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58" r:id="rId10"/>
    <p:sldId id="266" r:id="rId11"/>
    <p:sldId id="274" r:id="rId12"/>
    <p:sldId id="269" r:id="rId13"/>
    <p:sldId id="275" r:id="rId14"/>
    <p:sldId id="270" r:id="rId15"/>
    <p:sldId id="276" r:id="rId16"/>
    <p:sldId id="277" r:id="rId17"/>
    <p:sldId id="259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71" r:id="rId31"/>
    <p:sldId id="272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273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  <p:sldId id="324" r:id="rId67"/>
    <p:sldId id="325" r:id="rId6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257"/>
            <p14:sldId id="260"/>
            <p14:sldId id="261"/>
            <p14:sldId id="262"/>
            <p14:sldId id="263"/>
            <p14:sldId id="264"/>
            <p14:sldId id="265"/>
            <p14:sldId id="258"/>
            <p14:sldId id="266"/>
            <p14:sldId id="274"/>
            <p14:sldId id="269"/>
            <p14:sldId id="275"/>
            <p14:sldId id="270"/>
            <p14:sldId id="276"/>
            <p14:sldId id="277"/>
            <p14:sldId id="259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71"/>
            <p14:sldId id="272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273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66" autoAdjust="0"/>
  </p:normalViewPr>
  <p:slideViewPr>
    <p:cSldViewPr>
      <p:cViewPr>
        <p:scale>
          <a:sx n="90" d="100"/>
          <a:sy n="90" d="100"/>
        </p:scale>
        <p:origin x="-27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72"/>
    </p:cViewPr>
  </p:sorterViewPr>
  <p:notesViewPr>
    <p:cSldViewPr>
      <p:cViewPr varScale="1">
        <p:scale>
          <a:sx n="80" d="100"/>
          <a:sy n="80" d="100"/>
        </p:scale>
        <p:origin x="-3864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55BB-DB7D-4259-A68E-202CF9A0DF0E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4A61-A641-44C9-B120-98C0BCF5C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62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62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62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62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62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62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3/23/2014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3/23/2014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3/23/2014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3/23/2014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3/23/2014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3/23/2014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3/23/2014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3/23/2014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3/23/2014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3/23/2014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3/23/2014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3/23/2014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981200"/>
            <a:ext cx="74676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Quicksort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/>
              <a:t>Partitioning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Quicksort is based on an operation called "partitioning</a:t>
            </a:r>
            <a:r>
              <a:rPr lang="en-US" sz="2400" dirty="0" smtClean="0"/>
              <a:t>".</a:t>
            </a:r>
          </a:p>
          <a:p>
            <a:r>
              <a:rPr lang="en-US" sz="2400" dirty="0"/>
              <a:t>Partitioning takes three arguments:</a:t>
            </a:r>
          </a:p>
          <a:p>
            <a:pPr lvl="1"/>
            <a:r>
              <a:rPr lang="en-US" sz="2000" dirty="0"/>
              <a:t>An array a[].</a:t>
            </a:r>
          </a:p>
          <a:p>
            <a:pPr lvl="1"/>
            <a:r>
              <a:rPr lang="en-US" sz="2000" dirty="0"/>
              <a:t>A left index </a:t>
            </a:r>
            <a:r>
              <a:rPr lang="en-US" sz="2000" dirty="0" smtClean="0"/>
              <a:t>L.</a:t>
            </a:r>
            <a:endParaRPr lang="en-US" sz="2000" dirty="0"/>
          </a:p>
          <a:p>
            <a:pPr lvl="1"/>
            <a:r>
              <a:rPr lang="en-US" sz="2000" dirty="0"/>
              <a:t>A right index </a:t>
            </a:r>
            <a:r>
              <a:rPr lang="en-US" sz="2000" dirty="0" smtClean="0"/>
              <a:t>R.</a:t>
            </a:r>
            <a:endParaRPr lang="en-US" sz="2000" dirty="0"/>
          </a:p>
          <a:p>
            <a:r>
              <a:rPr lang="en-US" sz="2400" dirty="0"/>
              <a:t>Partitioning </a:t>
            </a:r>
            <a:r>
              <a:rPr lang="en-US" sz="2400" dirty="0" smtClean="0"/>
              <a:t>rearranges </a:t>
            </a:r>
            <a:r>
              <a:rPr lang="en-US" sz="2400" dirty="0"/>
              <a:t>array elements </a:t>
            </a:r>
            <a:r>
              <a:rPr lang="en-US" sz="2400" dirty="0" smtClean="0"/>
              <a:t>a[L], a[L+1</a:t>
            </a:r>
            <a:r>
              <a:rPr lang="en-US" sz="2400" dirty="0"/>
              <a:t>], ..., </a:t>
            </a:r>
            <a:r>
              <a:rPr lang="en-US" sz="2400" dirty="0" smtClean="0"/>
              <a:t>a[R].</a:t>
            </a:r>
          </a:p>
          <a:p>
            <a:pPr lvl="1"/>
            <a:r>
              <a:rPr lang="en-US" sz="2000" dirty="0" smtClean="0"/>
              <a:t>Elements before L or after R are not affected.</a:t>
            </a:r>
            <a:endParaRPr lang="en-US" sz="2000" dirty="0"/>
          </a:p>
          <a:p>
            <a:r>
              <a:rPr lang="en-US" sz="2400" dirty="0"/>
              <a:t>Partitioning returns an index </a:t>
            </a:r>
            <a:r>
              <a:rPr lang="en-US" sz="2400" dirty="0" err="1"/>
              <a:t>i</a:t>
            </a:r>
            <a:r>
              <a:rPr lang="en-US" sz="2400" dirty="0"/>
              <a:t> such that:</a:t>
            </a:r>
          </a:p>
          <a:p>
            <a:pPr lvl="1"/>
            <a:r>
              <a:rPr lang="en-US" sz="2000" dirty="0" smtClean="0"/>
              <a:t>When the function is done, a[</a:t>
            </a:r>
            <a:r>
              <a:rPr lang="en-US" sz="2000" dirty="0" err="1" smtClean="0"/>
              <a:t>i</a:t>
            </a:r>
            <a:r>
              <a:rPr lang="en-US" sz="2000" dirty="0" smtClean="0"/>
              <a:t>] is what a[R] was before the function was called.  </a:t>
            </a:r>
          </a:p>
          <a:p>
            <a:pPr lvl="2"/>
            <a:r>
              <a:rPr lang="en-US" dirty="0"/>
              <a:t>W</a:t>
            </a:r>
            <a:r>
              <a:rPr lang="en-US" dirty="0" smtClean="0"/>
              <a:t>e move a[R] to a[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</a:p>
          <a:p>
            <a:pPr lvl="1"/>
            <a:r>
              <a:rPr lang="en-US" sz="2000" dirty="0" smtClean="0"/>
              <a:t>All </a:t>
            </a:r>
            <a:r>
              <a:rPr lang="en-US" sz="2000" dirty="0"/>
              <a:t>elements between </a:t>
            </a:r>
            <a:r>
              <a:rPr lang="en-US" sz="2000" dirty="0" smtClean="0"/>
              <a:t>a[L] </a:t>
            </a:r>
            <a:r>
              <a:rPr lang="en-US" sz="2000" dirty="0"/>
              <a:t>and a[i-1] are not greater than a[</a:t>
            </a:r>
            <a:r>
              <a:rPr lang="en-US" sz="2000" dirty="0" err="1"/>
              <a:t>i</a:t>
            </a:r>
            <a:r>
              <a:rPr lang="en-US" sz="2000" dirty="0"/>
              <a:t>].</a:t>
            </a:r>
          </a:p>
          <a:p>
            <a:pPr lvl="1"/>
            <a:r>
              <a:rPr lang="en-US" sz="2000" dirty="0"/>
              <a:t>All elements between a[i+1] and </a:t>
            </a:r>
            <a:r>
              <a:rPr lang="en-US" sz="2000" dirty="0" smtClean="0"/>
              <a:t>a[R] </a:t>
            </a:r>
            <a:r>
              <a:rPr lang="en-US" sz="2000" dirty="0"/>
              <a:t>are not less than a[</a:t>
            </a:r>
            <a:r>
              <a:rPr lang="en-US" sz="2000" dirty="0" err="1"/>
              <a:t>i</a:t>
            </a:r>
            <a:r>
              <a:rPr lang="en-US" sz="2000" dirty="0" smtClean="0"/>
              <a:t>].</a:t>
            </a:r>
          </a:p>
          <a:p>
            <a:pPr lvl="1"/>
            <a:endParaRPr lang="en-US" sz="2000" dirty="0" smtClean="0"/>
          </a:p>
          <a:p>
            <a:endParaRPr lang="en-US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303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/>
              <a:t>Partitioning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sz="2400" dirty="0" smtClean="0"/>
              <a:t>Example</a:t>
            </a:r>
            <a:r>
              <a:rPr lang="en-US" sz="2400" dirty="0"/>
              <a:t>: suppose we have this </a:t>
            </a:r>
            <a:r>
              <a:rPr lang="en-US" sz="2400" dirty="0" smtClean="0"/>
              <a:t>array a[]:</a:t>
            </a:r>
            <a:br>
              <a:rPr lang="en-US" sz="2400" dirty="0" smtClean="0"/>
            </a:br>
            <a:endParaRPr lang="en-US" sz="2400" dirty="0" smtClean="0"/>
          </a:p>
          <a:p>
            <a:endParaRPr lang="en-US" sz="2400" dirty="0"/>
          </a:p>
          <a:p>
            <a:endParaRPr lang="en-US" sz="1600" dirty="0" smtClean="0"/>
          </a:p>
          <a:p>
            <a:r>
              <a:rPr lang="en-US" sz="2400" dirty="0" smtClean="0"/>
              <a:t>What does partition(a, 0, 9) do in this case?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429360"/>
              </p:ext>
            </p:extLst>
          </p:nvPr>
        </p:nvGraphicFramePr>
        <p:xfrm>
          <a:off x="533399" y="1828800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199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/>
              <a:t>Partitioning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029200"/>
          </a:xfrm>
        </p:spPr>
        <p:txBody>
          <a:bodyPr/>
          <a:lstStyle/>
          <a:p>
            <a:r>
              <a:rPr lang="en-US" sz="2400" dirty="0" smtClean="0"/>
              <a:t>Example</a:t>
            </a:r>
            <a:r>
              <a:rPr lang="en-US" sz="2400" dirty="0"/>
              <a:t>: suppose we have this </a:t>
            </a:r>
            <a:r>
              <a:rPr lang="en-US" sz="2400" dirty="0" smtClean="0"/>
              <a:t>array a[]:</a:t>
            </a:r>
            <a:br>
              <a:rPr lang="en-US" sz="2400" dirty="0" smtClean="0"/>
            </a:br>
            <a:endParaRPr lang="en-US" sz="2400" dirty="0" smtClean="0"/>
          </a:p>
          <a:p>
            <a:endParaRPr lang="en-US" sz="2400" dirty="0"/>
          </a:p>
          <a:p>
            <a:endParaRPr lang="en-US" sz="1600" dirty="0" smtClean="0"/>
          </a:p>
          <a:p>
            <a:r>
              <a:rPr lang="en-US" sz="2400" dirty="0"/>
              <a:t>What does partition(a, 0, 9) do in this case? 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last element of the array is 35</a:t>
            </a:r>
            <a:r>
              <a:rPr lang="en-US" sz="2400" dirty="0" smtClean="0"/>
              <a:t>.</a:t>
            </a:r>
            <a:r>
              <a:rPr lang="en-US" sz="2400" dirty="0"/>
              <a:t> 35 is called the </a:t>
            </a:r>
            <a:r>
              <a:rPr lang="en-US" sz="2400" b="1" u="sng" dirty="0"/>
              <a:t>pivot</a:t>
            </a:r>
            <a:r>
              <a:rPr lang="en-US" sz="2400" dirty="0"/>
              <a:t>.</a:t>
            </a:r>
          </a:p>
          <a:p>
            <a:pPr lvl="1"/>
            <a:r>
              <a:rPr lang="en-US" sz="1800" dirty="0"/>
              <a:t>Array a[] has:</a:t>
            </a:r>
          </a:p>
          <a:p>
            <a:pPr lvl="1"/>
            <a:r>
              <a:rPr lang="en-US" sz="1800" dirty="0"/>
              <a:t>3 elements less than </a:t>
            </a:r>
            <a:r>
              <a:rPr lang="en-US" sz="1800" dirty="0" smtClean="0"/>
              <a:t>the pivot.</a:t>
            </a:r>
            <a:endParaRPr lang="en-US" sz="1800" dirty="0"/>
          </a:p>
          <a:p>
            <a:pPr lvl="1"/>
            <a:r>
              <a:rPr lang="en-US" sz="1800" dirty="0"/>
              <a:t>6 elements greater than the pivot</a:t>
            </a:r>
            <a:r>
              <a:rPr lang="en-US" sz="1800" dirty="0" smtClean="0"/>
              <a:t>.</a:t>
            </a:r>
            <a:endParaRPr lang="en-US" sz="1800" dirty="0"/>
          </a:p>
          <a:p>
            <a:r>
              <a:rPr lang="en-US" sz="2400" dirty="0"/>
              <a:t>Array a[] is rearranged so that:</a:t>
            </a:r>
          </a:p>
          <a:p>
            <a:pPr lvl="1"/>
            <a:r>
              <a:rPr lang="en-US" sz="2000" dirty="0"/>
              <a:t>First we put all values less than the </a:t>
            </a:r>
            <a:r>
              <a:rPr lang="en-US" sz="2000" dirty="0" smtClean="0"/>
              <a:t>pivot (35).</a:t>
            </a:r>
            <a:endParaRPr lang="en-US" sz="2000" dirty="0"/>
          </a:p>
          <a:p>
            <a:pPr lvl="1"/>
            <a:r>
              <a:rPr lang="en-US" sz="2000" dirty="0"/>
              <a:t>Then, we put the </a:t>
            </a:r>
            <a:r>
              <a:rPr lang="en-US" sz="2000" dirty="0" smtClean="0"/>
              <a:t>pivot</a:t>
            </a:r>
            <a:r>
              <a:rPr lang="en-US" sz="2000" dirty="0"/>
              <a:t>.</a:t>
            </a:r>
          </a:p>
          <a:p>
            <a:pPr lvl="1"/>
            <a:r>
              <a:rPr lang="en-US" sz="2000" dirty="0"/>
              <a:t>Then, we put all values greater than the pivot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partition(a, 0, 9) returns the new index of the pivot</a:t>
            </a:r>
            <a:r>
              <a:rPr lang="en-US" sz="2400" dirty="0" smtClean="0"/>
              <a:t>, which is 3.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429360"/>
              </p:ext>
            </p:extLst>
          </p:nvPr>
        </p:nvGraphicFramePr>
        <p:xfrm>
          <a:off x="533399" y="1828800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5420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/>
              <a:t>Partitioning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sz="2400" dirty="0" smtClean="0"/>
              <a:t>Example</a:t>
            </a:r>
            <a:r>
              <a:rPr lang="en-US" sz="2400" dirty="0"/>
              <a:t>: suppose we have this </a:t>
            </a:r>
            <a:r>
              <a:rPr lang="en-US" sz="2400" dirty="0" smtClean="0"/>
              <a:t>array a[]:</a:t>
            </a:r>
            <a:br>
              <a:rPr lang="en-US" sz="2400" dirty="0" smtClean="0"/>
            </a:br>
            <a:endParaRPr lang="en-US" sz="2400" dirty="0" smtClean="0"/>
          </a:p>
          <a:p>
            <a:endParaRPr lang="en-US" sz="2400" dirty="0"/>
          </a:p>
          <a:p>
            <a:endParaRPr lang="en-US" sz="1600" dirty="0" smtClean="0"/>
          </a:p>
          <a:p>
            <a:r>
              <a:rPr lang="en-US" sz="2400" dirty="0" smtClean="0"/>
              <a:t>How </a:t>
            </a:r>
            <a:r>
              <a:rPr lang="en-US" sz="2400" dirty="0"/>
              <a:t>does array a[] look after we call partition(a, 0, 9)?</a:t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Note that:</a:t>
            </a:r>
          </a:p>
          <a:p>
            <a:pPr lvl="1"/>
            <a:r>
              <a:rPr lang="en-US" sz="2000" dirty="0"/>
              <a:t>Items at positions 0, 1, 2 are not necessarily in sorted order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However, items </a:t>
            </a:r>
            <a:r>
              <a:rPr lang="en-US" sz="2000" dirty="0"/>
              <a:t>at positions 0, 1, 2 are all &lt;= 35</a:t>
            </a:r>
            <a:r>
              <a:rPr lang="en-US" sz="2000" dirty="0" smtClean="0"/>
              <a:t>.</a:t>
            </a:r>
            <a:endParaRPr lang="en-US" sz="2000" dirty="0"/>
          </a:p>
          <a:p>
            <a:pPr lvl="1"/>
            <a:r>
              <a:rPr lang="en-US" sz="2000" dirty="0" smtClean="0"/>
              <a:t>Similarly: items </a:t>
            </a:r>
            <a:r>
              <a:rPr lang="en-US" sz="2000" dirty="0"/>
              <a:t>at positions 4, ..., 9 are not necessarily in sorted order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However, items at positions 4, ..., 9</a:t>
            </a:r>
            <a:r>
              <a:rPr lang="en-US" sz="2000" dirty="0" smtClean="0"/>
              <a:t> </a:t>
            </a:r>
            <a:r>
              <a:rPr lang="en-US" sz="2000" dirty="0"/>
              <a:t>are all </a:t>
            </a:r>
            <a:r>
              <a:rPr lang="en-US" sz="2000" dirty="0" smtClean="0"/>
              <a:t>&gt;= </a:t>
            </a:r>
            <a:r>
              <a:rPr lang="en-US" sz="2000" dirty="0"/>
              <a:t>35.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404657"/>
              </p:ext>
            </p:extLst>
          </p:nvPr>
        </p:nvGraphicFramePr>
        <p:xfrm>
          <a:off x="533398" y="3373120"/>
          <a:ext cx="7620006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9446"/>
                <a:gridCol w="654056"/>
                <a:gridCol w="654056"/>
                <a:gridCol w="654056"/>
                <a:gridCol w="654056"/>
                <a:gridCol w="654056"/>
                <a:gridCol w="654056"/>
                <a:gridCol w="654056"/>
                <a:gridCol w="654056"/>
                <a:gridCol w="654056"/>
                <a:gridCol w="65405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429360"/>
              </p:ext>
            </p:extLst>
          </p:nvPr>
        </p:nvGraphicFramePr>
        <p:xfrm>
          <a:off x="533399" y="1828800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2245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/>
              <a:t>Partitioning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sz="2400" dirty="0" smtClean="0"/>
              <a:t>Example</a:t>
            </a:r>
            <a:r>
              <a:rPr lang="en-US" sz="2400" dirty="0"/>
              <a:t>: suppose we have this </a:t>
            </a:r>
            <a:r>
              <a:rPr lang="en-US" sz="2400" dirty="0" smtClean="0"/>
              <a:t>array a[]:</a:t>
            </a:r>
            <a:br>
              <a:rPr lang="en-US" sz="2400" dirty="0" smtClean="0"/>
            </a:br>
            <a:endParaRPr lang="en-US" sz="2400" dirty="0" smtClean="0"/>
          </a:p>
          <a:p>
            <a:endParaRPr lang="en-US" sz="2400" dirty="0"/>
          </a:p>
          <a:p>
            <a:endParaRPr lang="en-US" sz="1600" dirty="0" smtClean="0"/>
          </a:p>
          <a:p>
            <a:r>
              <a:rPr lang="en-US" sz="2400" dirty="0" smtClean="0"/>
              <a:t>What does partition(a, 2, 6) do in this case?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429360"/>
              </p:ext>
            </p:extLst>
          </p:nvPr>
        </p:nvGraphicFramePr>
        <p:xfrm>
          <a:off x="533399" y="1828800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410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/>
              <a:t>Partitioning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029200"/>
          </a:xfrm>
        </p:spPr>
        <p:txBody>
          <a:bodyPr/>
          <a:lstStyle/>
          <a:p>
            <a:r>
              <a:rPr lang="en-US" sz="2400" dirty="0" smtClean="0"/>
              <a:t>Example</a:t>
            </a:r>
            <a:r>
              <a:rPr lang="en-US" sz="2400" dirty="0"/>
              <a:t>: suppose we have this </a:t>
            </a:r>
            <a:r>
              <a:rPr lang="en-US" sz="2400" dirty="0" smtClean="0"/>
              <a:t>array a[]:</a:t>
            </a:r>
            <a:br>
              <a:rPr lang="en-US" sz="2400" dirty="0" smtClean="0"/>
            </a:br>
            <a:endParaRPr lang="en-US" sz="2400" dirty="0" smtClean="0"/>
          </a:p>
          <a:p>
            <a:endParaRPr lang="en-US" sz="2400" dirty="0"/>
          </a:p>
          <a:p>
            <a:endParaRPr lang="en-US" sz="1600" dirty="0" smtClean="0"/>
          </a:p>
          <a:p>
            <a:r>
              <a:rPr lang="en-US" sz="2400" dirty="0" smtClean="0"/>
              <a:t>What does partition(a, 2, 6) </a:t>
            </a:r>
            <a:r>
              <a:rPr lang="en-US" sz="2400" dirty="0"/>
              <a:t>do in this case?</a:t>
            </a:r>
            <a:endParaRPr lang="en-US" sz="2400" dirty="0" smtClean="0"/>
          </a:p>
          <a:p>
            <a:r>
              <a:rPr lang="en-US" sz="2400" dirty="0" smtClean="0"/>
              <a:t>a[6] = 45. 45 </a:t>
            </a:r>
            <a:r>
              <a:rPr lang="en-US" sz="2400" dirty="0"/>
              <a:t>is </a:t>
            </a:r>
            <a:r>
              <a:rPr lang="en-US" sz="2400" dirty="0" smtClean="0"/>
              <a:t>the </a:t>
            </a:r>
            <a:r>
              <a:rPr lang="en-US" sz="2400" b="1" u="sng" dirty="0"/>
              <a:t>pivot</a:t>
            </a:r>
            <a:r>
              <a:rPr lang="en-US" sz="2400" dirty="0"/>
              <a:t>.</a:t>
            </a:r>
          </a:p>
          <a:p>
            <a:pPr lvl="1"/>
            <a:r>
              <a:rPr lang="en-US" sz="1800" dirty="0"/>
              <a:t>Array </a:t>
            </a:r>
            <a:r>
              <a:rPr lang="en-US" sz="1800" dirty="0" smtClean="0"/>
              <a:t>a[2, …, 6] </a:t>
            </a:r>
            <a:r>
              <a:rPr lang="en-US" sz="1800" dirty="0"/>
              <a:t>has:</a:t>
            </a:r>
          </a:p>
          <a:p>
            <a:pPr lvl="1"/>
            <a:r>
              <a:rPr lang="en-US" sz="1800" dirty="0"/>
              <a:t>2</a:t>
            </a:r>
            <a:r>
              <a:rPr lang="en-US" sz="1800" dirty="0" smtClean="0"/>
              <a:t> </a:t>
            </a:r>
            <a:r>
              <a:rPr lang="en-US" sz="1800" dirty="0"/>
              <a:t>elements less than the pivot.</a:t>
            </a:r>
          </a:p>
          <a:p>
            <a:pPr lvl="1"/>
            <a:r>
              <a:rPr lang="en-US" sz="1800" dirty="0"/>
              <a:t>2</a:t>
            </a:r>
            <a:r>
              <a:rPr lang="en-US" sz="1800" dirty="0" smtClean="0"/>
              <a:t> </a:t>
            </a:r>
            <a:r>
              <a:rPr lang="en-US" sz="1800" dirty="0"/>
              <a:t>elements greater than the pivot.</a:t>
            </a:r>
          </a:p>
          <a:p>
            <a:r>
              <a:rPr lang="en-US" sz="2400" dirty="0"/>
              <a:t>Array </a:t>
            </a:r>
            <a:r>
              <a:rPr lang="en-US" sz="2400" dirty="0" smtClean="0"/>
              <a:t>a[2, 6] </a:t>
            </a:r>
            <a:r>
              <a:rPr lang="en-US" sz="2400" dirty="0"/>
              <a:t>is rearranged so that:</a:t>
            </a:r>
          </a:p>
          <a:p>
            <a:pPr lvl="1"/>
            <a:r>
              <a:rPr lang="en-US" sz="2000" dirty="0"/>
              <a:t>First we put all values less than the pivot </a:t>
            </a:r>
            <a:r>
              <a:rPr lang="en-US" sz="2000" dirty="0" smtClean="0"/>
              <a:t>(45).</a:t>
            </a:r>
            <a:endParaRPr lang="en-US" sz="2000" dirty="0"/>
          </a:p>
          <a:p>
            <a:pPr lvl="1"/>
            <a:r>
              <a:rPr lang="en-US" sz="2000" dirty="0"/>
              <a:t>Then, we put the pivot.</a:t>
            </a:r>
          </a:p>
          <a:p>
            <a:pPr lvl="1"/>
            <a:r>
              <a:rPr lang="en-US" sz="2000" dirty="0"/>
              <a:t>Then, we put all values greater than the pivot.</a:t>
            </a:r>
          </a:p>
          <a:p>
            <a:r>
              <a:rPr lang="en-US" sz="2400" dirty="0"/>
              <a:t>partition(a, </a:t>
            </a:r>
            <a:r>
              <a:rPr lang="en-US" sz="2400" dirty="0" smtClean="0"/>
              <a:t>2, 6) </a:t>
            </a:r>
            <a:r>
              <a:rPr lang="en-US" sz="2400" dirty="0"/>
              <a:t>returns the new index of the pivot, which is </a:t>
            </a:r>
            <a:r>
              <a:rPr lang="en-US" sz="2400" dirty="0" smtClean="0"/>
              <a:t>4.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429360"/>
              </p:ext>
            </p:extLst>
          </p:nvPr>
        </p:nvGraphicFramePr>
        <p:xfrm>
          <a:off x="533399" y="1828800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2029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/>
              <a:t>Partitioning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sz="2400" dirty="0" smtClean="0"/>
              <a:t>Example</a:t>
            </a:r>
            <a:r>
              <a:rPr lang="en-US" sz="2400" dirty="0"/>
              <a:t>: suppose we have this </a:t>
            </a:r>
            <a:r>
              <a:rPr lang="en-US" sz="2400" dirty="0" smtClean="0"/>
              <a:t>array a[]:</a:t>
            </a:r>
            <a:br>
              <a:rPr lang="en-US" sz="2400" dirty="0" smtClean="0"/>
            </a:br>
            <a:endParaRPr lang="en-US" sz="2400" dirty="0" smtClean="0"/>
          </a:p>
          <a:p>
            <a:endParaRPr lang="en-US" sz="2400" dirty="0"/>
          </a:p>
          <a:p>
            <a:endParaRPr lang="en-US" sz="1600" dirty="0" smtClean="0"/>
          </a:p>
          <a:p>
            <a:r>
              <a:rPr lang="en-US" sz="2400" dirty="0"/>
              <a:t>How does array a[] look after we call partition(a, </a:t>
            </a:r>
            <a:r>
              <a:rPr lang="en-US" sz="2400" dirty="0" smtClean="0"/>
              <a:t>2, 6)?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 smtClean="0"/>
          </a:p>
          <a:p>
            <a:r>
              <a:rPr lang="en-US" sz="2400" dirty="0"/>
              <a:t>Note that:</a:t>
            </a:r>
          </a:p>
          <a:p>
            <a:pPr lvl="1"/>
            <a:r>
              <a:rPr lang="en-US" sz="2000" dirty="0"/>
              <a:t>Items at positions </a:t>
            </a:r>
            <a:r>
              <a:rPr lang="en-US" sz="2000" dirty="0" smtClean="0"/>
              <a:t>2,3 </a:t>
            </a:r>
            <a:r>
              <a:rPr lang="en-US" sz="2000" dirty="0"/>
              <a:t>are not necessarily in sorted order.</a:t>
            </a:r>
          </a:p>
          <a:p>
            <a:pPr lvl="1"/>
            <a:r>
              <a:rPr lang="en-US" sz="2000" dirty="0"/>
              <a:t>However, items at positions </a:t>
            </a:r>
            <a:r>
              <a:rPr lang="en-US" sz="2000" dirty="0" smtClean="0"/>
              <a:t>2, 3 </a:t>
            </a:r>
            <a:r>
              <a:rPr lang="en-US" sz="2000" dirty="0"/>
              <a:t>are all &lt;= </a:t>
            </a:r>
            <a:r>
              <a:rPr lang="en-US" sz="2000" dirty="0" smtClean="0"/>
              <a:t>45.</a:t>
            </a:r>
            <a:endParaRPr lang="en-US" sz="2000" dirty="0"/>
          </a:p>
          <a:p>
            <a:pPr lvl="1"/>
            <a:r>
              <a:rPr lang="en-US" sz="2000" dirty="0"/>
              <a:t>Similarly: items at positions </a:t>
            </a:r>
            <a:r>
              <a:rPr lang="en-US" sz="2000" dirty="0" smtClean="0"/>
              <a:t>5, 6 </a:t>
            </a:r>
            <a:r>
              <a:rPr lang="en-US" sz="2000" dirty="0"/>
              <a:t>are not necessarily in sorted order.</a:t>
            </a:r>
          </a:p>
          <a:p>
            <a:pPr lvl="1"/>
            <a:r>
              <a:rPr lang="en-US" sz="2000" dirty="0"/>
              <a:t>However, items at positions </a:t>
            </a:r>
            <a:r>
              <a:rPr lang="en-US" sz="2000" dirty="0" smtClean="0"/>
              <a:t>5</a:t>
            </a:r>
            <a:r>
              <a:rPr lang="en-US" sz="2000" dirty="0"/>
              <a:t>, 6</a:t>
            </a:r>
            <a:r>
              <a:rPr lang="en-US" sz="2000" dirty="0" smtClean="0"/>
              <a:t> </a:t>
            </a:r>
            <a:r>
              <a:rPr lang="en-US" sz="2000" dirty="0"/>
              <a:t>are all &gt;= 4</a:t>
            </a:r>
            <a:r>
              <a:rPr lang="en-US" sz="2000" dirty="0" smtClean="0"/>
              <a:t>5.</a:t>
            </a:r>
          </a:p>
          <a:p>
            <a:pPr lvl="1"/>
            <a:r>
              <a:rPr lang="en-US" sz="2000" dirty="0" smtClean="0"/>
              <a:t>Items at positions 0, 1 and at positions 7, 8, 9, are not affected.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835453"/>
              </p:ext>
            </p:extLst>
          </p:nvPr>
        </p:nvGraphicFramePr>
        <p:xfrm>
          <a:off x="533399" y="1828800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736853"/>
              </p:ext>
            </p:extLst>
          </p:nvPr>
        </p:nvGraphicFramePr>
        <p:xfrm>
          <a:off x="533398" y="3373120"/>
          <a:ext cx="7543801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1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535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Partitioning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partition(Item a[], </a:t>
            </a:r>
            <a:r>
              <a:rPr lang="en-US" sz="2000" dirty="0" err="1"/>
              <a:t>int</a:t>
            </a:r>
            <a:r>
              <a:rPr lang="en-US" sz="2000" dirty="0"/>
              <a:t> l, </a:t>
            </a:r>
            <a:r>
              <a:rPr lang="en-US" sz="2000" dirty="0" err="1"/>
              <a:t>int</a:t>
            </a:r>
            <a:r>
              <a:rPr lang="en-US" sz="2000" dirty="0"/>
              <a:t> r)</a:t>
            </a:r>
          </a:p>
          <a:p>
            <a:pPr marL="0" indent="0">
              <a:buNone/>
            </a:pPr>
            <a:r>
              <a:rPr lang="en-US" sz="2000" dirty="0"/>
              <a:t>{ 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l-1, j = r; </a:t>
            </a:r>
          </a:p>
          <a:p>
            <a:pPr marL="0" indent="0">
              <a:buNone/>
            </a:pPr>
            <a:r>
              <a:rPr lang="en-US" sz="2000" dirty="0"/>
              <a:t>  Item v = a[r];</a:t>
            </a:r>
          </a:p>
          <a:p>
            <a:pPr marL="0" indent="0">
              <a:buNone/>
            </a:pPr>
            <a:r>
              <a:rPr lang="en-US" sz="2000" dirty="0"/>
              <a:t>  for (;;)</a:t>
            </a:r>
          </a:p>
          <a:p>
            <a:pPr marL="0" indent="0">
              <a:buNone/>
            </a:pPr>
            <a:r>
              <a:rPr lang="en-US" sz="2000" dirty="0"/>
              <a:t>  { </a:t>
            </a:r>
          </a:p>
          <a:p>
            <a:pPr marL="0" indent="0">
              <a:buNone/>
            </a:pPr>
            <a:r>
              <a:rPr lang="en-US" sz="2000" dirty="0"/>
              <a:t>    while (less(a[++</a:t>
            </a:r>
            <a:r>
              <a:rPr lang="en-US" sz="2000" dirty="0" err="1"/>
              <a:t>i</a:t>
            </a:r>
            <a:r>
              <a:rPr lang="en-US" sz="2000" dirty="0"/>
              <a:t>], v)) ;</a:t>
            </a:r>
          </a:p>
          <a:p>
            <a:pPr marL="0" indent="0">
              <a:buNone/>
            </a:pPr>
            <a:r>
              <a:rPr lang="en-US" sz="2000" dirty="0"/>
              <a:t>    while (less(v, a[--j])) if (j == l) break;</a:t>
            </a:r>
          </a:p>
          <a:p>
            <a:pPr marL="0" indent="0">
              <a:buNone/>
            </a:pPr>
            <a:r>
              <a:rPr lang="en-US" sz="2000" dirty="0"/>
              <a:t>    if (</a:t>
            </a:r>
            <a:r>
              <a:rPr lang="en-US" sz="2000" dirty="0" err="1"/>
              <a:t>i</a:t>
            </a:r>
            <a:r>
              <a:rPr lang="en-US" sz="2000" dirty="0"/>
              <a:t> &gt;= j) break;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exch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], a[j]);</a:t>
            </a:r>
          </a:p>
          <a:p>
            <a:pPr marL="0" indent="0">
              <a:buNone/>
            </a:pPr>
            <a:r>
              <a:rPr lang="en-US" sz="2000" dirty="0"/>
              <a:t>  }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/>
              <a:t>exch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], a[r]);</a:t>
            </a:r>
          </a:p>
          <a:p>
            <a:pPr marL="0" indent="0">
              <a:buNone/>
            </a:pPr>
            <a:r>
              <a:rPr lang="en-US" sz="2000" dirty="0"/>
              <a:t>  return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000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Partitioning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800600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partition(a, 0, 9):</a:t>
            </a:r>
          </a:p>
          <a:p>
            <a:r>
              <a:rPr lang="en-US" sz="2400" dirty="0" smtClean="0"/>
              <a:t>v = a[9] = 35</a:t>
            </a:r>
          </a:p>
          <a:p>
            <a:r>
              <a:rPr lang="en-US" sz="2400" dirty="0" err="1" smtClean="0"/>
              <a:t>i</a:t>
            </a:r>
            <a:r>
              <a:rPr lang="en-US" sz="2400" dirty="0" smtClean="0"/>
              <a:t> = -1</a:t>
            </a:r>
          </a:p>
          <a:p>
            <a:r>
              <a:rPr lang="en-US" sz="2400" dirty="0" smtClean="0"/>
              <a:t>j = 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707741"/>
              </p:ext>
            </p:extLst>
          </p:nvPr>
        </p:nvGraphicFramePr>
        <p:xfrm>
          <a:off x="533399" y="1295400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876800" y="2362200"/>
            <a:ext cx="4114800" cy="440120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/>
              <a:t>int</a:t>
            </a:r>
            <a:r>
              <a:rPr lang="en-US" sz="2000" dirty="0"/>
              <a:t> partition(Item a[], </a:t>
            </a:r>
            <a:r>
              <a:rPr lang="en-US" sz="2000" dirty="0" err="1"/>
              <a:t>int</a:t>
            </a:r>
            <a:r>
              <a:rPr lang="en-US" sz="2000" dirty="0"/>
              <a:t> l, </a:t>
            </a:r>
            <a:r>
              <a:rPr lang="en-US" sz="2000" dirty="0" err="1"/>
              <a:t>int</a:t>
            </a:r>
            <a:r>
              <a:rPr lang="en-US" sz="2000" dirty="0"/>
              <a:t> r)</a:t>
            </a:r>
          </a:p>
          <a:p>
            <a:r>
              <a:rPr lang="en-US" sz="2000" dirty="0"/>
              <a:t>{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</a:t>
            </a:r>
            <a:r>
              <a:rPr lang="en-US" sz="2000" dirty="0" err="1">
                <a:solidFill>
                  <a:srgbClr val="FF0000"/>
                </a:solidFill>
              </a:rPr>
              <a:t>int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 = l-1, j = r;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Item v = a[r];</a:t>
            </a:r>
          </a:p>
          <a:p>
            <a:r>
              <a:rPr lang="en-US" sz="2000" dirty="0"/>
              <a:t>  for (;;)</a:t>
            </a:r>
          </a:p>
          <a:p>
            <a:r>
              <a:rPr lang="en-US" sz="2000" dirty="0"/>
              <a:t>  { </a:t>
            </a:r>
          </a:p>
          <a:p>
            <a:r>
              <a:rPr lang="en-US" sz="2000" dirty="0"/>
              <a:t>    while (less(a[++</a:t>
            </a:r>
            <a:r>
              <a:rPr lang="en-US" sz="2000" dirty="0" err="1"/>
              <a:t>i</a:t>
            </a:r>
            <a:r>
              <a:rPr lang="en-US" sz="2000" dirty="0"/>
              <a:t>], v)) ;</a:t>
            </a:r>
          </a:p>
          <a:p>
            <a:r>
              <a:rPr lang="en-US" sz="2000" dirty="0"/>
              <a:t>    while (less(v, a[--j])) if (j == l) break;</a:t>
            </a:r>
          </a:p>
          <a:p>
            <a:r>
              <a:rPr lang="en-US" sz="2000" dirty="0"/>
              <a:t>    if (</a:t>
            </a:r>
            <a:r>
              <a:rPr lang="en-US" sz="2000" dirty="0" err="1"/>
              <a:t>i</a:t>
            </a:r>
            <a:r>
              <a:rPr lang="en-US" sz="2000" dirty="0"/>
              <a:t> &gt;= j) break;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exch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], a[j]);</a:t>
            </a:r>
          </a:p>
          <a:p>
            <a:r>
              <a:rPr lang="en-US" sz="2000" dirty="0"/>
              <a:t>  }</a:t>
            </a:r>
          </a:p>
          <a:p>
            <a:r>
              <a:rPr lang="en-US" sz="2000" dirty="0"/>
              <a:t>  </a:t>
            </a:r>
            <a:r>
              <a:rPr lang="en-US" sz="2000" dirty="0" err="1"/>
              <a:t>exch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], a[r]);</a:t>
            </a:r>
          </a:p>
          <a:p>
            <a:r>
              <a:rPr lang="en-US" sz="2000" dirty="0"/>
              <a:t>  return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400648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Partitioning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800600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partition(a, 0, 9):</a:t>
            </a:r>
          </a:p>
          <a:p>
            <a:r>
              <a:rPr lang="en-US" sz="2400" dirty="0" smtClean="0"/>
              <a:t>v = a[9] = 35</a:t>
            </a:r>
          </a:p>
          <a:p>
            <a:r>
              <a:rPr lang="en-US" sz="2400" strike="sngStrike" dirty="0" err="1" smtClean="0"/>
              <a:t>i</a:t>
            </a:r>
            <a:r>
              <a:rPr lang="en-US" sz="2400" strike="sngStrike" dirty="0" smtClean="0"/>
              <a:t> = -1</a:t>
            </a:r>
          </a:p>
          <a:p>
            <a:r>
              <a:rPr lang="en-US" sz="2400" dirty="0" smtClean="0"/>
              <a:t>j = 9</a:t>
            </a:r>
          </a:p>
          <a:p>
            <a:endParaRPr lang="en-US" sz="2400" dirty="0"/>
          </a:p>
          <a:p>
            <a:r>
              <a:rPr lang="en-US" sz="2400" dirty="0" err="1" smtClean="0"/>
              <a:t>i</a:t>
            </a:r>
            <a:r>
              <a:rPr lang="en-US" sz="2400" dirty="0" smtClean="0"/>
              <a:t> = 0</a:t>
            </a:r>
          </a:p>
          <a:p>
            <a:r>
              <a:rPr lang="en-US" sz="2400" dirty="0" smtClean="0"/>
              <a:t>a[</a:t>
            </a:r>
            <a:r>
              <a:rPr lang="en-US" sz="2400" dirty="0" err="1" smtClean="0"/>
              <a:t>i</a:t>
            </a:r>
            <a:r>
              <a:rPr lang="en-US" sz="2400" dirty="0" smtClean="0"/>
              <a:t>]  = 17 &lt; 35</a:t>
            </a:r>
          </a:p>
          <a:p>
            <a:r>
              <a:rPr lang="en-US" sz="2400" dirty="0" err="1" smtClean="0"/>
              <a:t>i</a:t>
            </a:r>
            <a:r>
              <a:rPr lang="en-US" sz="2400" dirty="0"/>
              <a:t> </a:t>
            </a:r>
            <a:r>
              <a:rPr lang="en-US" sz="2400" dirty="0" smtClean="0"/>
              <a:t>= 1;</a:t>
            </a:r>
          </a:p>
          <a:p>
            <a:r>
              <a:rPr lang="en-US" sz="2400" dirty="0" smtClean="0"/>
              <a:t>a[</a:t>
            </a:r>
            <a:r>
              <a:rPr lang="en-US" sz="2400" dirty="0" err="1" smtClean="0"/>
              <a:t>i</a:t>
            </a:r>
            <a:r>
              <a:rPr lang="en-US" sz="2400" dirty="0" smtClean="0"/>
              <a:t>] = 90. 90 is not &lt; 35, break!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564181"/>
              </p:ext>
            </p:extLst>
          </p:nvPr>
        </p:nvGraphicFramePr>
        <p:xfrm>
          <a:off x="533399" y="1295400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876800" y="2362200"/>
            <a:ext cx="4114800" cy="440120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/>
              <a:t>int</a:t>
            </a:r>
            <a:r>
              <a:rPr lang="en-US" sz="2000" dirty="0"/>
              <a:t> partition(Item a[], </a:t>
            </a:r>
            <a:r>
              <a:rPr lang="en-US" sz="2000" dirty="0" err="1"/>
              <a:t>int</a:t>
            </a:r>
            <a:r>
              <a:rPr lang="en-US" sz="2000" dirty="0"/>
              <a:t> l, </a:t>
            </a:r>
            <a:r>
              <a:rPr lang="en-US" sz="2000" dirty="0" err="1"/>
              <a:t>int</a:t>
            </a:r>
            <a:r>
              <a:rPr lang="en-US" sz="2000" dirty="0"/>
              <a:t> r)</a:t>
            </a:r>
          </a:p>
          <a:p>
            <a:r>
              <a:rPr lang="en-US" sz="2000" dirty="0"/>
              <a:t>{ </a:t>
            </a:r>
          </a:p>
          <a:p>
            <a:r>
              <a:rPr lang="en-US" sz="2000" dirty="0"/>
              <a:t>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l-1, j = r; </a:t>
            </a:r>
          </a:p>
          <a:p>
            <a:r>
              <a:rPr lang="en-US" sz="2000" dirty="0"/>
              <a:t>  Item v = a[r];</a:t>
            </a:r>
          </a:p>
          <a:p>
            <a:r>
              <a:rPr lang="en-US" sz="2000" dirty="0"/>
              <a:t>  for (;;)</a:t>
            </a:r>
          </a:p>
          <a:p>
            <a:r>
              <a:rPr lang="en-US" sz="2000" dirty="0"/>
              <a:t>  {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while (less(a[++</a:t>
            </a:r>
            <a:r>
              <a:rPr lang="en-US" sz="2000" dirty="0" err="1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], v)) ;</a:t>
            </a:r>
          </a:p>
          <a:p>
            <a:r>
              <a:rPr lang="en-US" sz="2000" dirty="0"/>
              <a:t>    while (less(v, a[--j])) if (j == l) break;</a:t>
            </a:r>
          </a:p>
          <a:p>
            <a:r>
              <a:rPr lang="en-US" sz="2000" dirty="0"/>
              <a:t>    if (</a:t>
            </a:r>
            <a:r>
              <a:rPr lang="en-US" sz="2000" dirty="0" err="1"/>
              <a:t>i</a:t>
            </a:r>
            <a:r>
              <a:rPr lang="en-US" sz="2000" dirty="0"/>
              <a:t> &gt;= j) break;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exch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], a[j]);</a:t>
            </a:r>
          </a:p>
          <a:p>
            <a:r>
              <a:rPr lang="en-US" sz="2000" dirty="0"/>
              <a:t>  }</a:t>
            </a:r>
          </a:p>
          <a:p>
            <a:r>
              <a:rPr lang="en-US" sz="2000" dirty="0"/>
              <a:t>  </a:t>
            </a:r>
            <a:r>
              <a:rPr lang="en-US" sz="2000" dirty="0" err="1"/>
              <a:t>exch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], a[r]);</a:t>
            </a:r>
          </a:p>
          <a:p>
            <a:r>
              <a:rPr lang="en-US" sz="2000" dirty="0"/>
              <a:t>  return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88317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already seen sorting methods in this course.</a:t>
            </a:r>
            <a:endParaRPr lang="en-US" dirty="0">
              <a:latin typeface="Times New Roman"/>
            </a:endParaRPr>
          </a:p>
          <a:p>
            <a:pPr lvl="1"/>
            <a:r>
              <a:rPr lang="en-US" dirty="0"/>
              <a:t>Selection Sort for arrays.</a:t>
            </a:r>
          </a:p>
          <a:p>
            <a:pPr lvl="1"/>
            <a:r>
              <a:rPr lang="en-US" dirty="0"/>
              <a:t>Insertion Sort for lists. </a:t>
            </a:r>
          </a:p>
          <a:p>
            <a:r>
              <a:rPr lang="en-US" dirty="0"/>
              <a:t>The running time in both cases was </a:t>
            </a:r>
            <a:r>
              <a:rPr lang="el-GR" dirty="0"/>
              <a:t>Θ</a:t>
            </a:r>
            <a:r>
              <a:rPr lang="en-US" dirty="0"/>
              <a:t>(N</a:t>
            </a:r>
            <a:r>
              <a:rPr lang="en-US" baseline="30000" dirty="0"/>
              <a:t>2</a:t>
            </a:r>
            <a:r>
              <a:rPr lang="en-US" dirty="0"/>
              <a:t>) for sorting a set of N items.</a:t>
            </a:r>
          </a:p>
          <a:p>
            <a:r>
              <a:rPr lang="en-US" dirty="0"/>
              <a:t>This running time is OK for small N, but becomes prohibitive for sorting large amounts of data.</a:t>
            </a:r>
          </a:p>
          <a:p>
            <a:r>
              <a:rPr lang="en-US" dirty="0"/>
              <a:t>We will now start reviewing more sophisticated sort methods, with better time complexity.</a:t>
            </a:r>
          </a:p>
          <a:p>
            <a:pPr lvl="1"/>
            <a:r>
              <a:rPr lang="en-US" dirty="0"/>
              <a:t>Typically the time complexity will be </a:t>
            </a:r>
            <a:r>
              <a:rPr lang="el-GR" dirty="0"/>
              <a:t>Θ</a:t>
            </a:r>
            <a:r>
              <a:rPr lang="en-US" dirty="0"/>
              <a:t>(N log N), but there will also be exceptions.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4567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Partitioning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800600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partition(a, 0, 9):</a:t>
            </a:r>
          </a:p>
          <a:p>
            <a:r>
              <a:rPr lang="en-US" sz="2400" dirty="0" smtClean="0"/>
              <a:t>v = a[9] = 35</a:t>
            </a:r>
          </a:p>
          <a:p>
            <a:r>
              <a:rPr lang="en-US" sz="2400" dirty="0" err="1" smtClean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 = 1</a:t>
            </a:r>
          </a:p>
          <a:p>
            <a:r>
              <a:rPr lang="en-US" sz="2400" strike="sngStrike" dirty="0" smtClean="0"/>
              <a:t>j = 9</a:t>
            </a:r>
          </a:p>
          <a:p>
            <a:endParaRPr lang="en-US" sz="2400" dirty="0"/>
          </a:p>
          <a:p>
            <a:r>
              <a:rPr lang="en-US" sz="2400" dirty="0" smtClean="0"/>
              <a:t>j = 8</a:t>
            </a:r>
          </a:p>
          <a:p>
            <a:r>
              <a:rPr lang="en-US" sz="2400" dirty="0" smtClean="0"/>
              <a:t>a[j]  = 10. 35 is not &lt; 10, break!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876800" y="2362200"/>
            <a:ext cx="4114800" cy="440120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/>
              <a:t>int</a:t>
            </a:r>
            <a:r>
              <a:rPr lang="en-US" sz="2000" dirty="0"/>
              <a:t> partition(Item a[], </a:t>
            </a:r>
            <a:r>
              <a:rPr lang="en-US" sz="2000" dirty="0" err="1"/>
              <a:t>int</a:t>
            </a:r>
            <a:r>
              <a:rPr lang="en-US" sz="2000" dirty="0"/>
              <a:t> l, </a:t>
            </a:r>
            <a:r>
              <a:rPr lang="en-US" sz="2000" dirty="0" err="1"/>
              <a:t>int</a:t>
            </a:r>
            <a:r>
              <a:rPr lang="en-US" sz="2000" dirty="0"/>
              <a:t> r)</a:t>
            </a:r>
          </a:p>
          <a:p>
            <a:r>
              <a:rPr lang="en-US" sz="2000" dirty="0"/>
              <a:t>{ </a:t>
            </a:r>
          </a:p>
          <a:p>
            <a:r>
              <a:rPr lang="en-US" sz="2000" dirty="0"/>
              <a:t>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l-1, j = r; </a:t>
            </a:r>
          </a:p>
          <a:p>
            <a:r>
              <a:rPr lang="en-US" sz="2000" dirty="0"/>
              <a:t>  Item v = a[r];</a:t>
            </a:r>
          </a:p>
          <a:p>
            <a:r>
              <a:rPr lang="en-US" sz="2000" dirty="0"/>
              <a:t>  for (;;)</a:t>
            </a:r>
          </a:p>
          <a:p>
            <a:r>
              <a:rPr lang="en-US" sz="2000" dirty="0"/>
              <a:t>  { </a:t>
            </a:r>
          </a:p>
          <a:p>
            <a:r>
              <a:rPr lang="en-US" sz="2000" dirty="0"/>
              <a:t>    while (less(a[++</a:t>
            </a:r>
            <a:r>
              <a:rPr lang="en-US" sz="2000" dirty="0" err="1"/>
              <a:t>i</a:t>
            </a:r>
            <a:r>
              <a:rPr lang="en-US" sz="2000" dirty="0"/>
              <a:t>], v)) ;</a:t>
            </a:r>
          </a:p>
          <a:p>
            <a:r>
              <a:rPr lang="en-US" sz="2000" dirty="0"/>
              <a:t>    </a:t>
            </a:r>
            <a:r>
              <a:rPr lang="en-US" sz="2000" dirty="0">
                <a:solidFill>
                  <a:srgbClr val="FF0000"/>
                </a:solidFill>
              </a:rPr>
              <a:t>while (less(v, a[--j])) if (j == l) break;</a:t>
            </a:r>
          </a:p>
          <a:p>
            <a:r>
              <a:rPr lang="en-US" sz="2000" dirty="0"/>
              <a:t>    if (</a:t>
            </a:r>
            <a:r>
              <a:rPr lang="en-US" sz="2000" dirty="0" err="1"/>
              <a:t>i</a:t>
            </a:r>
            <a:r>
              <a:rPr lang="en-US" sz="2000" dirty="0"/>
              <a:t> &gt;= j) break;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exch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], a[j]);</a:t>
            </a:r>
          </a:p>
          <a:p>
            <a:r>
              <a:rPr lang="en-US" sz="2000" dirty="0"/>
              <a:t>  }</a:t>
            </a:r>
          </a:p>
          <a:p>
            <a:r>
              <a:rPr lang="en-US" sz="2000" dirty="0"/>
              <a:t>  </a:t>
            </a:r>
            <a:r>
              <a:rPr lang="en-US" sz="2000" dirty="0" err="1"/>
              <a:t>exch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], a[r]);</a:t>
            </a:r>
          </a:p>
          <a:p>
            <a:r>
              <a:rPr lang="en-US" sz="2000" dirty="0"/>
              <a:t>  return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r>
              <a:rPr lang="en-US" sz="2000" dirty="0"/>
              <a:t>}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448318"/>
              </p:ext>
            </p:extLst>
          </p:nvPr>
        </p:nvGraphicFramePr>
        <p:xfrm>
          <a:off x="533399" y="1295400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=1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99438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Partitioning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800600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partition(a, 0, 9):</a:t>
            </a:r>
          </a:p>
          <a:p>
            <a:r>
              <a:rPr lang="en-US" sz="2400" dirty="0" smtClean="0"/>
              <a:t>v = a[9] = 35</a:t>
            </a:r>
          </a:p>
          <a:p>
            <a:r>
              <a:rPr lang="en-US" sz="2400" dirty="0" err="1" smtClean="0"/>
              <a:t>i</a:t>
            </a:r>
            <a:r>
              <a:rPr lang="en-US" sz="2400" dirty="0" smtClean="0"/>
              <a:t> = 1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j = 8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i</a:t>
            </a:r>
            <a:r>
              <a:rPr lang="en-US" sz="2400" dirty="0" smtClean="0"/>
              <a:t> is not &gt;= j, we don't break.</a:t>
            </a:r>
          </a:p>
          <a:p>
            <a:r>
              <a:rPr lang="en-US" sz="2400" dirty="0" smtClean="0"/>
              <a:t>swap values of a[</a:t>
            </a:r>
            <a:r>
              <a:rPr lang="en-US" sz="2400" dirty="0" err="1" smtClean="0"/>
              <a:t>i</a:t>
            </a:r>
            <a:r>
              <a:rPr lang="en-US" sz="2400" dirty="0" smtClean="0"/>
              <a:t>] and a[j].</a:t>
            </a:r>
          </a:p>
          <a:p>
            <a:r>
              <a:rPr lang="en-US" sz="2400" dirty="0" smtClean="0"/>
              <a:t>a[</a:t>
            </a:r>
            <a:r>
              <a:rPr lang="en-US" sz="2400" dirty="0" err="1" smtClean="0"/>
              <a:t>i</a:t>
            </a:r>
            <a:r>
              <a:rPr lang="en-US" sz="2400" dirty="0" smtClean="0"/>
              <a:t>] becomes 10.</a:t>
            </a:r>
          </a:p>
          <a:p>
            <a:r>
              <a:rPr lang="en-US" sz="2400" dirty="0" smtClean="0"/>
              <a:t>a[j] becomes 90.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951194"/>
              </p:ext>
            </p:extLst>
          </p:nvPr>
        </p:nvGraphicFramePr>
        <p:xfrm>
          <a:off x="533399" y="1295400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=1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j=8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876800" y="2362200"/>
            <a:ext cx="4114800" cy="440120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/>
              <a:t>int</a:t>
            </a:r>
            <a:r>
              <a:rPr lang="en-US" sz="2000" dirty="0"/>
              <a:t> partition(Item a[], </a:t>
            </a:r>
            <a:r>
              <a:rPr lang="en-US" sz="2000" dirty="0" err="1"/>
              <a:t>int</a:t>
            </a:r>
            <a:r>
              <a:rPr lang="en-US" sz="2000" dirty="0"/>
              <a:t> l, </a:t>
            </a:r>
            <a:r>
              <a:rPr lang="en-US" sz="2000" dirty="0" err="1"/>
              <a:t>int</a:t>
            </a:r>
            <a:r>
              <a:rPr lang="en-US" sz="2000" dirty="0"/>
              <a:t> r)</a:t>
            </a:r>
          </a:p>
          <a:p>
            <a:r>
              <a:rPr lang="en-US" sz="2000" dirty="0"/>
              <a:t>{ </a:t>
            </a:r>
          </a:p>
          <a:p>
            <a:r>
              <a:rPr lang="en-US" sz="2000" dirty="0"/>
              <a:t>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l-1, j = r; </a:t>
            </a:r>
          </a:p>
          <a:p>
            <a:r>
              <a:rPr lang="en-US" sz="2000" dirty="0"/>
              <a:t>  Item v = a[r];</a:t>
            </a:r>
          </a:p>
          <a:p>
            <a:r>
              <a:rPr lang="en-US" sz="2000" dirty="0"/>
              <a:t>  for (;;)</a:t>
            </a:r>
          </a:p>
          <a:p>
            <a:r>
              <a:rPr lang="en-US" sz="2000" dirty="0"/>
              <a:t>  { </a:t>
            </a:r>
          </a:p>
          <a:p>
            <a:r>
              <a:rPr lang="en-US" sz="2000" dirty="0"/>
              <a:t>    while (less(a[++</a:t>
            </a:r>
            <a:r>
              <a:rPr lang="en-US" sz="2000" dirty="0" err="1"/>
              <a:t>i</a:t>
            </a:r>
            <a:r>
              <a:rPr lang="en-US" sz="2000" dirty="0"/>
              <a:t>], v)) ;</a:t>
            </a:r>
          </a:p>
          <a:p>
            <a:r>
              <a:rPr lang="en-US" sz="2000" dirty="0"/>
              <a:t>    while (less(v, a[--j])) if (j == l) break;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if (</a:t>
            </a:r>
            <a:r>
              <a:rPr lang="en-US" sz="2000" dirty="0" err="1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 &gt;= j) break;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</a:t>
            </a:r>
            <a:r>
              <a:rPr lang="en-US" sz="2000" dirty="0" err="1">
                <a:solidFill>
                  <a:srgbClr val="FF0000"/>
                </a:solidFill>
              </a:rPr>
              <a:t>exch</a:t>
            </a:r>
            <a:r>
              <a:rPr lang="en-US" sz="2000" dirty="0">
                <a:solidFill>
                  <a:srgbClr val="FF0000"/>
                </a:solidFill>
              </a:rPr>
              <a:t>(a[</a:t>
            </a:r>
            <a:r>
              <a:rPr lang="en-US" sz="2000" dirty="0" err="1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], a[j]);</a:t>
            </a:r>
          </a:p>
          <a:p>
            <a:r>
              <a:rPr lang="en-US" sz="2000" dirty="0"/>
              <a:t>  }</a:t>
            </a:r>
          </a:p>
          <a:p>
            <a:r>
              <a:rPr lang="en-US" sz="2000" dirty="0"/>
              <a:t>  </a:t>
            </a:r>
            <a:r>
              <a:rPr lang="en-US" sz="2000" dirty="0" err="1"/>
              <a:t>exch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], a[r]);</a:t>
            </a:r>
          </a:p>
          <a:p>
            <a:r>
              <a:rPr lang="en-US" sz="2000" dirty="0"/>
              <a:t>  return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675979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Partitioning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800600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partition(a, 0, 9):</a:t>
            </a:r>
          </a:p>
          <a:p>
            <a:r>
              <a:rPr lang="en-US" sz="2400" dirty="0" smtClean="0"/>
              <a:t>v = a[9] = 35</a:t>
            </a:r>
          </a:p>
          <a:p>
            <a:r>
              <a:rPr lang="en-US" sz="2400" strike="sngStrike" dirty="0" err="1" smtClean="0"/>
              <a:t>i</a:t>
            </a:r>
            <a:r>
              <a:rPr lang="en-US" sz="2400" strike="sngStrike" dirty="0" smtClean="0"/>
              <a:t> = 1</a:t>
            </a:r>
          </a:p>
          <a:p>
            <a:r>
              <a:rPr lang="en-US" sz="2400" dirty="0" smtClean="0"/>
              <a:t>j = 8</a:t>
            </a:r>
          </a:p>
          <a:p>
            <a:endParaRPr lang="en-US" sz="2400" dirty="0" smtClean="0"/>
          </a:p>
          <a:p>
            <a:r>
              <a:rPr lang="en-US" sz="2400" dirty="0" err="1"/>
              <a:t>i</a:t>
            </a:r>
            <a:r>
              <a:rPr lang="en-US" sz="2400" dirty="0"/>
              <a:t> = </a:t>
            </a:r>
            <a:r>
              <a:rPr lang="en-US" sz="2400" dirty="0" smtClean="0"/>
              <a:t>2</a:t>
            </a:r>
            <a:endParaRPr lang="en-US" sz="2400" dirty="0"/>
          </a:p>
          <a:p>
            <a:r>
              <a:rPr lang="en-US" sz="2400" dirty="0"/>
              <a:t>a[</a:t>
            </a:r>
            <a:r>
              <a:rPr lang="en-US" sz="2400" dirty="0" err="1"/>
              <a:t>i</a:t>
            </a:r>
            <a:r>
              <a:rPr lang="en-US" sz="2400" dirty="0"/>
              <a:t>] </a:t>
            </a:r>
            <a:r>
              <a:rPr lang="en-US" sz="2400" dirty="0" smtClean="0"/>
              <a:t>= 70. 70 is not &lt; </a:t>
            </a:r>
            <a:r>
              <a:rPr lang="en-US" sz="2400" dirty="0"/>
              <a:t>35, break</a:t>
            </a:r>
            <a:r>
              <a:rPr lang="en-US" sz="2400" dirty="0" smtClean="0"/>
              <a:t>!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103188"/>
              </p:ext>
            </p:extLst>
          </p:nvPr>
        </p:nvGraphicFramePr>
        <p:xfrm>
          <a:off x="533399" y="1295400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=2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j=8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876800" y="2362200"/>
            <a:ext cx="4114800" cy="440120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/>
              <a:t>int</a:t>
            </a:r>
            <a:r>
              <a:rPr lang="en-US" sz="2000" dirty="0"/>
              <a:t> partition(Item a[], </a:t>
            </a:r>
            <a:r>
              <a:rPr lang="en-US" sz="2000" dirty="0" err="1"/>
              <a:t>int</a:t>
            </a:r>
            <a:r>
              <a:rPr lang="en-US" sz="2000" dirty="0"/>
              <a:t> l, </a:t>
            </a:r>
            <a:r>
              <a:rPr lang="en-US" sz="2000" dirty="0" err="1"/>
              <a:t>int</a:t>
            </a:r>
            <a:r>
              <a:rPr lang="en-US" sz="2000" dirty="0"/>
              <a:t> r)</a:t>
            </a:r>
          </a:p>
          <a:p>
            <a:r>
              <a:rPr lang="en-US" sz="2000" dirty="0"/>
              <a:t>{ </a:t>
            </a:r>
          </a:p>
          <a:p>
            <a:r>
              <a:rPr lang="en-US" sz="2000" dirty="0"/>
              <a:t>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l-1, j = r; </a:t>
            </a:r>
          </a:p>
          <a:p>
            <a:r>
              <a:rPr lang="en-US" sz="2000" dirty="0"/>
              <a:t>  Item v = a[r];</a:t>
            </a:r>
          </a:p>
          <a:p>
            <a:r>
              <a:rPr lang="en-US" sz="2000" dirty="0"/>
              <a:t>  for (;;)</a:t>
            </a:r>
          </a:p>
          <a:p>
            <a:r>
              <a:rPr lang="en-US" sz="2000" dirty="0"/>
              <a:t>  {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while (less(a[++</a:t>
            </a:r>
            <a:r>
              <a:rPr lang="en-US" sz="2000" dirty="0" err="1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], v)) ;</a:t>
            </a:r>
          </a:p>
          <a:p>
            <a:r>
              <a:rPr lang="en-US" sz="2000" dirty="0"/>
              <a:t>    while (less(v, a[--j])) if (j == l) break;</a:t>
            </a:r>
          </a:p>
          <a:p>
            <a:r>
              <a:rPr lang="en-US" sz="2000" dirty="0"/>
              <a:t>    if (</a:t>
            </a:r>
            <a:r>
              <a:rPr lang="en-US" sz="2000" dirty="0" err="1"/>
              <a:t>i</a:t>
            </a:r>
            <a:r>
              <a:rPr lang="en-US" sz="2000" dirty="0"/>
              <a:t> &gt;= j) break;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exch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], a[j]);</a:t>
            </a:r>
          </a:p>
          <a:p>
            <a:r>
              <a:rPr lang="en-US" sz="2000" dirty="0"/>
              <a:t>  }</a:t>
            </a:r>
          </a:p>
          <a:p>
            <a:r>
              <a:rPr lang="en-US" sz="2000" dirty="0"/>
              <a:t>  </a:t>
            </a:r>
            <a:r>
              <a:rPr lang="en-US" sz="2000" dirty="0" err="1"/>
              <a:t>exch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], a[r]);</a:t>
            </a:r>
          </a:p>
          <a:p>
            <a:r>
              <a:rPr lang="en-US" sz="2000" dirty="0"/>
              <a:t>  return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569476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Partitioning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800600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partition(a, 0, 9):</a:t>
            </a:r>
          </a:p>
          <a:p>
            <a:r>
              <a:rPr lang="en-US" sz="2400" dirty="0" smtClean="0"/>
              <a:t>v = a[9] = 35</a:t>
            </a:r>
          </a:p>
          <a:p>
            <a:r>
              <a:rPr lang="en-US" sz="2400" dirty="0" err="1">
                <a:solidFill>
                  <a:srgbClr val="FF0000"/>
                </a:solidFill>
              </a:rPr>
              <a:t>i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dirty="0" smtClean="0">
                <a:solidFill>
                  <a:srgbClr val="FF0000"/>
                </a:solidFill>
              </a:rPr>
              <a:t>2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strike="sngStrike" dirty="0"/>
              <a:t>j = </a:t>
            </a:r>
            <a:r>
              <a:rPr lang="en-US" sz="2400" strike="sngStrike" dirty="0" smtClean="0"/>
              <a:t>8</a:t>
            </a:r>
            <a:endParaRPr lang="en-US" sz="2400" strike="sngStrike" dirty="0"/>
          </a:p>
          <a:p>
            <a:endParaRPr lang="en-US" sz="2400" dirty="0" smtClean="0"/>
          </a:p>
          <a:p>
            <a:r>
              <a:rPr lang="en-US" sz="2400" dirty="0"/>
              <a:t>j = </a:t>
            </a:r>
            <a:r>
              <a:rPr lang="en-US" sz="2400" dirty="0" smtClean="0"/>
              <a:t>7</a:t>
            </a:r>
            <a:endParaRPr lang="en-US" sz="2400" dirty="0"/>
          </a:p>
          <a:p>
            <a:r>
              <a:rPr lang="en-US" sz="2400" dirty="0"/>
              <a:t>a[j]  = </a:t>
            </a:r>
            <a:r>
              <a:rPr lang="en-US" sz="2400" dirty="0" smtClean="0"/>
              <a:t>80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smtClean="0"/>
              <a:t>j = 6</a:t>
            </a:r>
            <a:endParaRPr lang="en-US" sz="2400" dirty="0"/>
          </a:p>
          <a:p>
            <a:r>
              <a:rPr lang="en-US" sz="2400" dirty="0" smtClean="0"/>
              <a:t>a[j] = 45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210142"/>
              </p:ext>
            </p:extLst>
          </p:nvPr>
        </p:nvGraphicFramePr>
        <p:xfrm>
          <a:off x="533399" y="1295400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=2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j=6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876800" y="2362200"/>
            <a:ext cx="4114800" cy="440120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/>
              <a:t>int</a:t>
            </a:r>
            <a:r>
              <a:rPr lang="en-US" sz="2000" dirty="0"/>
              <a:t> partition(Item a[], </a:t>
            </a:r>
            <a:r>
              <a:rPr lang="en-US" sz="2000" dirty="0" err="1"/>
              <a:t>int</a:t>
            </a:r>
            <a:r>
              <a:rPr lang="en-US" sz="2000" dirty="0"/>
              <a:t> l, </a:t>
            </a:r>
            <a:r>
              <a:rPr lang="en-US" sz="2000" dirty="0" err="1"/>
              <a:t>int</a:t>
            </a:r>
            <a:r>
              <a:rPr lang="en-US" sz="2000" dirty="0"/>
              <a:t> r)</a:t>
            </a:r>
          </a:p>
          <a:p>
            <a:r>
              <a:rPr lang="en-US" sz="2000" dirty="0"/>
              <a:t>{ </a:t>
            </a:r>
          </a:p>
          <a:p>
            <a:r>
              <a:rPr lang="en-US" sz="2000" dirty="0"/>
              <a:t>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l-1, j = r; </a:t>
            </a:r>
          </a:p>
          <a:p>
            <a:r>
              <a:rPr lang="en-US" sz="2000" dirty="0"/>
              <a:t>  Item v = a[r];</a:t>
            </a:r>
          </a:p>
          <a:p>
            <a:r>
              <a:rPr lang="en-US" sz="2000" dirty="0"/>
              <a:t>  for (;;)</a:t>
            </a:r>
          </a:p>
          <a:p>
            <a:r>
              <a:rPr lang="en-US" sz="2000" dirty="0"/>
              <a:t>  { </a:t>
            </a:r>
          </a:p>
          <a:p>
            <a:r>
              <a:rPr lang="en-US" sz="2000" dirty="0"/>
              <a:t>    while (less(a[++</a:t>
            </a:r>
            <a:r>
              <a:rPr lang="en-US" sz="2000" dirty="0" err="1"/>
              <a:t>i</a:t>
            </a:r>
            <a:r>
              <a:rPr lang="en-US" sz="2000" dirty="0"/>
              <a:t>], v)) ;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while (less(v, a[--j])) if (j == l) break;</a:t>
            </a:r>
          </a:p>
          <a:p>
            <a:r>
              <a:rPr lang="en-US" sz="2000" dirty="0"/>
              <a:t>    if (</a:t>
            </a:r>
            <a:r>
              <a:rPr lang="en-US" sz="2000" dirty="0" err="1"/>
              <a:t>i</a:t>
            </a:r>
            <a:r>
              <a:rPr lang="en-US" sz="2000" dirty="0"/>
              <a:t> &gt;= j) break;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exch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], a[j]);</a:t>
            </a:r>
          </a:p>
          <a:p>
            <a:r>
              <a:rPr lang="en-US" sz="2000" dirty="0"/>
              <a:t>  }</a:t>
            </a:r>
          </a:p>
          <a:p>
            <a:r>
              <a:rPr lang="en-US" sz="2000" dirty="0"/>
              <a:t>  </a:t>
            </a:r>
            <a:r>
              <a:rPr lang="en-US" sz="2000" dirty="0" err="1"/>
              <a:t>exch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], a[r]);</a:t>
            </a:r>
          </a:p>
          <a:p>
            <a:r>
              <a:rPr lang="en-US" sz="2000" dirty="0"/>
              <a:t>  return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443148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Partitioning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800600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partition(a, 0, 9):</a:t>
            </a:r>
          </a:p>
          <a:p>
            <a:r>
              <a:rPr lang="en-US" sz="2400" dirty="0" smtClean="0"/>
              <a:t>v = a[9] = 35</a:t>
            </a:r>
          </a:p>
          <a:p>
            <a:r>
              <a:rPr lang="en-US" sz="2400" dirty="0" err="1"/>
              <a:t>i</a:t>
            </a:r>
            <a:r>
              <a:rPr lang="en-US" sz="2400" dirty="0"/>
              <a:t> = 2</a:t>
            </a:r>
          </a:p>
          <a:p>
            <a:r>
              <a:rPr lang="en-US" sz="2400" strike="sngStrike" dirty="0"/>
              <a:t>j = </a:t>
            </a:r>
            <a:r>
              <a:rPr lang="en-US" sz="2400" strike="sngStrike" dirty="0" smtClean="0"/>
              <a:t>8</a:t>
            </a:r>
            <a:endParaRPr lang="en-US" sz="2400" strike="sngStrike" dirty="0"/>
          </a:p>
          <a:p>
            <a:endParaRPr lang="en-US" sz="2400" dirty="0" smtClean="0"/>
          </a:p>
          <a:p>
            <a:r>
              <a:rPr lang="en-US" sz="2400" dirty="0"/>
              <a:t>j = </a:t>
            </a:r>
            <a:r>
              <a:rPr lang="en-US" sz="2400" dirty="0" smtClean="0"/>
              <a:t>5, a[j</a:t>
            </a:r>
            <a:r>
              <a:rPr lang="en-US" sz="2400" dirty="0"/>
              <a:t>]  = </a:t>
            </a:r>
            <a:r>
              <a:rPr lang="en-US" sz="2400" dirty="0" smtClean="0"/>
              <a:t>40 </a:t>
            </a:r>
          </a:p>
          <a:p>
            <a:r>
              <a:rPr lang="en-US" sz="2400" dirty="0" smtClean="0"/>
              <a:t>j = 4, a[j] = 60</a:t>
            </a:r>
            <a:endParaRPr lang="en-US" sz="2400" dirty="0"/>
          </a:p>
          <a:p>
            <a:r>
              <a:rPr lang="en-US" sz="2400" dirty="0" smtClean="0"/>
              <a:t>j = 3, a[j] = 30. 30 &lt; 35, break!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429878"/>
              </p:ext>
            </p:extLst>
          </p:nvPr>
        </p:nvGraphicFramePr>
        <p:xfrm>
          <a:off x="533399" y="1295400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=2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j=3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876800" y="2362200"/>
            <a:ext cx="4114800" cy="440120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/>
              <a:t>int</a:t>
            </a:r>
            <a:r>
              <a:rPr lang="en-US" sz="2000" dirty="0"/>
              <a:t> partition(Item a[], </a:t>
            </a:r>
            <a:r>
              <a:rPr lang="en-US" sz="2000" dirty="0" err="1"/>
              <a:t>int</a:t>
            </a:r>
            <a:r>
              <a:rPr lang="en-US" sz="2000" dirty="0"/>
              <a:t> l, </a:t>
            </a:r>
            <a:r>
              <a:rPr lang="en-US" sz="2000" dirty="0" err="1"/>
              <a:t>int</a:t>
            </a:r>
            <a:r>
              <a:rPr lang="en-US" sz="2000" dirty="0"/>
              <a:t> r)</a:t>
            </a:r>
          </a:p>
          <a:p>
            <a:r>
              <a:rPr lang="en-US" sz="2000" dirty="0"/>
              <a:t>{ </a:t>
            </a:r>
          </a:p>
          <a:p>
            <a:r>
              <a:rPr lang="en-US" sz="2000" dirty="0"/>
              <a:t>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l-1, j = r; </a:t>
            </a:r>
          </a:p>
          <a:p>
            <a:r>
              <a:rPr lang="en-US" sz="2000" dirty="0"/>
              <a:t>  Item v = a[r];</a:t>
            </a:r>
          </a:p>
          <a:p>
            <a:r>
              <a:rPr lang="en-US" sz="2000" dirty="0"/>
              <a:t>  for (;;)</a:t>
            </a:r>
          </a:p>
          <a:p>
            <a:r>
              <a:rPr lang="en-US" sz="2000" dirty="0"/>
              <a:t>  { </a:t>
            </a:r>
          </a:p>
          <a:p>
            <a:r>
              <a:rPr lang="en-US" sz="2000" dirty="0"/>
              <a:t>    while (less(a[++</a:t>
            </a:r>
            <a:r>
              <a:rPr lang="en-US" sz="2000" dirty="0" err="1"/>
              <a:t>i</a:t>
            </a:r>
            <a:r>
              <a:rPr lang="en-US" sz="2000" dirty="0"/>
              <a:t>], v)) ;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while (less(v, a[--j])) if (j == l) break;</a:t>
            </a:r>
          </a:p>
          <a:p>
            <a:r>
              <a:rPr lang="en-US" sz="2000" dirty="0"/>
              <a:t>    if (</a:t>
            </a:r>
            <a:r>
              <a:rPr lang="en-US" sz="2000" dirty="0" err="1"/>
              <a:t>i</a:t>
            </a:r>
            <a:r>
              <a:rPr lang="en-US" sz="2000" dirty="0"/>
              <a:t> &gt;= j) break;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exch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], a[j]);</a:t>
            </a:r>
          </a:p>
          <a:p>
            <a:r>
              <a:rPr lang="en-US" sz="2000" dirty="0"/>
              <a:t>  }</a:t>
            </a:r>
          </a:p>
          <a:p>
            <a:r>
              <a:rPr lang="en-US" sz="2000" dirty="0"/>
              <a:t>  </a:t>
            </a:r>
            <a:r>
              <a:rPr lang="en-US" sz="2000" dirty="0" err="1"/>
              <a:t>exch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], a[r]);</a:t>
            </a:r>
          </a:p>
          <a:p>
            <a:r>
              <a:rPr lang="en-US" sz="2000" dirty="0"/>
              <a:t>  return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804409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Partitioning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800600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partition(a, 0, 9):</a:t>
            </a:r>
          </a:p>
          <a:p>
            <a:r>
              <a:rPr lang="en-US" sz="2400" dirty="0" smtClean="0"/>
              <a:t>v = a[9] = 35</a:t>
            </a:r>
          </a:p>
          <a:p>
            <a:r>
              <a:rPr lang="en-US" sz="2400" dirty="0" err="1"/>
              <a:t>i</a:t>
            </a:r>
            <a:r>
              <a:rPr lang="en-US" sz="2400" dirty="0"/>
              <a:t> = 2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j = 3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 smtClean="0"/>
          </a:p>
          <a:p>
            <a:r>
              <a:rPr lang="en-US" sz="2400" dirty="0" err="1"/>
              <a:t>i</a:t>
            </a:r>
            <a:r>
              <a:rPr lang="en-US" sz="2400" dirty="0"/>
              <a:t> is not &gt;= j, we don't break.</a:t>
            </a:r>
          </a:p>
          <a:p>
            <a:r>
              <a:rPr lang="en-US" sz="2400" dirty="0"/>
              <a:t>swap values of a[</a:t>
            </a:r>
            <a:r>
              <a:rPr lang="en-US" sz="2400" dirty="0" err="1"/>
              <a:t>i</a:t>
            </a:r>
            <a:r>
              <a:rPr lang="en-US" sz="2400" dirty="0"/>
              <a:t>] and a[j].</a:t>
            </a:r>
          </a:p>
          <a:p>
            <a:r>
              <a:rPr lang="en-US" sz="2400" dirty="0"/>
              <a:t>a[</a:t>
            </a:r>
            <a:r>
              <a:rPr lang="en-US" sz="2400" dirty="0" err="1"/>
              <a:t>i</a:t>
            </a:r>
            <a:r>
              <a:rPr lang="en-US" sz="2400" dirty="0"/>
              <a:t>] becomes </a:t>
            </a:r>
            <a:r>
              <a:rPr lang="en-US" sz="2400" dirty="0" smtClean="0"/>
              <a:t>30</a:t>
            </a:r>
            <a:r>
              <a:rPr lang="en-US" sz="2400" dirty="0"/>
              <a:t>.</a:t>
            </a:r>
          </a:p>
          <a:p>
            <a:r>
              <a:rPr lang="en-US" sz="2400" dirty="0"/>
              <a:t>a[j] becomes </a:t>
            </a:r>
            <a:r>
              <a:rPr lang="en-US" sz="2400" dirty="0" smtClean="0"/>
              <a:t>70.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561244"/>
              </p:ext>
            </p:extLst>
          </p:nvPr>
        </p:nvGraphicFramePr>
        <p:xfrm>
          <a:off x="533399" y="1295400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=2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j=3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876800" y="2362200"/>
            <a:ext cx="4114800" cy="440120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/>
              <a:t>int</a:t>
            </a:r>
            <a:r>
              <a:rPr lang="en-US" sz="2000" dirty="0"/>
              <a:t> partition(Item a[], </a:t>
            </a:r>
            <a:r>
              <a:rPr lang="en-US" sz="2000" dirty="0" err="1"/>
              <a:t>int</a:t>
            </a:r>
            <a:r>
              <a:rPr lang="en-US" sz="2000" dirty="0"/>
              <a:t> l, </a:t>
            </a:r>
            <a:r>
              <a:rPr lang="en-US" sz="2000" dirty="0" err="1"/>
              <a:t>int</a:t>
            </a:r>
            <a:r>
              <a:rPr lang="en-US" sz="2000" dirty="0"/>
              <a:t> r)</a:t>
            </a:r>
          </a:p>
          <a:p>
            <a:r>
              <a:rPr lang="en-US" sz="2000" dirty="0"/>
              <a:t>{ </a:t>
            </a:r>
          </a:p>
          <a:p>
            <a:r>
              <a:rPr lang="en-US" sz="2000" dirty="0"/>
              <a:t>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l-1, j = r; </a:t>
            </a:r>
          </a:p>
          <a:p>
            <a:r>
              <a:rPr lang="en-US" sz="2000" dirty="0"/>
              <a:t>  Item v = a[r];</a:t>
            </a:r>
          </a:p>
          <a:p>
            <a:r>
              <a:rPr lang="en-US" sz="2000" dirty="0"/>
              <a:t>  for (;;)</a:t>
            </a:r>
          </a:p>
          <a:p>
            <a:r>
              <a:rPr lang="en-US" sz="2000" dirty="0"/>
              <a:t>  { </a:t>
            </a:r>
          </a:p>
          <a:p>
            <a:r>
              <a:rPr lang="en-US" sz="2000" dirty="0"/>
              <a:t>    while (less(a[++</a:t>
            </a:r>
            <a:r>
              <a:rPr lang="en-US" sz="2000" dirty="0" err="1"/>
              <a:t>i</a:t>
            </a:r>
            <a:r>
              <a:rPr lang="en-US" sz="2000" dirty="0"/>
              <a:t>], v)) ;</a:t>
            </a:r>
          </a:p>
          <a:p>
            <a:r>
              <a:rPr lang="en-US" sz="2000" dirty="0"/>
              <a:t>    while (less(v, a[--j])) if (j == l) break;</a:t>
            </a:r>
          </a:p>
          <a:p>
            <a:r>
              <a:rPr lang="en-US" sz="2000" dirty="0"/>
              <a:t>    </a:t>
            </a:r>
            <a:r>
              <a:rPr lang="en-US" sz="2000" dirty="0">
                <a:solidFill>
                  <a:srgbClr val="FF0000"/>
                </a:solidFill>
              </a:rPr>
              <a:t>if (</a:t>
            </a:r>
            <a:r>
              <a:rPr lang="en-US" sz="2000" dirty="0" err="1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 &gt;= j) break;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</a:t>
            </a:r>
            <a:r>
              <a:rPr lang="en-US" sz="2000" dirty="0" err="1">
                <a:solidFill>
                  <a:srgbClr val="FF0000"/>
                </a:solidFill>
              </a:rPr>
              <a:t>exch</a:t>
            </a:r>
            <a:r>
              <a:rPr lang="en-US" sz="2000" dirty="0">
                <a:solidFill>
                  <a:srgbClr val="FF0000"/>
                </a:solidFill>
              </a:rPr>
              <a:t>(a[</a:t>
            </a:r>
            <a:r>
              <a:rPr lang="en-US" sz="2000" dirty="0" err="1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], a[j]);</a:t>
            </a:r>
          </a:p>
          <a:p>
            <a:r>
              <a:rPr lang="en-US" sz="2000" dirty="0"/>
              <a:t>  }</a:t>
            </a:r>
          </a:p>
          <a:p>
            <a:r>
              <a:rPr lang="en-US" sz="2000" dirty="0"/>
              <a:t>  </a:t>
            </a:r>
            <a:r>
              <a:rPr lang="en-US" sz="2000" dirty="0" err="1"/>
              <a:t>exch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], a[r]);</a:t>
            </a:r>
          </a:p>
          <a:p>
            <a:r>
              <a:rPr lang="en-US" sz="2000" dirty="0"/>
              <a:t>  return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646663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Partitioning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800600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partition(a, 0, 9):</a:t>
            </a:r>
          </a:p>
          <a:p>
            <a:r>
              <a:rPr lang="en-US" sz="2400" dirty="0" smtClean="0"/>
              <a:t>v = a[9] = 35</a:t>
            </a:r>
          </a:p>
          <a:p>
            <a:r>
              <a:rPr lang="en-US" sz="2400" strike="sngStrike" dirty="0" err="1"/>
              <a:t>i</a:t>
            </a:r>
            <a:r>
              <a:rPr lang="en-US" sz="2400" strike="sngStrike" dirty="0"/>
              <a:t> = 2</a:t>
            </a:r>
          </a:p>
          <a:p>
            <a:r>
              <a:rPr lang="en-US" sz="2400" dirty="0" smtClean="0"/>
              <a:t>j = 3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err="1"/>
              <a:t>i</a:t>
            </a:r>
            <a:r>
              <a:rPr lang="en-US" sz="2400" dirty="0"/>
              <a:t> = 3</a:t>
            </a:r>
          </a:p>
          <a:p>
            <a:r>
              <a:rPr lang="en-US" sz="2400" dirty="0"/>
              <a:t>a[</a:t>
            </a:r>
            <a:r>
              <a:rPr lang="en-US" sz="2400" dirty="0" err="1"/>
              <a:t>i</a:t>
            </a:r>
            <a:r>
              <a:rPr lang="en-US" sz="2400" dirty="0"/>
              <a:t>] = 70 &gt; 35, break</a:t>
            </a:r>
            <a:r>
              <a:rPr lang="en-US" sz="2400" dirty="0" smtClean="0"/>
              <a:t>!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946617"/>
              </p:ext>
            </p:extLst>
          </p:nvPr>
        </p:nvGraphicFramePr>
        <p:xfrm>
          <a:off x="533399" y="1295400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722606"/>
                <a:gridCol w="572424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=j=3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876800" y="2362200"/>
            <a:ext cx="4114800" cy="440120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/>
              <a:t>int</a:t>
            </a:r>
            <a:r>
              <a:rPr lang="en-US" sz="2000" dirty="0"/>
              <a:t> partition(Item a[], </a:t>
            </a:r>
            <a:r>
              <a:rPr lang="en-US" sz="2000" dirty="0" err="1"/>
              <a:t>int</a:t>
            </a:r>
            <a:r>
              <a:rPr lang="en-US" sz="2000" dirty="0"/>
              <a:t> l, </a:t>
            </a:r>
            <a:r>
              <a:rPr lang="en-US" sz="2000" dirty="0" err="1"/>
              <a:t>int</a:t>
            </a:r>
            <a:r>
              <a:rPr lang="en-US" sz="2000" dirty="0"/>
              <a:t> r)</a:t>
            </a:r>
          </a:p>
          <a:p>
            <a:r>
              <a:rPr lang="en-US" sz="2000" dirty="0"/>
              <a:t>{ </a:t>
            </a:r>
          </a:p>
          <a:p>
            <a:r>
              <a:rPr lang="en-US" sz="2000" dirty="0"/>
              <a:t>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l-1, j = r; </a:t>
            </a:r>
          </a:p>
          <a:p>
            <a:r>
              <a:rPr lang="en-US" sz="2000" dirty="0"/>
              <a:t>  Item v = a[r];</a:t>
            </a:r>
          </a:p>
          <a:p>
            <a:r>
              <a:rPr lang="en-US" sz="2000" dirty="0"/>
              <a:t>  for (;;)</a:t>
            </a:r>
          </a:p>
          <a:p>
            <a:r>
              <a:rPr lang="en-US" sz="2000" dirty="0"/>
              <a:t>  { </a:t>
            </a:r>
          </a:p>
          <a:p>
            <a:r>
              <a:rPr lang="en-US" sz="2000" dirty="0"/>
              <a:t>    </a:t>
            </a:r>
            <a:r>
              <a:rPr lang="en-US" sz="2000" dirty="0">
                <a:solidFill>
                  <a:srgbClr val="FF0000"/>
                </a:solidFill>
              </a:rPr>
              <a:t>while (less(a[++</a:t>
            </a:r>
            <a:r>
              <a:rPr lang="en-US" sz="2000" dirty="0" err="1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], v)) ;</a:t>
            </a:r>
          </a:p>
          <a:p>
            <a:r>
              <a:rPr lang="en-US" sz="2000" dirty="0"/>
              <a:t>    while (less(v, a[--j])) if (j == l) break;</a:t>
            </a:r>
          </a:p>
          <a:p>
            <a:r>
              <a:rPr lang="en-US" sz="2000" dirty="0"/>
              <a:t>    if (</a:t>
            </a:r>
            <a:r>
              <a:rPr lang="en-US" sz="2000" dirty="0" err="1"/>
              <a:t>i</a:t>
            </a:r>
            <a:r>
              <a:rPr lang="en-US" sz="2000" dirty="0"/>
              <a:t> &gt;= j) break;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exch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], a[j]);</a:t>
            </a:r>
          </a:p>
          <a:p>
            <a:r>
              <a:rPr lang="en-US" sz="2000" dirty="0"/>
              <a:t>  }</a:t>
            </a:r>
          </a:p>
          <a:p>
            <a:r>
              <a:rPr lang="en-US" sz="2000" dirty="0"/>
              <a:t>  </a:t>
            </a:r>
            <a:r>
              <a:rPr lang="en-US" sz="2000" dirty="0" err="1"/>
              <a:t>exch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], a[r]);</a:t>
            </a:r>
          </a:p>
          <a:p>
            <a:r>
              <a:rPr lang="en-US" sz="2000" dirty="0"/>
              <a:t>  return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3142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Partitioning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800600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partition(a, 0, 9):</a:t>
            </a:r>
          </a:p>
          <a:p>
            <a:r>
              <a:rPr lang="en-US" sz="2400" dirty="0" smtClean="0"/>
              <a:t>v = a[9] = 35</a:t>
            </a:r>
          </a:p>
          <a:p>
            <a:r>
              <a:rPr lang="en-US" sz="2400" dirty="0" err="1" smtClean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 = 3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strike="sngStrike" dirty="0" smtClean="0"/>
              <a:t>j = 3</a:t>
            </a:r>
            <a:endParaRPr lang="en-US" sz="2400" strike="sngStrike" dirty="0"/>
          </a:p>
          <a:p>
            <a:endParaRPr lang="en-US" sz="2400" dirty="0" smtClean="0"/>
          </a:p>
          <a:p>
            <a:r>
              <a:rPr lang="en-US" sz="2400" dirty="0"/>
              <a:t>j = 2</a:t>
            </a:r>
          </a:p>
          <a:p>
            <a:r>
              <a:rPr lang="en-US" sz="2400" dirty="0"/>
              <a:t>a[j] = 30 &gt; 35, break!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268288"/>
              </p:ext>
            </p:extLst>
          </p:nvPr>
        </p:nvGraphicFramePr>
        <p:xfrm>
          <a:off x="533399" y="1295400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722606"/>
                <a:gridCol w="572424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j=2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=3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876800" y="2362200"/>
            <a:ext cx="4114800" cy="440120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/>
              <a:t>int</a:t>
            </a:r>
            <a:r>
              <a:rPr lang="en-US" sz="2000" dirty="0"/>
              <a:t> partition(Item a[], </a:t>
            </a:r>
            <a:r>
              <a:rPr lang="en-US" sz="2000" dirty="0" err="1"/>
              <a:t>int</a:t>
            </a:r>
            <a:r>
              <a:rPr lang="en-US" sz="2000" dirty="0"/>
              <a:t> l, </a:t>
            </a:r>
            <a:r>
              <a:rPr lang="en-US" sz="2000" dirty="0" err="1"/>
              <a:t>int</a:t>
            </a:r>
            <a:r>
              <a:rPr lang="en-US" sz="2000" dirty="0"/>
              <a:t> r)</a:t>
            </a:r>
          </a:p>
          <a:p>
            <a:r>
              <a:rPr lang="en-US" sz="2000" dirty="0"/>
              <a:t>{ </a:t>
            </a:r>
          </a:p>
          <a:p>
            <a:r>
              <a:rPr lang="en-US" sz="2000" dirty="0"/>
              <a:t>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l-1, j = r; </a:t>
            </a:r>
          </a:p>
          <a:p>
            <a:r>
              <a:rPr lang="en-US" sz="2000" dirty="0"/>
              <a:t>  Item v = a[r];</a:t>
            </a:r>
          </a:p>
          <a:p>
            <a:r>
              <a:rPr lang="en-US" sz="2000" dirty="0"/>
              <a:t>  for (;;)</a:t>
            </a:r>
          </a:p>
          <a:p>
            <a:r>
              <a:rPr lang="en-US" sz="2000" dirty="0"/>
              <a:t>  { </a:t>
            </a:r>
          </a:p>
          <a:p>
            <a:r>
              <a:rPr lang="en-US" sz="2000" dirty="0"/>
              <a:t>    while (less(a[++</a:t>
            </a:r>
            <a:r>
              <a:rPr lang="en-US" sz="2000" dirty="0" err="1"/>
              <a:t>i</a:t>
            </a:r>
            <a:r>
              <a:rPr lang="en-US" sz="2000" dirty="0"/>
              <a:t>], v)) ;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while (less(v, a[--j])) if (j == l) break;</a:t>
            </a:r>
          </a:p>
          <a:p>
            <a:r>
              <a:rPr lang="en-US" sz="2000" dirty="0"/>
              <a:t>    if (</a:t>
            </a:r>
            <a:r>
              <a:rPr lang="en-US" sz="2000" dirty="0" err="1"/>
              <a:t>i</a:t>
            </a:r>
            <a:r>
              <a:rPr lang="en-US" sz="2000" dirty="0"/>
              <a:t> &gt;= j) break;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exch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], a[j]);</a:t>
            </a:r>
          </a:p>
          <a:p>
            <a:r>
              <a:rPr lang="en-US" sz="2000" dirty="0"/>
              <a:t>  }</a:t>
            </a:r>
          </a:p>
          <a:p>
            <a:r>
              <a:rPr lang="en-US" sz="2000" dirty="0"/>
              <a:t>  </a:t>
            </a:r>
            <a:r>
              <a:rPr lang="en-US" sz="2000" dirty="0" err="1"/>
              <a:t>exch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], a[r]);</a:t>
            </a:r>
          </a:p>
          <a:p>
            <a:r>
              <a:rPr lang="en-US" sz="2000" dirty="0"/>
              <a:t>  return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875367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Partitioning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800600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partition(a, 0, 9):</a:t>
            </a:r>
          </a:p>
          <a:p>
            <a:r>
              <a:rPr lang="en-US" sz="2400" dirty="0" smtClean="0"/>
              <a:t>v = a[9] = 35</a:t>
            </a:r>
          </a:p>
          <a:p>
            <a:r>
              <a:rPr lang="en-US" sz="2400" dirty="0" err="1" smtClean="0"/>
              <a:t>i</a:t>
            </a:r>
            <a:r>
              <a:rPr lang="en-US" sz="2400" dirty="0" smtClean="0"/>
              <a:t> = 3</a:t>
            </a:r>
            <a:endParaRPr lang="en-US" sz="24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j = 2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 smtClean="0"/>
          </a:p>
          <a:p>
            <a:r>
              <a:rPr lang="en-US" sz="2400" dirty="0" err="1" smtClean="0"/>
              <a:t>i</a:t>
            </a:r>
            <a:r>
              <a:rPr lang="en-US" sz="2400" dirty="0" smtClean="0"/>
              <a:t> &gt;= j, we break!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215305"/>
              </p:ext>
            </p:extLst>
          </p:nvPr>
        </p:nvGraphicFramePr>
        <p:xfrm>
          <a:off x="533399" y="1295400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722606"/>
                <a:gridCol w="572424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j=2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=3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876800" y="2362200"/>
            <a:ext cx="4114800" cy="440120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/>
              <a:t>int</a:t>
            </a:r>
            <a:r>
              <a:rPr lang="en-US" sz="2000" dirty="0"/>
              <a:t> partition(Item a[], </a:t>
            </a:r>
            <a:r>
              <a:rPr lang="en-US" sz="2000" dirty="0" err="1"/>
              <a:t>int</a:t>
            </a:r>
            <a:r>
              <a:rPr lang="en-US" sz="2000" dirty="0"/>
              <a:t> l, </a:t>
            </a:r>
            <a:r>
              <a:rPr lang="en-US" sz="2000" dirty="0" err="1"/>
              <a:t>int</a:t>
            </a:r>
            <a:r>
              <a:rPr lang="en-US" sz="2000" dirty="0"/>
              <a:t> r)</a:t>
            </a:r>
          </a:p>
          <a:p>
            <a:r>
              <a:rPr lang="en-US" sz="2000" dirty="0"/>
              <a:t>{ </a:t>
            </a:r>
          </a:p>
          <a:p>
            <a:r>
              <a:rPr lang="en-US" sz="2000" dirty="0"/>
              <a:t>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l-1, j = r; </a:t>
            </a:r>
          </a:p>
          <a:p>
            <a:r>
              <a:rPr lang="en-US" sz="2000" dirty="0"/>
              <a:t>  Item v = a[r];</a:t>
            </a:r>
          </a:p>
          <a:p>
            <a:r>
              <a:rPr lang="en-US" sz="2000" dirty="0"/>
              <a:t>  for (;;)</a:t>
            </a:r>
          </a:p>
          <a:p>
            <a:r>
              <a:rPr lang="en-US" sz="2000" dirty="0"/>
              <a:t>  { </a:t>
            </a:r>
          </a:p>
          <a:p>
            <a:r>
              <a:rPr lang="en-US" sz="2000" dirty="0"/>
              <a:t>    while (less(a[++</a:t>
            </a:r>
            <a:r>
              <a:rPr lang="en-US" sz="2000" dirty="0" err="1"/>
              <a:t>i</a:t>
            </a:r>
            <a:r>
              <a:rPr lang="en-US" sz="2000" dirty="0"/>
              <a:t>], v)) ;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</a:t>
            </a:r>
            <a:r>
              <a:rPr lang="en-US" sz="2000" dirty="0"/>
              <a:t>while (less(v, a[--j])) if (j == l) break;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if (</a:t>
            </a:r>
            <a:r>
              <a:rPr lang="en-US" sz="2000" dirty="0" err="1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 &gt;= j) break;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exch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], a[j]);</a:t>
            </a:r>
          </a:p>
          <a:p>
            <a:r>
              <a:rPr lang="en-US" sz="2000" dirty="0"/>
              <a:t>  }</a:t>
            </a:r>
          </a:p>
          <a:p>
            <a:r>
              <a:rPr lang="en-US" sz="2000" dirty="0"/>
              <a:t>  </a:t>
            </a:r>
            <a:r>
              <a:rPr lang="en-US" sz="2000" dirty="0" err="1"/>
              <a:t>exch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], a[r]);</a:t>
            </a:r>
          </a:p>
          <a:p>
            <a:r>
              <a:rPr lang="en-US" sz="2000" dirty="0"/>
              <a:t>  return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33196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Partitioning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800600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partition(a, 0, 9):</a:t>
            </a:r>
          </a:p>
          <a:p>
            <a:r>
              <a:rPr lang="en-US" sz="2400" dirty="0" smtClean="0"/>
              <a:t>v = a[9] = 35</a:t>
            </a:r>
          </a:p>
          <a:p>
            <a:r>
              <a:rPr lang="en-US" sz="2400" dirty="0" err="1" smtClean="0"/>
              <a:t>i</a:t>
            </a:r>
            <a:r>
              <a:rPr lang="en-US" sz="2400" dirty="0" smtClean="0"/>
              <a:t> = 3</a:t>
            </a:r>
            <a:endParaRPr lang="en-US" sz="2400" dirty="0"/>
          </a:p>
          <a:p>
            <a:r>
              <a:rPr lang="en-US" sz="2400" dirty="0" smtClean="0"/>
              <a:t>j = 2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a[</a:t>
            </a:r>
            <a:r>
              <a:rPr lang="en-US" sz="2400" dirty="0" err="1" smtClean="0"/>
              <a:t>i</a:t>
            </a:r>
            <a:r>
              <a:rPr lang="en-US" sz="2400" dirty="0" smtClean="0"/>
              <a:t>] becomes 35</a:t>
            </a:r>
          </a:p>
          <a:p>
            <a:r>
              <a:rPr lang="en-US" sz="2400" dirty="0" smtClean="0"/>
              <a:t>a[r] becomes 70</a:t>
            </a:r>
          </a:p>
          <a:p>
            <a:r>
              <a:rPr lang="en-US" sz="2400" dirty="0" smtClean="0"/>
              <a:t>we return </a:t>
            </a:r>
            <a:r>
              <a:rPr lang="en-US" sz="2400" dirty="0" err="1" smtClean="0"/>
              <a:t>i</a:t>
            </a:r>
            <a:r>
              <a:rPr lang="en-US" sz="2400" dirty="0" smtClean="0"/>
              <a:t>, which is 3.</a:t>
            </a:r>
          </a:p>
          <a:p>
            <a:r>
              <a:rPr lang="en-US" sz="2400" dirty="0" smtClean="0"/>
              <a:t>DONE!!!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645661"/>
              </p:ext>
            </p:extLst>
          </p:nvPr>
        </p:nvGraphicFramePr>
        <p:xfrm>
          <a:off x="533399" y="1295400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722606"/>
                <a:gridCol w="572424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j=2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=3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876800" y="2362200"/>
            <a:ext cx="4114800" cy="440120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/>
              <a:t>int</a:t>
            </a:r>
            <a:r>
              <a:rPr lang="en-US" sz="2000" dirty="0"/>
              <a:t> partition(Item a[], </a:t>
            </a:r>
            <a:r>
              <a:rPr lang="en-US" sz="2000" dirty="0" err="1"/>
              <a:t>int</a:t>
            </a:r>
            <a:r>
              <a:rPr lang="en-US" sz="2000" dirty="0"/>
              <a:t> l, </a:t>
            </a:r>
            <a:r>
              <a:rPr lang="en-US" sz="2000" dirty="0" err="1"/>
              <a:t>int</a:t>
            </a:r>
            <a:r>
              <a:rPr lang="en-US" sz="2000" dirty="0"/>
              <a:t> r)</a:t>
            </a:r>
          </a:p>
          <a:p>
            <a:r>
              <a:rPr lang="en-US" sz="2000" dirty="0"/>
              <a:t>{ </a:t>
            </a:r>
          </a:p>
          <a:p>
            <a:r>
              <a:rPr lang="en-US" sz="2000" dirty="0"/>
              <a:t>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l-1, j = r; </a:t>
            </a:r>
          </a:p>
          <a:p>
            <a:r>
              <a:rPr lang="en-US" sz="2000" dirty="0"/>
              <a:t>  Item v = a[r];</a:t>
            </a:r>
          </a:p>
          <a:p>
            <a:r>
              <a:rPr lang="en-US" sz="2000" dirty="0"/>
              <a:t>  for (;;)</a:t>
            </a:r>
          </a:p>
          <a:p>
            <a:r>
              <a:rPr lang="en-US" sz="2000" dirty="0"/>
              <a:t>  { </a:t>
            </a:r>
          </a:p>
          <a:p>
            <a:r>
              <a:rPr lang="en-US" sz="2000" dirty="0"/>
              <a:t>    while (less(a[++</a:t>
            </a:r>
            <a:r>
              <a:rPr lang="en-US" sz="2000" dirty="0" err="1"/>
              <a:t>i</a:t>
            </a:r>
            <a:r>
              <a:rPr lang="en-US" sz="2000" dirty="0"/>
              <a:t>], v)) ;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</a:t>
            </a:r>
            <a:r>
              <a:rPr lang="en-US" sz="2000" dirty="0"/>
              <a:t>while (less(v, a[--j])) if (j == l) break;</a:t>
            </a:r>
          </a:p>
          <a:p>
            <a:r>
              <a:rPr lang="en-US" sz="2000" dirty="0"/>
              <a:t>    if (</a:t>
            </a:r>
            <a:r>
              <a:rPr lang="en-US" sz="2000" dirty="0" err="1"/>
              <a:t>i</a:t>
            </a:r>
            <a:r>
              <a:rPr lang="en-US" sz="2000" dirty="0"/>
              <a:t> &gt;= j) break;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exch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], a[j]);</a:t>
            </a:r>
          </a:p>
          <a:p>
            <a:r>
              <a:rPr lang="en-US" sz="2000" dirty="0"/>
              <a:t>  }</a:t>
            </a:r>
          </a:p>
          <a:p>
            <a:r>
              <a:rPr lang="en-US" sz="2000" dirty="0"/>
              <a:t>  </a:t>
            </a:r>
            <a:r>
              <a:rPr lang="en-US" sz="2000" dirty="0" err="1">
                <a:solidFill>
                  <a:srgbClr val="FF0000"/>
                </a:solidFill>
              </a:rPr>
              <a:t>exch</a:t>
            </a:r>
            <a:r>
              <a:rPr lang="en-US" sz="2000" dirty="0">
                <a:solidFill>
                  <a:srgbClr val="FF0000"/>
                </a:solidFill>
              </a:rPr>
              <a:t>(a[</a:t>
            </a:r>
            <a:r>
              <a:rPr lang="en-US" sz="2000" dirty="0" err="1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], a[r]);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return </a:t>
            </a:r>
            <a:r>
              <a:rPr lang="en-US" sz="2000" dirty="0" err="1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76943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Item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 general, the array or list we want to sort contains items of some type, that we will call Item.</a:t>
            </a:r>
          </a:p>
          <a:p>
            <a:r>
              <a:rPr lang="en-US" sz="2400" dirty="0"/>
              <a:t>For example, Item can be defined to </a:t>
            </a:r>
            <a:r>
              <a:rPr lang="en-US" sz="2400" dirty="0" smtClean="0"/>
              <a:t>be:</a:t>
            </a:r>
          </a:p>
          <a:p>
            <a:pPr lvl="1"/>
            <a:r>
              <a:rPr lang="en-US" sz="2000" dirty="0" smtClean="0"/>
              <a:t> </a:t>
            </a:r>
            <a:r>
              <a:rPr lang="en-US" sz="2000" dirty="0" err="1" smtClean="0"/>
              <a:t>int</a:t>
            </a:r>
            <a:endParaRPr lang="en-US" sz="2000" dirty="0" smtClean="0"/>
          </a:p>
          <a:p>
            <a:pPr lvl="1"/>
            <a:r>
              <a:rPr lang="en-US" sz="2000" dirty="0" smtClean="0"/>
              <a:t>double</a:t>
            </a:r>
          </a:p>
          <a:p>
            <a:pPr lvl="1"/>
            <a:r>
              <a:rPr lang="en-US" sz="2000" dirty="0" smtClean="0"/>
              <a:t>char *</a:t>
            </a:r>
          </a:p>
          <a:p>
            <a:pPr lvl="1"/>
            <a:r>
              <a:rPr lang="en-US" sz="2000" dirty="0" smtClean="0"/>
              <a:t>a </a:t>
            </a:r>
            <a:r>
              <a:rPr lang="en-US" sz="2000" dirty="0"/>
              <a:t>pointer to some structure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Most of the sorting algorithms </a:t>
            </a:r>
            <a:r>
              <a:rPr lang="en-US" sz="2400" dirty="0" smtClean="0"/>
              <a:t>we will study </a:t>
            </a:r>
            <a:r>
              <a:rPr lang="en-US" sz="2400" dirty="0"/>
              <a:t>work on any Item type.</a:t>
            </a:r>
            <a:endParaRPr lang="en-US" sz="2400" dirty="0" smtClean="0"/>
          </a:p>
          <a:p>
            <a:r>
              <a:rPr lang="en-US" sz="2400" dirty="0" smtClean="0"/>
              <a:t>In </a:t>
            </a:r>
            <a:r>
              <a:rPr lang="en-US" sz="2400" dirty="0"/>
              <a:t>our code, we will specify the Item type </a:t>
            </a:r>
            <a:r>
              <a:rPr lang="en-US" sz="2400" dirty="0" smtClean="0"/>
              <a:t>as needed using </a:t>
            </a:r>
            <a:r>
              <a:rPr lang="en-US" sz="2400" dirty="0" err="1" smtClean="0"/>
              <a:t>typedef</a:t>
            </a:r>
            <a:r>
              <a:rPr lang="en-US" sz="2400" dirty="0" smtClean="0"/>
              <a:t>. For </a:t>
            </a:r>
            <a:r>
              <a:rPr lang="en-US" sz="2400" dirty="0"/>
              <a:t>example: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>
                <a:solidFill>
                  <a:srgbClr val="FF0000"/>
                </a:solidFill>
              </a:rPr>
              <a:t>typedef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int</a:t>
            </a:r>
            <a:r>
              <a:rPr lang="en-US" sz="2400" dirty="0">
                <a:solidFill>
                  <a:srgbClr val="FF0000"/>
                </a:solidFill>
              </a:rPr>
              <a:t> Item;</a:t>
            </a:r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1391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4495800" cy="48006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void quicksort(Item a[], </a:t>
            </a:r>
            <a:r>
              <a:rPr lang="en-US" sz="2000" dirty="0" err="1"/>
              <a:t>int</a:t>
            </a:r>
            <a:r>
              <a:rPr lang="en-US" sz="2000" dirty="0"/>
              <a:t> length)</a:t>
            </a:r>
          </a:p>
          <a:p>
            <a:pPr marL="0" indent="0">
              <a:buNone/>
            </a:pPr>
            <a:r>
              <a:rPr lang="en-US" sz="2000" dirty="0"/>
              <a:t>{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 smtClean="0"/>
              <a:t>quicksort_aux</a:t>
            </a:r>
            <a:r>
              <a:rPr lang="en-US" sz="2000" dirty="0" smtClean="0"/>
              <a:t>(a</a:t>
            </a:r>
            <a:r>
              <a:rPr lang="en-US" sz="2000" dirty="0"/>
              <a:t>, 0, length-1);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000" dirty="0"/>
              <a:t>void </a:t>
            </a:r>
            <a:r>
              <a:rPr lang="en-US" sz="2000" dirty="0" err="1" smtClean="0"/>
              <a:t>quicksort_aux</a:t>
            </a:r>
            <a:r>
              <a:rPr lang="en-US" sz="2000" dirty="0" smtClean="0"/>
              <a:t>(Item </a:t>
            </a:r>
            <a:r>
              <a:rPr lang="en-US" sz="2000" dirty="0"/>
              <a:t>a[], </a:t>
            </a:r>
            <a:r>
              <a:rPr lang="en-US" sz="2000" dirty="0" err="1"/>
              <a:t>int</a:t>
            </a:r>
            <a:r>
              <a:rPr lang="en-US" sz="2000" dirty="0"/>
              <a:t> l, </a:t>
            </a:r>
            <a:r>
              <a:rPr lang="en-US" sz="2000" dirty="0" err="1"/>
              <a:t>int</a:t>
            </a:r>
            <a:r>
              <a:rPr lang="en-US" sz="2000" dirty="0"/>
              <a:t> r)</a:t>
            </a:r>
          </a:p>
          <a:p>
            <a:pPr marL="0" indent="0">
              <a:buNone/>
            </a:pPr>
            <a:r>
              <a:rPr lang="en-US" sz="2000" dirty="0"/>
              <a:t>{ 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/>
              <a:t>  if (r &lt;= l) return;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/>
              <a:t>i</a:t>
            </a:r>
            <a:r>
              <a:rPr lang="en-US" sz="2000" dirty="0"/>
              <a:t> = partition(a, l, r);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 smtClean="0"/>
              <a:t>quicksort_aux</a:t>
            </a:r>
            <a:r>
              <a:rPr lang="en-US" sz="2000" dirty="0" smtClean="0"/>
              <a:t>(a</a:t>
            </a:r>
            <a:r>
              <a:rPr lang="en-US" sz="2000" dirty="0"/>
              <a:t>, l, i-1);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 smtClean="0"/>
              <a:t>quicksort_aux</a:t>
            </a:r>
            <a:r>
              <a:rPr lang="en-US" sz="2000" dirty="0" smtClean="0"/>
              <a:t>(a</a:t>
            </a:r>
            <a:r>
              <a:rPr lang="en-US" sz="2000" dirty="0"/>
              <a:t>, i+1, r);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953000" y="1295400"/>
            <a:ext cx="37338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To sort array a, quicksort works as follows:</a:t>
            </a:r>
          </a:p>
          <a:p>
            <a:r>
              <a:rPr lang="en-US" sz="2400" dirty="0"/>
              <a:t>Do an initial partition of a, that returns some position </a:t>
            </a:r>
            <a:r>
              <a:rPr lang="en-US" sz="2400" dirty="0" err="1"/>
              <a:t>i</a:t>
            </a:r>
            <a:r>
              <a:rPr lang="en-US" sz="2400" dirty="0"/>
              <a:t>.</a:t>
            </a:r>
          </a:p>
          <a:p>
            <a:r>
              <a:rPr lang="en-US" sz="2400" dirty="0"/>
              <a:t>Recursively do quicksort on:</a:t>
            </a:r>
          </a:p>
          <a:p>
            <a:pPr lvl="1"/>
            <a:r>
              <a:rPr lang="en-US" sz="2000" dirty="0"/>
              <a:t>a[0], ..., a[i-1]</a:t>
            </a:r>
          </a:p>
          <a:p>
            <a:pPr lvl="1"/>
            <a:r>
              <a:rPr lang="en-US" sz="2000" dirty="0"/>
              <a:t>a[i+1], ..., a[length-1</a:t>
            </a:r>
            <a:r>
              <a:rPr lang="en-US" sz="2000" dirty="0" smtClean="0"/>
              <a:t>]</a:t>
            </a:r>
            <a:endParaRPr lang="en-US" dirty="0" smtClean="0"/>
          </a:p>
          <a:p>
            <a:pPr lvl="1"/>
            <a:endParaRPr lang="en-US" sz="2000" dirty="0"/>
          </a:p>
          <a:p>
            <a:r>
              <a:rPr lang="en-US" sz="2400" dirty="0"/>
              <a:t>What are the base cases?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42883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4495800" cy="48006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void quicksort(Item a[], </a:t>
            </a:r>
            <a:r>
              <a:rPr lang="en-US" sz="2000" dirty="0" err="1"/>
              <a:t>int</a:t>
            </a:r>
            <a:r>
              <a:rPr lang="en-US" sz="2000" dirty="0"/>
              <a:t> length)</a:t>
            </a:r>
          </a:p>
          <a:p>
            <a:pPr marL="0" indent="0">
              <a:buNone/>
            </a:pPr>
            <a:r>
              <a:rPr lang="en-US" sz="2000" dirty="0"/>
              <a:t>{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 smtClean="0"/>
              <a:t>quicksort_aux</a:t>
            </a:r>
            <a:r>
              <a:rPr lang="en-US" sz="2000" dirty="0" smtClean="0"/>
              <a:t>(a</a:t>
            </a:r>
            <a:r>
              <a:rPr lang="en-US" sz="2000" dirty="0"/>
              <a:t>, 0, length-1);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000" dirty="0"/>
              <a:t>void </a:t>
            </a:r>
            <a:r>
              <a:rPr lang="en-US" sz="2000" dirty="0" err="1" smtClean="0"/>
              <a:t>quicksort_aux</a:t>
            </a:r>
            <a:r>
              <a:rPr lang="en-US" sz="2000" dirty="0" smtClean="0"/>
              <a:t>(Item </a:t>
            </a:r>
            <a:r>
              <a:rPr lang="en-US" sz="2000" dirty="0"/>
              <a:t>a[], </a:t>
            </a:r>
            <a:r>
              <a:rPr lang="en-US" sz="2000" dirty="0" err="1"/>
              <a:t>int</a:t>
            </a:r>
            <a:r>
              <a:rPr lang="en-US" sz="2000" dirty="0"/>
              <a:t> l, </a:t>
            </a:r>
            <a:r>
              <a:rPr lang="en-US" sz="2000" dirty="0" err="1"/>
              <a:t>int</a:t>
            </a:r>
            <a:r>
              <a:rPr lang="en-US" sz="2000" dirty="0"/>
              <a:t> r)</a:t>
            </a:r>
          </a:p>
          <a:p>
            <a:pPr marL="0" indent="0">
              <a:buNone/>
            </a:pPr>
            <a:r>
              <a:rPr lang="en-US" sz="2000" dirty="0"/>
              <a:t>{ 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/>
              <a:t>  if (r &lt;= l) return;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/>
              <a:t>i</a:t>
            </a:r>
            <a:r>
              <a:rPr lang="en-US" sz="2000" dirty="0"/>
              <a:t> = partition(a, l, r);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 smtClean="0"/>
              <a:t>quicksort_aux</a:t>
            </a:r>
            <a:r>
              <a:rPr lang="en-US" sz="2000" dirty="0" smtClean="0"/>
              <a:t>(a</a:t>
            </a:r>
            <a:r>
              <a:rPr lang="en-US" sz="2000" dirty="0"/>
              <a:t>, l, i-1);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 smtClean="0"/>
              <a:t>quicksort_aux</a:t>
            </a:r>
            <a:r>
              <a:rPr lang="en-US" sz="2000" dirty="0" smtClean="0"/>
              <a:t>(a</a:t>
            </a:r>
            <a:r>
              <a:rPr lang="en-US" sz="2000" dirty="0"/>
              <a:t>, i+1, r);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953000" y="1295400"/>
            <a:ext cx="37338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To sort array a, quicksort works as follows:</a:t>
            </a:r>
          </a:p>
          <a:p>
            <a:r>
              <a:rPr lang="en-US" sz="2400" dirty="0"/>
              <a:t>Do an initial partition of a, that returns some position </a:t>
            </a:r>
            <a:r>
              <a:rPr lang="en-US" sz="2400" dirty="0" err="1"/>
              <a:t>i</a:t>
            </a:r>
            <a:r>
              <a:rPr lang="en-US" sz="2400" dirty="0"/>
              <a:t>.</a:t>
            </a:r>
          </a:p>
          <a:p>
            <a:r>
              <a:rPr lang="en-US" sz="2400" dirty="0"/>
              <a:t>Recursively do quicksort on:</a:t>
            </a:r>
          </a:p>
          <a:p>
            <a:pPr lvl="1"/>
            <a:r>
              <a:rPr lang="en-US" sz="2000" dirty="0"/>
              <a:t>a[0], ..., a[i-1]</a:t>
            </a:r>
          </a:p>
          <a:p>
            <a:pPr lvl="1"/>
            <a:r>
              <a:rPr lang="en-US" sz="2000" dirty="0"/>
              <a:t>a[i+1], ..., a[length-1</a:t>
            </a:r>
            <a:r>
              <a:rPr lang="en-US" sz="2000" dirty="0" smtClean="0"/>
              <a:t>]</a:t>
            </a:r>
            <a:endParaRPr lang="en-US" dirty="0" smtClean="0"/>
          </a:p>
          <a:p>
            <a:pPr lvl="1"/>
            <a:endParaRPr lang="en-US" sz="2000" dirty="0"/>
          </a:p>
          <a:p>
            <a:r>
              <a:rPr lang="en-US" sz="2400" dirty="0"/>
              <a:t>What are the base cases?</a:t>
            </a:r>
          </a:p>
          <a:p>
            <a:pPr lvl="1"/>
            <a:r>
              <a:rPr lang="en-US" sz="2000" dirty="0"/>
              <a:t>Array length 1 (r == l).</a:t>
            </a:r>
          </a:p>
          <a:p>
            <a:pPr lvl="1"/>
            <a:r>
              <a:rPr lang="en-US" sz="2000" dirty="0"/>
              <a:t>Array length 0 (r &lt; l).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86518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Quicksort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823864"/>
            <a:ext cx="8229600" cy="357693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 smtClean="0"/>
              <a:t>, 0, 9);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3 </a:t>
            </a:r>
            <a:r>
              <a:rPr lang="en-US" sz="2400" dirty="0">
                <a:solidFill>
                  <a:srgbClr val="FF0000"/>
                </a:solidFill>
              </a:rPr>
              <a:t>= partition(a, </a:t>
            </a:r>
            <a:r>
              <a:rPr lang="en-US" sz="2400" dirty="0" smtClean="0">
                <a:solidFill>
                  <a:srgbClr val="FF0000"/>
                </a:solidFill>
              </a:rPr>
              <a:t>0, 9);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   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</a:t>
            </a:r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633360"/>
              </p:ext>
            </p:extLst>
          </p:nvPr>
        </p:nvGraphicFramePr>
        <p:xfrm>
          <a:off x="571500" y="1833209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65653" y="1367135"/>
            <a:ext cx="310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Before partition(a, 0, 9)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8110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Quicksort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823864"/>
            <a:ext cx="8229600" cy="357693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 smtClean="0"/>
              <a:t>, 0, 9);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3 </a:t>
            </a:r>
            <a:r>
              <a:rPr lang="en-US" sz="2400" dirty="0">
                <a:solidFill>
                  <a:srgbClr val="FF0000"/>
                </a:solidFill>
              </a:rPr>
              <a:t>= partition(a, </a:t>
            </a:r>
            <a:r>
              <a:rPr lang="en-US" sz="2400" dirty="0" smtClean="0">
                <a:solidFill>
                  <a:srgbClr val="FF0000"/>
                </a:solidFill>
              </a:rPr>
              <a:t>0, 9);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   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</a:t>
            </a:r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064751"/>
              </p:ext>
            </p:extLst>
          </p:nvPr>
        </p:nvGraphicFramePr>
        <p:xfrm>
          <a:off x="571500" y="1833209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65653" y="1367135"/>
            <a:ext cx="2909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After partition(a, 0, 9)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34717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Quicksort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823864"/>
            <a:ext cx="8229600" cy="357693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 smtClean="0"/>
              <a:t>, 0, 9);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3 </a:t>
            </a:r>
            <a:r>
              <a:rPr lang="en-US" sz="2400" dirty="0"/>
              <a:t>= partition(a, </a:t>
            </a:r>
            <a:r>
              <a:rPr lang="en-US" sz="2400" dirty="0" smtClean="0"/>
              <a:t>0, 9);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en-US" sz="2400" dirty="0" err="1" smtClean="0">
                <a:solidFill>
                  <a:srgbClr val="FF0000"/>
                </a:solidFill>
              </a:rPr>
              <a:t>quicksort_aux</a:t>
            </a:r>
            <a:r>
              <a:rPr lang="en-US" sz="2400" dirty="0" smtClean="0">
                <a:solidFill>
                  <a:srgbClr val="FF0000"/>
                </a:solidFill>
              </a:rPr>
              <a:t>(a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0, 2);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smtClean="0"/>
              <a:t>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4</a:t>
            </a:r>
            <a:r>
              <a:rPr lang="en-US" sz="2400" dirty="0" smtClean="0"/>
              <a:t>, 9);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</a:t>
            </a:r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19465"/>
              </p:ext>
            </p:extLst>
          </p:nvPr>
        </p:nvGraphicFramePr>
        <p:xfrm>
          <a:off x="571500" y="1833209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65653" y="1367135"/>
            <a:ext cx="2909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After partition(a, 0, 9)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005641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Quicksort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823864"/>
            <a:ext cx="8229600" cy="357693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9);</a:t>
            </a:r>
          </a:p>
          <a:p>
            <a:pPr marL="0" indent="0">
              <a:buNone/>
            </a:pPr>
            <a:r>
              <a:rPr lang="en-US" sz="2400" dirty="0"/>
              <a:t>     3 = partition(a, 0, 9);</a:t>
            </a:r>
          </a:p>
          <a:p>
            <a:pPr marL="0" indent="0">
              <a:buNone/>
            </a:pPr>
            <a:r>
              <a:rPr lang="en-US" sz="2400" dirty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2);</a:t>
            </a:r>
          </a:p>
          <a:p>
            <a:pPr marL="0" indent="0">
              <a:buNone/>
            </a:pPr>
            <a:r>
              <a:rPr lang="en-US" sz="2400" dirty="0"/>
              <a:t>          </a:t>
            </a:r>
            <a:r>
              <a:rPr lang="en-US" sz="2400" dirty="0">
                <a:solidFill>
                  <a:srgbClr val="FF0000"/>
                </a:solidFill>
              </a:rPr>
              <a:t>2 = partition(a, 0, 2)</a:t>
            </a:r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4</a:t>
            </a:r>
            <a:r>
              <a:rPr lang="en-US" sz="2400" dirty="0" smtClean="0"/>
              <a:t>, 9);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577748"/>
              </p:ext>
            </p:extLst>
          </p:nvPr>
        </p:nvGraphicFramePr>
        <p:xfrm>
          <a:off x="571500" y="1833209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65653" y="1367135"/>
            <a:ext cx="310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Before partition(a, 0, 2)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517095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Quicksort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823864"/>
            <a:ext cx="8229600" cy="357693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9);</a:t>
            </a:r>
          </a:p>
          <a:p>
            <a:pPr marL="0" indent="0">
              <a:buNone/>
            </a:pPr>
            <a:r>
              <a:rPr lang="en-US" sz="2400" dirty="0"/>
              <a:t>     3 = partition(a, 0, 9);</a:t>
            </a:r>
          </a:p>
          <a:p>
            <a:pPr marL="0" indent="0">
              <a:buNone/>
            </a:pPr>
            <a:r>
              <a:rPr lang="en-US" sz="2400" dirty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2);</a:t>
            </a:r>
          </a:p>
          <a:p>
            <a:pPr marL="0" indent="0">
              <a:buNone/>
            </a:pPr>
            <a:r>
              <a:rPr lang="en-US" sz="2400" dirty="0"/>
              <a:t>          </a:t>
            </a:r>
            <a:r>
              <a:rPr lang="en-US" sz="2400" dirty="0">
                <a:solidFill>
                  <a:srgbClr val="FF0000"/>
                </a:solidFill>
              </a:rPr>
              <a:t>2 = partition(a, 0, 2)</a:t>
            </a:r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4, 9);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761179"/>
              </p:ext>
            </p:extLst>
          </p:nvPr>
        </p:nvGraphicFramePr>
        <p:xfrm>
          <a:off x="571500" y="1833209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65653" y="1367135"/>
            <a:ext cx="4453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After partition(a, 0, 2) (no change)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09847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Quicksort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823864"/>
            <a:ext cx="8229600" cy="357693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9);</a:t>
            </a:r>
          </a:p>
          <a:p>
            <a:pPr marL="0" indent="0">
              <a:buNone/>
            </a:pPr>
            <a:r>
              <a:rPr lang="en-US" sz="2400" dirty="0"/>
              <a:t>     3 = partition(a, 0, 9);</a:t>
            </a:r>
          </a:p>
          <a:p>
            <a:pPr marL="0" indent="0">
              <a:buNone/>
            </a:pPr>
            <a:r>
              <a:rPr lang="en-US" sz="2400" dirty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2);</a:t>
            </a:r>
          </a:p>
          <a:p>
            <a:pPr marL="0" indent="0">
              <a:buNone/>
            </a:pPr>
            <a:r>
              <a:rPr lang="en-US" sz="2400" dirty="0"/>
              <a:t>          2 = partition(a, 0, 2)</a:t>
            </a:r>
          </a:p>
          <a:p>
            <a:pPr marL="0" indent="0">
              <a:buNone/>
            </a:pPr>
            <a:r>
              <a:rPr lang="en-US" sz="2400" dirty="0"/>
              <a:t>          </a:t>
            </a:r>
            <a:r>
              <a:rPr lang="en-US" sz="2400" dirty="0" err="1" smtClean="0">
                <a:solidFill>
                  <a:srgbClr val="FF0000"/>
                </a:solidFill>
              </a:rPr>
              <a:t>quicksort_aux</a:t>
            </a:r>
            <a:r>
              <a:rPr lang="en-US" sz="2400" dirty="0" smtClean="0">
                <a:solidFill>
                  <a:srgbClr val="FF0000"/>
                </a:solidFill>
              </a:rPr>
              <a:t>(a</a:t>
            </a:r>
            <a:r>
              <a:rPr lang="en-US" sz="2400" dirty="0">
                <a:solidFill>
                  <a:srgbClr val="FF0000"/>
                </a:solidFill>
              </a:rPr>
              <a:t>, 0, 1</a:t>
            </a:r>
            <a:r>
              <a:rPr lang="en-US" sz="2400" dirty="0" smtClean="0">
                <a:solidFill>
                  <a:srgbClr val="FF0000"/>
                </a:solidFill>
              </a:rPr>
              <a:t>);</a:t>
            </a:r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3, 2);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4, 9);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666495"/>
              </p:ext>
            </p:extLst>
          </p:nvPr>
        </p:nvGraphicFramePr>
        <p:xfrm>
          <a:off x="571500" y="1833209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65653" y="1367135"/>
            <a:ext cx="4453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After partition(a, 0, 2) (no change)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820369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Quicksort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823864"/>
            <a:ext cx="8229600" cy="357693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9);</a:t>
            </a:r>
          </a:p>
          <a:p>
            <a:pPr marL="0" indent="0">
              <a:buNone/>
            </a:pPr>
            <a:r>
              <a:rPr lang="en-US" sz="2400" dirty="0"/>
              <a:t>     3 = partition(a, 0, 9);</a:t>
            </a:r>
          </a:p>
          <a:p>
            <a:pPr marL="0" indent="0">
              <a:buNone/>
            </a:pPr>
            <a:r>
              <a:rPr lang="en-US" sz="2400" dirty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2);</a:t>
            </a:r>
          </a:p>
          <a:p>
            <a:pPr marL="0" indent="0">
              <a:buNone/>
            </a:pPr>
            <a:r>
              <a:rPr lang="en-US" sz="2400" dirty="0"/>
              <a:t>          2 = partition(a, 0, 2)</a:t>
            </a:r>
          </a:p>
          <a:p>
            <a:pPr marL="0" indent="0">
              <a:buNone/>
            </a:pPr>
            <a:r>
              <a:rPr lang="en-US" sz="2400" dirty="0"/>
              <a:t>     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1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          0 </a:t>
            </a:r>
            <a:r>
              <a:rPr lang="en-US" sz="2400" dirty="0">
                <a:solidFill>
                  <a:srgbClr val="FF0000"/>
                </a:solidFill>
              </a:rPr>
              <a:t>= partition(a, 0, </a:t>
            </a:r>
            <a:r>
              <a:rPr lang="en-US" sz="2400" dirty="0" smtClean="0">
                <a:solidFill>
                  <a:srgbClr val="FF0000"/>
                </a:solidFill>
              </a:rPr>
              <a:t>1);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/>
              <a:t>     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3, 2);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4, 9);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119855"/>
              </p:ext>
            </p:extLst>
          </p:nvPr>
        </p:nvGraphicFramePr>
        <p:xfrm>
          <a:off x="571500" y="1833209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65653" y="1367135"/>
            <a:ext cx="310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Before partition(a, 0, </a:t>
            </a:r>
            <a:r>
              <a:rPr lang="en-US" sz="2400" dirty="0"/>
              <a:t>1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94341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Quicksort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823864"/>
            <a:ext cx="8229600" cy="357693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9);</a:t>
            </a:r>
          </a:p>
          <a:p>
            <a:pPr marL="0" indent="0">
              <a:buNone/>
            </a:pPr>
            <a:r>
              <a:rPr lang="en-US" sz="2400" dirty="0"/>
              <a:t>     3 = partition(a, 0, 9);</a:t>
            </a:r>
          </a:p>
          <a:p>
            <a:pPr marL="0" indent="0">
              <a:buNone/>
            </a:pPr>
            <a:r>
              <a:rPr lang="en-US" sz="2400" dirty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2);</a:t>
            </a:r>
          </a:p>
          <a:p>
            <a:pPr marL="0" indent="0">
              <a:buNone/>
            </a:pPr>
            <a:r>
              <a:rPr lang="en-US" sz="2400" dirty="0"/>
              <a:t>          2 = partition(a, 0, 2)</a:t>
            </a:r>
          </a:p>
          <a:p>
            <a:pPr marL="0" indent="0">
              <a:buNone/>
            </a:pPr>
            <a:r>
              <a:rPr lang="en-US" sz="2400" dirty="0"/>
              <a:t>     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1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          0 </a:t>
            </a:r>
            <a:r>
              <a:rPr lang="en-US" sz="2400" dirty="0">
                <a:solidFill>
                  <a:srgbClr val="FF0000"/>
                </a:solidFill>
              </a:rPr>
              <a:t>= partition(a, 0, </a:t>
            </a:r>
            <a:r>
              <a:rPr lang="en-US" sz="2400" dirty="0" smtClean="0">
                <a:solidFill>
                  <a:srgbClr val="FF0000"/>
                </a:solidFill>
              </a:rPr>
              <a:t>1);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/>
              <a:t>     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3, 2);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4, 9);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526012"/>
              </p:ext>
            </p:extLst>
          </p:nvPr>
        </p:nvGraphicFramePr>
        <p:xfrm>
          <a:off x="571500" y="1833209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65653" y="1367135"/>
            <a:ext cx="2909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After partition(a, 0, </a:t>
            </a:r>
            <a:r>
              <a:rPr lang="en-US" sz="2400" dirty="0"/>
              <a:t>1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4961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5029200"/>
          </a:xfrm>
        </p:spPr>
        <p:txBody>
          <a:bodyPr/>
          <a:lstStyle/>
          <a:p>
            <a:r>
              <a:rPr lang="en-US" sz="2400" dirty="0" smtClean="0"/>
              <a:t>If </a:t>
            </a:r>
            <a:r>
              <a:rPr lang="en-US" sz="2400" dirty="0"/>
              <a:t>Item is a pointer to a structure, then we need to specify which member variable of that structure will be used for sorting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This member variable is called the </a:t>
            </a:r>
            <a:r>
              <a:rPr lang="en-US" sz="2400" b="1" u="sng" dirty="0"/>
              <a:t>key</a:t>
            </a:r>
            <a:r>
              <a:rPr lang="en-US" sz="2400" dirty="0"/>
              <a:t> of the object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For example, we could have a structure for a person, that includes age, weight, height, address, phone number.</a:t>
            </a:r>
          </a:p>
          <a:p>
            <a:pPr lvl="1"/>
            <a:r>
              <a:rPr lang="en-US" sz="2000" dirty="0"/>
              <a:t>If we want to sort based on age, then the key of the structure is age.</a:t>
            </a:r>
          </a:p>
          <a:p>
            <a:pPr lvl="1"/>
            <a:r>
              <a:rPr lang="en-US" sz="2000" dirty="0"/>
              <a:t>If we want to sort based on height, then the key of the structure is height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For simple data types (numbers, strings), the key of the object can be itself.</a:t>
            </a:r>
          </a:p>
          <a:p>
            <a:r>
              <a:rPr lang="en-US" sz="2400" dirty="0"/>
              <a:t>In our code, we will specify the </a:t>
            </a:r>
            <a:r>
              <a:rPr lang="en-US" sz="2400" dirty="0" smtClean="0"/>
              <a:t>key as needed using a #define macro. </a:t>
            </a:r>
            <a:r>
              <a:rPr lang="en-US" sz="2400" dirty="0"/>
              <a:t>For example: </a:t>
            </a:r>
            <a:br>
              <a:rPr lang="en-US" sz="24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2400" dirty="0">
                <a:solidFill>
                  <a:srgbClr val="FF0000"/>
                </a:solidFill>
              </a:rPr>
              <a:t>#define key(A) (A)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0428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Quicksort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823864"/>
            <a:ext cx="8229600" cy="357693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9);</a:t>
            </a:r>
          </a:p>
          <a:p>
            <a:pPr marL="0" indent="0">
              <a:buNone/>
            </a:pPr>
            <a:r>
              <a:rPr lang="en-US" sz="2400" dirty="0"/>
              <a:t>     3 = partition(a, 0, 9);</a:t>
            </a:r>
          </a:p>
          <a:p>
            <a:pPr marL="0" indent="0">
              <a:buNone/>
            </a:pPr>
            <a:r>
              <a:rPr lang="en-US" sz="2400" dirty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2);</a:t>
            </a:r>
          </a:p>
          <a:p>
            <a:pPr marL="0" indent="0">
              <a:buNone/>
            </a:pPr>
            <a:r>
              <a:rPr lang="en-US" sz="2400" dirty="0"/>
              <a:t>          2 = partition(a, 0, 2)</a:t>
            </a:r>
          </a:p>
          <a:p>
            <a:pPr marL="0" indent="0">
              <a:buNone/>
            </a:pPr>
            <a:r>
              <a:rPr lang="en-US" sz="2400" dirty="0"/>
              <a:t>     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1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 smtClean="0"/>
              <a:t>               0 </a:t>
            </a:r>
            <a:r>
              <a:rPr lang="en-US" sz="2400" dirty="0"/>
              <a:t>= partition(a, 0, </a:t>
            </a:r>
            <a:r>
              <a:rPr lang="en-US" sz="2400" dirty="0" smtClean="0"/>
              <a:t>1);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          </a:t>
            </a:r>
            <a:r>
              <a:rPr lang="en-US" sz="2400" dirty="0" err="1" smtClean="0">
                <a:solidFill>
                  <a:srgbClr val="FF0000"/>
                </a:solidFill>
              </a:rPr>
              <a:t>quicksort_aux</a:t>
            </a:r>
            <a:r>
              <a:rPr lang="en-US" sz="2400" dirty="0" smtClean="0">
                <a:solidFill>
                  <a:srgbClr val="FF0000"/>
                </a:solidFill>
              </a:rPr>
              <a:t>(a</a:t>
            </a:r>
            <a:r>
              <a:rPr lang="en-US" sz="2400" dirty="0" smtClean="0">
                <a:solidFill>
                  <a:srgbClr val="FF0000"/>
                </a:solidFill>
              </a:rPr>
              <a:t>, 0, -1);  </a:t>
            </a:r>
            <a:r>
              <a:rPr lang="en-US" sz="2400" dirty="0" err="1" smtClean="0">
                <a:solidFill>
                  <a:srgbClr val="FF0000"/>
                </a:solidFill>
              </a:rPr>
              <a:t>quicksort_aux</a:t>
            </a:r>
            <a:r>
              <a:rPr lang="en-US" sz="2400" dirty="0" smtClean="0">
                <a:solidFill>
                  <a:srgbClr val="FF0000"/>
                </a:solidFill>
              </a:rPr>
              <a:t>(a</a:t>
            </a:r>
            <a:r>
              <a:rPr lang="en-US" sz="2400" dirty="0" smtClean="0">
                <a:solidFill>
                  <a:srgbClr val="FF0000"/>
                </a:solidFill>
              </a:rPr>
              <a:t>, 1, 1);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/>
              <a:t>     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3, 2);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4, 9);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638102"/>
              </p:ext>
            </p:extLst>
          </p:nvPr>
        </p:nvGraphicFramePr>
        <p:xfrm>
          <a:off x="571500" y="1833209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65653" y="1367135"/>
            <a:ext cx="2909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After partition(a, 0, </a:t>
            </a:r>
            <a:r>
              <a:rPr lang="en-US" sz="2400" dirty="0"/>
              <a:t>1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711582" y="3962400"/>
            <a:ext cx="19866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Base cases.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Nothing to do.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008474" y="4911298"/>
            <a:ext cx="2163726" cy="575102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943600" y="5063698"/>
            <a:ext cx="381000" cy="422702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51145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Quicksort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823864"/>
            <a:ext cx="8229600" cy="357693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9);</a:t>
            </a:r>
          </a:p>
          <a:p>
            <a:pPr marL="0" indent="0">
              <a:buNone/>
            </a:pPr>
            <a:r>
              <a:rPr lang="en-US" sz="2400" dirty="0"/>
              <a:t>     3 = partition(a, 0, 9);</a:t>
            </a:r>
          </a:p>
          <a:p>
            <a:pPr marL="0" indent="0">
              <a:buNone/>
            </a:pPr>
            <a:r>
              <a:rPr lang="en-US" sz="2400" dirty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2);</a:t>
            </a:r>
          </a:p>
          <a:p>
            <a:pPr marL="0" indent="0">
              <a:buNone/>
            </a:pPr>
            <a:r>
              <a:rPr lang="en-US" sz="2400" dirty="0"/>
              <a:t>          2 = partition(a, 0, 2)</a:t>
            </a:r>
          </a:p>
          <a:p>
            <a:pPr marL="0" indent="0">
              <a:buNone/>
            </a:pPr>
            <a:r>
              <a:rPr lang="en-US" sz="2400" dirty="0"/>
              <a:t>     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1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 smtClean="0"/>
              <a:t>               0 </a:t>
            </a:r>
            <a:r>
              <a:rPr lang="en-US" sz="2400" dirty="0"/>
              <a:t>= partition(a, 0, </a:t>
            </a:r>
            <a:r>
              <a:rPr lang="en-US" sz="2400" dirty="0" smtClean="0"/>
              <a:t>1);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     </a:t>
            </a:r>
            <a:r>
              <a:rPr lang="en-US" sz="2400" dirty="0" err="1" smtClean="0">
                <a:solidFill>
                  <a:srgbClr val="FF0000"/>
                </a:solidFill>
              </a:rPr>
              <a:t>quicksort_aux</a:t>
            </a:r>
            <a:r>
              <a:rPr lang="en-US" sz="2400" dirty="0" smtClean="0">
                <a:solidFill>
                  <a:srgbClr val="FF0000"/>
                </a:solidFill>
              </a:rPr>
              <a:t>(a</a:t>
            </a:r>
            <a:r>
              <a:rPr lang="en-US" sz="2400" dirty="0">
                <a:solidFill>
                  <a:srgbClr val="FF0000"/>
                </a:solidFill>
              </a:rPr>
              <a:t>, 3, 2);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4, 9);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91856"/>
              </p:ext>
            </p:extLst>
          </p:nvPr>
        </p:nvGraphicFramePr>
        <p:xfrm>
          <a:off x="571500" y="1833209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65653" y="1367135"/>
            <a:ext cx="2909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After partition(a, 0, </a:t>
            </a:r>
            <a:r>
              <a:rPr lang="en-US" sz="2400" dirty="0"/>
              <a:t>1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263125" y="4296229"/>
            <a:ext cx="19866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Base case.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Nothing to do.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795823" y="4911298"/>
            <a:ext cx="2376377" cy="692060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75156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Quicksort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823864"/>
            <a:ext cx="8229600" cy="357693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9);</a:t>
            </a:r>
          </a:p>
          <a:p>
            <a:pPr marL="0" indent="0">
              <a:buNone/>
            </a:pPr>
            <a:r>
              <a:rPr lang="en-US" sz="2400" dirty="0"/>
              <a:t>     3 = partition(a, 0, 9);</a:t>
            </a:r>
          </a:p>
          <a:p>
            <a:pPr marL="0" indent="0">
              <a:buNone/>
            </a:pPr>
            <a:r>
              <a:rPr lang="en-US" sz="2400" dirty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2);</a:t>
            </a:r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4, 9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smtClean="0">
                <a:solidFill>
                  <a:srgbClr val="FF0000"/>
                </a:solidFill>
              </a:rPr>
              <a:t>7 </a:t>
            </a:r>
            <a:r>
              <a:rPr lang="en-US" sz="2400" dirty="0">
                <a:solidFill>
                  <a:srgbClr val="FF0000"/>
                </a:solidFill>
              </a:rPr>
              <a:t>= partition(a, </a:t>
            </a:r>
            <a:r>
              <a:rPr lang="en-US" sz="2400" dirty="0" smtClean="0">
                <a:solidFill>
                  <a:srgbClr val="FF0000"/>
                </a:solidFill>
              </a:rPr>
              <a:t>4, </a:t>
            </a:r>
            <a:r>
              <a:rPr lang="en-US" sz="2400" dirty="0">
                <a:solidFill>
                  <a:srgbClr val="FF0000"/>
                </a:solidFill>
              </a:rPr>
              <a:t>9);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469838"/>
              </p:ext>
            </p:extLst>
          </p:nvPr>
        </p:nvGraphicFramePr>
        <p:xfrm>
          <a:off x="571500" y="1833209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65653" y="1367135"/>
            <a:ext cx="310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Before partition(a, 4, 9)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16180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Quicksort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823864"/>
            <a:ext cx="8229600" cy="357693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9);</a:t>
            </a:r>
          </a:p>
          <a:p>
            <a:pPr marL="0" indent="0">
              <a:buNone/>
            </a:pPr>
            <a:r>
              <a:rPr lang="en-US" sz="2400" dirty="0"/>
              <a:t>     3 = partition(a, 0, 9);</a:t>
            </a:r>
          </a:p>
          <a:p>
            <a:pPr marL="0" indent="0">
              <a:buNone/>
            </a:pPr>
            <a:r>
              <a:rPr lang="en-US" sz="2400" dirty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2);</a:t>
            </a:r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4, 9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     7 </a:t>
            </a:r>
            <a:r>
              <a:rPr lang="en-US" sz="2400" dirty="0">
                <a:solidFill>
                  <a:srgbClr val="FF0000"/>
                </a:solidFill>
              </a:rPr>
              <a:t>= partition(a, </a:t>
            </a:r>
            <a:r>
              <a:rPr lang="en-US" sz="2400" dirty="0" smtClean="0">
                <a:solidFill>
                  <a:srgbClr val="FF0000"/>
                </a:solidFill>
              </a:rPr>
              <a:t>4, </a:t>
            </a:r>
            <a:r>
              <a:rPr lang="en-US" sz="2400" dirty="0">
                <a:solidFill>
                  <a:srgbClr val="FF0000"/>
                </a:solidFill>
              </a:rPr>
              <a:t>9);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119303"/>
              </p:ext>
            </p:extLst>
          </p:nvPr>
        </p:nvGraphicFramePr>
        <p:xfrm>
          <a:off x="571500" y="1833209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80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65653" y="1367135"/>
            <a:ext cx="2909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After partition(a, 4, 9)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596106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Quicksort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823864"/>
            <a:ext cx="8229600" cy="357693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9);</a:t>
            </a:r>
          </a:p>
          <a:p>
            <a:pPr marL="0" indent="0">
              <a:buNone/>
            </a:pPr>
            <a:r>
              <a:rPr lang="en-US" sz="2400" dirty="0"/>
              <a:t>     3 = partition(a, 0, 9);</a:t>
            </a:r>
          </a:p>
          <a:p>
            <a:pPr marL="0" indent="0">
              <a:buNone/>
            </a:pPr>
            <a:r>
              <a:rPr lang="en-US" sz="2400" dirty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2);</a:t>
            </a:r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4, 9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 smtClean="0"/>
              <a:t>          7 </a:t>
            </a:r>
            <a:r>
              <a:rPr lang="en-US" sz="2400" dirty="0"/>
              <a:t>= partition(a, </a:t>
            </a:r>
            <a:r>
              <a:rPr lang="en-US" sz="2400" dirty="0" smtClean="0"/>
              <a:t>4, </a:t>
            </a:r>
            <a:r>
              <a:rPr lang="en-US" sz="2400" dirty="0"/>
              <a:t>9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     </a:t>
            </a:r>
            <a:r>
              <a:rPr lang="en-US" sz="2400" dirty="0" err="1" smtClean="0">
                <a:solidFill>
                  <a:srgbClr val="FF0000"/>
                </a:solidFill>
              </a:rPr>
              <a:t>quicksort_aux</a:t>
            </a:r>
            <a:r>
              <a:rPr lang="en-US" sz="2400" dirty="0" smtClean="0">
                <a:solidFill>
                  <a:srgbClr val="FF0000"/>
                </a:solidFill>
              </a:rPr>
              <a:t>(a</a:t>
            </a:r>
            <a:r>
              <a:rPr lang="en-US" sz="2400" dirty="0">
                <a:solidFill>
                  <a:srgbClr val="FF0000"/>
                </a:solidFill>
              </a:rPr>
              <a:t>, 4</a:t>
            </a:r>
            <a:r>
              <a:rPr lang="en-US" sz="2400" dirty="0" smtClean="0">
                <a:solidFill>
                  <a:srgbClr val="FF0000"/>
                </a:solidFill>
              </a:rPr>
              <a:t>, 6);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</a:t>
            </a:r>
            <a:r>
              <a:rPr lang="en-US" sz="2400" dirty="0" smtClean="0"/>
              <a:t>8, </a:t>
            </a:r>
            <a:r>
              <a:rPr lang="en-US" sz="2400" dirty="0"/>
              <a:t>9);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678300"/>
              </p:ext>
            </p:extLst>
          </p:nvPr>
        </p:nvGraphicFramePr>
        <p:xfrm>
          <a:off x="571500" y="1833209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65653" y="1367135"/>
            <a:ext cx="2909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After partition(a, 4, 9)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250734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Quicksort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823864"/>
            <a:ext cx="8229600" cy="357693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9);</a:t>
            </a:r>
          </a:p>
          <a:p>
            <a:pPr marL="0" indent="0">
              <a:buNone/>
            </a:pPr>
            <a:r>
              <a:rPr lang="en-US" sz="2400" dirty="0"/>
              <a:t>     3 = partition(a, 0, 9);</a:t>
            </a:r>
          </a:p>
          <a:p>
            <a:pPr marL="0" indent="0">
              <a:buNone/>
            </a:pPr>
            <a:r>
              <a:rPr lang="en-US" sz="2400" dirty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2);</a:t>
            </a:r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4, 9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 smtClean="0"/>
              <a:t>          7 </a:t>
            </a:r>
            <a:r>
              <a:rPr lang="en-US" sz="2400" dirty="0"/>
              <a:t>= partition(a, </a:t>
            </a:r>
            <a:r>
              <a:rPr lang="en-US" sz="2400" dirty="0" smtClean="0"/>
              <a:t>4, </a:t>
            </a:r>
            <a:r>
              <a:rPr lang="en-US" sz="2400" dirty="0"/>
              <a:t>9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4</a:t>
            </a:r>
            <a:r>
              <a:rPr lang="en-US" sz="2400" dirty="0" smtClean="0"/>
              <a:t>, 6);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          5 </a:t>
            </a:r>
            <a:r>
              <a:rPr lang="en-US" sz="2400" dirty="0">
                <a:solidFill>
                  <a:srgbClr val="FF0000"/>
                </a:solidFill>
              </a:rPr>
              <a:t>= partition(a, 4, </a:t>
            </a:r>
            <a:r>
              <a:rPr lang="en-US" sz="2400" dirty="0" smtClean="0">
                <a:solidFill>
                  <a:srgbClr val="FF0000"/>
                </a:solidFill>
              </a:rPr>
              <a:t>6);</a:t>
            </a:r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</a:t>
            </a:r>
            <a:r>
              <a:rPr lang="en-US" sz="2400" dirty="0" smtClean="0"/>
              <a:t>8, </a:t>
            </a:r>
            <a:r>
              <a:rPr lang="en-US" sz="2400" dirty="0"/>
              <a:t>9);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616305"/>
              </p:ext>
            </p:extLst>
          </p:nvPr>
        </p:nvGraphicFramePr>
        <p:xfrm>
          <a:off x="571500" y="1833209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65653" y="1367135"/>
            <a:ext cx="310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Before partition(a, 4, 6)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0838976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Quicksort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823864"/>
            <a:ext cx="8229600" cy="357693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9);</a:t>
            </a:r>
          </a:p>
          <a:p>
            <a:pPr marL="0" indent="0">
              <a:buNone/>
            </a:pPr>
            <a:r>
              <a:rPr lang="en-US" sz="2400" dirty="0"/>
              <a:t>     3 = partition(a, 0, 9);</a:t>
            </a:r>
          </a:p>
          <a:p>
            <a:pPr marL="0" indent="0">
              <a:buNone/>
            </a:pPr>
            <a:r>
              <a:rPr lang="en-US" sz="2400" dirty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2);</a:t>
            </a:r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4, 9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 smtClean="0"/>
              <a:t>          7 </a:t>
            </a:r>
            <a:r>
              <a:rPr lang="en-US" sz="2400" dirty="0"/>
              <a:t>= partition(a, </a:t>
            </a:r>
            <a:r>
              <a:rPr lang="en-US" sz="2400" dirty="0" smtClean="0"/>
              <a:t>4, </a:t>
            </a:r>
            <a:r>
              <a:rPr lang="en-US" sz="2400" dirty="0"/>
              <a:t>9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4</a:t>
            </a:r>
            <a:r>
              <a:rPr lang="en-US" sz="2400" dirty="0" smtClean="0"/>
              <a:t>, 6);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          5 </a:t>
            </a:r>
            <a:r>
              <a:rPr lang="en-US" sz="2400" dirty="0">
                <a:solidFill>
                  <a:srgbClr val="FF0000"/>
                </a:solidFill>
              </a:rPr>
              <a:t>= partition(a, 4, </a:t>
            </a:r>
            <a:r>
              <a:rPr lang="en-US" sz="2400" dirty="0" smtClean="0">
                <a:solidFill>
                  <a:srgbClr val="FF0000"/>
                </a:solidFill>
              </a:rPr>
              <a:t>6);</a:t>
            </a:r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</a:t>
            </a:r>
            <a:r>
              <a:rPr lang="en-US" sz="2400" dirty="0" smtClean="0"/>
              <a:t>8, </a:t>
            </a:r>
            <a:r>
              <a:rPr lang="en-US" sz="2400" dirty="0"/>
              <a:t>9);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085988"/>
              </p:ext>
            </p:extLst>
          </p:nvPr>
        </p:nvGraphicFramePr>
        <p:xfrm>
          <a:off x="571500" y="1833209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65653" y="1367135"/>
            <a:ext cx="2909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After partition(a, 4, 6)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790046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Quicksort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823864"/>
            <a:ext cx="8229600" cy="357693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9);</a:t>
            </a:r>
          </a:p>
          <a:p>
            <a:pPr marL="0" indent="0">
              <a:buNone/>
            </a:pPr>
            <a:r>
              <a:rPr lang="en-US" sz="2400" dirty="0"/>
              <a:t>     3 = partition(a, 0, 9);</a:t>
            </a:r>
          </a:p>
          <a:p>
            <a:pPr marL="0" indent="0">
              <a:buNone/>
            </a:pPr>
            <a:r>
              <a:rPr lang="en-US" sz="2400" dirty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2);</a:t>
            </a:r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4, 9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 smtClean="0"/>
              <a:t>          7 </a:t>
            </a:r>
            <a:r>
              <a:rPr lang="en-US" sz="2400" dirty="0"/>
              <a:t>= partition(a, </a:t>
            </a:r>
            <a:r>
              <a:rPr lang="en-US" sz="2400" dirty="0" smtClean="0"/>
              <a:t>4, </a:t>
            </a:r>
            <a:r>
              <a:rPr lang="en-US" sz="2400" dirty="0"/>
              <a:t>9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4</a:t>
            </a:r>
            <a:r>
              <a:rPr lang="en-US" sz="2400" dirty="0" smtClean="0"/>
              <a:t>, 6);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           5 </a:t>
            </a:r>
            <a:r>
              <a:rPr lang="en-US" sz="2400" dirty="0"/>
              <a:t>= partition(a, 4, </a:t>
            </a:r>
            <a:r>
              <a:rPr lang="en-US" sz="2400" dirty="0" smtClean="0"/>
              <a:t>6);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          </a:t>
            </a:r>
            <a:r>
              <a:rPr lang="en-US" sz="2400" dirty="0" err="1" smtClean="0">
                <a:solidFill>
                  <a:srgbClr val="FF0000"/>
                </a:solidFill>
              </a:rPr>
              <a:t>quicksort_aux</a:t>
            </a:r>
            <a:r>
              <a:rPr lang="en-US" sz="2400" dirty="0" smtClean="0">
                <a:solidFill>
                  <a:srgbClr val="FF0000"/>
                </a:solidFill>
              </a:rPr>
              <a:t>(a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4, 4);  </a:t>
            </a:r>
            <a:r>
              <a:rPr lang="en-US" sz="2400" dirty="0" err="1" smtClean="0">
                <a:solidFill>
                  <a:srgbClr val="FF0000"/>
                </a:solidFill>
              </a:rPr>
              <a:t>quicksort_aux</a:t>
            </a:r>
            <a:r>
              <a:rPr lang="en-US" sz="2400" dirty="0" smtClean="0">
                <a:solidFill>
                  <a:srgbClr val="FF0000"/>
                </a:solidFill>
              </a:rPr>
              <a:t>(a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6, 6);</a:t>
            </a:r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</a:t>
            </a:r>
            <a:r>
              <a:rPr lang="en-US" sz="2400" dirty="0" smtClean="0"/>
              <a:t>8, </a:t>
            </a:r>
            <a:r>
              <a:rPr lang="en-US" sz="2400" dirty="0"/>
              <a:t>9);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948470"/>
              </p:ext>
            </p:extLst>
          </p:nvPr>
        </p:nvGraphicFramePr>
        <p:xfrm>
          <a:off x="571500" y="1833209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65653" y="1367135"/>
            <a:ext cx="2909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After partition(a, 4, 6)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711582" y="4343400"/>
            <a:ext cx="19866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Base cases.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Nothing to do.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923414" y="5292298"/>
            <a:ext cx="2248786" cy="651302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943600" y="5444698"/>
            <a:ext cx="381000" cy="422702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208489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Quicksort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823864"/>
            <a:ext cx="8229600" cy="357693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9);</a:t>
            </a:r>
          </a:p>
          <a:p>
            <a:pPr marL="0" indent="0">
              <a:buNone/>
            </a:pPr>
            <a:r>
              <a:rPr lang="en-US" sz="2400" dirty="0"/>
              <a:t>     3 = partition(a, 0, 9);</a:t>
            </a:r>
          </a:p>
          <a:p>
            <a:pPr marL="0" indent="0">
              <a:buNone/>
            </a:pPr>
            <a:r>
              <a:rPr lang="en-US" sz="2400" dirty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2);</a:t>
            </a:r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4, 9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 smtClean="0"/>
              <a:t>          7 </a:t>
            </a:r>
            <a:r>
              <a:rPr lang="en-US" sz="2400" dirty="0"/>
              <a:t>= partition(a, </a:t>
            </a:r>
            <a:r>
              <a:rPr lang="en-US" sz="2400" dirty="0" smtClean="0"/>
              <a:t>4, </a:t>
            </a:r>
            <a:r>
              <a:rPr lang="en-US" sz="2400" dirty="0"/>
              <a:t>9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4</a:t>
            </a:r>
            <a:r>
              <a:rPr lang="en-US" sz="2400" dirty="0" smtClean="0"/>
              <a:t>, 6);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</a:t>
            </a:r>
            <a:r>
              <a:rPr lang="en-US" sz="2400" dirty="0" smtClean="0"/>
              <a:t>8, </a:t>
            </a:r>
            <a:r>
              <a:rPr lang="en-US" sz="2400" dirty="0"/>
              <a:t>9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          8 = partition(a, 8, 9);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548159"/>
              </p:ext>
            </p:extLst>
          </p:nvPr>
        </p:nvGraphicFramePr>
        <p:xfrm>
          <a:off x="571500" y="1833209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65653" y="1367135"/>
            <a:ext cx="310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Before partition(a, 8, </a:t>
            </a:r>
            <a:r>
              <a:rPr lang="en-US" sz="2400" dirty="0"/>
              <a:t>9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19408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Quicksort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823864"/>
            <a:ext cx="8229600" cy="357693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9);</a:t>
            </a:r>
          </a:p>
          <a:p>
            <a:pPr marL="0" indent="0">
              <a:buNone/>
            </a:pPr>
            <a:r>
              <a:rPr lang="en-US" sz="2400" dirty="0"/>
              <a:t>     3 = partition(a, 0, 9);</a:t>
            </a:r>
          </a:p>
          <a:p>
            <a:pPr marL="0" indent="0">
              <a:buNone/>
            </a:pPr>
            <a:r>
              <a:rPr lang="en-US" sz="2400" dirty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2);</a:t>
            </a:r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4, 9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 smtClean="0"/>
              <a:t>          7 </a:t>
            </a:r>
            <a:r>
              <a:rPr lang="en-US" sz="2400" dirty="0"/>
              <a:t>= partition(a, </a:t>
            </a:r>
            <a:r>
              <a:rPr lang="en-US" sz="2400" dirty="0" smtClean="0"/>
              <a:t>4, </a:t>
            </a:r>
            <a:r>
              <a:rPr lang="en-US" sz="2400" dirty="0"/>
              <a:t>9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4</a:t>
            </a:r>
            <a:r>
              <a:rPr lang="en-US" sz="2400" dirty="0" smtClean="0"/>
              <a:t>, 6);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</a:t>
            </a:r>
            <a:r>
              <a:rPr lang="en-US" sz="2400" dirty="0" smtClean="0"/>
              <a:t>8, </a:t>
            </a:r>
            <a:r>
              <a:rPr lang="en-US" sz="2400" dirty="0"/>
              <a:t>9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          8 = partition(a, 8, 9);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221644"/>
              </p:ext>
            </p:extLst>
          </p:nvPr>
        </p:nvGraphicFramePr>
        <p:xfrm>
          <a:off x="571500" y="1833209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90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65653" y="1367135"/>
            <a:ext cx="2909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After partition(a, 8, </a:t>
            </a:r>
            <a:r>
              <a:rPr lang="en-US" sz="2400" dirty="0"/>
              <a:t>9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3314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Comparison </a:t>
            </a:r>
            <a:r>
              <a:rPr lang="en-US" dirty="0" smtClean="0"/>
              <a:t>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are sorting in some kind of order.</a:t>
            </a:r>
          </a:p>
          <a:p>
            <a:r>
              <a:rPr lang="en-US" dirty="0"/>
              <a:t>The comparison operator C is what defines this order.</a:t>
            </a:r>
          </a:p>
          <a:p>
            <a:r>
              <a:rPr lang="en-US" dirty="0"/>
              <a:t>The comparison operator C is a function that takes two objects (of type Item) as arguments, and returns True or False.</a:t>
            </a:r>
          </a:p>
          <a:p>
            <a:r>
              <a:rPr lang="en-US" dirty="0"/>
              <a:t>A sequence 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A</a:t>
            </a:r>
            <a:r>
              <a:rPr lang="en-US" baseline="-25000" dirty="0"/>
              <a:t>3</a:t>
            </a:r>
            <a:r>
              <a:rPr lang="en-US" dirty="0"/>
              <a:t>, ..., A</a:t>
            </a:r>
            <a:r>
              <a:rPr lang="en-US" baseline="-25000" dirty="0"/>
              <a:t>K</a:t>
            </a:r>
            <a:r>
              <a:rPr lang="en-US" dirty="0"/>
              <a:t> is sorted </a:t>
            </a:r>
            <a:r>
              <a:rPr lang="en-US" dirty="0" smtClean="0"/>
              <a:t>if, </a:t>
            </a:r>
            <a:r>
              <a:rPr lang="en-US" dirty="0"/>
              <a:t>for all </a:t>
            </a:r>
            <a:r>
              <a:rPr lang="en-US" dirty="0" err="1"/>
              <a:t>i</a:t>
            </a:r>
            <a:r>
              <a:rPr lang="en-US" dirty="0"/>
              <a:t> between 1 and </a:t>
            </a:r>
            <a:r>
              <a:rPr lang="en-US" dirty="0" smtClean="0"/>
              <a:t>K-1:</a:t>
            </a:r>
          </a:p>
          <a:p>
            <a:pPr lvl="1"/>
            <a:r>
              <a:rPr lang="en-US" dirty="0" smtClean="0"/>
              <a:t>C(A</a:t>
            </a:r>
            <a:r>
              <a:rPr lang="en-US" baseline="-25000" dirty="0" smtClean="0"/>
              <a:t>i</a:t>
            </a:r>
            <a:r>
              <a:rPr lang="en-US" dirty="0"/>
              <a:t>, A</a:t>
            </a:r>
            <a:r>
              <a:rPr lang="en-US" baseline="-25000" dirty="0"/>
              <a:t>i+1</a:t>
            </a:r>
            <a:r>
              <a:rPr lang="en-US" dirty="0"/>
              <a:t>) is </a:t>
            </a:r>
            <a:r>
              <a:rPr lang="en-US" dirty="0" smtClean="0"/>
              <a:t>True, OR A</a:t>
            </a:r>
            <a:r>
              <a:rPr lang="en-US" baseline="-25000" dirty="0" smtClean="0"/>
              <a:t>i</a:t>
            </a:r>
            <a:r>
              <a:rPr lang="en-US" dirty="0" smtClean="0"/>
              <a:t> is equal to A</a:t>
            </a:r>
            <a:r>
              <a:rPr lang="en-US" baseline="-25000" dirty="0" smtClean="0"/>
              <a:t>i+1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45296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Quicksort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823864"/>
            <a:ext cx="8229600" cy="357693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9);</a:t>
            </a:r>
          </a:p>
          <a:p>
            <a:pPr marL="0" indent="0">
              <a:buNone/>
            </a:pPr>
            <a:r>
              <a:rPr lang="en-US" sz="2400" dirty="0"/>
              <a:t>     3 = partition(a, 0, 9);</a:t>
            </a:r>
          </a:p>
          <a:p>
            <a:pPr marL="0" indent="0">
              <a:buNone/>
            </a:pPr>
            <a:r>
              <a:rPr lang="en-US" sz="2400" dirty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2);</a:t>
            </a:r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4, 9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 smtClean="0"/>
              <a:t>          7 </a:t>
            </a:r>
            <a:r>
              <a:rPr lang="en-US" sz="2400" dirty="0"/>
              <a:t>= partition(a, </a:t>
            </a:r>
            <a:r>
              <a:rPr lang="en-US" sz="2400" dirty="0" smtClean="0"/>
              <a:t>4, </a:t>
            </a:r>
            <a:r>
              <a:rPr lang="en-US" sz="2400" dirty="0"/>
              <a:t>9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4</a:t>
            </a:r>
            <a:r>
              <a:rPr lang="en-US" sz="2400" dirty="0" smtClean="0"/>
              <a:t>, 6);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</a:t>
            </a:r>
            <a:r>
              <a:rPr lang="en-US" sz="2400" dirty="0" smtClean="0"/>
              <a:t>8, </a:t>
            </a:r>
            <a:r>
              <a:rPr lang="en-US" sz="2400" dirty="0"/>
              <a:t>9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          </a:t>
            </a:r>
            <a:r>
              <a:rPr lang="en-US" sz="2400" dirty="0" smtClean="0"/>
              <a:t>8 = partition(a, 8, 9);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          </a:t>
            </a:r>
            <a:r>
              <a:rPr lang="en-US" sz="2400" dirty="0" err="1" smtClean="0">
                <a:solidFill>
                  <a:srgbClr val="FF0000"/>
                </a:solidFill>
              </a:rPr>
              <a:t>quicksort_aux</a:t>
            </a:r>
            <a:r>
              <a:rPr lang="en-US" sz="2400" dirty="0" smtClean="0">
                <a:solidFill>
                  <a:srgbClr val="FF0000"/>
                </a:solidFill>
              </a:rPr>
              <a:t>(a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8, 7);  </a:t>
            </a:r>
            <a:r>
              <a:rPr lang="en-US" sz="2400" dirty="0" err="1" smtClean="0">
                <a:solidFill>
                  <a:srgbClr val="FF0000"/>
                </a:solidFill>
              </a:rPr>
              <a:t>quicksort_aux</a:t>
            </a:r>
            <a:r>
              <a:rPr lang="en-US" sz="2400" dirty="0" smtClean="0">
                <a:solidFill>
                  <a:srgbClr val="FF0000"/>
                </a:solidFill>
              </a:rPr>
              <a:t>(a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9, 9);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897917"/>
              </p:ext>
            </p:extLst>
          </p:nvPr>
        </p:nvGraphicFramePr>
        <p:xfrm>
          <a:off x="571500" y="1833209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65653" y="1367135"/>
            <a:ext cx="2909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After partition(a, 8, </a:t>
            </a:r>
            <a:r>
              <a:rPr lang="en-US" sz="2400" dirty="0"/>
              <a:t>9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711582" y="4800600"/>
            <a:ext cx="19866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Base cases.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Nothing to do.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902149" y="5749498"/>
            <a:ext cx="2270051" cy="575102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943600" y="5901898"/>
            <a:ext cx="381000" cy="422702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597777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Quicksort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823864"/>
            <a:ext cx="8229600" cy="357693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9);</a:t>
            </a:r>
          </a:p>
          <a:p>
            <a:pPr marL="0" indent="0">
              <a:buNone/>
            </a:pPr>
            <a:r>
              <a:rPr lang="en-US" sz="2400" dirty="0"/>
              <a:t>     3 = partition(a, 0, 9);</a:t>
            </a:r>
          </a:p>
          <a:p>
            <a:pPr marL="0" indent="0">
              <a:buNone/>
            </a:pPr>
            <a:r>
              <a:rPr lang="en-US" sz="2400" dirty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0, 2);</a:t>
            </a:r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4, 9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 smtClean="0"/>
              <a:t>          7 </a:t>
            </a:r>
            <a:r>
              <a:rPr lang="en-US" sz="2400" dirty="0"/>
              <a:t>= partition(a, </a:t>
            </a:r>
            <a:r>
              <a:rPr lang="en-US" sz="2400" dirty="0" smtClean="0"/>
              <a:t>4, </a:t>
            </a:r>
            <a:r>
              <a:rPr lang="en-US" sz="2400" dirty="0"/>
              <a:t>9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4</a:t>
            </a:r>
            <a:r>
              <a:rPr lang="en-US" sz="2400" dirty="0" smtClean="0"/>
              <a:t>, 6);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quicksort_aux</a:t>
            </a:r>
            <a:r>
              <a:rPr lang="en-US" sz="2400" dirty="0" smtClean="0"/>
              <a:t>(a</a:t>
            </a:r>
            <a:r>
              <a:rPr lang="en-US" sz="2400" dirty="0"/>
              <a:t>, </a:t>
            </a:r>
            <a:r>
              <a:rPr lang="en-US" sz="2400" dirty="0" smtClean="0"/>
              <a:t>8, </a:t>
            </a:r>
            <a:r>
              <a:rPr lang="en-US" sz="2400" dirty="0"/>
              <a:t>9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          </a:t>
            </a:r>
            <a:r>
              <a:rPr lang="en-US" sz="2400" dirty="0" smtClean="0"/>
              <a:t>8 = partition(a, 8, 9);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              </a:t>
            </a:r>
            <a:r>
              <a:rPr lang="en-US" sz="2400" dirty="0" err="1" smtClean="0">
                <a:solidFill>
                  <a:srgbClr val="FF0000"/>
                </a:solidFill>
              </a:rPr>
              <a:t>quicksort_aux</a:t>
            </a:r>
            <a:r>
              <a:rPr lang="en-US" sz="2400" dirty="0" smtClean="0">
                <a:solidFill>
                  <a:srgbClr val="FF0000"/>
                </a:solidFill>
              </a:rPr>
              <a:t>(a</a:t>
            </a:r>
            <a:r>
              <a:rPr lang="en-US" sz="2400" dirty="0">
                <a:solidFill>
                  <a:srgbClr val="FF0000"/>
                </a:solidFill>
              </a:rPr>
              <a:t>, 8, 7);  </a:t>
            </a:r>
            <a:r>
              <a:rPr lang="en-US" sz="2400" dirty="0" err="1" smtClean="0">
                <a:solidFill>
                  <a:srgbClr val="FF0000"/>
                </a:solidFill>
              </a:rPr>
              <a:t>quicksort_aux</a:t>
            </a:r>
            <a:r>
              <a:rPr lang="en-US" sz="2400" dirty="0" smtClean="0">
                <a:solidFill>
                  <a:srgbClr val="FF0000"/>
                </a:solidFill>
              </a:rPr>
              <a:t>(a</a:t>
            </a:r>
            <a:r>
              <a:rPr lang="en-US" sz="2400" dirty="0">
                <a:solidFill>
                  <a:srgbClr val="FF0000"/>
                </a:solidFill>
              </a:rPr>
              <a:t>, 9, 9);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407266"/>
              </p:ext>
            </p:extLst>
          </p:nvPr>
        </p:nvGraphicFramePr>
        <p:xfrm>
          <a:off x="571500" y="1833209"/>
          <a:ext cx="75438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0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65653" y="1367135"/>
            <a:ext cx="2909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After partition(a, 8, </a:t>
            </a:r>
            <a:r>
              <a:rPr lang="en-US" sz="2400" dirty="0"/>
              <a:t>9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711582" y="4800600"/>
            <a:ext cx="19866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Base cases.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Nothing to do.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114800" y="5749498"/>
            <a:ext cx="2057400" cy="575102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943600" y="5901898"/>
            <a:ext cx="381000" cy="422702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191000" y="2895600"/>
            <a:ext cx="42243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Done!!!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All recursive calls have returned.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The array is sorted.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93522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Worst-Case Time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</a:t>
            </a:r>
            <a:r>
              <a:rPr lang="en-US" sz="2400" b="1" dirty="0"/>
              <a:t>worst-case </a:t>
            </a:r>
            <a:r>
              <a:rPr lang="en-US" sz="2400" dirty="0"/>
              <a:t>of quicksort is interesting:</a:t>
            </a:r>
          </a:p>
          <a:p>
            <a:r>
              <a:rPr lang="en-US" sz="2400" dirty="0"/>
              <a:t>Quicksort has the slowest running time when the input array </a:t>
            </a:r>
            <a:r>
              <a:rPr lang="en-US" sz="2400" b="1" u="sng" dirty="0"/>
              <a:t>is already sorted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partition(a, 0, 9):</a:t>
            </a:r>
          </a:p>
          <a:p>
            <a:pPr lvl="1"/>
            <a:r>
              <a:rPr lang="en-US" sz="2000" dirty="0" smtClean="0"/>
              <a:t>scans 10 elements, makes no changes, returns 9.</a:t>
            </a:r>
          </a:p>
          <a:p>
            <a:r>
              <a:rPr lang="en-US" sz="2400" dirty="0"/>
              <a:t>partition(a</a:t>
            </a:r>
            <a:r>
              <a:rPr lang="en-US" sz="2400" dirty="0" smtClean="0"/>
              <a:t>, 0, 8):</a:t>
            </a:r>
            <a:endParaRPr lang="en-US" sz="2400" dirty="0"/>
          </a:p>
          <a:p>
            <a:pPr lvl="1"/>
            <a:r>
              <a:rPr lang="en-US" sz="2000" dirty="0"/>
              <a:t>scans 9</a:t>
            </a:r>
            <a:r>
              <a:rPr lang="en-US" sz="2000" dirty="0" smtClean="0"/>
              <a:t> </a:t>
            </a:r>
            <a:r>
              <a:rPr lang="en-US" sz="2000" dirty="0"/>
              <a:t>elements, makes no changes, returns </a:t>
            </a:r>
            <a:r>
              <a:rPr lang="en-US" sz="2000" dirty="0" smtClean="0"/>
              <a:t>8.</a:t>
            </a:r>
            <a:endParaRPr lang="en-US" sz="2000" dirty="0"/>
          </a:p>
          <a:p>
            <a:r>
              <a:rPr lang="en-US" sz="2400" dirty="0"/>
              <a:t>partition(a</a:t>
            </a:r>
            <a:r>
              <a:rPr lang="en-US" sz="2400" dirty="0" smtClean="0"/>
              <a:t>, 0, 7):</a:t>
            </a:r>
            <a:endParaRPr lang="en-US" sz="2400" dirty="0"/>
          </a:p>
          <a:p>
            <a:pPr lvl="1"/>
            <a:r>
              <a:rPr lang="en-US" sz="2000" dirty="0"/>
              <a:t>scans 8</a:t>
            </a:r>
            <a:r>
              <a:rPr lang="en-US" sz="2000" dirty="0" smtClean="0"/>
              <a:t> </a:t>
            </a:r>
            <a:r>
              <a:rPr lang="en-US" sz="2000" dirty="0"/>
              <a:t>elements, makes no changes, returns </a:t>
            </a:r>
            <a:r>
              <a:rPr lang="en-US" sz="2000" dirty="0" smtClean="0"/>
              <a:t>7.</a:t>
            </a:r>
          </a:p>
          <a:p>
            <a:r>
              <a:rPr lang="en-US" sz="2400" dirty="0" smtClean="0"/>
              <a:t>Overall, </a:t>
            </a:r>
            <a:r>
              <a:rPr lang="en-US" sz="2400" b="1" u="sng" dirty="0" smtClean="0"/>
              <a:t>worst-case</a:t>
            </a:r>
            <a:r>
              <a:rPr lang="en-US" sz="2400" dirty="0" smtClean="0"/>
              <a:t> time is N+(N-1)+(N-2)+…+1 = </a:t>
            </a:r>
            <a:r>
              <a:rPr lang="el-GR" sz="2400" dirty="0" smtClean="0"/>
              <a:t>Θ</a:t>
            </a:r>
            <a:r>
              <a:rPr lang="en-US" sz="2400" dirty="0" smtClean="0"/>
              <a:t>(N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).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184970"/>
              </p:ext>
            </p:extLst>
          </p:nvPr>
        </p:nvGraphicFramePr>
        <p:xfrm>
          <a:off x="457198" y="2819400"/>
          <a:ext cx="7543801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651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  <a:gridCol w="647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51745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Best-Case </a:t>
            </a:r>
            <a:r>
              <a:rPr lang="en-US" dirty="0"/>
              <a:t>Time </a:t>
            </a:r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5029200"/>
          </a:xfrm>
        </p:spPr>
        <p:txBody>
          <a:bodyPr/>
          <a:lstStyle/>
          <a:p>
            <a:r>
              <a:rPr lang="en-US" sz="2400" dirty="0"/>
              <a:t>Overall, the worst-case happens when the array is partitioned in an </a:t>
            </a:r>
            <a:r>
              <a:rPr lang="en-US" sz="2400" b="1" dirty="0"/>
              <a:t>imbalanced</a:t>
            </a:r>
            <a:r>
              <a:rPr lang="en-US" sz="2400" dirty="0"/>
              <a:t> way:</a:t>
            </a:r>
          </a:p>
          <a:p>
            <a:pPr lvl="1"/>
            <a:r>
              <a:rPr lang="en-US" sz="2000" dirty="0"/>
              <a:t>One item, or very few items, on one side.</a:t>
            </a:r>
          </a:p>
          <a:p>
            <a:pPr lvl="1"/>
            <a:r>
              <a:rPr lang="en-US" sz="2000" dirty="0"/>
              <a:t>Everything else on the other side</a:t>
            </a:r>
            <a:r>
              <a:rPr lang="en-US" sz="2000" dirty="0" smtClean="0"/>
              <a:t>.</a:t>
            </a:r>
          </a:p>
          <a:p>
            <a:r>
              <a:rPr lang="en-US" sz="2400" dirty="0" smtClean="0"/>
              <a:t>The </a:t>
            </a:r>
            <a:r>
              <a:rPr lang="en-US" sz="2400" b="1" dirty="0"/>
              <a:t>best case </a:t>
            </a:r>
            <a:r>
              <a:rPr lang="en-US" sz="2400" dirty="0"/>
              <a:t>time complexity for quicksort is when the array is partitioned in </a:t>
            </a:r>
            <a:r>
              <a:rPr lang="en-US" sz="2400" dirty="0" smtClean="0"/>
              <a:t>a </a:t>
            </a:r>
            <a:r>
              <a:rPr lang="en-US" sz="2400" b="1" dirty="0" smtClean="0"/>
              <a:t>perfectly balanced </a:t>
            </a:r>
            <a:r>
              <a:rPr lang="en-US" sz="2400" dirty="0" smtClean="0"/>
              <a:t>way.</a:t>
            </a:r>
          </a:p>
          <a:p>
            <a:r>
              <a:rPr lang="en-US" sz="2400" dirty="0" smtClean="0"/>
              <a:t>I.e., when the </a:t>
            </a:r>
            <a:r>
              <a:rPr lang="en-US" sz="2400" dirty="0"/>
              <a:t>pivot is always the </a:t>
            </a:r>
            <a:r>
              <a:rPr lang="en-US" sz="2400" dirty="0" smtClean="0"/>
              <a:t>median</a:t>
            </a:r>
            <a:r>
              <a:rPr lang="en-US" sz="2400" dirty="0"/>
              <a:t> </a:t>
            </a:r>
            <a:r>
              <a:rPr lang="en-US" sz="2400" dirty="0" smtClean="0"/>
              <a:t>value in the array.</a:t>
            </a:r>
          </a:p>
          <a:p>
            <a:r>
              <a:rPr lang="en-US" sz="2400" dirty="0"/>
              <a:t>Let T(N) be the best-case running time complexity for quicksort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T(N) = N + 2 * T(N/2)</a:t>
            </a:r>
          </a:p>
          <a:p>
            <a:r>
              <a:rPr lang="en-US" sz="2400" dirty="0"/>
              <a:t>Why? Because to sort the array:</a:t>
            </a:r>
          </a:p>
          <a:p>
            <a:pPr lvl="1"/>
            <a:r>
              <a:rPr lang="en-US" sz="2000" dirty="0"/>
              <a:t>We do N operations for the partition.</a:t>
            </a:r>
          </a:p>
          <a:p>
            <a:pPr lvl="1"/>
            <a:r>
              <a:rPr lang="en-US" sz="2000" dirty="0"/>
              <a:t>We do to recursive calls, and each call receives half the data</a:t>
            </a:r>
            <a:r>
              <a:rPr lang="en-US" sz="20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8154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Best-Case </a:t>
            </a:r>
            <a:r>
              <a:rPr lang="en-US" dirty="0"/>
              <a:t>Time </a:t>
            </a:r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5029200"/>
          </a:xfrm>
        </p:spPr>
        <p:txBody>
          <a:bodyPr/>
          <a:lstStyle/>
          <a:p>
            <a:r>
              <a:rPr lang="en-US" sz="2400" dirty="0" smtClean="0"/>
              <a:t>For convenience, let N = 2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Assuming </a:t>
            </a:r>
            <a:r>
              <a:rPr lang="en-US" sz="2400" dirty="0"/>
              <a:t>that the partition always splits the set into two equal halves, we get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T(2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) </a:t>
            </a:r>
            <a:r>
              <a:rPr lang="en-US" sz="2400" dirty="0"/>
              <a:t>=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 </a:t>
            </a:r>
            <a:r>
              <a:rPr lang="en-US" sz="2400" dirty="0"/>
              <a:t>+ </a:t>
            </a:r>
            <a:r>
              <a:rPr lang="en-US" sz="2400" dirty="0" smtClean="0"/>
              <a:t>2 </a:t>
            </a:r>
            <a:r>
              <a:rPr lang="en-US" sz="2400" dirty="0"/>
              <a:t>* T(2</a:t>
            </a:r>
            <a:r>
              <a:rPr lang="en-US" sz="2400" baseline="30000" dirty="0"/>
              <a:t>n-1</a:t>
            </a:r>
            <a:r>
              <a:rPr lang="en-US" sz="2400" dirty="0" smtClean="0"/>
              <a:t>)		</a:t>
            </a:r>
            <a:br>
              <a:rPr lang="en-US" sz="2400" dirty="0" smtClean="0"/>
            </a:br>
            <a:r>
              <a:rPr lang="en-US" sz="2400" dirty="0" smtClean="0"/>
              <a:t>          = 1*2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 + 2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 * T(2</a:t>
            </a:r>
            <a:r>
              <a:rPr lang="en-US" sz="2400" baseline="30000" dirty="0" smtClean="0"/>
              <a:t>n-1</a:t>
            </a:r>
            <a:r>
              <a:rPr lang="en-US" sz="2400" dirty="0"/>
              <a:t>)		</a:t>
            </a:r>
            <a:r>
              <a:rPr lang="en-US" sz="2400" dirty="0" smtClean="0"/>
              <a:t>step 1</a:t>
            </a:r>
            <a:br>
              <a:rPr lang="en-US" sz="2400" dirty="0" smtClean="0"/>
            </a:br>
            <a:r>
              <a:rPr lang="en-US" sz="2400" dirty="0" smtClean="0"/>
              <a:t>          = 2*2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 + 2</a:t>
            </a:r>
            <a:r>
              <a:rPr lang="en-US" sz="2400" baseline="30000" dirty="0" smtClean="0"/>
              <a:t>2</a:t>
            </a:r>
            <a:r>
              <a:rPr lang="en-US" sz="2400" dirty="0"/>
              <a:t> </a:t>
            </a:r>
            <a:r>
              <a:rPr lang="en-US" sz="2400" dirty="0" smtClean="0"/>
              <a:t>* T(2</a:t>
            </a:r>
            <a:r>
              <a:rPr lang="en-US" sz="2400" baseline="30000" dirty="0" smtClean="0"/>
              <a:t>n-2</a:t>
            </a:r>
            <a:r>
              <a:rPr lang="en-US" sz="2400" dirty="0" smtClean="0"/>
              <a:t>) 		step 2</a:t>
            </a:r>
            <a:br>
              <a:rPr lang="en-US" sz="2400" dirty="0" smtClean="0"/>
            </a:br>
            <a:r>
              <a:rPr lang="en-US" sz="2400" dirty="0" smtClean="0"/>
              <a:t>          </a:t>
            </a:r>
            <a:r>
              <a:rPr lang="en-US" sz="2400" dirty="0"/>
              <a:t>= </a:t>
            </a:r>
            <a:r>
              <a:rPr lang="en-US" sz="2400" dirty="0" smtClean="0"/>
              <a:t>3*2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 </a:t>
            </a:r>
            <a:r>
              <a:rPr lang="en-US" sz="2400" dirty="0"/>
              <a:t>+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* T(2</a:t>
            </a:r>
            <a:r>
              <a:rPr lang="en-US" sz="2400" baseline="30000" dirty="0" smtClean="0"/>
              <a:t>n-3</a:t>
            </a:r>
            <a:r>
              <a:rPr lang="en-US" sz="2400" dirty="0" smtClean="0"/>
              <a:t>) 	   	step 3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…</a:t>
            </a:r>
            <a:br>
              <a:rPr lang="en-US" sz="2400" dirty="0" smtClean="0"/>
            </a:br>
            <a:r>
              <a:rPr lang="en-US" sz="2400" dirty="0" smtClean="0"/>
              <a:t>               </a:t>
            </a:r>
            <a:r>
              <a:rPr lang="en-US" sz="2400" dirty="0"/>
              <a:t>= </a:t>
            </a:r>
            <a:r>
              <a:rPr lang="en-US" sz="2400" dirty="0" err="1" smtClean="0"/>
              <a:t>i</a:t>
            </a:r>
            <a:r>
              <a:rPr lang="en-US" sz="2400" dirty="0" smtClean="0"/>
              <a:t>*2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 </a:t>
            </a:r>
            <a:r>
              <a:rPr lang="en-US" sz="2400" dirty="0"/>
              <a:t>+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i</a:t>
            </a:r>
            <a:r>
              <a:rPr lang="en-US" sz="2400" dirty="0" smtClean="0"/>
              <a:t> </a:t>
            </a:r>
            <a:r>
              <a:rPr lang="en-US" sz="2400" dirty="0"/>
              <a:t>* </a:t>
            </a:r>
            <a:r>
              <a:rPr lang="en-US" sz="2400" dirty="0" smtClean="0"/>
              <a:t>T(2</a:t>
            </a:r>
            <a:r>
              <a:rPr lang="en-US" sz="2400" baseline="30000" dirty="0" smtClean="0"/>
              <a:t>n-i</a:t>
            </a:r>
            <a:r>
              <a:rPr lang="en-US" sz="2400" dirty="0" smtClean="0"/>
              <a:t>) </a:t>
            </a:r>
            <a:r>
              <a:rPr lang="en-US" sz="2400" dirty="0"/>
              <a:t>	   	step </a:t>
            </a:r>
            <a:r>
              <a:rPr lang="en-US" sz="2400" dirty="0" err="1" smtClean="0"/>
              <a:t>i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         …</a:t>
            </a:r>
          </a:p>
          <a:p>
            <a:pPr marL="0" indent="0">
              <a:buNone/>
            </a:pPr>
            <a:r>
              <a:rPr lang="en-US" sz="2400" dirty="0" smtClean="0"/>
              <a:t>               = n*2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 </a:t>
            </a:r>
            <a:r>
              <a:rPr lang="en-US" sz="2400" dirty="0"/>
              <a:t>+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 </a:t>
            </a:r>
            <a:r>
              <a:rPr lang="en-US" sz="2400" dirty="0"/>
              <a:t>* </a:t>
            </a:r>
            <a:r>
              <a:rPr lang="en-US" sz="2400" dirty="0" smtClean="0"/>
              <a:t>T(2</a:t>
            </a:r>
            <a:r>
              <a:rPr lang="en-US" sz="2400" baseline="30000" dirty="0" smtClean="0"/>
              <a:t>n-n</a:t>
            </a:r>
            <a:r>
              <a:rPr lang="en-US" sz="2400" dirty="0" smtClean="0"/>
              <a:t>) 		step n</a:t>
            </a:r>
            <a:br>
              <a:rPr lang="en-US" sz="2400" dirty="0" smtClean="0"/>
            </a:br>
            <a:r>
              <a:rPr lang="en-US" sz="2400" dirty="0" smtClean="0"/>
              <a:t>               = </a:t>
            </a:r>
            <a:r>
              <a:rPr lang="en-US" sz="2400" dirty="0" err="1" smtClean="0"/>
              <a:t>lg</a:t>
            </a:r>
            <a:r>
              <a:rPr lang="en-US" sz="2400" dirty="0" smtClean="0"/>
              <a:t> N * N + N * T(0)</a:t>
            </a:r>
            <a:br>
              <a:rPr lang="en-US" sz="2400" dirty="0" smtClean="0"/>
            </a:br>
            <a:r>
              <a:rPr lang="en-US" sz="2400" dirty="0" smtClean="0"/>
              <a:t>               = </a:t>
            </a:r>
            <a:r>
              <a:rPr lang="el-GR" sz="2400" dirty="0" smtClean="0"/>
              <a:t>Θ(Ν </a:t>
            </a:r>
            <a:r>
              <a:rPr lang="en-US" sz="2400" dirty="0" err="1" smtClean="0"/>
              <a:t>lg</a:t>
            </a:r>
            <a:r>
              <a:rPr lang="en-US" sz="2400" dirty="0" smtClean="0"/>
              <a:t> N).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48961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</a:t>
            </a:r>
            <a:r>
              <a:rPr lang="en-US" dirty="0"/>
              <a:t>Time </a:t>
            </a:r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5029200"/>
          </a:xfrm>
        </p:spPr>
        <p:txBody>
          <a:bodyPr/>
          <a:lstStyle/>
          <a:p>
            <a:r>
              <a:rPr lang="en-US" sz="2400" dirty="0"/>
              <a:t>The worst-case time complexity is </a:t>
            </a:r>
            <a:r>
              <a:rPr lang="el-GR" sz="2400" dirty="0"/>
              <a:t>Θ</a:t>
            </a:r>
            <a:r>
              <a:rPr lang="en-US" sz="2400" dirty="0"/>
              <a:t>(N</a:t>
            </a:r>
            <a:r>
              <a:rPr lang="en-US" sz="2400" baseline="30000" dirty="0"/>
              <a:t>2</a:t>
            </a:r>
            <a:r>
              <a:rPr lang="en-US" sz="2400" dirty="0" smtClean="0"/>
              <a:t>).</a:t>
            </a:r>
            <a:endParaRPr lang="en-US" sz="2400" dirty="0"/>
          </a:p>
          <a:p>
            <a:r>
              <a:rPr lang="en-US" sz="2400" dirty="0"/>
              <a:t>The best-case time complexity is </a:t>
            </a:r>
            <a:r>
              <a:rPr lang="el-GR" sz="2400" dirty="0"/>
              <a:t>Θ</a:t>
            </a:r>
            <a:r>
              <a:rPr lang="en-US" sz="2400" dirty="0"/>
              <a:t>(N </a:t>
            </a:r>
            <a:r>
              <a:rPr lang="en-US" sz="2400" dirty="0" err="1"/>
              <a:t>lg</a:t>
            </a:r>
            <a:r>
              <a:rPr lang="en-US" sz="2400" dirty="0"/>
              <a:t> N).</a:t>
            </a:r>
          </a:p>
          <a:p>
            <a:r>
              <a:rPr lang="en-US" sz="2400" dirty="0"/>
              <a:t>Analyzing the average time complexity is beyond the scope of this class.</a:t>
            </a:r>
          </a:p>
          <a:p>
            <a:r>
              <a:rPr lang="en-US" sz="2400" dirty="0"/>
              <a:t>It turns out that the average time complexity is also </a:t>
            </a:r>
            <a:r>
              <a:rPr lang="el-GR" sz="2400" dirty="0"/>
              <a:t>Θ</a:t>
            </a:r>
            <a:r>
              <a:rPr lang="en-US" sz="2400" dirty="0"/>
              <a:t>(N </a:t>
            </a:r>
            <a:r>
              <a:rPr lang="en-US" sz="2400" dirty="0" err="1"/>
              <a:t>lg</a:t>
            </a:r>
            <a:r>
              <a:rPr lang="en-US" sz="2400" dirty="0"/>
              <a:t> N).</a:t>
            </a:r>
          </a:p>
          <a:p>
            <a:r>
              <a:rPr lang="en-US" sz="2400" dirty="0"/>
              <a:t>On average, quicksort performance is close to that of the best case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Why? Because, usually, the pivot value is "close enough" to the 50-th percentile to achieve a reasonably balanced partition.</a:t>
            </a:r>
          </a:p>
          <a:p>
            <a:pPr lvl="1"/>
            <a:r>
              <a:rPr lang="en-US" sz="2000" dirty="0"/>
              <a:t>For example, half the times the pivot value should be between the 25-th percentile and the 75th percentile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589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basic implementation of quicksort that we saw, makes a partition using the rightmost element as pivot.</a:t>
            </a:r>
          </a:p>
          <a:p>
            <a:pPr lvl="1"/>
            <a:r>
              <a:rPr lang="en-US" sz="2000" dirty="0"/>
              <a:t>This has the risk of giving a pivot that is not that close to the 50th percentile.</a:t>
            </a:r>
          </a:p>
          <a:p>
            <a:pPr lvl="1"/>
            <a:r>
              <a:rPr lang="en-US" sz="2000" dirty="0"/>
              <a:t>When the data is already sorted, the pivot is the 100th percentile, which is the worst-case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8074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We </a:t>
            </a:r>
            <a:r>
              <a:rPr lang="en-US" sz="2400" dirty="0"/>
              <a:t>can improve performance by using as pivot the median of three values:</a:t>
            </a:r>
          </a:p>
          <a:p>
            <a:pPr lvl="1"/>
            <a:r>
              <a:rPr lang="en-US" sz="2000" dirty="0"/>
              <a:t>The leftmost element.</a:t>
            </a:r>
          </a:p>
          <a:p>
            <a:pPr lvl="1"/>
            <a:r>
              <a:rPr lang="en-US" sz="2000" dirty="0"/>
              <a:t>The middle element.</a:t>
            </a:r>
          </a:p>
          <a:p>
            <a:pPr lvl="1"/>
            <a:r>
              <a:rPr lang="en-US" sz="2000" dirty="0"/>
              <a:t>The rightmost element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Then, the pivot has better chances of being close to the 50th percentile.</a:t>
            </a:r>
          </a:p>
          <a:p>
            <a:r>
              <a:rPr lang="en-US" sz="2400" dirty="0"/>
              <a:t>If the file is already sorted, the pivot is the median.</a:t>
            </a:r>
          </a:p>
          <a:p>
            <a:r>
              <a:rPr lang="en-US" sz="2400" dirty="0"/>
              <a:t>Thus, already sorted data is: </a:t>
            </a:r>
          </a:p>
          <a:p>
            <a:pPr lvl="1"/>
            <a:r>
              <a:rPr lang="en-US" sz="2000" dirty="0"/>
              <a:t>The worst case (slowest running time) when the pivot is the rightmost element.</a:t>
            </a:r>
          </a:p>
          <a:p>
            <a:pPr lvl="1"/>
            <a:r>
              <a:rPr lang="en-US" sz="2000" dirty="0"/>
              <a:t>The best case (fastest run time) when the pivot is the median of the leftmost, middle, and rightmost elements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37310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Selection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selection problem is defined as follows:</a:t>
            </a:r>
          </a:p>
          <a:p>
            <a:r>
              <a:rPr lang="en-US" dirty="0"/>
              <a:t>Given a set of N numbers, find the </a:t>
            </a:r>
            <a:r>
              <a:rPr lang="en-US" dirty="0" smtClean="0"/>
              <a:t>K-</a:t>
            </a:r>
            <a:r>
              <a:rPr lang="en-US" dirty="0" err="1" smtClean="0"/>
              <a:t>th</a:t>
            </a:r>
            <a:r>
              <a:rPr lang="en-US" dirty="0" smtClean="0"/>
              <a:t> </a:t>
            </a:r>
            <a:r>
              <a:rPr lang="en-US" dirty="0"/>
              <a:t>smallest value.</a:t>
            </a:r>
          </a:p>
          <a:p>
            <a:r>
              <a:rPr lang="en-US" dirty="0"/>
              <a:t>K can be anything.</a:t>
            </a:r>
          </a:p>
          <a:p>
            <a:r>
              <a:rPr lang="en-US" dirty="0"/>
              <a:t>Special cases:</a:t>
            </a:r>
          </a:p>
          <a:p>
            <a:pPr lvl="1"/>
            <a:r>
              <a:rPr lang="en-US" dirty="0"/>
              <a:t>K = 1: we are looking for the minimum value.</a:t>
            </a:r>
          </a:p>
          <a:p>
            <a:pPr lvl="1"/>
            <a:r>
              <a:rPr lang="en-US" dirty="0"/>
              <a:t>K = N/2: we are looking for the </a:t>
            </a:r>
            <a:r>
              <a:rPr lang="en-US" dirty="0" smtClean="0"/>
              <a:t>median</a:t>
            </a:r>
            <a:r>
              <a:rPr lang="en-US" dirty="0"/>
              <a:t> value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K = N: we are looking for the </a:t>
            </a:r>
            <a:r>
              <a:rPr lang="en-US" dirty="0" smtClean="0"/>
              <a:t>maximum</a:t>
            </a:r>
            <a:r>
              <a:rPr lang="en-US" dirty="0"/>
              <a:t> value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However, K can take other values as well.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41840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The </a:t>
            </a:r>
            <a:r>
              <a:rPr lang="en-US" dirty="0"/>
              <a:t>Selection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 </a:t>
            </a:r>
            <a:r>
              <a:rPr lang="en-US" dirty="0"/>
              <a:t>cases:</a:t>
            </a:r>
          </a:p>
          <a:p>
            <a:r>
              <a:rPr lang="en-US" dirty="0"/>
              <a:t>K = 1: we are looking for the minimum value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We can find the solution in linear time, by just going through the array once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K </a:t>
            </a:r>
            <a:r>
              <a:rPr lang="en-US" dirty="0"/>
              <a:t>= N: we are looking for the </a:t>
            </a:r>
            <a:r>
              <a:rPr lang="en-US" dirty="0" smtClean="0"/>
              <a:t>maximum</a:t>
            </a:r>
            <a:r>
              <a:rPr lang="en-US" dirty="0"/>
              <a:t> value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Again, we </a:t>
            </a:r>
            <a:r>
              <a:rPr lang="en-US" dirty="0"/>
              <a:t>can find the solution in linear </a:t>
            </a:r>
            <a:r>
              <a:rPr lang="en-US" dirty="0" smtClean="0"/>
              <a:t>time.</a:t>
            </a:r>
          </a:p>
          <a:p>
            <a:r>
              <a:rPr lang="en-US" dirty="0"/>
              <a:t>What about K = N/2, i.e., for finding the median?</a:t>
            </a:r>
          </a:p>
          <a:p>
            <a:r>
              <a:rPr lang="en-US" dirty="0"/>
              <a:t>An easy (but not optimal) approach would be:</a:t>
            </a:r>
          </a:p>
          <a:p>
            <a:pPr lvl="1"/>
            <a:r>
              <a:rPr lang="en-US" dirty="0"/>
              <a:t>Sort the numbers using quicksort.</a:t>
            </a:r>
          </a:p>
          <a:p>
            <a:pPr lvl="1"/>
            <a:r>
              <a:rPr lang="en-US" dirty="0"/>
              <a:t>Return the middle position in the array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Average time complexity: </a:t>
            </a:r>
            <a:r>
              <a:rPr lang="el-GR" dirty="0"/>
              <a:t>Θ(</a:t>
            </a:r>
            <a:r>
              <a:rPr lang="en-US" dirty="0"/>
              <a:t>N </a:t>
            </a:r>
            <a:r>
              <a:rPr lang="en-US" dirty="0" err="1"/>
              <a:t>lg</a:t>
            </a:r>
            <a:r>
              <a:rPr lang="en-US" dirty="0"/>
              <a:t> N</a:t>
            </a:r>
            <a:r>
              <a:rPr lang="en-US" dirty="0" smtClean="0"/>
              <a:t>).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573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Comparison </a:t>
            </a:r>
            <a:r>
              <a:rPr lang="en-US" dirty="0" smtClean="0"/>
              <a:t>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 </a:t>
            </a:r>
            <a:r>
              <a:rPr lang="en-US" dirty="0"/>
              <a:t>of such operators: </a:t>
            </a:r>
            <a:r>
              <a:rPr lang="en-US" dirty="0" smtClean="0"/>
              <a:t>&lt;, &gt;.</a:t>
            </a:r>
            <a:endParaRPr lang="en-US" dirty="0"/>
          </a:p>
          <a:p>
            <a:r>
              <a:rPr lang="en-US" dirty="0"/>
              <a:t>However, they can be more complicated:</a:t>
            </a:r>
          </a:p>
          <a:p>
            <a:pPr lvl="1"/>
            <a:r>
              <a:rPr lang="en-US" dirty="0"/>
              <a:t>Case-sensitive alphabetical ordering.</a:t>
            </a:r>
          </a:p>
          <a:p>
            <a:pPr lvl="1"/>
            <a:r>
              <a:rPr lang="en-US" dirty="0"/>
              <a:t>Case-insensitive alphabetical ordering.</a:t>
            </a:r>
          </a:p>
          <a:p>
            <a:pPr lvl="1"/>
            <a:r>
              <a:rPr lang="en-US" dirty="0" smtClean="0"/>
              <a:t>...</a:t>
            </a:r>
            <a:endParaRPr lang="en-US" sz="2800" dirty="0" smtClean="0"/>
          </a:p>
          <a:p>
            <a:r>
              <a:rPr lang="en-US" dirty="0"/>
              <a:t>The textbook </a:t>
            </a:r>
            <a:r>
              <a:rPr lang="en-US" dirty="0" smtClean="0"/>
              <a:t>code (unfortunately) calls </a:t>
            </a:r>
            <a:r>
              <a:rPr lang="en-US" dirty="0"/>
              <a:t>every such operator </a:t>
            </a:r>
            <a:r>
              <a:rPr lang="en-US" b="1" dirty="0" smtClean="0"/>
              <a:t>less</a:t>
            </a:r>
            <a:r>
              <a:rPr lang="en-US" dirty="0" smtClean="0"/>
              <a:t>, even if it is set to &gt;. We define </a:t>
            </a:r>
            <a:r>
              <a:rPr lang="en-US" b="1" dirty="0" smtClean="0"/>
              <a:t>less</a:t>
            </a:r>
            <a:r>
              <a:rPr lang="en-US" dirty="0" smtClean="0"/>
              <a:t> as needed using a #define macro. </a:t>
            </a:r>
            <a:r>
              <a:rPr lang="en-US" dirty="0"/>
              <a:t>For example: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dirty="0">
                <a:solidFill>
                  <a:srgbClr val="FF0000"/>
                </a:solidFill>
              </a:rPr>
              <a:t>#define less(A, B) (key(A) &lt; key(B))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07692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dirty="0" smtClean="0"/>
              <a:t>Solving The </a:t>
            </a:r>
            <a:r>
              <a:rPr lang="en-US" dirty="0"/>
              <a:t>Selection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/>
          <a:lstStyle/>
          <a:p>
            <a:r>
              <a:rPr lang="en-US" sz="2400" dirty="0"/>
              <a:t>It turns out we can solve the selection problem in linear time (on average), using an algorithm very similar to quicksort.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48856" y="2046767"/>
            <a:ext cx="4346944" cy="4724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void quicksort(Item a[], </a:t>
            </a:r>
            <a:r>
              <a:rPr lang="en-US" sz="2000" dirty="0" err="1" smtClean="0"/>
              <a:t>int</a:t>
            </a:r>
            <a:r>
              <a:rPr lang="en-US" sz="2000" dirty="0" smtClean="0"/>
              <a:t> length)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  </a:t>
            </a:r>
            <a:r>
              <a:rPr lang="en-US" sz="2000" dirty="0" err="1" smtClean="0"/>
              <a:t>quicksort_aux</a:t>
            </a:r>
            <a:r>
              <a:rPr lang="en-US" sz="2000" dirty="0" smtClean="0"/>
              <a:t>(a, 0, length-1);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400" dirty="0" smtClean="0"/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void </a:t>
            </a:r>
            <a:r>
              <a:rPr lang="en-US" sz="2000" dirty="0" err="1" smtClean="0"/>
              <a:t>quicksort_aux</a:t>
            </a:r>
            <a:r>
              <a:rPr lang="en-US" sz="2000" dirty="0" smtClean="0"/>
              <a:t>(Item a[], </a:t>
            </a:r>
            <a:r>
              <a:rPr lang="en-US" sz="2000" dirty="0" err="1" smtClean="0"/>
              <a:t>int</a:t>
            </a:r>
            <a:r>
              <a:rPr lang="en-US" sz="2000" dirty="0" smtClean="0"/>
              <a:t> L, </a:t>
            </a:r>
            <a:r>
              <a:rPr lang="en-US" sz="2000" dirty="0" err="1" smtClean="0"/>
              <a:t>int</a:t>
            </a:r>
            <a:r>
              <a:rPr lang="en-US" sz="2000" dirty="0" smtClean="0"/>
              <a:t> R)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{ 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  if (R &lt;= L) return;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= partition(a, L, R);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  </a:t>
            </a:r>
            <a:r>
              <a:rPr lang="en-US" sz="2000" dirty="0" err="1" smtClean="0"/>
              <a:t>quicksort_aux</a:t>
            </a:r>
            <a:r>
              <a:rPr lang="en-US" sz="2000" dirty="0" smtClean="0"/>
              <a:t>(a, L, i-1);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  </a:t>
            </a:r>
            <a:r>
              <a:rPr lang="en-US" sz="2000" dirty="0" err="1" smtClean="0"/>
              <a:t>quicksort_aux</a:t>
            </a:r>
            <a:r>
              <a:rPr lang="en-US" sz="2000" dirty="0" smtClean="0"/>
              <a:t>(a, i+1, R);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}</a:t>
            </a:r>
            <a:endParaRPr lang="en-US" sz="2000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23388" y="2046767"/>
            <a:ext cx="4444412" cy="4724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select(a[], </a:t>
            </a:r>
            <a:r>
              <a:rPr lang="en-US" sz="2000" dirty="0" err="1" smtClean="0"/>
              <a:t>int</a:t>
            </a:r>
            <a:r>
              <a:rPr lang="en-US" sz="2000" dirty="0" smtClean="0"/>
              <a:t> length, </a:t>
            </a:r>
            <a:r>
              <a:rPr lang="en-US" sz="2000" dirty="0" err="1" smtClean="0"/>
              <a:t>int</a:t>
            </a:r>
            <a:r>
              <a:rPr lang="en-US" sz="2000" dirty="0" smtClean="0"/>
              <a:t> k)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{</a:t>
            </a:r>
          </a:p>
          <a:p>
            <a:pPr marL="0" indent="0">
              <a:buNone/>
            </a:pPr>
            <a:r>
              <a:rPr lang="en-US" sz="2000" dirty="0" smtClean="0"/>
              <a:t>  return </a:t>
            </a:r>
            <a:r>
              <a:rPr lang="en-US" sz="2000" dirty="0" err="1" smtClean="0"/>
              <a:t>select_aux</a:t>
            </a:r>
            <a:r>
              <a:rPr lang="en-US" sz="2000" dirty="0" smtClean="0"/>
              <a:t>(a, 0, length-1, k);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select_aux</a:t>
            </a:r>
            <a:r>
              <a:rPr lang="en-US" sz="2000" dirty="0" smtClean="0"/>
              <a:t>(Item a[], </a:t>
            </a:r>
            <a:r>
              <a:rPr lang="en-US" sz="2000" dirty="0" err="1" smtClean="0"/>
              <a:t>int</a:t>
            </a:r>
            <a:r>
              <a:rPr lang="en-US" sz="2000" dirty="0" smtClean="0"/>
              <a:t> L, </a:t>
            </a:r>
            <a:r>
              <a:rPr lang="en-US" sz="2000" dirty="0" err="1" smtClean="0"/>
              <a:t>int</a:t>
            </a:r>
            <a:r>
              <a:rPr lang="en-US" sz="2000" dirty="0" smtClean="0"/>
              <a:t> R, </a:t>
            </a:r>
            <a:r>
              <a:rPr lang="en-US" sz="2000" dirty="0" err="1" smtClean="0"/>
              <a:t>int</a:t>
            </a:r>
            <a:r>
              <a:rPr lang="en-US" sz="2000" dirty="0" smtClean="0"/>
              <a:t> k)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{ 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  if (R &lt;= L) return;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= partition(a, L, R);</a:t>
            </a:r>
          </a:p>
          <a:p>
            <a:pPr marL="0" indent="0">
              <a:buNone/>
            </a:pPr>
            <a:r>
              <a:rPr lang="en-US" sz="2000" dirty="0" smtClean="0"/>
              <a:t>  if (</a:t>
            </a:r>
            <a:r>
              <a:rPr lang="en-US" sz="2000" dirty="0" err="1" smtClean="0"/>
              <a:t>i</a:t>
            </a:r>
            <a:r>
              <a:rPr lang="en-US" sz="2000" dirty="0" smtClean="0"/>
              <a:t> &gt; k-1) return </a:t>
            </a:r>
            <a:r>
              <a:rPr lang="en-US" sz="2000" dirty="0" err="1" smtClean="0"/>
              <a:t>select_aux</a:t>
            </a:r>
            <a:r>
              <a:rPr lang="en-US" sz="2000" dirty="0" smtClean="0"/>
              <a:t>(a, L, i-1, k);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smtClean="0"/>
              <a:t>&lt; k-1) </a:t>
            </a:r>
            <a:r>
              <a:rPr lang="en-US" sz="2000" dirty="0"/>
              <a:t>return </a:t>
            </a:r>
            <a:r>
              <a:rPr lang="en-US" sz="2000" dirty="0" err="1" smtClean="0"/>
              <a:t>select_aux</a:t>
            </a:r>
            <a:r>
              <a:rPr lang="en-US" sz="2000" dirty="0" smtClean="0"/>
              <a:t>(a, i+1, R, k);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return a[k-1];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}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18296076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dirty="0" smtClean="0"/>
              <a:t>Solving The </a:t>
            </a:r>
            <a:r>
              <a:rPr lang="en-US" dirty="0"/>
              <a:t>Selection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16" y="1143000"/>
            <a:ext cx="3955312" cy="5029200"/>
          </a:xfrm>
        </p:spPr>
        <p:txBody>
          <a:bodyPr/>
          <a:lstStyle/>
          <a:p>
            <a:r>
              <a:rPr lang="en-US" sz="2400" dirty="0"/>
              <a:t>Why does this work?</a:t>
            </a:r>
          </a:p>
          <a:p>
            <a:r>
              <a:rPr lang="en-US" sz="2400" dirty="0"/>
              <a:t>Suppose that some partition(a, </a:t>
            </a:r>
            <a:r>
              <a:rPr lang="en-US" sz="2400" dirty="0" smtClean="0"/>
              <a:t>L, R) </a:t>
            </a:r>
            <a:r>
              <a:rPr lang="en-US" sz="2400" dirty="0"/>
              <a:t>returned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k-1</a:t>
            </a:r>
            <a:r>
              <a:rPr lang="en-US" sz="2400" dirty="0"/>
              <a:t>.</a:t>
            </a:r>
          </a:p>
          <a:p>
            <a:r>
              <a:rPr lang="en-US" sz="2400" dirty="0" smtClean="0"/>
              <a:t>That </a:t>
            </a:r>
            <a:r>
              <a:rPr lang="en-US" sz="2400" dirty="0"/>
              <a:t>means that:</a:t>
            </a:r>
          </a:p>
          <a:p>
            <a:r>
              <a:rPr lang="en-US" sz="2400" dirty="0"/>
              <a:t>Value a[k-1] was the pivot used in that partition.</a:t>
            </a:r>
          </a:p>
          <a:p>
            <a:r>
              <a:rPr lang="en-US" sz="2400" dirty="0"/>
              <a:t>Everything to the left of a[k-1] is &lt;= a[k-1].</a:t>
            </a:r>
          </a:p>
          <a:p>
            <a:r>
              <a:rPr lang="en-US" sz="2400" dirty="0"/>
              <a:t>Everything to the right of a[k-1] is &gt;= a[k-1].</a:t>
            </a:r>
          </a:p>
          <a:p>
            <a:r>
              <a:rPr lang="en-US" sz="2400" dirty="0"/>
              <a:t>Thus, a[k-1] is the k-</a:t>
            </a:r>
            <a:r>
              <a:rPr lang="en-US" sz="2400" dirty="0" err="1"/>
              <a:t>th</a:t>
            </a:r>
            <a:r>
              <a:rPr lang="en-US" sz="2400" dirty="0"/>
              <a:t> smallest </a:t>
            </a:r>
            <a:r>
              <a:rPr lang="en-US" sz="2400" dirty="0" smtClean="0"/>
              <a:t>value</a:t>
            </a:r>
            <a:r>
              <a:rPr lang="en-US" sz="24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1" y="1174861"/>
            <a:ext cx="4444412" cy="4724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select(a[], </a:t>
            </a:r>
            <a:r>
              <a:rPr lang="en-US" sz="2000" dirty="0" err="1"/>
              <a:t>int</a:t>
            </a:r>
            <a:r>
              <a:rPr lang="en-US" sz="2000" dirty="0"/>
              <a:t> length, </a:t>
            </a:r>
            <a:r>
              <a:rPr lang="en-US" sz="2000" dirty="0" err="1"/>
              <a:t>int</a:t>
            </a:r>
            <a:r>
              <a:rPr lang="en-US" sz="2000" dirty="0"/>
              <a:t> k)</a:t>
            </a:r>
          </a:p>
          <a:p>
            <a:pPr marL="0" indent="0">
              <a:buNone/>
            </a:pPr>
            <a:r>
              <a:rPr lang="en-US" sz="2000" dirty="0"/>
              <a:t>{</a:t>
            </a:r>
          </a:p>
          <a:p>
            <a:pPr marL="0" indent="0">
              <a:buNone/>
            </a:pPr>
            <a:r>
              <a:rPr lang="en-US" sz="2000" dirty="0"/>
              <a:t>  return </a:t>
            </a:r>
            <a:r>
              <a:rPr lang="en-US" sz="2000" dirty="0" err="1"/>
              <a:t>select_aux</a:t>
            </a:r>
            <a:r>
              <a:rPr lang="en-US" sz="2000" dirty="0"/>
              <a:t>(a, 0, length-1, k);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select_aux</a:t>
            </a:r>
            <a:r>
              <a:rPr lang="en-US" sz="2000" dirty="0"/>
              <a:t>(Item a[], </a:t>
            </a:r>
            <a:r>
              <a:rPr lang="en-US" sz="2000" dirty="0" err="1"/>
              <a:t>int</a:t>
            </a:r>
            <a:r>
              <a:rPr lang="en-US" sz="2000" dirty="0"/>
              <a:t> L, </a:t>
            </a:r>
            <a:r>
              <a:rPr lang="en-US" sz="2000" dirty="0" err="1"/>
              <a:t>int</a:t>
            </a:r>
            <a:r>
              <a:rPr lang="en-US" sz="2000" dirty="0"/>
              <a:t> R, </a:t>
            </a:r>
            <a:r>
              <a:rPr lang="en-US" sz="2000" dirty="0" err="1"/>
              <a:t>int</a:t>
            </a:r>
            <a:r>
              <a:rPr lang="en-US" sz="2000" dirty="0"/>
              <a:t> k)</a:t>
            </a:r>
          </a:p>
          <a:p>
            <a:pPr marL="0" indent="0">
              <a:buNone/>
            </a:pPr>
            <a:r>
              <a:rPr lang="en-US" sz="2000" dirty="0"/>
              <a:t>{ </a:t>
            </a:r>
          </a:p>
          <a:p>
            <a:pPr marL="0" indent="0">
              <a:buNone/>
            </a:pPr>
            <a:r>
              <a:rPr lang="en-US" sz="2000" dirty="0"/>
              <a:t>  if (R &lt;= L) return;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partition(a, L, R);</a:t>
            </a:r>
          </a:p>
          <a:p>
            <a:pPr marL="0" indent="0">
              <a:buNone/>
            </a:pPr>
            <a:r>
              <a:rPr lang="en-US" sz="2000" dirty="0"/>
              <a:t>  if (</a:t>
            </a:r>
            <a:r>
              <a:rPr lang="en-US" sz="2000" dirty="0" err="1"/>
              <a:t>i</a:t>
            </a:r>
            <a:r>
              <a:rPr lang="en-US" sz="2000" dirty="0"/>
              <a:t> &gt; k-1) return </a:t>
            </a:r>
            <a:r>
              <a:rPr lang="en-US" sz="2000" dirty="0" err="1"/>
              <a:t>select_aux</a:t>
            </a:r>
            <a:r>
              <a:rPr lang="en-US" sz="2000" dirty="0"/>
              <a:t>(a, L, i-1, k);</a:t>
            </a:r>
          </a:p>
          <a:p>
            <a:pPr marL="0" indent="0">
              <a:buNone/>
            </a:pPr>
            <a:r>
              <a:rPr lang="en-US" sz="2000" dirty="0"/>
              <a:t>  if (</a:t>
            </a:r>
            <a:r>
              <a:rPr lang="en-US" sz="2000" dirty="0" err="1"/>
              <a:t>i</a:t>
            </a:r>
            <a:r>
              <a:rPr lang="en-US" sz="2000" dirty="0"/>
              <a:t> &lt; k-1) return </a:t>
            </a:r>
            <a:r>
              <a:rPr lang="en-US" sz="2000" dirty="0" err="1"/>
              <a:t>select_aux</a:t>
            </a:r>
            <a:r>
              <a:rPr lang="en-US" sz="2000" dirty="0"/>
              <a:t>(a, i+1, R, k);</a:t>
            </a:r>
          </a:p>
          <a:p>
            <a:pPr marL="0" indent="0">
              <a:buNone/>
            </a:pPr>
            <a:r>
              <a:rPr lang="en-US" sz="2000" dirty="0"/>
              <a:t>  return a[k-1];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8917043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dirty="0" smtClean="0"/>
              <a:t>Solving The </a:t>
            </a:r>
            <a:r>
              <a:rPr lang="en-US" dirty="0"/>
              <a:t>Selection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16" y="1143000"/>
            <a:ext cx="4109484" cy="5029200"/>
          </a:xfrm>
        </p:spPr>
        <p:txBody>
          <a:bodyPr/>
          <a:lstStyle/>
          <a:p>
            <a:r>
              <a:rPr lang="en-US" sz="2400" dirty="0"/>
              <a:t>Suppose </a:t>
            </a:r>
            <a:r>
              <a:rPr lang="en-US" sz="2400" dirty="0" smtClean="0"/>
              <a:t>that </a:t>
            </a:r>
            <a:r>
              <a:rPr lang="en-US" sz="2400" dirty="0"/>
              <a:t>some partition(a, </a:t>
            </a:r>
            <a:r>
              <a:rPr lang="en-US" sz="2400" dirty="0" smtClean="0"/>
              <a:t>L, R) </a:t>
            </a:r>
            <a:r>
              <a:rPr lang="en-US" sz="2400" dirty="0"/>
              <a:t>returned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/>
              <a:t>&gt; k-1.</a:t>
            </a:r>
          </a:p>
          <a:p>
            <a:r>
              <a:rPr lang="en-US" sz="2400" dirty="0"/>
              <a:t>Value </a:t>
            </a:r>
            <a:r>
              <a:rPr lang="en-US" sz="2400" dirty="0" smtClean="0"/>
              <a:t>a[</a:t>
            </a:r>
            <a:r>
              <a:rPr lang="en-US" sz="2400" dirty="0" err="1" smtClean="0"/>
              <a:t>i</a:t>
            </a:r>
            <a:r>
              <a:rPr lang="en-US" sz="2400" dirty="0" smtClean="0"/>
              <a:t>] </a:t>
            </a:r>
            <a:r>
              <a:rPr lang="en-US" sz="2400" dirty="0"/>
              <a:t>was the pivot used in that partition.</a:t>
            </a:r>
          </a:p>
          <a:p>
            <a:r>
              <a:rPr lang="en-US" sz="2400" dirty="0"/>
              <a:t>Everything to the left of </a:t>
            </a:r>
            <a:r>
              <a:rPr lang="en-US" sz="2400" dirty="0" smtClean="0"/>
              <a:t>a[</a:t>
            </a:r>
            <a:r>
              <a:rPr lang="en-US" sz="2400" dirty="0" err="1" smtClean="0"/>
              <a:t>i</a:t>
            </a:r>
            <a:r>
              <a:rPr lang="en-US" sz="2400" dirty="0" smtClean="0"/>
              <a:t>] </a:t>
            </a:r>
            <a:r>
              <a:rPr lang="en-US" sz="2400" dirty="0"/>
              <a:t>is &lt;= </a:t>
            </a:r>
            <a:r>
              <a:rPr lang="en-US" sz="2400" dirty="0" smtClean="0"/>
              <a:t>a[</a:t>
            </a:r>
            <a:r>
              <a:rPr lang="en-US" sz="2400" dirty="0" err="1" smtClean="0"/>
              <a:t>i</a:t>
            </a:r>
            <a:r>
              <a:rPr lang="en-US" sz="2400" dirty="0" smtClean="0"/>
              <a:t>].</a:t>
            </a:r>
            <a:endParaRPr lang="en-US" sz="2400" dirty="0"/>
          </a:p>
          <a:p>
            <a:r>
              <a:rPr lang="en-US" sz="2400" dirty="0"/>
              <a:t>Everything to the right of </a:t>
            </a:r>
            <a:r>
              <a:rPr lang="en-US" sz="2400" dirty="0" smtClean="0"/>
              <a:t>a[</a:t>
            </a:r>
            <a:r>
              <a:rPr lang="en-US" sz="2400" dirty="0" err="1" smtClean="0"/>
              <a:t>i</a:t>
            </a:r>
            <a:r>
              <a:rPr lang="en-US" sz="2400" dirty="0" smtClean="0"/>
              <a:t>] </a:t>
            </a:r>
            <a:r>
              <a:rPr lang="en-US" sz="2400" dirty="0"/>
              <a:t>is &gt;= </a:t>
            </a:r>
            <a:r>
              <a:rPr lang="en-US" sz="2400" dirty="0" smtClean="0"/>
              <a:t>a[</a:t>
            </a:r>
            <a:r>
              <a:rPr lang="en-US" sz="2400" dirty="0" err="1" smtClean="0"/>
              <a:t>i</a:t>
            </a:r>
            <a:r>
              <a:rPr lang="en-US" sz="2400" dirty="0" smtClean="0"/>
              <a:t>].</a:t>
            </a:r>
            <a:endParaRPr lang="en-US" sz="2400" dirty="0"/>
          </a:p>
          <a:p>
            <a:r>
              <a:rPr lang="en-US" sz="2400" dirty="0"/>
              <a:t>Thus, </a:t>
            </a:r>
            <a:r>
              <a:rPr lang="en-US" sz="2400" dirty="0" smtClean="0"/>
              <a:t>a[</a:t>
            </a:r>
            <a:r>
              <a:rPr lang="en-US" sz="2400" dirty="0" err="1" smtClean="0"/>
              <a:t>i</a:t>
            </a:r>
            <a:r>
              <a:rPr lang="en-US" sz="2400" dirty="0" smtClean="0"/>
              <a:t>] </a:t>
            </a:r>
            <a:r>
              <a:rPr lang="en-US" sz="2400" dirty="0"/>
              <a:t>is the </a:t>
            </a:r>
            <a:r>
              <a:rPr lang="en-US" sz="2400" dirty="0" err="1" smtClean="0"/>
              <a:t>i-th</a:t>
            </a:r>
            <a:r>
              <a:rPr lang="en-US" sz="2400" dirty="0" smtClean="0"/>
              <a:t> </a:t>
            </a:r>
            <a:r>
              <a:rPr lang="en-US" sz="2400" dirty="0"/>
              <a:t>smallest value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Since k &lt; </a:t>
            </a:r>
            <a:r>
              <a:rPr lang="en-US" sz="2400" dirty="0" err="1"/>
              <a:t>i</a:t>
            </a:r>
            <a:r>
              <a:rPr lang="en-US" sz="2400" dirty="0"/>
              <a:t>, </a:t>
            </a:r>
            <a:r>
              <a:rPr lang="en-US" sz="2400" dirty="0" smtClean="0"/>
              <a:t>the answer is among items </a:t>
            </a:r>
            <a:r>
              <a:rPr lang="en-US" sz="2400" dirty="0"/>
              <a:t>a[L], ..., a[i-1</a:t>
            </a:r>
            <a:r>
              <a:rPr lang="en-US" sz="2400" dirty="0" smtClean="0"/>
              <a:t>].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1" y="1174861"/>
            <a:ext cx="4444412" cy="4724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select(a[], </a:t>
            </a:r>
            <a:r>
              <a:rPr lang="en-US" sz="2000" dirty="0" err="1"/>
              <a:t>int</a:t>
            </a:r>
            <a:r>
              <a:rPr lang="en-US" sz="2000" dirty="0"/>
              <a:t> length, </a:t>
            </a:r>
            <a:r>
              <a:rPr lang="en-US" sz="2000" dirty="0" err="1"/>
              <a:t>int</a:t>
            </a:r>
            <a:r>
              <a:rPr lang="en-US" sz="2000" dirty="0"/>
              <a:t> k)</a:t>
            </a:r>
          </a:p>
          <a:p>
            <a:pPr marL="0" indent="0">
              <a:buNone/>
            </a:pPr>
            <a:r>
              <a:rPr lang="en-US" sz="2000" dirty="0"/>
              <a:t>{</a:t>
            </a:r>
          </a:p>
          <a:p>
            <a:pPr marL="0" indent="0">
              <a:buNone/>
            </a:pPr>
            <a:r>
              <a:rPr lang="en-US" sz="2000" dirty="0"/>
              <a:t>  return </a:t>
            </a:r>
            <a:r>
              <a:rPr lang="en-US" sz="2000" dirty="0" err="1"/>
              <a:t>select_aux</a:t>
            </a:r>
            <a:r>
              <a:rPr lang="en-US" sz="2000" dirty="0"/>
              <a:t>(a, 0, length-1, k);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select_aux</a:t>
            </a:r>
            <a:r>
              <a:rPr lang="en-US" sz="2000" dirty="0"/>
              <a:t>(Item a[], </a:t>
            </a:r>
            <a:r>
              <a:rPr lang="en-US" sz="2000" dirty="0" err="1"/>
              <a:t>int</a:t>
            </a:r>
            <a:r>
              <a:rPr lang="en-US" sz="2000" dirty="0"/>
              <a:t> L, </a:t>
            </a:r>
            <a:r>
              <a:rPr lang="en-US" sz="2000" dirty="0" err="1"/>
              <a:t>int</a:t>
            </a:r>
            <a:r>
              <a:rPr lang="en-US" sz="2000" dirty="0"/>
              <a:t> R, </a:t>
            </a:r>
            <a:r>
              <a:rPr lang="en-US" sz="2000" dirty="0" err="1"/>
              <a:t>int</a:t>
            </a:r>
            <a:r>
              <a:rPr lang="en-US" sz="2000" dirty="0"/>
              <a:t> k)</a:t>
            </a:r>
          </a:p>
          <a:p>
            <a:pPr marL="0" indent="0">
              <a:buNone/>
            </a:pPr>
            <a:r>
              <a:rPr lang="en-US" sz="2000" dirty="0"/>
              <a:t>{ </a:t>
            </a:r>
          </a:p>
          <a:p>
            <a:pPr marL="0" indent="0">
              <a:buNone/>
            </a:pPr>
            <a:r>
              <a:rPr lang="en-US" sz="2000" dirty="0"/>
              <a:t>  if (R &lt;= L) return;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partition(a, L, R);</a:t>
            </a:r>
          </a:p>
          <a:p>
            <a:pPr marL="0" indent="0">
              <a:buNone/>
            </a:pPr>
            <a:r>
              <a:rPr lang="en-US" sz="2000" dirty="0"/>
              <a:t>  if (</a:t>
            </a:r>
            <a:r>
              <a:rPr lang="en-US" sz="2000" dirty="0" err="1"/>
              <a:t>i</a:t>
            </a:r>
            <a:r>
              <a:rPr lang="en-US" sz="2000" dirty="0"/>
              <a:t> &gt; k-1) return </a:t>
            </a:r>
            <a:r>
              <a:rPr lang="en-US" sz="2000" dirty="0" err="1"/>
              <a:t>select_aux</a:t>
            </a:r>
            <a:r>
              <a:rPr lang="en-US" sz="2000" dirty="0"/>
              <a:t>(a, L, i-1, k);</a:t>
            </a:r>
          </a:p>
          <a:p>
            <a:pPr marL="0" indent="0">
              <a:buNone/>
            </a:pPr>
            <a:r>
              <a:rPr lang="en-US" sz="2000" dirty="0"/>
              <a:t>  if (</a:t>
            </a:r>
            <a:r>
              <a:rPr lang="en-US" sz="2000" dirty="0" err="1"/>
              <a:t>i</a:t>
            </a:r>
            <a:r>
              <a:rPr lang="en-US" sz="2000" dirty="0"/>
              <a:t> &lt; k-1) return </a:t>
            </a:r>
            <a:r>
              <a:rPr lang="en-US" sz="2000" dirty="0" err="1"/>
              <a:t>select_aux</a:t>
            </a:r>
            <a:r>
              <a:rPr lang="en-US" sz="2000" dirty="0"/>
              <a:t>(a, i+1, R, k);</a:t>
            </a:r>
          </a:p>
          <a:p>
            <a:pPr marL="0" indent="0">
              <a:buNone/>
            </a:pPr>
            <a:r>
              <a:rPr lang="en-US" sz="2000" dirty="0"/>
              <a:t>  return a[k-1];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8072438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dirty="0" smtClean="0"/>
              <a:t>Solving The </a:t>
            </a:r>
            <a:r>
              <a:rPr lang="en-US" dirty="0"/>
              <a:t>Selection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16" y="1143000"/>
            <a:ext cx="4109484" cy="5029200"/>
          </a:xfrm>
        </p:spPr>
        <p:txBody>
          <a:bodyPr/>
          <a:lstStyle/>
          <a:p>
            <a:r>
              <a:rPr lang="en-US" sz="2400" dirty="0"/>
              <a:t>Suppose </a:t>
            </a:r>
            <a:r>
              <a:rPr lang="en-US" sz="2400" dirty="0" smtClean="0"/>
              <a:t>that </a:t>
            </a:r>
            <a:r>
              <a:rPr lang="en-US" sz="2400" dirty="0"/>
              <a:t>some partition(a, </a:t>
            </a:r>
            <a:r>
              <a:rPr lang="en-US" sz="2400" dirty="0" smtClean="0"/>
              <a:t>L, R) </a:t>
            </a:r>
            <a:r>
              <a:rPr lang="en-US" sz="2400" dirty="0"/>
              <a:t>returned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i</a:t>
            </a:r>
            <a:r>
              <a:rPr lang="en-US" sz="2400" dirty="0" smtClean="0"/>
              <a:t> &lt; </a:t>
            </a:r>
            <a:r>
              <a:rPr lang="en-US" sz="2400" dirty="0"/>
              <a:t>k-1.</a:t>
            </a:r>
          </a:p>
          <a:p>
            <a:r>
              <a:rPr lang="en-US" sz="2400" dirty="0"/>
              <a:t>Value </a:t>
            </a:r>
            <a:r>
              <a:rPr lang="en-US" sz="2400" dirty="0" smtClean="0"/>
              <a:t>a[</a:t>
            </a:r>
            <a:r>
              <a:rPr lang="en-US" sz="2400" dirty="0" err="1" smtClean="0"/>
              <a:t>i</a:t>
            </a:r>
            <a:r>
              <a:rPr lang="en-US" sz="2400" dirty="0" smtClean="0"/>
              <a:t>] </a:t>
            </a:r>
            <a:r>
              <a:rPr lang="en-US" sz="2400" dirty="0"/>
              <a:t>was the pivot used in that partition.</a:t>
            </a:r>
          </a:p>
          <a:p>
            <a:r>
              <a:rPr lang="en-US" sz="2400" dirty="0"/>
              <a:t>Everything to the left of </a:t>
            </a:r>
            <a:r>
              <a:rPr lang="en-US" sz="2400" dirty="0" smtClean="0"/>
              <a:t>a[</a:t>
            </a:r>
            <a:r>
              <a:rPr lang="en-US" sz="2400" dirty="0" err="1" smtClean="0"/>
              <a:t>i</a:t>
            </a:r>
            <a:r>
              <a:rPr lang="en-US" sz="2400" dirty="0" smtClean="0"/>
              <a:t>] </a:t>
            </a:r>
            <a:r>
              <a:rPr lang="en-US" sz="2400" dirty="0"/>
              <a:t>is &lt;= </a:t>
            </a:r>
            <a:r>
              <a:rPr lang="en-US" sz="2400" dirty="0" smtClean="0"/>
              <a:t>a[</a:t>
            </a:r>
            <a:r>
              <a:rPr lang="en-US" sz="2400" dirty="0" err="1" smtClean="0"/>
              <a:t>i</a:t>
            </a:r>
            <a:r>
              <a:rPr lang="en-US" sz="2400" dirty="0" smtClean="0"/>
              <a:t>].</a:t>
            </a:r>
            <a:endParaRPr lang="en-US" sz="2400" dirty="0"/>
          </a:p>
          <a:p>
            <a:r>
              <a:rPr lang="en-US" sz="2400" dirty="0"/>
              <a:t>Everything to the right of </a:t>
            </a:r>
            <a:r>
              <a:rPr lang="en-US" sz="2400" dirty="0" smtClean="0"/>
              <a:t>a[</a:t>
            </a:r>
            <a:r>
              <a:rPr lang="en-US" sz="2400" dirty="0" err="1" smtClean="0"/>
              <a:t>i</a:t>
            </a:r>
            <a:r>
              <a:rPr lang="en-US" sz="2400" dirty="0" smtClean="0"/>
              <a:t>] </a:t>
            </a:r>
            <a:r>
              <a:rPr lang="en-US" sz="2400" dirty="0"/>
              <a:t>is &gt;= </a:t>
            </a:r>
            <a:r>
              <a:rPr lang="en-US" sz="2400" dirty="0" smtClean="0"/>
              <a:t>a[</a:t>
            </a:r>
            <a:r>
              <a:rPr lang="en-US" sz="2400" dirty="0" err="1" smtClean="0"/>
              <a:t>i</a:t>
            </a:r>
            <a:r>
              <a:rPr lang="en-US" sz="2400" dirty="0" smtClean="0"/>
              <a:t>].</a:t>
            </a:r>
            <a:endParaRPr lang="en-US" sz="2400" dirty="0"/>
          </a:p>
          <a:p>
            <a:r>
              <a:rPr lang="en-US" sz="2400" dirty="0"/>
              <a:t>Thus, </a:t>
            </a:r>
            <a:r>
              <a:rPr lang="en-US" sz="2400" dirty="0" smtClean="0"/>
              <a:t>a[</a:t>
            </a:r>
            <a:r>
              <a:rPr lang="en-US" sz="2400" dirty="0" err="1" smtClean="0"/>
              <a:t>i</a:t>
            </a:r>
            <a:r>
              <a:rPr lang="en-US" sz="2400" dirty="0" smtClean="0"/>
              <a:t>] </a:t>
            </a:r>
            <a:r>
              <a:rPr lang="en-US" sz="2400" dirty="0"/>
              <a:t>is the </a:t>
            </a:r>
            <a:r>
              <a:rPr lang="en-US" sz="2400" dirty="0" err="1" smtClean="0"/>
              <a:t>i-th</a:t>
            </a:r>
            <a:r>
              <a:rPr lang="en-US" sz="2400" dirty="0" smtClean="0"/>
              <a:t> </a:t>
            </a:r>
            <a:r>
              <a:rPr lang="en-US" sz="2400" dirty="0"/>
              <a:t>smallest value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Since k </a:t>
            </a:r>
            <a:r>
              <a:rPr lang="en-US" sz="2400" dirty="0" smtClean="0"/>
              <a:t>&gt; </a:t>
            </a:r>
            <a:r>
              <a:rPr lang="en-US" sz="2400" dirty="0" err="1"/>
              <a:t>i</a:t>
            </a:r>
            <a:r>
              <a:rPr lang="en-US" sz="2400" dirty="0"/>
              <a:t>, </a:t>
            </a:r>
            <a:r>
              <a:rPr lang="en-US" sz="2400" dirty="0" smtClean="0"/>
              <a:t>the answer is among items a[i+1], </a:t>
            </a:r>
            <a:r>
              <a:rPr lang="en-US" sz="2400" dirty="0"/>
              <a:t>..., </a:t>
            </a:r>
            <a:r>
              <a:rPr lang="en-US" sz="2400" dirty="0" smtClean="0"/>
              <a:t>a[R].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1" y="1174861"/>
            <a:ext cx="4444412" cy="4724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select(a[], </a:t>
            </a:r>
            <a:r>
              <a:rPr lang="en-US" sz="2000" dirty="0" err="1"/>
              <a:t>int</a:t>
            </a:r>
            <a:r>
              <a:rPr lang="en-US" sz="2000" dirty="0"/>
              <a:t> length, </a:t>
            </a:r>
            <a:r>
              <a:rPr lang="en-US" sz="2000" dirty="0" err="1"/>
              <a:t>int</a:t>
            </a:r>
            <a:r>
              <a:rPr lang="en-US" sz="2000" dirty="0"/>
              <a:t> k)</a:t>
            </a:r>
          </a:p>
          <a:p>
            <a:pPr marL="0" indent="0">
              <a:buNone/>
            </a:pPr>
            <a:r>
              <a:rPr lang="en-US" sz="2000" dirty="0"/>
              <a:t>{</a:t>
            </a:r>
          </a:p>
          <a:p>
            <a:pPr marL="0" indent="0">
              <a:buNone/>
            </a:pPr>
            <a:r>
              <a:rPr lang="en-US" sz="2000" dirty="0"/>
              <a:t>  return </a:t>
            </a:r>
            <a:r>
              <a:rPr lang="en-US" sz="2000" dirty="0" err="1"/>
              <a:t>select_aux</a:t>
            </a:r>
            <a:r>
              <a:rPr lang="en-US" sz="2000" dirty="0"/>
              <a:t>(a, 0, length-1, k);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select_aux</a:t>
            </a:r>
            <a:r>
              <a:rPr lang="en-US" sz="2000" dirty="0"/>
              <a:t>(Item a[], </a:t>
            </a:r>
            <a:r>
              <a:rPr lang="en-US" sz="2000" dirty="0" err="1"/>
              <a:t>int</a:t>
            </a:r>
            <a:r>
              <a:rPr lang="en-US" sz="2000" dirty="0"/>
              <a:t> L, </a:t>
            </a:r>
            <a:r>
              <a:rPr lang="en-US" sz="2000" dirty="0" err="1"/>
              <a:t>int</a:t>
            </a:r>
            <a:r>
              <a:rPr lang="en-US" sz="2000" dirty="0"/>
              <a:t> R, </a:t>
            </a:r>
            <a:r>
              <a:rPr lang="en-US" sz="2000" dirty="0" err="1"/>
              <a:t>int</a:t>
            </a:r>
            <a:r>
              <a:rPr lang="en-US" sz="2000" dirty="0"/>
              <a:t> k)</a:t>
            </a:r>
          </a:p>
          <a:p>
            <a:pPr marL="0" indent="0">
              <a:buNone/>
            </a:pPr>
            <a:r>
              <a:rPr lang="en-US" sz="2000" dirty="0"/>
              <a:t>{ </a:t>
            </a:r>
          </a:p>
          <a:p>
            <a:pPr marL="0" indent="0">
              <a:buNone/>
            </a:pPr>
            <a:r>
              <a:rPr lang="en-US" sz="2000" dirty="0"/>
              <a:t>  if (R &lt;= L) return;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partition(a, L, R);</a:t>
            </a:r>
          </a:p>
          <a:p>
            <a:pPr marL="0" indent="0">
              <a:buNone/>
            </a:pPr>
            <a:r>
              <a:rPr lang="en-US" sz="2000" dirty="0"/>
              <a:t>  if (</a:t>
            </a:r>
            <a:r>
              <a:rPr lang="en-US" sz="2000" dirty="0" err="1"/>
              <a:t>i</a:t>
            </a:r>
            <a:r>
              <a:rPr lang="en-US" sz="2000" dirty="0"/>
              <a:t> &gt; k-1) return </a:t>
            </a:r>
            <a:r>
              <a:rPr lang="en-US" sz="2000" dirty="0" err="1"/>
              <a:t>select_aux</a:t>
            </a:r>
            <a:r>
              <a:rPr lang="en-US" sz="2000" dirty="0"/>
              <a:t>(a, L, i-1, k);</a:t>
            </a:r>
          </a:p>
          <a:p>
            <a:pPr marL="0" indent="0">
              <a:buNone/>
            </a:pPr>
            <a:r>
              <a:rPr lang="en-US" sz="2000" dirty="0"/>
              <a:t>  if (</a:t>
            </a:r>
            <a:r>
              <a:rPr lang="en-US" sz="2000" dirty="0" err="1"/>
              <a:t>i</a:t>
            </a:r>
            <a:r>
              <a:rPr lang="en-US" sz="2000" dirty="0"/>
              <a:t> &lt; k-1) return </a:t>
            </a:r>
            <a:r>
              <a:rPr lang="en-US" sz="2000" dirty="0" err="1"/>
              <a:t>select_aux</a:t>
            </a:r>
            <a:r>
              <a:rPr lang="en-US" sz="2000" dirty="0"/>
              <a:t>(a, i+1, R, k);</a:t>
            </a:r>
          </a:p>
          <a:p>
            <a:pPr marL="0" indent="0">
              <a:buNone/>
            </a:pPr>
            <a:r>
              <a:rPr lang="en-US" sz="2000" dirty="0"/>
              <a:t>  return a[k-1];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4128855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</a:t>
            </a:r>
            <a:r>
              <a:rPr lang="en-US" dirty="0" smtClean="0"/>
              <a:t>Time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</a:t>
            </a:r>
            <a:r>
              <a:rPr lang="en-US" sz="2400" b="1" dirty="0"/>
              <a:t>worst-case </a:t>
            </a:r>
            <a:r>
              <a:rPr lang="en-US" sz="2400" dirty="0"/>
              <a:t>time complexity of selection is equivalent to that for quicksort:</a:t>
            </a:r>
          </a:p>
          <a:p>
            <a:pPr lvl="1"/>
            <a:r>
              <a:rPr lang="en-US" sz="2000" dirty="0"/>
              <a:t>The pivot is the smallest or the largest element.</a:t>
            </a:r>
          </a:p>
          <a:p>
            <a:pPr lvl="1"/>
            <a:r>
              <a:rPr lang="en-US" sz="2000" dirty="0"/>
              <a:t>Then, we did a lot of work to just eliminate one item.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Overall</a:t>
            </a:r>
            <a:r>
              <a:rPr lang="en-US" sz="2400" dirty="0" smtClean="0"/>
              <a:t>, </a:t>
            </a:r>
            <a:r>
              <a:rPr lang="en-US" sz="2400" b="1" u="sng" dirty="0" smtClean="0"/>
              <a:t>worst-case</a:t>
            </a:r>
            <a:r>
              <a:rPr lang="en-US" sz="2400" dirty="0" smtClean="0"/>
              <a:t> time is N+(N-1)+(N-2)+…+1 = </a:t>
            </a:r>
            <a:r>
              <a:rPr lang="el-GR" sz="2400" dirty="0" smtClean="0"/>
              <a:t>Θ</a:t>
            </a:r>
            <a:r>
              <a:rPr lang="en-US" sz="2400" dirty="0" smtClean="0"/>
              <a:t>(N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).</a:t>
            </a:r>
          </a:p>
          <a:p>
            <a:pPr lvl="1"/>
            <a:r>
              <a:rPr lang="en-US" sz="2000" dirty="0"/>
              <a:t>Same as for quicksort.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21514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Best-Case </a:t>
            </a:r>
            <a:r>
              <a:rPr lang="en-US" dirty="0"/>
              <a:t>Time </a:t>
            </a:r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5029200"/>
          </a:xfrm>
        </p:spPr>
        <p:txBody>
          <a:bodyPr/>
          <a:lstStyle/>
          <a:p>
            <a:r>
              <a:rPr lang="en-US" sz="2400" dirty="0" smtClean="0"/>
              <a:t>The </a:t>
            </a:r>
            <a:r>
              <a:rPr lang="en-US" sz="2400" b="1" dirty="0"/>
              <a:t>best case </a:t>
            </a:r>
            <a:r>
              <a:rPr lang="en-US" sz="2400" dirty="0"/>
              <a:t>time complexity for </a:t>
            </a:r>
            <a:r>
              <a:rPr lang="en-US" sz="2400" dirty="0"/>
              <a:t>selection is also similar to the one for quicksort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When </a:t>
            </a:r>
            <a:r>
              <a:rPr lang="en-US" sz="2000" dirty="0"/>
              <a:t>the array is partitioned in </a:t>
            </a:r>
            <a:r>
              <a:rPr lang="en-US" sz="2000" dirty="0" smtClean="0"/>
              <a:t>a </a:t>
            </a:r>
            <a:r>
              <a:rPr lang="en-US" sz="2000" b="1" dirty="0" smtClean="0"/>
              <a:t>perfectly balanced </a:t>
            </a:r>
            <a:r>
              <a:rPr lang="en-US" sz="2000" dirty="0" smtClean="0"/>
              <a:t>way.</a:t>
            </a:r>
          </a:p>
          <a:p>
            <a:pPr lvl="1"/>
            <a:r>
              <a:rPr lang="en-US" sz="2000" dirty="0" smtClean="0"/>
              <a:t>That is, when </a:t>
            </a:r>
            <a:r>
              <a:rPr lang="en-US" sz="2000" dirty="0" smtClean="0"/>
              <a:t>the </a:t>
            </a:r>
            <a:r>
              <a:rPr lang="en-US" sz="2000" dirty="0"/>
              <a:t>pivot is always the </a:t>
            </a:r>
            <a:r>
              <a:rPr lang="en-US" sz="2000" dirty="0" smtClean="0"/>
              <a:t>median</a:t>
            </a:r>
            <a:r>
              <a:rPr lang="en-US" sz="2000" dirty="0"/>
              <a:t> </a:t>
            </a:r>
            <a:r>
              <a:rPr lang="en-US" sz="2000" dirty="0" smtClean="0"/>
              <a:t>value in the array.</a:t>
            </a:r>
          </a:p>
          <a:p>
            <a:r>
              <a:rPr lang="en-US" sz="2400" dirty="0"/>
              <a:t>Let 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Q</a:t>
            </a:r>
            <a:r>
              <a:rPr lang="en-US" sz="2400" dirty="0" smtClean="0"/>
              <a:t>(N</a:t>
            </a:r>
            <a:r>
              <a:rPr lang="en-US" sz="2400" dirty="0"/>
              <a:t>) be the best-case running time complexity for quicksort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Let T</a:t>
            </a:r>
            <a:r>
              <a:rPr lang="en-US" sz="2400" baseline="-25000" dirty="0" smtClean="0"/>
              <a:t>S</a:t>
            </a:r>
            <a:r>
              <a:rPr lang="en-US" sz="2400" dirty="0"/>
              <a:t> be the best-case running time complexity for </a:t>
            </a:r>
            <a:r>
              <a:rPr lang="en-US" sz="2400" dirty="0" smtClean="0"/>
              <a:t>selection.</a:t>
            </a:r>
            <a:endParaRPr lang="en-US" sz="2400" dirty="0" smtClean="0"/>
          </a:p>
          <a:p>
            <a:r>
              <a:rPr lang="en-US" sz="2400" dirty="0" smtClean="0"/>
              <a:t>T</a:t>
            </a:r>
            <a:r>
              <a:rPr lang="en-US" sz="2400" baseline="-25000" dirty="0" smtClean="0"/>
              <a:t>Q</a:t>
            </a:r>
            <a:r>
              <a:rPr lang="en-US" sz="2400" dirty="0" smtClean="0"/>
              <a:t>(N</a:t>
            </a:r>
            <a:r>
              <a:rPr lang="en-US" sz="2400" dirty="0" smtClean="0"/>
              <a:t>) = N + 2 * 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Q</a:t>
            </a:r>
            <a:r>
              <a:rPr lang="en-US" sz="2400" dirty="0" smtClean="0"/>
              <a:t>(N/2).</a:t>
            </a:r>
          </a:p>
          <a:p>
            <a:r>
              <a:rPr lang="en-US" sz="2400" dirty="0" smtClean="0"/>
              <a:t>T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(N</a:t>
            </a:r>
            <a:r>
              <a:rPr lang="en-US" sz="2400" dirty="0"/>
              <a:t>) = N + 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(N/2).</a:t>
            </a:r>
            <a:endParaRPr lang="en-US" sz="2400" dirty="0" smtClean="0"/>
          </a:p>
          <a:p>
            <a:r>
              <a:rPr lang="en-US" sz="2400" dirty="0"/>
              <a:t>Why is the T</a:t>
            </a:r>
            <a:r>
              <a:rPr lang="en-US" sz="2400" baseline="-25000" dirty="0"/>
              <a:t>S</a:t>
            </a:r>
            <a:r>
              <a:rPr lang="en-US" sz="2400" dirty="0"/>
              <a:t>  different than the T</a:t>
            </a:r>
            <a:r>
              <a:rPr lang="en-US" sz="2400" baseline="-25000" dirty="0"/>
              <a:t>Q</a:t>
            </a:r>
            <a:r>
              <a:rPr lang="en-US" sz="2400" dirty="0"/>
              <a:t> recurrence?</a:t>
            </a:r>
          </a:p>
          <a:p>
            <a:r>
              <a:rPr lang="en-US" sz="2400" dirty="0"/>
              <a:t>In quicksort, we need to process </a:t>
            </a:r>
            <a:r>
              <a:rPr lang="en-US" sz="2400" b="1" dirty="0"/>
              <a:t>both parts</a:t>
            </a:r>
            <a:r>
              <a:rPr lang="en-US" sz="2400" dirty="0"/>
              <a:t> of the partition.</a:t>
            </a:r>
          </a:p>
          <a:p>
            <a:r>
              <a:rPr lang="en-US" sz="2400" dirty="0"/>
              <a:t>In selection, we only need to process </a:t>
            </a:r>
            <a:r>
              <a:rPr lang="en-US" sz="2400" b="1" dirty="0"/>
              <a:t>one part</a:t>
            </a:r>
            <a:r>
              <a:rPr lang="en-US" sz="2400" dirty="0"/>
              <a:t> of the partition.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49714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Best-Case </a:t>
            </a:r>
            <a:r>
              <a:rPr lang="en-US" dirty="0"/>
              <a:t>Time </a:t>
            </a:r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5029200"/>
          </a:xfrm>
        </p:spPr>
        <p:txBody>
          <a:bodyPr/>
          <a:lstStyle/>
          <a:p>
            <a:r>
              <a:rPr lang="en-US" sz="2400" dirty="0" smtClean="0"/>
              <a:t>For convenience, let N = 2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Assuming </a:t>
            </a:r>
            <a:r>
              <a:rPr lang="en-US" sz="2400" dirty="0"/>
              <a:t>that the partition always splits the set into two equal halves, we get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T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(2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) </a:t>
            </a:r>
            <a:r>
              <a:rPr lang="en-US" sz="2400" dirty="0"/>
              <a:t>=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 </a:t>
            </a:r>
            <a:r>
              <a:rPr lang="en-US" sz="2400" dirty="0"/>
              <a:t>+ 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(2</a:t>
            </a:r>
            <a:r>
              <a:rPr lang="en-US" sz="2400" baseline="30000" dirty="0" smtClean="0"/>
              <a:t>n-1</a:t>
            </a:r>
            <a:r>
              <a:rPr lang="en-US" sz="2400" dirty="0" smtClean="0"/>
              <a:t>)		</a:t>
            </a:r>
            <a:br>
              <a:rPr lang="en-US" sz="2400" dirty="0" smtClean="0"/>
            </a:br>
            <a:r>
              <a:rPr lang="en-US" sz="2400" dirty="0" smtClean="0"/>
              <a:t>          </a:t>
            </a:r>
            <a:r>
              <a:rPr lang="en-US" sz="2400" dirty="0" smtClean="0"/>
              <a:t> = 2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 </a:t>
            </a:r>
            <a:r>
              <a:rPr lang="en-US" sz="2400" dirty="0" smtClean="0"/>
              <a:t>+ 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(2</a:t>
            </a:r>
            <a:r>
              <a:rPr lang="en-US" sz="2400" baseline="30000" dirty="0" smtClean="0"/>
              <a:t>n-1</a:t>
            </a:r>
            <a:r>
              <a:rPr lang="en-US" sz="2400" dirty="0" smtClean="0"/>
              <a:t>)	</a:t>
            </a: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/>
              <a:t>	</a:t>
            </a:r>
            <a:r>
              <a:rPr lang="en-US" sz="2400" dirty="0" smtClean="0"/>
              <a:t>step 1</a:t>
            </a:r>
            <a:br>
              <a:rPr lang="en-US" sz="2400" dirty="0" smtClean="0"/>
            </a:br>
            <a:r>
              <a:rPr lang="en-US" sz="2400" dirty="0" smtClean="0"/>
              <a:t>          </a:t>
            </a:r>
            <a:r>
              <a:rPr lang="en-US" sz="2400" dirty="0" smtClean="0"/>
              <a:t> = 2</a:t>
            </a:r>
            <a:r>
              <a:rPr lang="en-US" sz="2400" baseline="30000" dirty="0" smtClean="0"/>
              <a:t>n</a:t>
            </a:r>
            <a:r>
              <a:rPr lang="en-US" sz="2400" dirty="0"/>
              <a:t> +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n-1</a:t>
            </a:r>
            <a:r>
              <a:rPr lang="en-US" sz="2400" dirty="0" smtClean="0"/>
              <a:t> </a:t>
            </a:r>
            <a:r>
              <a:rPr lang="en-US" sz="2400" dirty="0"/>
              <a:t>+ 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S </a:t>
            </a:r>
            <a:r>
              <a:rPr lang="en-US" sz="2400" dirty="0" smtClean="0"/>
              <a:t>(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n-2</a:t>
            </a:r>
            <a:r>
              <a:rPr lang="en-US" sz="2400" dirty="0" smtClean="0"/>
              <a:t>)	 </a:t>
            </a:r>
            <a:r>
              <a:rPr lang="en-US" sz="2400" dirty="0" smtClean="0"/>
              <a:t>	</a:t>
            </a:r>
            <a:r>
              <a:rPr lang="en-US" sz="2400" dirty="0" smtClean="0"/>
              <a:t>	step </a:t>
            </a:r>
            <a:r>
              <a:rPr lang="en-US" sz="2400" dirty="0" smtClean="0"/>
              <a:t>2</a:t>
            </a:r>
            <a:br>
              <a:rPr lang="en-US" sz="2400" dirty="0" smtClean="0"/>
            </a:br>
            <a:r>
              <a:rPr lang="en-US" sz="2400" dirty="0" smtClean="0"/>
              <a:t>          </a:t>
            </a:r>
            <a:r>
              <a:rPr lang="en-US" sz="2400" dirty="0" smtClean="0"/>
              <a:t> </a:t>
            </a:r>
            <a:r>
              <a:rPr lang="en-US" sz="2400" dirty="0"/>
              <a:t>= 2</a:t>
            </a:r>
            <a:r>
              <a:rPr lang="en-US" sz="2400" baseline="30000" dirty="0"/>
              <a:t>n</a:t>
            </a:r>
            <a:r>
              <a:rPr lang="en-US" sz="2400" dirty="0"/>
              <a:t> + 2</a:t>
            </a:r>
            <a:r>
              <a:rPr lang="en-US" sz="2400" baseline="30000" dirty="0"/>
              <a:t>n-1</a:t>
            </a:r>
            <a:r>
              <a:rPr lang="en-US" sz="2400" dirty="0"/>
              <a:t> +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n-2 </a:t>
            </a:r>
            <a:r>
              <a:rPr lang="en-US" sz="2400" dirty="0" smtClean="0"/>
              <a:t> + 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S </a:t>
            </a:r>
            <a:r>
              <a:rPr lang="en-US" sz="2400" dirty="0" smtClean="0"/>
              <a:t>(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n-3</a:t>
            </a:r>
            <a:r>
              <a:rPr lang="en-US" sz="2400" dirty="0" smtClean="0"/>
              <a:t>) 	   	</a:t>
            </a:r>
            <a:r>
              <a:rPr lang="en-US" sz="2400" dirty="0" smtClean="0"/>
              <a:t>step </a:t>
            </a:r>
            <a:r>
              <a:rPr lang="en-US" sz="2400" dirty="0" smtClean="0"/>
              <a:t>3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…</a:t>
            </a:r>
            <a:br>
              <a:rPr lang="en-US" sz="2400" dirty="0" smtClean="0"/>
            </a:br>
            <a:r>
              <a:rPr lang="en-US" sz="2400" dirty="0" smtClean="0"/>
              <a:t>               </a:t>
            </a:r>
            <a:r>
              <a:rPr lang="en-US" sz="2400" dirty="0"/>
              <a:t>= </a:t>
            </a:r>
            <a:r>
              <a:rPr lang="en-US" sz="2400" dirty="0"/>
              <a:t>2</a:t>
            </a:r>
            <a:r>
              <a:rPr lang="en-US" sz="2400" baseline="30000" dirty="0"/>
              <a:t>n</a:t>
            </a:r>
            <a:r>
              <a:rPr lang="en-US" sz="2400" dirty="0"/>
              <a:t> + 2</a:t>
            </a:r>
            <a:r>
              <a:rPr lang="en-US" sz="2400" baseline="30000" dirty="0"/>
              <a:t>n-1</a:t>
            </a:r>
            <a:r>
              <a:rPr lang="en-US" sz="2400" dirty="0"/>
              <a:t> + 2</a:t>
            </a:r>
            <a:r>
              <a:rPr lang="en-US" sz="2400" baseline="30000" dirty="0"/>
              <a:t>n-2 </a:t>
            </a:r>
            <a:r>
              <a:rPr lang="en-US" sz="2400" dirty="0"/>
              <a:t> + </a:t>
            </a:r>
            <a:r>
              <a:rPr lang="en-US" sz="2400" dirty="0" smtClean="0"/>
              <a:t>… + 2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 + T</a:t>
            </a:r>
            <a:r>
              <a:rPr lang="en-US" sz="2400" baseline="-25000" dirty="0" smtClean="0"/>
              <a:t>S </a:t>
            </a:r>
            <a:r>
              <a:rPr lang="en-US" sz="2400" dirty="0" smtClean="0"/>
              <a:t>(0) 	step </a:t>
            </a:r>
            <a:r>
              <a:rPr lang="en-US" sz="2400" dirty="0"/>
              <a:t>n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           = 2</a:t>
            </a:r>
            <a:r>
              <a:rPr lang="en-US" sz="2400" baseline="30000" dirty="0" smtClean="0"/>
              <a:t>n+1 </a:t>
            </a:r>
            <a:r>
              <a:rPr lang="en-US" sz="2400" dirty="0" smtClean="0"/>
              <a:t>-1 + constant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= 2*N </a:t>
            </a:r>
            <a:r>
              <a:rPr lang="en-US" sz="2400" dirty="0"/>
              <a:t>+ constant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              = </a:t>
            </a:r>
            <a:r>
              <a:rPr lang="el-GR" sz="2400" dirty="0" smtClean="0"/>
              <a:t>Θ(Ν</a:t>
            </a:r>
            <a:r>
              <a:rPr lang="en-US" sz="2400" dirty="0" smtClean="0"/>
              <a:t>).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46685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</a:t>
            </a:r>
            <a:r>
              <a:rPr lang="en-US" dirty="0"/>
              <a:t>Time </a:t>
            </a:r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5029200"/>
          </a:xfrm>
        </p:spPr>
        <p:txBody>
          <a:bodyPr/>
          <a:lstStyle/>
          <a:p>
            <a:r>
              <a:rPr lang="en-US" sz="2400" dirty="0"/>
              <a:t>The worst-case time complexity is </a:t>
            </a:r>
            <a:r>
              <a:rPr lang="el-GR" sz="2400" dirty="0"/>
              <a:t>Θ</a:t>
            </a:r>
            <a:r>
              <a:rPr lang="en-US" sz="2400" dirty="0"/>
              <a:t>(N</a:t>
            </a:r>
            <a:r>
              <a:rPr lang="en-US" sz="2400" baseline="30000" dirty="0"/>
              <a:t>2</a:t>
            </a:r>
            <a:r>
              <a:rPr lang="en-US" sz="2400" dirty="0" smtClean="0"/>
              <a:t>).</a:t>
            </a:r>
            <a:endParaRPr lang="en-US" sz="2400" dirty="0"/>
          </a:p>
          <a:p>
            <a:r>
              <a:rPr lang="en-US" sz="2400" dirty="0"/>
              <a:t>The best-case time complexity is </a:t>
            </a:r>
            <a:r>
              <a:rPr lang="el-GR" sz="2400" dirty="0"/>
              <a:t>Θ</a:t>
            </a:r>
            <a:r>
              <a:rPr lang="en-US" sz="2400" dirty="0" smtClean="0"/>
              <a:t>(N).</a:t>
            </a:r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/>
              <a:t>average time complexity is also </a:t>
            </a:r>
            <a:r>
              <a:rPr lang="el-GR" sz="2400" dirty="0"/>
              <a:t>Θ</a:t>
            </a:r>
            <a:r>
              <a:rPr lang="en-US" sz="2400" dirty="0" smtClean="0"/>
              <a:t>(N).</a:t>
            </a:r>
            <a:endParaRPr lang="en-US" sz="2400" dirty="0"/>
          </a:p>
          <a:p>
            <a:r>
              <a:rPr lang="en-US" sz="2400" dirty="0"/>
              <a:t>On average, </a:t>
            </a:r>
            <a:r>
              <a:rPr lang="en-US" sz="2400" dirty="0" smtClean="0"/>
              <a:t>selection performance </a:t>
            </a:r>
            <a:r>
              <a:rPr lang="en-US" sz="2400" dirty="0"/>
              <a:t>is close to that of the best case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Why? Because, </a:t>
            </a:r>
            <a:r>
              <a:rPr lang="en-US" sz="2400" dirty="0" smtClean="0"/>
              <a:t>exactly as in quicksort, usually</a:t>
            </a:r>
            <a:r>
              <a:rPr lang="en-US" sz="2400" dirty="0"/>
              <a:t>, the pivot value is "close enough" to the 50-th percentile to achieve a reasonably balanced partition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13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save lines of code, the textbook defines the following macros:</a:t>
            </a:r>
          </a:p>
          <a:p>
            <a:r>
              <a:rPr lang="en-US" dirty="0" err="1"/>
              <a:t>exch</a:t>
            </a:r>
            <a:r>
              <a:rPr lang="en-US" dirty="0"/>
              <a:t>(A, B): swaps the values of A and B.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#define less(A, B) (key(A) &lt; key(B))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 err="1"/>
              <a:t>compexch</a:t>
            </a:r>
            <a:r>
              <a:rPr lang="en-US" dirty="0"/>
              <a:t>(A, B): swap values of A and B ONLY IF less(A, B</a:t>
            </a:r>
            <a:r>
              <a:rPr lang="en-US" dirty="0" smtClean="0"/>
              <a:t>).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#define </a:t>
            </a:r>
            <a:r>
              <a:rPr lang="en-US" dirty="0" err="1">
                <a:solidFill>
                  <a:srgbClr val="FF0000"/>
                </a:solidFill>
              </a:rPr>
              <a:t>compexch</a:t>
            </a:r>
            <a:r>
              <a:rPr lang="en-US" dirty="0">
                <a:solidFill>
                  <a:srgbClr val="FF0000"/>
                </a:solidFill>
              </a:rPr>
              <a:t>(A, B) if (less(B, A)) </a:t>
            </a:r>
            <a:r>
              <a:rPr lang="en-US" dirty="0" err="1">
                <a:solidFill>
                  <a:srgbClr val="FF0000"/>
                </a:solidFill>
              </a:rPr>
              <a:t>exch</a:t>
            </a:r>
            <a:r>
              <a:rPr lang="en-US" dirty="0">
                <a:solidFill>
                  <a:srgbClr val="FF0000"/>
                </a:solidFill>
              </a:rPr>
              <a:t>(A, B)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564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534400" cy="990600"/>
          </a:xfrm>
        </p:spPr>
        <p:txBody>
          <a:bodyPr/>
          <a:lstStyle/>
          <a:p>
            <a:r>
              <a:rPr lang="en-US" dirty="0"/>
              <a:t>Summary of Definitions and Macros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/>
          <a:lstStyle/>
          <a:p>
            <a:r>
              <a:rPr lang="en-US" sz="2400" dirty="0" smtClean="0"/>
              <a:t>In </a:t>
            </a:r>
            <a:r>
              <a:rPr lang="en-US" sz="2400" dirty="0"/>
              <a:t>a specific implementation, we must </a:t>
            </a:r>
            <a:r>
              <a:rPr lang="en-US" sz="2400" dirty="0" smtClean="0"/>
              <a:t>define: </a:t>
            </a:r>
          </a:p>
          <a:p>
            <a:pPr lvl="1"/>
            <a:r>
              <a:rPr lang="en-US" sz="2000" dirty="0" smtClean="0"/>
              <a:t>Item</a:t>
            </a:r>
          </a:p>
          <a:p>
            <a:pPr lvl="1"/>
            <a:r>
              <a:rPr lang="en-US" sz="2000" dirty="0" smtClean="0"/>
              <a:t>Key</a:t>
            </a:r>
          </a:p>
          <a:p>
            <a:pPr lvl="1"/>
            <a:r>
              <a:rPr lang="en-US" sz="2000" dirty="0" smtClean="0"/>
              <a:t>less</a:t>
            </a:r>
          </a:p>
          <a:p>
            <a:r>
              <a:rPr lang="en-US" sz="2400" dirty="0" smtClean="0"/>
              <a:t>For </a:t>
            </a:r>
            <a:r>
              <a:rPr lang="en-US" sz="2400" dirty="0"/>
              <a:t>example:</a:t>
            </a:r>
            <a:br>
              <a:rPr lang="en-US" sz="24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2400" dirty="0" err="1">
                <a:solidFill>
                  <a:srgbClr val="FF0000"/>
                </a:solidFill>
              </a:rPr>
              <a:t>typedef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int</a:t>
            </a:r>
            <a:r>
              <a:rPr lang="en-US" sz="2400" dirty="0">
                <a:solidFill>
                  <a:srgbClr val="FF0000"/>
                </a:solidFill>
              </a:rPr>
              <a:t> Item; </a:t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#</a:t>
            </a:r>
            <a:r>
              <a:rPr lang="en-US" sz="2400" dirty="0">
                <a:solidFill>
                  <a:srgbClr val="FF0000"/>
                </a:solidFill>
              </a:rPr>
              <a:t>define key(A) (A) </a:t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#</a:t>
            </a:r>
            <a:r>
              <a:rPr lang="en-US" sz="2400" dirty="0">
                <a:solidFill>
                  <a:srgbClr val="FF0000"/>
                </a:solidFill>
              </a:rPr>
              <a:t>define less(A, B) (key(A) &lt; key(B</a:t>
            </a:r>
            <a:r>
              <a:rPr lang="en-US" sz="2400" dirty="0" smtClean="0">
                <a:solidFill>
                  <a:srgbClr val="FF0000"/>
                </a:solidFill>
              </a:rPr>
              <a:t>))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2400" dirty="0" smtClean="0"/>
              <a:t>In </a:t>
            </a:r>
            <a:r>
              <a:rPr lang="en-US" sz="2400" dirty="0"/>
              <a:t>all implementations, we use macros </a:t>
            </a:r>
            <a:r>
              <a:rPr lang="en-US" sz="2400" dirty="0" err="1"/>
              <a:t>exch</a:t>
            </a:r>
            <a:r>
              <a:rPr lang="en-US" sz="2400" dirty="0"/>
              <a:t> and </a:t>
            </a:r>
            <a:r>
              <a:rPr lang="en-US" sz="2400" dirty="0" err="1"/>
              <a:t>compexch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2400" dirty="0">
                <a:solidFill>
                  <a:srgbClr val="FF0000"/>
                </a:solidFill>
              </a:rPr>
              <a:t>#define </a:t>
            </a:r>
            <a:r>
              <a:rPr lang="en-US" sz="2400" dirty="0" err="1">
                <a:solidFill>
                  <a:srgbClr val="FF0000"/>
                </a:solidFill>
              </a:rPr>
              <a:t>exch</a:t>
            </a:r>
            <a:r>
              <a:rPr lang="en-US" sz="2400" dirty="0">
                <a:solidFill>
                  <a:srgbClr val="FF0000"/>
                </a:solidFill>
              </a:rPr>
              <a:t>(A, B) { Item t = A; A = B; B = t; } </a:t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#</a:t>
            </a:r>
            <a:r>
              <a:rPr lang="en-US" sz="2400" dirty="0">
                <a:solidFill>
                  <a:srgbClr val="FF0000"/>
                </a:solidFill>
              </a:rPr>
              <a:t>define </a:t>
            </a:r>
            <a:r>
              <a:rPr lang="en-US" sz="2400" dirty="0" err="1">
                <a:solidFill>
                  <a:srgbClr val="FF0000"/>
                </a:solidFill>
              </a:rPr>
              <a:t>compexch</a:t>
            </a:r>
            <a:r>
              <a:rPr lang="en-US" sz="2400" dirty="0">
                <a:solidFill>
                  <a:srgbClr val="FF0000"/>
                </a:solidFill>
              </a:rPr>
              <a:t>(A, B) if (less(B, A)) </a:t>
            </a:r>
            <a:r>
              <a:rPr lang="en-US" sz="2400" dirty="0" err="1">
                <a:solidFill>
                  <a:srgbClr val="FF0000"/>
                </a:solidFill>
              </a:rPr>
              <a:t>exch</a:t>
            </a:r>
            <a:r>
              <a:rPr lang="en-US" sz="2400" dirty="0">
                <a:solidFill>
                  <a:srgbClr val="FF0000"/>
                </a:solidFill>
              </a:rPr>
              <a:t>(A, B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325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Quicksort is the most popular sorting algorithm.</a:t>
            </a:r>
          </a:p>
          <a:p>
            <a:r>
              <a:rPr lang="en-US" dirty="0"/>
              <a:t>Extensively used in popular languages (such as C) as the default sorting algorithm.</a:t>
            </a:r>
          </a:p>
          <a:p>
            <a:r>
              <a:rPr lang="en-US" dirty="0"/>
              <a:t>The </a:t>
            </a:r>
            <a:r>
              <a:rPr lang="en-US" b="1" u="sng" dirty="0"/>
              <a:t>average</a:t>
            </a:r>
            <a:r>
              <a:rPr lang="en-US" dirty="0"/>
              <a:t> time complexity is </a:t>
            </a:r>
            <a:r>
              <a:rPr lang="el-GR" dirty="0"/>
              <a:t>Θ(Ν </a:t>
            </a:r>
            <a:r>
              <a:rPr lang="en-US" dirty="0"/>
              <a:t>log N).</a:t>
            </a:r>
          </a:p>
          <a:p>
            <a:r>
              <a:rPr lang="en-US" dirty="0"/>
              <a:t>Interestingly, the </a:t>
            </a:r>
            <a:r>
              <a:rPr lang="en-US" b="1" u="sng" dirty="0"/>
              <a:t>worst-case</a:t>
            </a:r>
            <a:r>
              <a:rPr lang="en-US" dirty="0"/>
              <a:t> time complexity is </a:t>
            </a:r>
            <a:r>
              <a:rPr lang="el-GR" dirty="0"/>
              <a:t>Θ</a:t>
            </a:r>
            <a:r>
              <a:rPr lang="en-US" dirty="0"/>
              <a:t>(N</a:t>
            </a:r>
            <a:r>
              <a:rPr lang="en-US" baseline="30000" dirty="0"/>
              <a:t>2</a:t>
            </a:r>
            <a:r>
              <a:rPr lang="en-US" dirty="0"/>
              <a:t>).</a:t>
            </a:r>
          </a:p>
          <a:p>
            <a:r>
              <a:rPr lang="en-US" dirty="0"/>
              <a:t>However, if quicksort is implemented appropriately, the probability of the worst case happening is astronomically </a:t>
            </a:r>
            <a:r>
              <a:rPr lang="en-US" dirty="0" smtClean="0"/>
              <a:t>small.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19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4609</TotalTime>
  <Words>6240</Words>
  <Application>Microsoft Office PowerPoint</Application>
  <PresentationFormat>On-screen Show (4:3)</PresentationFormat>
  <Paragraphs>1844</Paragraphs>
  <Slides>67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68" baseType="lpstr">
      <vt:lpstr>Office Theme</vt:lpstr>
      <vt:lpstr>PowerPoint Presentation</vt:lpstr>
      <vt:lpstr>Sorting</vt:lpstr>
      <vt:lpstr>The Item Type</vt:lpstr>
      <vt:lpstr>The Key</vt:lpstr>
      <vt:lpstr>The Comparison Operator</vt:lpstr>
      <vt:lpstr>The Comparison Operator</vt:lpstr>
      <vt:lpstr>Additional Notation</vt:lpstr>
      <vt:lpstr>Summary of Definitions and Macros</vt:lpstr>
      <vt:lpstr>Quicksort Overview</vt:lpstr>
      <vt:lpstr>Partitioning</vt:lpstr>
      <vt:lpstr>Partitioning</vt:lpstr>
      <vt:lpstr>Partitioning</vt:lpstr>
      <vt:lpstr>Partitioning</vt:lpstr>
      <vt:lpstr>Partitioning</vt:lpstr>
      <vt:lpstr>Partitioning</vt:lpstr>
      <vt:lpstr>Partitioning</vt:lpstr>
      <vt:lpstr>Partitioning Code</vt:lpstr>
      <vt:lpstr>How Partitioning Works</vt:lpstr>
      <vt:lpstr>How Partitioning Works</vt:lpstr>
      <vt:lpstr>How Partitioning Works</vt:lpstr>
      <vt:lpstr>How Partitioning Works</vt:lpstr>
      <vt:lpstr>How Partitioning Works</vt:lpstr>
      <vt:lpstr>How Partitioning Works</vt:lpstr>
      <vt:lpstr>How Partitioning Works</vt:lpstr>
      <vt:lpstr>How Partitioning Works</vt:lpstr>
      <vt:lpstr>How Partitioning Works</vt:lpstr>
      <vt:lpstr>How Partitioning Works</vt:lpstr>
      <vt:lpstr>How Partitioning Works</vt:lpstr>
      <vt:lpstr>How Partitioning Works</vt:lpstr>
      <vt:lpstr>Quicksort</vt:lpstr>
      <vt:lpstr>Quicksort</vt:lpstr>
      <vt:lpstr>How Quicksort Works</vt:lpstr>
      <vt:lpstr>How Quicksort Works</vt:lpstr>
      <vt:lpstr>How Quicksort Works</vt:lpstr>
      <vt:lpstr>How Quicksort Works</vt:lpstr>
      <vt:lpstr>How Quicksort Works</vt:lpstr>
      <vt:lpstr>How Quicksort Works</vt:lpstr>
      <vt:lpstr>How Quicksort Works</vt:lpstr>
      <vt:lpstr>How Quicksort Works</vt:lpstr>
      <vt:lpstr>How Quicksort Works</vt:lpstr>
      <vt:lpstr>How Quicksort Works</vt:lpstr>
      <vt:lpstr>How Quicksort Works</vt:lpstr>
      <vt:lpstr>How Quicksort Works</vt:lpstr>
      <vt:lpstr>How Quicksort Works</vt:lpstr>
      <vt:lpstr>How Quicksort Works</vt:lpstr>
      <vt:lpstr>How Quicksort Works</vt:lpstr>
      <vt:lpstr>How Quicksort Works</vt:lpstr>
      <vt:lpstr>How Quicksort Works</vt:lpstr>
      <vt:lpstr>How Quicksort Works</vt:lpstr>
      <vt:lpstr>How Quicksort Works</vt:lpstr>
      <vt:lpstr>How Quicksort Works</vt:lpstr>
      <vt:lpstr>Worst-Case Time Complexity</vt:lpstr>
      <vt:lpstr>Best-Case Time Complexity</vt:lpstr>
      <vt:lpstr>Best-Case Time Complexity</vt:lpstr>
      <vt:lpstr>Average Time Complexity</vt:lpstr>
      <vt:lpstr>Improving Performance</vt:lpstr>
      <vt:lpstr>Improving Performance</vt:lpstr>
      <vt:lpstr>The Selection Problem</vt:lpstr>
      <vt:lpstr>Solving The Selection Problem</vt:lpstr>
      <vt:lpstr>Solving The Selection Problem</vt:lpstr>
      <vt:lpstr>Solving The Selection Problem</vt:lpstr>
      <vt:lpstr>Solving The Selection Problem</vt:lpstr>
      <vt:lpstr>Solving The Selection Problem</vt:lpstr>
      <vt:lpstr>Selection Time Complexity</vt:lpstr>
      <vt:lpstr>Best-Case Time Complexity</vt:lpstr>
      <vt:lpstr>Best-Case Time Complexity</vt:lpstr>
      <vt:lpstr>Average Time Complexity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925</cp:revision>
  <dcterms:created xsi:type="dcterms:W3CDTF">2006-08-16T00:00:00Z</dcterms:created>
  <dcterms:modified xsi:type="dcterms:W3CDTF">2014-03-23T20:53:39Z</dcterms:modified>
</cp:coreProperties>
</file>