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307" r:id="rId4"/>
    <p:sldId id="309" r:id="rId5"/>
    <p:sldId id="308" r:id="rId6"/>
    <p:sldId id="310" r:id="rId7"/>
    <p:sldId id="311" r:id="rId8"/>
    <p:sldId id="320" r:id="rId9"/>
    <p:sldId id="319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32" r:id="rId29"/>
    <p:sldId id="333" r:id="rId30"/>
    <p:sldId id="334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8"/>
            <p14:sldId id="307"/>
            <p14:sldId id="309"/>
            <p14:sldId id="308"/>
            <p14:sldId id="310"/>
            <p14:sldId id="311"/>
            <p14:sldId id="320"/>
            <p14:sldId id="319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12"/>
            <p14:sldId id="313"/>
            <p14:sldId id="314"/>
            <p14:sldId id="315"/>
            <p14:sldId id="316"/>
            <p14:sldId id="317"/>
            <p14:sldId id="318"/>
            <p14:sldId id="332"/>
            <p14:sldId id="333"/>
            <p14:sldId id="33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7" autoAdjust="0"/>
    <p:restoredTop sz="95066" autoAdjust="0"/>
  </p:normalViewPr>
  <p:slideViewPr>
    <p:cSldViewPr>
      <p:cViewPr>
        <p:scale>
          <a:sx n="60" d="100"/>
          <a:sy n="60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Mergesort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648191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914680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89628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682052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53200" y="4495800"/>
            <a:ext cx="170751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Main loop</a:t>
            </a:r>
          </a:p>
          <a:p>
            <a:r>
              <a:rPr lang="en-US" sz="2400" dirty="0" smtClean="0"/>
              <a:t>initialization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757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314650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919736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489741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1198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422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523031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501155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527755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372265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540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934195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53163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546632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600368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425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793809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43855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53539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844570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09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36485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81507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41327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20170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50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306343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75543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j=9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864316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21741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873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601809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875799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85629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598279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29484" y="280029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j</a:t>
            </a:r>
            <a:r>
              <a:rPr lang="en-US" sz="2000" b="1" dirty="0" smtClean="0"/>
              <a:t>=10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48745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334388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215322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894831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978779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29484" y="280029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j</a:t>
            </a:r>
            <a:r>
              <a:rPr lang="en-US" sz="2000" b="1" dirty="0" smtClean="0"/>
              <a:t>=10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99726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587864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k=9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555726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172433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162371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29484" y="280029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j</a:t>
            </a:r>
            <a:r>
              <a:rPr lang="en-US" sz="2000" b="1" dirty="0" smtClean="0"/>
              <a:t>=10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0114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Mergesort</a:t>
            </a:r>
            <a:r>
              <a:rPr lang="en-US" sz="2400" dirty="0" smtClean="0"/>
              <a:t> is a very popular </a:t>
            </a:r>
            <a:r>
              <a:rPr lang="en-US" sz="2400" dirty="0"/>
              <a:t>sorting algorithm.</a:t>
            </a:r>
          </a:p>
          <a:p>
            <a:r>
              <a:rPr lang="en-US" sz="2400" dirty="0" smtClean="0"/>
              <a:t>The </a:t>
            </a:r>
            <a:r>
              <a:rPr lang="en-US" sz="2400" b="1" u="sng" dirty="0"/>
              <a:t>worst-case</a:t>
            </a:r>
            <a:r>
              <a:rPr lang="en-US" sz="2400" dirty="0" smtClean="0"/>
              <a:t> </a:t>
            </a:r>
            <a:r>
              <a:rPr lang="en-US" sz="2400" dirty="0"/>
              <a:t>time complexity is </a:t>
            </a:r>
            <a:r>
              <a:rPr lang="el-GR" sz="2400" dirty="0"/>
              <a:t>Θ(Ν </a:t>
            </a:r>
            <a:r>
              <a:rPr lang="en-US" sz="2400" dirty="0"/>
              <a:t>log N</a:t>
            </a:r>
            <a:r>
              <a:rPr lang="en-US" sz="2400" dirty="0" smtClean="0"/>
              <a:t>).</a:t>
            </a:r>
          </a:p>
          <a:p>
            <a:pPr lvl="1"/>
            <a:r>
              <a:rPr lang="en-US" sz="2000" dirty="0"/>
              <a:t>Remember that quicksort has a worst-case complexity of </a:t>
            </a:r>
            <a:r>
              <a:rPr lang="el-GR" sz="2000" dirty="0"/>
              <a:t>Θ(Ν</a:t>
            </a:r>
            <a:r>
              <a:rPr lang="el-GR" sz="2000" baseline="30000" dirty="0"/>
              <a:t>2</a:t>
            </a:r>
            <a:r>
              <a:rPr lang="el-GR" sz="2000" dirty="0" smtClean="0"/>
              <a:t>).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400" dirty="0" smtClean="0"/>
              <a:t>Thus</a:t>
            </a:r>
            <a:r>
              <a:rPr lang="en-US" sz="2400" dirty="0"/>
              <a:t>, </a:t>
            </a:r>
            <a:r>
              <a:rPr lang="en-US" sz="2400" dirty="0" err="1"/>
              <a:t>mergesort</a:t>
            </a:r>
            <a:r>
              <a:rPr lang="en-US" sz="2400" dirty="0"/>
              <a:t> is preferable if we want a theoretical guarantee that the time will never exceed O(N log N).</a:t>
            </a:r>
            <a:endParaRPr lang="en-US" sz="2400" dirty="0">
              <a:latin typeface="MS Sans Serif"/>
            </a:endParaRPr>
          </a:p>
          <a:p>
            <a:r>
              <a:rPr lang="en-US" sz="2400" dirty="0"/>
              <a:t>Also, unlike quicksort, </a:t>
            </a:r>
            <a:r>
              <a:rPr lang="en-US" sz="2400" dirty="0" err="1"/>
              <a:t>mergesort</a:t>
            </a:r>
            <a:r>
              <a:rPr lang="en-US" sz="2400" dirty="0"/>
              <a:t> is </a:t>
            </a:r>
            <a:r>
              <a:rPr lang="en-US" sz="2400" b="1" u="sng" dirty="0"/>
              <a:t>stable</a:t>
            </a:r>
            <a:r>
              <a:rPr lang="en-US" sz="2400" dirty="0"/>
              <a:t>.</a:t>
            </a:r>
          </a:p>
          <a:p>
            <a:r>
              <a:rPr lang="en-US" sz="2400" dirty="0"/>
              <a:t>A sorting method is called </a:t>
            </a:r>
            <a:r>
              <a:rPr lang="en-US" sz="2400" b="1" u="sng" dirty="0"/>
              <a:t>stable</a:t>
            </a:r>
            <a:r>
              <a:rPr lang="en-US" sz="2400" dirty="0"/>
              <a:t> if it does not change the order of items whose keys are equal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Disadvantage: </a:t>
            </a:r>
            <a:r>
              <a:rPr lang="en-US" sz="2400" dirty="0" err="1"/>
              <a:t>mergesort</a:t>
            </a:r>
            <a:r>
              <a:rPr lang="en-US" sz="2400" dirty="0"/>
              <a:t> typically requires extra </a:t>
            </a:r>
            <a:r>
              <a:rPr lang="el-GR" sz="2400" dirty="0"/>
              <a:t>Θ(Ν)</a:t>
            </a:r>
            <a:r>
              <a:rPr lang="en-US" sz="2400" dirty="0"/>
              <a:t> space, to copy the data.</a:t>
            </a:r>
          </a:p>
          <a:p>
            <a:r>
              <a:rPr lang="en-US" sz="2400" dirty="0"/>
              <a:t>Quicksort on the other hand sorts </a:t>
            </a:r>
            <a:r>
              <a:rPr lang="en-US" sz="2400" b="1" u="sng" dirty="0"/>
              <a:t>in </a:t>
            </a:r>
            <a:r>
              <a:rPr lang="en-US" sz="2400" b="1" u="sng" dirty="0" smtClean="0"/>
              <a:t>place</a:t>
            </a:r>
            <a:r>
              <a:rPr lang="en-US" sz="2400" b="1" dirty="0" smtClean="0"/>
              <a:t>:</a:t>
            </a:r>
            <a:endParaRPr lang="en-US" sz="2400" dirty="0" smtClean="0"/>
          </a:p>
          <a:p>
            <a:pPr lvl="1"/>
            <a:r>
              <a:rPr lang="en-US" sz="2000" dirty="0"/>
              <a:t>No extra </a:t>
            </a:r>
            <a:r>
              <a:rPr lang="en-US" sz="2000" dirty="0" smtClean="0"/>
              <a:t>memory, </a:t>
            </a:r>
            <a:r>
              <a:rPr lang="en-US" sz="2000" dirty="0"/>
              <a:t>except for a constant amount for local variables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This can be important, if you are sorting massive amounts of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9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370246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38950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=5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345417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717087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29484" y="280029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j</a:t>
            </a:r>
            <a:r>
              <a:rPr lang="en-US" sz="2000" b="1" dirty="0" smtClean="0"/>
              <a:t>=10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0" y="1371600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k=10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4495800"/>
            <a:ext cx="298883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k=10, so we are done!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34141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Execution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mergesort</a:t>
            </a:r>
            <a:r>
              <a:rPr lang="en-US" sz="2400" dirty="0"/>
              <a:t>([35, 30, 17, 10, </a:t>
            </a:r>
            <a:r>
              <a:rPr lang="en-US" sz="2400" dirty="0" smtClean="0"/>
              <a:t>60])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06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Execution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mergesort</a:t>
            </a:r>
            <a:r>
              <a:rPr lang="en-US" sz="2400" dirty="0"/>
              <a:t>([35, 30, 17, 10, </a:t>
            </a:r>
            <a:r>
              <a:rPr lang="en-US" sz="2400" dirty="0" smtClean="0"/>
              <a:t>60])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</a:t>
            </a:r>
            <a:r>
              <a:rPr lang="en-US" sz="2400" dirty="0" err="1"/>
              <a:t>mergesort</a:t>
            </a:r>
            <a:r>
              <a:rPr lang="en-US" sz="2400" dirty="0"/>
              <a:t>([35, </a:t>
            </a:r>
            <a:r>
              <a:rPr lang="en-US" sz="2400" dirty="0" smtClean="0"/>
              <a:t>30])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Execution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mergesort</a:t>
            </a:r>
            <a:r>
              <a:rPr lang="en-US" sz="2400" dirty="0"/>
              <a:t>([35, 30, 17, 10, </a:t>
            </a:r>
            <a:r>
              <a:rPr lang="en-US" sz="2400" dirty="0" smtClean="0"/>
              <a:t>60])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</a:t>
            </a:r>
            <a:r>
              <a:rPr lang="en-US" sz="2400" dirty="0" err="1"/>
              <a:t>mergesort</a:t>
            </a:r>
            <a:r>
              <a:rPr lang="en-US" sz="2400" dirty="0"/>
              <a:t>([35, </a:t>
            </a:r>
            <a:r>
              <a:rPr lang="en-US" sz="2400" dirty="0" smtClean="0"/>
              <a:t>30]) </a:t>
            </a:r>
            <a:r>
              <a:rPr lang="en-US" sz="2400" dirty="0" smtClean="0">
                <a:sym typeface="Wingdings" panose="05000000000000000000" pitchFamily="2" charset="2"/>
              </a:rPr>
              <a:t>[30,35]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35]) </a:t>
            </a:r>
            <a:r>
              <a:rPr lang="en-US" sz="2400" dirty="0" smtClean="0">
                <a:sym typeface="Wingdings" panose="05000000000000000000" pitchFamily="2" charset="2"/>
              </a:rPr>
              <a:t> [35]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([30]) </a:t>
            </a:r>
            <a:r>
              <a:rPr lang="en-US" sz="2400" dirty="0" smtClean="0">
                <a:sym typeface="Wingdings" panose="05000000000000000000" pitchFamily="2" charset="2"/>
              </a:rPr>
              <a:t> [30]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merge([35],[30]) </a:t>
            </a:r>
            <a:r>
              <a:rPr lang="en-US" sz="2400" dirty="0" smtClean="0">
                <a:sym typeface="Wingdings" panose="05000000000000000000" pitchFamily="2" charset="2"/>
              </a:rPr>
              <a:t> [30,35]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Execution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mergesort</a:t>
            </a:r>
            <a:r>
              <a:rPr lang="en-US" sz="2400" dirty="0"/>
              <a:t>([35, 30, 17, 10, </a:t>
            </a:r>
            <a:r>
              <a:rPr lang="en-US" sz="2400" dirty="0" smtClean="0"/>
              <a:t>60])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([35, 30]) </a:t>
            </a:r>
            <a:r>
              <a:rPr lang="en-US" sz="2400" dirty="0" smtClean="0">
                <a:sym typeface="Wingdings" panose="05000000000000000000" pitchFamily="2" charset="2"/>
              </a:rPr>
              <a:t>[30,35]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35]) </a:t>
            </a:r>
            <a:r>
              <a:rPr lang="en-US" sz="2400" dirty="0" smtClean="0">
                <a:sym typeface="Wingdings" panose="05000000000000000000" pitchFamily="2" charset="2"/>
              </a:rPr>
              <a:t> [35]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([30]) </a:t>
            </a:r>
            <a:r>
              <a:rPr lang="en-US" sz="2400" dirty="0" smtClean="0">
                <a:sym typeface="Wingdings" panose="05000000000000000000" pitchFamily="2" charset="2"/>
              </a:rPr>
              <a:t> [30]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merge([35],[30]) </a:t>
            </a:r>
            <a:r>
              <a:rPr lang="en-US" sz="2400" dirty="0" smtClean="0">
                <a:sym typeface="Wingdings" panose="05000000000000000000" pitchFamily="2" charset="2"/>
              </a:rPr>
              <a:t> [30,35]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mergesort</a:t>
            </a:r>
            <a:r>
              <a:rPr lang="en-US" sz="2400" dirty="0"/>
              <a:t>([17, 10, 60</a:t>
            </a:r>
            <a:r>
              <a:rPr lang="en-US" sz="2400" dirty="0" smtClean="0"/>
              <a:t>])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17]) </a:t>
            </a:r>
            <a:r>
              <a:rPr lang="en-US" sz="2400" dirty="0" smtClean="0">
                <a:sym typeface="Wingdings" panose="05000000000000000000" pitchFamily="2" charset="2"/>
              </a:rPr>
              <a:t> [17]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([10</a:t>
            </a:r>
            <a:r>
              <a:rPr lang="en-US" sz="2400" dirty="0"/>
              <a:t>, 60</a:t>
            </a:r>
            <a:r>
              <a:rPr lang="en-US" sz="2400" dirty="0" smtClean="0"/>
              <a:t>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Execution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mergesort</a:t>
            </a:r>
            <a:r>
              <a:rPr lang="en-US" sz="2400" dirty="0"/>
              <a:t>([35, 30, 17, 10, </a:t>
            </a:r>
            <a:r>
              <a:rPr lang="en-US" sz="2400" dirty="0" smtClean="0"/>
              <a:t>60])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([35, 30]) </a:t>
            </a:r>
            <a:r>
              <a:rPr lang="en-US" sz="2400" dirty="0" smtClean="0">
                <a:sym typeface="Wingdings" panose="05000000000000000000" pitchFamily="2" charset="2"/>
              </a:rPr>
              <a:t>[30,35]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35]) </a:t>
            </a:r>
            <a:r>
              <a:rPr lang="en-US" sz="2400" dirty="0" smtClean="0">
                <a:sym typeface="Wingdings" panose="05000000000000000000" pitchFamily="2" charset="2"/>
              </a:rPr>
              <a:t> [35]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([30]) </a:t>
            </a:r>
            <a:r>
              <a:rPr lang="en-US" sz="2400" dirty="0" smtClean="0">
                <a:sym typeface="Wingdings" panose="05000000000000000000" pitchFamily="2" charset="2"/>
              </a:rPr>
              <a:t> [30]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merge([35],[30]) </a:t>
            </a:r>
            <a:r>
              <a:rPr lang="en-US" sz="2400" dirty="0" smtClean="0">
                <a:sym typeface="Wingdings" panose="05000000000000000000" pitchFamily="2" charset="2"/>
              </a:rPr>
              <a:t> [30,35]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mergesort</a:t>
            </a:r>
            <a:r>
              <a:rPr lang="en-US" sz="2400" dirty="0"/>
              <a:t>([17, 10, 60</a:t>
            </a:r>
            <a:r>
              <a:rPr lang="en-US" sz="2400" dirty="0" smtClean="0"/>
              <a:t>])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17]) </a:t>
            </a:r>
            <a:r>
              <a:rPr lang="en-US" sz="2400" dirty="0" smtClean="0">
                <a:sym typeface="Wingdings" panose="05000000000000000000" pitchFamily="2" charset="2"/>
              </a:rPr>
              <a:t> [17]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([10</a:t>
            </a:r>
            <a:r>
              <a:rPr lang="en-US" sz="2400" dirty="0"/>
              <a:t>, 60</a:t>
            </a:r>
            <a:r>
              <a:rPr lang="en-US" sz="2400" dirty="0" smtClean="0"/>
              <a:t>]) </a:t>
            </a:r>
            <a:r>
              <a:rPr lang="en-US" sz="2400" dirty="0" smtClean="0">
                <a:sym typeface="Wingdings" panose="05000000000000000000" pitchFamily="2" charset="2"/>
              </a:rPr>
              <a:t> [10, 60]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([10])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[10]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([60</a:t>
            </a:r>
            <a:r>
              <a:rPr lang="en-US" sz="2400" dirty="0"/>
              <a:t>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[60</a:t>
            </a:r>
            <a:r>
              <a:rPr lang="en-US" sz="2400" dirty="0">
                <a:sym typeface="Wingdings" panose="05000000000000000000" pitchFamily="2" charset="2"/>
              </a:rPr>
              <a:t>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          </a:t>
            </a:r>
            <a:r>
              <a:rPr lang="en-US" sz="2400" dirty="0"/>
              <a:t>merge</a:t>
            </a:r>
            <a:r>
              <a:rPr lang="en-US" sz="2400" dirty="0" smtClean="0"/>
              <a:t>([10],[60</a:t>
            </a:r>
            <a:r>
              <a:rPr lang="en-US" sz="2400" dirty="0"/>
              <a:t>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[10,60]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Execution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mergesort</a:t>
            </a:r>
            <a:r>
              <a:rPr lang="en-US" sz="2400" dirty="0"/>
              <a:t>([35, 30, 17, 10, </a:t>
            </a:r>
            <a:r>
              <a:rPr lang="en-US" sz="2400" dirty="0" smtClean="0"/>
              <a:t>60])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</a:t>
            </a:r>
            <a:r>
              <a:rPr lang="en-US" sz="2400" dirty="0" err="1"/>
              <a:t>mergesort</a:t>
            </a:r>
            <a:r>
              <a:rPr lang="en-US" sz="2400" dirty="0"/>
              <a:t>([35, </a:t>
            </a:r>
            <a:r>
              <a:rPr lang="en-US" sz="2400" dirty="0" smtClean="0"/>
              <a:t>30]) </a:t>
            </a:r>
            <a:r>
              <a:rPr lang="en-US" sz="2400" dirty="0" smtClean="0">
                <a:sym typeface="Wingdings" panose="05000000000000000000" pitchFamily="2" charset="2"/>
              </a:rPr>
              <a:t>[30,35]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35]) </a:t>
            </a:r>
            <a:r>
              <a:rPr lang="en-US" sz="2400" dirty="0" smtClean="0">
                <a:sym typeface="Wingdings" panose="05000000000000000000" pitchFamily="2" charset="2"/>
              </a:rPr>
              <a:t> [35]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([30]) </a:t>
            </a:r>
            <a:r>
              <a:rPr lang="en-US" sz="2400" dirty="0" smtClean="0">
                <a:sym typeface="Wingdings" panose="05000000000000000000" pitchFamily="2" charset="2"/>
              </a:rPr>
              <a:t> [30]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merge([35],[30]) </a:t>
            </a:r>
            <a:r>
              <a:rPr lang="en-US" sz="2400" dirty="0" smtClean="0">
                <a:sym typeface="Wingdings" panose="05000000000000000000" pitchFamily="2" charset="2"/>
              </a:rPr>
              <a:t> [30,35]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mergesort</a:t>
            </a:r>
            <a:r>
              <a:rPr lang="en-US" sz="2400" dirty="0"/>
              <a:t>([17, 10, 60</a:t>
            </a:r>
            <a:r>
              <a:rPr lang="en-US" sz="2400" dirty="0" smtClean="0"/>
              <a:t>])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>
                <a:sym typeface="Wingdings" panose="05000000000000000000" pitchFamily="2" charset="2"/>
              </a:rPr>
              <a:t>[10,17,60]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17]) </a:t>
            </a:r>
            <a:r>
              <a:rPr lang="en-US" sz="2400" dirty="0" smtClean="0">
                <a:sym typeface="Wingdings" panose="05000000000000000000" pitchFamily="2" charset="2"/>
              </a:rPr>
              <a:t> [17]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([10</a:t>
            </a:r>
            <a:r>
              <a:rPr lang="en-US" sz="2400" dirty="0"/>
              <a:t>, 60</a:t>
            </a:r>
            <a:r>
              <a:rPr lang="en-US" sz="2400" dirty="0" smtClean="0"/>
              <a:t>]) </a:t>
            </a:r>
            <a:r>
              <a:rPr lang="en-US" sz="2400" dirty="0">
                <a:sym typeface="Wingdings" panose="05000000000000000000" pitchFamily="2" charset="2"/>
              </a:rPr>
              <a:t> [10, </a:t>
            </a:r>
            <a:r>
              <a:rPr lang="en-US" sz="2400" dirty="0" smtClean="0">
                <a:sym typeface="Wingdings" panose="05000000000000000000" pitchFamily="2" charset="2"/>
              </a:rPr>
              <a:t>60]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([10])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[10]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([60</a:t>
            </a:r>
            <a:r>
              <a:rPr lang="en-US" sz="2400" dirty="0"/>
              <a:t>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[60</a:t>
            </a:r>
            <a:r>
              <a:rPr lang="en-US" sz="2400" dirty="0">
                <a:sym typeface="Wingdings" panose="05000000000000000000" pitchFamily="2" charset="2"/>
              </a:rPr>
              <a:t>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          </a:t>
            </a:r>
            <a:r>
              <a:rPr lang="en-US" sz="2400" dirty="0"/>
              <a:t>merge</a:t>
            </a:r>
            <a:r>
              <a:rPr lang="en-US" sz="2400" dirty="0" smtClean="0"/>
              <a:t>([10],[60</a:t>
            </a:r>
            <a:r>
              <a:rPr lang="en-US" sz="2400" dirty="0"/>
              <a:t>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[10,60]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         merge([17], [10,60])  [10,17,60]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Execution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mergesort</a:t>
            </a:r>
            <a:r>
              <a:rPr lang="en-US" sz="2400" dirty="0"/>
              <a:t>([35, 30, 17, 10, </a:t>
            </a:r>
            <a:r>
              <a:rPr lang="en-US" sz="2400" dirty="0" smtClean="0"/>
              <a:t>60]) 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>
                <a:sym typeface="Wingdings" panose="05000000000000000000" pitchFamily="2" charset="2"/>
              </a:rPr>
              <a:t>[10, 17, 30, 35, 60</a:t>
            </a:r>
            <a:r>
              <a:rPr lang="en-US" sz="2400" dirty="0" smtClean="0">
                <a:sym typeface="Wingdings" panose="05000000000000000000" pitchFamily="2" charset="2"/>
              </a:rPr>
              <a:t>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</a:t>
            </a:r>
            <a:r>
              <a:rPr lang="en-US" sz="2400" dirty="0" err="1"/>
              <a:t>mergesort</a:t>
            </a:r>
            <a:r>
              <a:rPr lang="en-US" sz="2400" dirty="0"/>
              <a:t>([35, </a:t>
            </a:r>
            <a:r>
              <a:rPr lang="en-US" sz="2400" dirty="0" smtClean="0"/>
              <a:t>30]) </a:t>
            </a:r>
            <a:r>
              <a:rPr lang="en-US" sz="2400" dirty="0" smtClean="0">
                <a:sym typeface="Wingdings" panose="05000000000000000000" pitchFamily="2" charset="2"/>
              </a:rPr>
              <a:t>[30,35]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35]) </a:t>
            </a:r>
            <a:r>
              <a:rPr lang="en-US" sz="2400" dirty="0" smtClean="0">
                <a:sym typeface="Wingdings" panose="05000000000000000000" pitchFamily="2" charset="2"/>
              </a:rPr>
              <a:t> [35]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([30]) </a:t>
            </a:r>
            <a:r>
              <a:rPr lang="en-US" sz="2400" dirty="0" smtClean="0">
                <a:sym typeface="Wingdings" panose="05000000000000000000" pitchFamily="2" charset="2"/>
              </a:rPr>
              <a:t> [30]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merge([35],[30]) </a:t>
            </a:r>
            <a:r>
              <a:rPr lang="en-US" sz="2400" dirty="0" smtClean="0">
                <a:sym typeface="Wingdings" panose="05000000000000000000" pitchFamily="2" charset="2"/>
              </a:rPr>
              <a:t> [30,35]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mergesort</a:t>
            </a:r>
            <a:r>
              <a:rPr lang="en-US" sz="2400" dirty="0"/>
              <a:t>([17, 10, 60</a:t>
            </a:r>
            <a:r>
              <a:rPr lang="en-US" sz="2400" dirty="0" smtClean="0"/>
              <a:t>])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>
                <a:sym typeface="Wingdings" panose="05000000000000000000" pitchFamily="2" charset="2"/>
              </a:rPr>
              <a:t>[10,17,60]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/>
              <a:t>([</a:t>
            </a:r>
            <a:r>
              <a:rPr lang="en-US" sz="2400" dirty="0" smtClean="0"/>
              <a:t>17]) </a:t>
            </a:r>
            <a:r>
              <a:rPr lang="en-US" sz="2400" dirty="0" smtClean="0">
                <a:sym typeface="Wingdings" panose="05000000000000000000" pitchFamily="2" charset="2"/>
              </a:rPr>
              <a:t> [17]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([10</a:t>
            </a:r>
            <a:r>
              <a:rPr lang="en-US" sz="2400" dirty="0"/>
              <a:t>, 60</a:t>
            </a:r>
            <a:r>
              <a:rPr lang="en-US" sz="2400" dirty="0" smtClean="0"/>
              <a:t>])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([10])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[10]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         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([60</a:t>
            </a:r>
            <a:r>
              <a:rPr lang="en-US" sz="2400" dirty="0"/>
              <a:t>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[60</a:t>
            </a:r>
            <a:r>
              <a:rPr lang="en-US" sz="2400" dirty="0">
                <a:sym typeface="Wingdings" panose="05000000000000000000" pitchFamily="2" charset="2"/>
              </a:rPr>
              <a:t>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           </a:t>
            </a:r>
            <a:r>
              <a:rPr lang="en-US" sz="2400" dirty="0"/>
              <a:t>merge</a:t>
            </a:r>
            <a:r>
              <a:rPr lang="en-US" sz="2400" dirty="0" smtClean="0"/>
              <a:t>([10],[60</a:t>
            </a:r>
            <a:r>
              <a:rPr lang="en-US" sz="2400" dirty="0"/>
              <a:t>])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[10,60]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         merge([17], [10,60])  [10,17,60]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    </a:t>
            </a:r>
            <a:r>
              <a:rPr lang="en-US" sz="2400" dirty="0" smtClean="0"/>
              <a:t>merge([30, 35], </a:t>
            </a:r>
            <a:r>
              <a:rPr lang="en-US" sz="2400" dirty="0">
                <a:sym typeface="Wingdings" panose="05000000000000000000" pitchFamily="2" charset="2"/>
              </a:rPr>
              <a:t>[10,17,60</a:t>
            </a:r>
            <a:r>
              <a:rPr lang="en-US" sz="2400" dirty="0" smtClean="0">
                <a:sym typeface="Wingdings" panose="05000000000000000000" pitchFamily="2" charset="2"/>
              </a:rPr>
              <a:t>])   [10, 17, 30, 35, 60]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T(N) be the </a:t>
            </a:r>
            <a:r>
              <a:rPr lang="en-US" b="1" u="sng" dirty="0"/>
              <a:t>worst-case </a:t>
            </a:r>
            <a:r>
              <a:rPr lang="en-US" dirty="0" smtClean="0"/>
              <a:t>running time complexity of </a:t>
            </a:r>
            <a:r>
              <a:rPr lang="en-US" dirty="0" err="1" smtClean="0"/>
              <a:t>mergesort</a:t>
            </a:r>
            <a:r>
              <a:rPr lang="en-US" dirty="0" smtClean="0"/>
              <a:t> for sorting N items.</a:t>
            </a:r>
          </a:p>
          <a:p>
            <a:r>
              <a:rPr lang="en-US" dirty="0"/>
              <a:t>What is the recurrence </a:t>
            </a:r>
            <a:r>
              <a:rPr lang="en-US" dirty="0" smtClean="0"/>
              <a:t>for</a:t>
            </a:r>
            <a:r>
              <a:rPr lang="en-US" dirty="0">
                <a:latin typeface="MS Sans Serif"/>
              </a:rPr>
              <a:t> </a:t>
            </a:r>
            <a:r>
              <a:rPr lang="en-US" dirty="0" smtClean="0">
                <a:latin typeface="MS Sans Serif"/>
              </a:rPr>
              <a:t>T(N)?</a:t>
            </a:r>
            <a:endParaRPr lang="en-US" dirty="0">
              <a:latin typeface="MS Sans Serif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3691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T(N) be the </a:t>
            </a:r>
            <a:r>
              <a:rPr lang="en-US" b="1" u="sng" dirty="0" smtClean="0"/>
              <a:t>worst-case</a:t>
            </a:r>
            <a:r>
              <a:rPr lang="en-US" dirty="0" smtClean="0"/>
              <a:t> running time complexity of </a:t>
            </a:r>
            <a:r>
              <a:rPr lang="en-US" dirty="0" err="1" smtClean="0"/>
              <a:t>mergesort</a:t>
            </a:r>
            <a:r>
              <a:rPr lang="en-US" dirty="0" smtClean="0"/>
              <a:t> for sorting N items.</a:t>
            </a:r>
          </a:p>
          <a:p>
            <a:r>
              <a:rPr lang="en-US" dirty="0" smtClean="0"/>
              <a:t>T(N) = 2T(N/2) + N.</a:t>
            </a:r>
          </a:p>
          <a:p>
            <a:r>
              <a:rPr lang="en-US" dirty="0" smtClean="0">
                <a:latin typeface="MS Sans Serif"/>
              </a:rPr>
              <a:t>Let N = 2</a:t>
            </a:r>
            <a:r>
              <a:rPr lang="en-US" baseline="30000" dirty="0" smtClean="0">
                <a:latin typeface="MS Sans Serif"/>
              </a:rPr>
              <a:t>n</a:t>
            </a:r>
            <a:r>
              <a:rPr lang="en-US" dirty="0" smtClean="0">
                <a:latin typeface="MS Sans Serif"/>
              </a:rPr>
              <a:t>.</a:t>
            </a:r>
          </a:p>
          <a:p>
            <a:r>
              <a:rPr lang="en-US" dirty="0"/>
              <a:t>T(N) = </a:t>
            </a:r>
            <a:r>
              <a:rPr lang="en-US" dirty="0" smtClean="0"/>
              <a:t>2T(2</a:t>
            </a:r>
            <a:r>
              <a:rPr lang="en-US" baseline="30000" dirty="0" smtClean="0"/>
              <a:t>n-1</a:t>
            </a:r>
            <a:r>
              <a:rPr lang="en-US" dirty="0" smtClean="0"/>
              <a:t>) </a:t>
            </a:r>
            <a:r>
              <a:rPr lang="en-US" dirty="0"/>
              <a:t>+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>
                <a:latin typeface="MS Sans Serif"/>
              </a:rPr>
              <a:t/>
            </a:r>
            <a:br>
              <a:rPr lang="en-US" dirty="0" smtClean="0">
                <a:latin typeface="MS Sans Serif"/>
              </a:rPr>
            </a:br>
            <a:r>
              <a:rPr lang="en-US" dirty="0" smtClean="0">
                <a:latin typeface="MS Sans Serif"/>
              </a:rPr>
              <a:t>       </a:t>
            </a:r>
            <a:r>
              <a:rPr lang="en-US" dirty="0">
                <a:solidFill>
                  <a:prstClr val="black"/>
                </a:solidFill>
              </a:rPr>
              <a:t>= </a:t>
            </a:r>
            <a:r>
              <a:rPr lang="en-US" dirty="0" smtClean="0">
                <a:solidFill>
                  <a:prstClr val="black"/>
                </a:solidFill>
              </a:rPr>
              <a:t>2</a:t>
            </a:r>
            <a:r>
              <a:rPr lang="en-US" baseline="30000" dirty="0" smtClean="0">
                <a:solidFill>
                  <a:prstClr val="black"/>
                </a:solidFill>
              </a:rPr>
              <a:t>2</a:t>
            </a:r>
            <a:r>
              <a:rPr lang="en-US" dirty="0" smtClean="0">
                <a:solidFill>
                  <a:prstClr val="black"/>
                </a:solidFill>
              </a:rPr>
              <a:t>T(2</a:t>
            </a:r>
            <a:r>
              <a:rPr lang="en-US" baseline="30000" dirty="0" smtClean="0">
                <a:solidFill>
                  <a:prstClr val="black"/>
                </a:solidFill>
              </a:rPr>
              <a:t>n-2</a:t>
            </a:r>
            <a:r>
              <a:rPr lang="en-US" dirty="0" smtClean="0">
                <a:solidFill>
                  <a:prstClr val="black"/>
                </a:solidFill>
              </a:rPr>
              <a:t>) </a:t>
            </a:r>
            <a:r>
              <a:rPr lang="en-US" dirty="0">
                <a:solidFill>
                  <a:prstClr val="black"/>
                </a:solidFill>
              </a:rPr>
              <a:t>+ </a:t>
            </a:r>
            <a:r>
              <a:rPr lang="en-US" dirty="0" smtClean="0">
                <a:solidFill>
                  <a:prstClr val="black"/>
                </a:solidFill>
              </a:rPr>
              <a:t>2*2</a:t>
            </a:r>
            <a:r>
              <a:rPr lang="en-US" baseline="30000" dirty="0" smtClean="0">
                <a:solidFill>
                  <a:prstClr val="black"/>
                </a:solidFill>
              </a:rPr>
              <a:t>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dirty="0" smtClean="0">
                <a:solidFill>
                  <a:prstClr val="black"/>
                </a:solidFill>
              </a:rPr>
              <a:t>= 2</a:t>
            </a:r>
            <a:r>
              <a:rPr lang="en-US" baseline="30000" dirty="0" smtClean="0">
                <a:solidFill>
                  <a:prstClr val="black"/>
                </a:solidFill>
              </a:rPr>
              <a:t>3</a:t>
            </a:r>
            <a:r>
              <a:rPr lang="en-US" dirty="0" smtClean="0">
                <a:solidFill>
                  <a:prstClr val="black"/>
                </a:solidFill>
              </a:rPr>
              <a:t>T(2</a:t>
            </a:r>
            <a:r>
              <a:rPr lang="en-US" baseline="30000" dirty="0" smtClean="0">
                <a:solidFill>
                  <a:prstClr val="black"/>
                </a:solidFill>
              </a:rPr>
              <a:t>n-3</a:t>
            </a:r>
            <a:r>
              <a:rPr lang="en-US" dirty="0" smtClean="0">
                <a:solidFill>
                  <a:prstClr val="black"/>
                </a:solidFill>
              </a:rPr>
              <a:t>) </a:t>
            </a:r>
            <a:r>
              <a:rPr lang="en-US" dirty="0">
                <a:solidFill>
                  <a:prstClr val="black"/>
                </a:solidFill>
              </a:rPr>
              <a:t>+ </a:t>
            </a:r>
            <a:r>
              <a:rPr lang="en-US" dirty="0" smtClean="0">
                <a:solidFill>
                  <a:prstClr val="black"/>
                </a:solidFill>
              </a:rPr>
              <a:t>3*2</a:t>
            </a:r>
            <a:r>
              <a:rPr lang="en-US" baseline="30000" dirty="0" smtClean="0">
                <a:solidFill>
                  <a:prstClr val="black"/>
                </a:solidFill>
              </a:rPr>
              <a:t>n</a:t>
            </a:r>
            <a:r>
              <a:rPr lang="en-US" baseline="30000" dirty="0">
                <a:solidFill>
                  <a:prstClr val="black"/>
                </a:solidFill>
              </a:rPr>
              <a:t/>
            </a:r>
            <a:br>
              <a:rPr lang="en-US" baseline="30000" dirty="0">
                <a:solidFill>
                  <a:prstClr val="black"/>
                </a:solidFill>
              </a:rPr>
            </a:br>
            <a:r>
              <a:rPr lang="en-US" baseline="30000" dirty="0" smtClean="0">
                <a:solidFill>
                  <a:prstClr val="black"/>
                </a:solidFill>
              </a:rPr>
              <a:t>            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= </a:t>
            </a:r>
            <a:r>
              <a:rPr lang="en-US" dirty="0" smtClean="0">
                <a:solidFill>
                  <a:prstClr val="black"/>
                </a:solidFill>
              </a:rPr>
              <a:t>2</a:t>
            </a:r>
            <a:r>
              <a:rPr lang="en-US" baseline="30000" dirty="0" smtClean="0">
                <a:solidFill>
                  <a:prstClr val="black"/>
                </a:solidFill>
              </a:rPr>
              <a:t>4</a:t>
            </a:r>
            <a:r>
              <a:rPr lang="en-US" dirty="0" smtClean="0">
                <a:solidFill>
                  <a:prstClr val="black"/>
                </a:solidFill>
              </a:rPr>
              <a:t>T(2</a:t>
            </a:r>
            <a:r>
              <a:rPr lang="en-US" baseline="30000" dirty="0" smtClean="0">
                <a:solidFill>
                  <a:prstClr val="black"/>
                </a:solidFill>
              </a:rPr>
              <a:t>n-4</a:t>
            </a:r>
            <a:r>
              <a:rPr lang="en-US" dirty="0" smtClean="0">
                <a:solidFill>
                  <a:prstClr val="black"/>
                </a:solidFill>
              </a:rPr>
              <a:t>) </a:t>
            </a:r>
            <a:r>
              <a:rPr lang="en-US" dirty="0">
                <a:solidFill>
                  <a:prstClr val="black"/>
                </a:solidFill>
              </a:rPr>
              <a:t>+ </a:t>
            </a:r>
            <a:r>
              <a:rPr lang="en-US" dirty="0" smtClean="0">
                <a:solidFill>
                  <a:prstClr val="black"/>
                </a:solidFill>
              </a:rPr>
              <a:t>4*2</a:t>
            </a:r>
            <a:r>
              <a:rPr lang="en-US" baseline="30000" dirty="0" smtClean="0">
                <a:solidFill>
                  <a:prstClr val="black"/>
                </a:solidFill>
              </a:rPr>
              <a:t>n</a:t>
            </a:r>
            <a:br>
              <a:rPr lang="en-US" baseline="30000" dirty="0" smtClean="0">
                <a:solidFill>
                  <a:prstClr val="black"/>
                </a:solidFill>
              </a:rPr>
            </a:br>
            <a:r>
              <a:rPr lang="en-US" baseline="30000" dirty="0" smtClean="0">
                <a:solidFill>
                  <a:prstClr val="black"/>
                </a:solidFill>
              </a:rPr>
              <a:t>              ...</a:t>
            </a:r>
            <a:br>
              <a:rPr lang="en-US" baseline="30000" dirty="0" smtClean="0">
                <a:solidFill>
                  <a:prstClr val="black"/>
                </a:solidFill>
              </a:rPr>
            </a:br>
            <a:r>
              <a:rPr lang="en-US" baseline="30000" dirty="0" smtClean="0">
                <a:solidFill>
                  <a:prstClr val="black"/>
                </a:solidFill>
              </a:rPr>
              <a:t>            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= </a:t>
            </a:r>
            <a:r>
              <a:rPr lang="en-US" dirty="0" smtClean="0">
                <a:solidFill>
                  <a:prstClr val="black"/>
                </a:solidFill>
              </a:rPr>
              <a:t>2</a:t>
            </a:r>
            <a:r>
              <a:rPr lang="en-US" baseline="30000" dirty="0" smtClean="0">
                <a:solidFill>
                  <a:prstClr val="black"/>
                </a:solidFill>
              </a:rPr>
              <a:t>n</a:t>
            </a:r>
            <a:r>
              <a:rPr lang="en-US" dirty="0" smtClean="0">
                <a:solidFill>
                  <a:prstClr val="black"/>
                </a:solidFill>
              </a:rPr>
              <a:t>T(2</a:t>
            </a:r>
            <a:r>
              <a:rPr lang="en-US" baseline="30000" dirty="0" smtClean="0">
                <a:solidFill>
                  <a:prstClr val="black"/>
                </a:solidFill>
              </a:rPr>
              <a:t>n-n</a:t>
            </a:r>
            <a:r>
              <a:rPr lang="en-US" dirty="0" smtClean="0">
                <a:solidFill>
                  <a:prstClr val="black"/>
                </a:solidFill>
              </a:rPr>
              <a:t>) </a:t>
            </a:r>
            <a:r>
              <a:rPr lang="en-US" dirty="0">
                <a:solidFill>
                  <a:prstClr val="black"/>
                </a:solidFill>
              </a:rPr>
              <a:t>+ </a:t>
            </a:r>
            <a:r>
              <a:rPr lang="en-US" dirty="0" smtClean="0">
                <a:solidFill>
                  <a:prstClr val="black"/>
                </a:solidFill>
              </a:rPr>
              <a:t>n*2</a:t>
            </a:r>
            <a:r>
              <a:rPr lang="en-US" baseline="30000" dirty="0" smtClean="0">
                <a:solidFill>
                  <a:prstClr val="black"/>
                </a:solidFill>
              </a:rPr>
              <a:t>n</a:t>
            </a:r>
            <a:r>
              <a:rPr lang="en-US" baseline="30000" dirty="0">
                <a:solidFill>
                  <a:prstClr val="black"/>
                </a:solidFill>
              </a:rPr>
              <a:t/>
            </a:r>
            <a:br>
              <a:rPr lang="en-US" baseline="30000" dirty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         = N * constant + N * </a:t>
            </a:r>
            <a:r>
              <a:rPr lang="en-US" dirty="0" err="1" smtClean="0">
                <a:solidFill>
                  <a:prstClr val="black"/>
                </a:solidFill>
              </a:rPr>
              <a:t>lg</a:t>
            </a:r>
            <a:r>
              <a:rPr lang="en-US" dirty="0" smtClean="0">
                <a:solidFill>
                  <a:prstClr val="black"/>
                </a:solidFill>
              </a:rPr>
              <a:t> N = </a:t>
            </a:r>
            <a:r>
              <a:rPr lang="el-GR" b="1" u="sng" dirty="0" smtClean="0">
                <a:solidFill>
                  <a:prstClr val="black"/>
                </a:solidFill>
              </a:rPr>
              <a:t>Θ</a:t>
            </a:r>
            <a:r>
              <a:rPr lang="en-US" b="1" u="sng" dirty="0" smtClean="0">
                <a:solidFill>
                  <a:prstClr val="black"/>
                </a:solidFill>
              </a:rPr>
              <a:t>(N </a:t>
            </a:r>
            <a:r>
              <a:rPr lang="en-US" b="1" u="sng" dirty="0" err="1" smtClean="0">
                <a:solidFill>
                  <a:prstClr val="black"/>
                </a:solidFill>
              </a:rPr>
              <a:t>lg</a:t>
            </a:r>
            <a:r>
              <a:rPr lang="en-US" b="1" u="sng" dirty="0" smtClean="0">
                <a:solidFill>
                  <a:prstClr val="black"/>
                </a:solidFill>
              </a:rPr>
              <a:t> N).</a:t>
            </a:r>
            <a:endParaRPr lang="en-US" b="1" u="sng" baseline="30000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7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3505200" cy="5029200"/>
          </a:xfrm>
        </p:spPr>
        <p:txBody>
          <a:bodyPr/>
          <a:lstStyle/>
          <a:p>
            <a:r>
              <a:rPr lang="en-US" sz="2400" dirty="0" smtClean="0"/>
              <a:t>Top-level function:</a:t>
            </a:r>
          </a:p>
          <a:p>
            <a:r>
              <a:rPr lang="en-US" sz="2400" dirty="0"/>
              <a:t>Allocates memory for a scratch array.</a:t>
            </a:r>
          </a:p>
          <a:p>
            <a:pPr lvl="1"/>
            <a:r>
              <a:rPr lang="en-US" sz="2000" dirty="0"/>
              <a:t>Note that the size of the scratch array is the same as the size of the input array A.</a:t>
            </a:r>
          </a:p>
          <a:p>
            <a:r>
              <a:rPr lang="en-US" sz="2400" dirty="0"/>
              <a:t>Then, we just call a recursive helper function that does all the work.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57600" y="1143000"/>
            <a:ext cx="5334000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void </a:t>
            </a:r>
            <a:r>
              <a:rPr lang="en-US" sz="2000" dirty="0" err="1">
                <a:solidFill>
                  <a:srgbClr val="FF0000"/>
                </a:solidFill>
              </a:rPr>
              <a:t>mergesort</a:t>
            </a:r>
            <a:r>
              <a:rPr lang="en-US" sz="2000" dirty="0">
                <a:solidFill>
                  <a:srgbClr val="FF0000"/>
                </a:solidFill>
              </a:rPr>
              <a:t>(Item * A, </a:t>
            </a:r>
            <a:r>
              <a:rPr lang="en-US" sz="2000" dirty="0" err="1">
                <a:solidFill>
                  <a:srgbClr val="FF0000"/>
                </a:solidFill>
              </a:rPr>
              <a:t>int</a:t>
            </a:r>
            <a:r>
              <a:rPr lang="en-US" sz="2000" dirty="0">
                <a:solidFill>
                  <a:srgbClr val="FF0000"/>
                </a:solidFill>
              </a:rPr>
              <a:t> length)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Item * aux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(Item) * length);   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msort_help</a:t>
            </a:r>
            <a:r>
              <a:rPr lang="en-US" sz="2000" dirty="0"/>
              <a:t>(A, length, aux);</a:t>
            </a:r>
          </a:p>
          <a:p>
            <a:r>
              <a:rPr lang="en-US" sz="2000" dirty="0"/>
              <a:t>    free(aux);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/>
              <a:t>void </a:t>
            </a:r>
            <a:r>
              <a:rPr lang="en-US" sz="2000" dirty="0" err="1"/>
              <a:t>msort_help</a:t>
            </a:r>
            <a:r>
              <a:rPr lang="en-US" sz="2000" dirty="0"/>
              <a:t>(Item * A, </a:t>
            </a:r>
            <a:r>
              <a:rPr lang="en-US" sz="2000" dirty="0" err="1"/>
              <a:t>int</a:t>
            </a:r>
            <a:r>
              <a:rPr lang="en-US" sz="2000" dirty="0"/>
              <a:t> length, Item * aux)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 if (length &lt;= 1) return;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M = length/2;</a:t>
            </a:r>
          </a:p>
          <a:p>
            <a:r>
              <a:rPr lang="en-US" sz="2000" dirty="0"/>
              <a:t>    Item * C = &amp;(A[M]);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P = length-M;</a:t>
            </a:r>
          </a:p>
          <a:p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dirty="0" err="1"/>
              <a:t>msort_help</a:t>
            </a:r>
            <a:r>
              <a:rPr lang="en-US" sz="2000" dirty="0"/>
              <a:t>(A, M, aux); 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msort_help</a:t>
            </a:r>
            <a:r>
              <a:rPr lang="en-US" sz="2000" dirty="0"/>
              <a:t>(C, P, aux);</a:t>
            </a:r>
          </a:p>
          <a:p>
            <a:r>
              <a:rPr lang="en-US" sz="2000" dirty="0"/>
              <a:t>     merge(A, A, M, C, P, aux);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3102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variations of </a:t>
            </a:r>
            <a:r>
              <a:rPr lang="en-US" dirty="0" err="1"/>
              <a:t>mergesort</a:t>
            </a:r>
            <a:r>
              <a:rPr lang="en-US" dirty="0"/>
              <a:t> that the textbook provides, that may be useful in different cases:</a:t>
            </a:r>
          </a:p>
          <a:p>
            <a:r>
              <a:rPr lang="en-US" dirty="0" err="1"/>
              <a:t>Mergesort</a:t>
            </a:r>
            <a:r>
              <a:rPr lang="en-US" dirty="0"/>
              <a:t> with no need for linear extra space.</a:t>
            </a:r>
          </a:p>
          <a:p>
            <a:pPr lvl="1"/>
            <a:r>
              <a:rPr lang="en-US" dirty="0"/>
              <a:t>More complicated, somewhat slower.</a:t>
            </a:r>
          </a:p>
          <a:p>
            <a:r>
              <a:rPr lang="en-US" dirty="0"/>
              <a:t>Bottom-up </a:t>
            </a:r>
            <a:r>
              <a:rPr lang="en-US" dirty="0" err="1"/>
              <a:t>mergesort</a:t>
            </a:r>
            <a:r>
              <a:rPr lang="en-US" dirty="0"/>
              <a:t>, without recursive calls.</a:t>
            </a:r>
          </a:p>
          <a:p>
            <a:r>
              <a:rPr lang="en-US" dirty="0" err="1"/>
              <a:t>Mergesort</a:t>
            </a:r>
            <a:r>
              <a:rPr lang="en-US" dirty="0"/>
              <a:t> using lists and not arrays.</a:t>
            </a:r>
          </a:p>
          <a:p>
            <a:r>
              <a:rPr lang="en-US" dirty="0"/>
              <a:t>You should be aware of them, but it is not really worth going over them in class, they reuse the basic concepts that we have already talked about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5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3505200" cy="5029200"/>
          </a:xfrm>
        </p:spPr>
        <p:txBody>
          <a:bodyPr/>
          <a:lstStyle/>
          <a:p>
            <a:r>
              <a:rPr lang="en-US" sz="2400" dirty="0" smtClean="0"/>
              <a:t>Recursive helper, basic approach:</a:t>
            </a:r>
            <a:endParaRPr lang="en-US" sz="2400" dirty="0"/>
          </a:p>
          <a:p>
            <a:r>
              <a:rPr lang="en-US" sz="2400" dirty="0" smtClean="0"/>
              <a:t>Split A to </a:t>
            </a:r>
            <a:r>
              <a:rPr lang="en-US" sz="2400" dirty="0"/>
              <a:t>two </a:t>
            </a:r>
            <a:r>
              <a:rPr lang="en-US" sz="2400" dirty="0" smtClean="0"/>
              <a:t>halves.</a:t>
            </a:r>
          </a:p>
          <a:p>
            <a:r>
              <a:rPr lang="en-US" sz="2400" dirty="0" smtClean="0"/>
              <a:t>Left half: </a:t>
            </a:r>
          </a:p>
          <a:p>
            <a:pPr lvl="1"/>
            <a:r>
              <a:rPr lang="en-US" sz="2000" dirty="0" smtClean="0"/>
              <a:t>Pointer to A.</a:t>
            </a:r>
          </a:p>
          <a:p>
            <a:pPr lvl="1"/>
            <a:r>
              <a:rPr lang="en-US" sz="2000" dirty="0" smtClean="0"/>
              <a:t>Length M = length(A)/2.</a:t>
            </a:r>
            <a:endParaRPr lang="en-US" sz="2000" dirty="0"/>
          </a:p>
          <a:p>
            <a:r>
              <a:rPr lang="en-US" sz="2400" dirty="0" smtClean="0"/>
              <a:t>Right half: </a:t>
            </a:r>
          </a:p>
          <a:p>
            <a:pPr lvl="1"/>
            <a:r>
              <a:rPr lang="en-US" sz="2000" dirty="0" smtClean="0"/>
              <a:t>Pointer C = &amp;(A[M]).</a:t>
            </a:r>
          </a:p>
          <a:p>
            <a:pPr lvl="1"/>
            <a:r>
              <a:rPr lang="en-US" sz="2000" dirty="0" smtClean="0"/>
              <a:t>Length P = length(A) - M.</a:t>
            </a:r>
          </a:p>
          <a:p>
            <a:r>
              <a:rPr lang="en-US" sz="2400" dirty="0" smtClean="0"/>
              <a:t>Sort </a:t>
            </a:r>
            <a:r>
              <a:rPr lang="en-US" sz="2400" dirty="0"/>
              <a:t>each </a:t>
            </a:r>
            <a:r>
              <a:rPr lang="en-US" sz="2400" dirty="0" smtClean="0"/>
              <a:t>half.</a:t>
            </a:r>
          </a:p>
          <a:p>
            <a:pPr lvl="1"/>
            <a:r>
              <a:rPr lang="en-US" sz="2000" dirty="0" smtClean="0"/>
              <a:t>Done via </a:t>
            </a:r>
            <a:r>
              <a:rPr lang="en-US" sz="2000" dirty="0"/>
              <a:t>recursive call to </a:t>
            </a:r>
            <a:r>
              <a:rPr lang="en-US" sz="2000" dirty="0" smtClean="0"/>
              <a:t>itself.</a:t>
            </a:r>
            <a:endParaRPr lang="en-US" sz="2000" dirty="0"/>
          </a:p>
          <a:p>
            <a:r>
              <a:rPr lang="en-US" sz="2400" dirty="0" smtClean="0"/>
              <a:t>Merge </a:t>
            </a:r>
            <a:r>
              <a:rPr lang="en-US" sz="2400" dirty="0"/>
              <a:t>the </a:t>
            </a:r>
            <a:r>
              <a:rPr lang="en-US" sz="2400" dirty="0" smtClean="0"/>
              <a:t>results (we will see how in a bit).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57600" y="1143000"/>
            <a:ext cx="5334000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void </a:t>
            </a:r>
            <a:r>
              <a:rPr lang="en-US" sz="2000" dirty="0" err="1"/>
              <a:t>mergesort</a:t>
            </a:r>
            <a:r>
              <a:rPr lang="en-US" sz="2000" dirty="0"/>
              <a:t>(Item * A, </a:t>
            </a:r>
            <a:r>
              <a:rPr lang="en-US" sz="2000" dirty="0" err="1"/>
              <a:t>int</a:t>
            </a:r>
            <a:r>
              <a:rPr lang="en-US" sz="2000" dirty="0"/>
              <a:t> length)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Item * aux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(Item) * length);   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msort_help</a:t>
            </a:r>
            <a:r>
              <a:rPr lang="en-US" sz="2000" dirty="0"/>
              <a:t>(A, length, aux);</a:t>
            </a:r>
          </a:p>
          <a:p>
            <a:r>
              <a:rPr lang="en-US" sz="2000" dirty="0"/>
              <a:t>    free(aux);</a:t>
            </a:r>
          </a:p>
          <a:p>
            <a:r>
              <a:rPr lang="en-US" sz="2000" dirty="0"/>
              <a:t>}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void </a:t>
            </a:r>
            <a:r>
              <a:rPr lang="en-US" sz="2000" dirty="0" err="1">
                <a:solidFill>
                  <a:srgbClr val="FF0000"/>
                </a:solidFill>
              </a:rPr>
              <a:t>msort_help</a:t>
            </a:r>
            <a:r>
              <a:rPr lang="en-US" sz="2000" dirty="0">
                <a:solidFill>
                  <a:srgbClr val="FF0000"/>
                </a:solidFill>
              </a:rPr>
              <a:t>(Item * A, </a:t>
            </a:r>
            <a:r>
              <a:rPr lang="en-US" sz="2000" dirty="0" err="1">
                <a:solidFill>
                  <a:srgbClr val="FF0000"/>
                </a:solidFill>
              </a:rPr>
              <a:t>int</a:t>
            </a:r>
            <a:r>
              <a:rPr lang="en-US" sz="2000" dirty="0">
                <a:solidFill>
                  <a:srgbClr val="FF0000"/>
                </a:solidFill>
              </a:rPr>
              <a:t> length, Item * aux)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 if (length &lt;= 1) return;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M = length/2;</a:t>
            </a:r>
          </a:p>
          <a:p>
            <a:r>
              <a:rPr lang="en-US" sz="2000" dirty="0"/>
              <a:t>    Item * C = &amp;(A[M]);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P = length-M;</a:t>
            </a:r>
          </a:p>
          <a:p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dirty="0" err="1"/>
              <a:t>msort_help</a:t>
            </a:r>
            <a:r>
              <a:rPr lang="en-US" sz="2000" dirty="0"/>
              <a:t>(A, M, aux); 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msort_help</a:t>
            </a:r>
            <a:r>
              <a:rPr lang="en-US" sz="2000" dirty="0"/>
              <a:t>(C, P, aux);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merge(A</a:t>
            </a:r>
            <a:r>
              <a:rPr lang="en-US" sz="2000" dirty="0"/>
              <a:t>, A, M, C, P, aux);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8285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Two Sorted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3657600" cy="5029200"/>
          </a:xfrm>
        </p:spPr>
        <p:txBody>
          <a:bodyPr/>
          <a:lstStyle/>
          <a:p>
            <a:r>
              <a:rPr lang="en-US" sz="2400" dirty="0"/>
              <a:t>Summary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Assumption: </a:t>
            </a:r>
            <a:r>
              <a:rPr lang="en-US" sz="2000" dirty="0"/>
              <a:t>arrays B and C are already </a:t>
            </a:r>
            <a:r>
              <a:rPr lang="en-US" sz="2000" dirty="0" smtClean="0"/>
              <a:t>sorted.</a:t>
            </a:r>
          </a:p>
          <a:p>
            <a:pPr lvl="1"/>
            <a:r>
              <a:rPr lang="en-US" sz="2000" dirty="0" smtClean="0"/>
              <a:t>Merges B and C, produces sorted array D:</a:t>
            </a:r>
          </a:p>
          <a:p>
            <a:r>
              <a:rPr lang="en-US" sz="2400" dirty="0" smtClean="0"/>
              <a:t>Result array pointer D </a:t>
            </a:r>
            <a:r>
              <a:rPr lang="en-US" sz="2400" dirty="0"/>
              <a:t>is passed as </a:t>
            </a:r>
            <a:r>
              <a:rPr lang="en-US" sz="2400" dirty="0" smtClean="0"/>
              <a:t>input.</a:t>
            </a:r>
          </a:p>
          <a:p>
            <a:pPr lvl="1"/>
            <a:r>
              <a:rPr lang="en-US" sz="2000" dirty="0" smtClean="0"/>
              <a:t>It </a:t>
            </a:r>
            <a:r>
              <a:rPr lang="en-US" sz="2000" dirty="0"/>
              <a:t>must already have enough memory</a:t>
            </a:r>
            <a:r>
              <a:rPr lang="en-US" sz="200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86200" y="1143000"/>
            <a:ext cx="5105400" cy="53245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void merge(Item *D, Item *B, </a:t>
            </a:r>
            <a:r>
              <a:rPr lang="en-US" sz="2000" dirty="0" err="1"/>
              <a:t>int</a:t>
            </a:r>
            <a:r>
              <a:rPr lang="en-US" sz="2000" dirty="0"/>
              <a:t> M, </a:t>
            </a:r>
          </a:p>
          <a:p>
            <a:r>
              <a:rPr lang="en-US" sz="2000" dirty="0"/>
              <a:t>     </a:t>
            </a:r>
            <a:r>
              <a:rPr lang="en-US" sz="2000" dirty="0" smtClean="0"/>
              <a:t>                </a:t>
            </a:r>
            <a:r>
              <a:rPr lang="en-US" sz="2000" dirty="0"/>
              <a:t>Item *C, </a:t>
            </a:r>
            <a:r>
              <a:rPr lang="en-US" sz="2000" dirty="0" err="1"/>
              <a:t>int</a:t>
            </a:r>
            <a:r>
              <a:rPr lang="en-US" sz="2000" dirty="0"/>
              <a:t> P, Item * aux 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T = M+P;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j, k;</a:t>
            </a:r>
          </a:p>
          <a:p>
            <a:r>
              <a:rPr lang="en-US" sz="2000" dirty="0"/>
              <a:t>   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M; </a:t>
            </a:r>
            <a:r>
              <a:rPr lang="en-US" sz="2000" dirty="0" err="1"/>
              <a:t>i</a:t>
            </a:r>
            <a:r>
              <a:rPr lang="en-US" sz="2000" dirty="0"/>
              <a:t>++) aux[</a:t>
            </a:r>
            <a:r>
              <a:rPr lang="en-US" sz="2000" dirty="0" err="1"/>
              <a:t>i</a:t>
            </a:r>
            <a:r>
              <a:rPr lang="en-US" sz="2000" dirty="0"/>
              <a:t>] = B[</a:t>
            </a:r>
            <a:r>
              <a:rPr lang="en-US" sz="2000" dirty="0" err="1"/>
              <a:t>i</a:t>
            </a:r>
            <a:r>
              <a:rPr lang="en-US" sz="2000" dirty="0"/>
              <a:t>]; </a:t>
            </a:r>
          </a:p>
          <a:p>
            <a:r>
              <a:rPr lang="en-US" sz="2000" dirty="0"/>
              <a:t>    for (j = 0; j &lt; P; j++) aux[</a:t>
            </a:r>
            <a:r>
              <a:rPr lang="en-US" sz="2000" dirty="0" err="1"/>
              <a:t>j+M</a:t>
            </a:r>
            <a:r>
              <a:rPr lang="en-US" sz="2000" dirty="0"/>
              <a:t>] = C[j];</a:t>
            </a:r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0, j = M, k = 0; k &lt; T; k++)</a:t>
            </a:r>
          </a:p>
          <a:p>
            <a:r>
              <a:rPr lang="en-US" sz="2000" dirty="0"/>
              <a:t>    {</a:t>
            </a:r>
          </a:p>
          <a:p>
            <a:r>
              <a:rPr lang="en-US" sz="2000" dirty="0"/>
              <a:t>        if (</a:t>
            </a:r>
            <a:r>
              <a:rPr lang="en-US" sz="2000" dirty="0" err="1"/>
              <a:t>i</a:t>
            </a:r>
            <a:r>
              <a:rPr lang="en-US" sz="2000" dirty="0"/>
              <a:t> == M) { D[k] = aux[j++]; continue; }</a:t>
            </a:r>
          </a:p>
          <a:p>
            <a:r>
              <a:rPr lang="en-US" sz="2000" dirty="0"/>
              <a:t>        if (j == T) { D[k] = aux[</a:t>
            </a:r>
            <a:r>
              <a:rPr lang="en-US" sz="2000" dirty="0" err="1"/>
              <a:t>i</a:t>
            </a:r>
            <a:r>
              <a:rPr lang="en-US" sz="2000" dirty="0"/>
              <a:t>++]; continue; }</a:t>
            </a:r>
          </a:p>
          <a:p>
            <a:r>
              <a:rPr lang="en-US" sz="2000" dirty="0"/>
              <a:t>        if (less(aux[</a:t>
            </a:r>
            <a:r>
              <a:rPr lang="en-US" sz="2000" dirty="0" err="1"/>
              <a:t>i</a:t>
            </a:r>
            <a:r>
              <a:rPr lang="en-US" sz="2000" dirty="0"/>
              <a:t>], aux[j])) D[k] = aux[</a:t>
            </a:r>
            <a:r>
              <a:rPr lang="en-US" sz="2000" dirty="0" err="1"/>
              <a:t>i</a:t>
            </a:r>
            <a:r>
              <a:rPr lang="en-US" sz="2000" dirty="0"/>
              <a:t>++];</a:t>
            </a:r>
          </a:p>
          <a:p>
            <a:r>
              <a:rPr lang="en-US" sz="2000" dirty="0"/>
              <a:t>        else D[k] = aux[j++];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03746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Two Sorted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3657600" cy="5029200"/>
          </a:xfrm>
        </p:spPr>
        <p:txBody>
          <a:bodyPr/>
          <a:lstStyle/>
          <a:p>
            <a:r>
              <a:rPr lang="en-US" sz="2400" dirty="0"/>
              <a:t>Note that here is where we use the aux array.</a:t>
            </a:r>
          </a:p>
          <a:p>
            <a:r>
              <a:rPr lang="en-US" sz="2400" dirty="0"/>
              <a:t>Why do we need it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86200" y="1143000"/>
            <a:ext cx="5105400" cy="53245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void merge(Item *D, Item *B, </a:t>
            </a:r>
            <a:r>
              <a:rPr lang="en-US" sz="2000" dirty="0" err="1"/>
              <a:t>int</a:t>
            </a:r>
            <a:r>
              <a:rPr lang="en-US" sz="2000" dirty="0"/>
              <a:t> M, </a:t>
            </a:r>
          </a:p>
          <a:p>
            <a:r>
              <a:rPr lang="en-US" sz="2000" dirty="0"/>
              <a:t>     </a:t>
            </a:r>
            <a:r>
              <a:rPr lang="en-US" sz="2000" dirty="0" smtClean="0"/>
              <a:t>                </a:t>
            </a:r>
            <a:r>
              <a:rPr lang="en-US" sz="2000" dirty="0"/>
              <a:t>Item *C, </a:t>
            </a:r>
            <a:r>
              <a:rPr lang="en-US" sz="2000" dirty="0" err="1"/>
              <a:t>int</a:t>
            </a:r>
            <a:r>
              <a:rPr lang="en-US" sz="2000" dirty="0"/>
              <a:t> P, Item * aux 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T = M+P;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j, k;</a:t>
            </a:r>
          </a:p>
          <a:p>
            <a:r>
              <a:rPr lang="en-US" sz="2000" dirty="0"/>
              <a:t>   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M; </a:t>
            </a:r>
            <a:r>
              <a:rPr lang="en-US" sz="2000" dirty="0" err="1"/>
              <a:t>i</a:t>
            </a:r>
            <a:r>
              <a:rPr lang="en-US" sz="2000" dirty="0"/>
              <a:t>++) aux[</a:t>
            </a:r>
            <a:r>
              <a:rPr lang="en-US" sz="2000" dirty="0" err="1"/>
              <a:t>i</a:t>
            </a:r>
            <a:r>
              <a:rPr lang="en-US" sz="2000" dirty="0"/>
              <a:t>] = B[</a:t>
            </a:r>
            <a:r>
              <a:rPr lang="en-US" sz="2000" dirty="0" err="1"/>
              <a:t>i</a:t>
            </a:r>
            <a:r>
              <a:rPr lang="en-US" sz="2000" dirty="0"/>
              <a:t>]; </a:t>
            </a:r>
          </a:p>
          <a:p>
            <a:r>
              <a:rPr lang="en-US" sz="2000" dirty="0"/>
              <a:t>    for (j = 0; j &lt; P; j++) aux[</a:t>
            </a:r>
            <a:r>
              <a:rPr lang="en-US" sz="2000" dirty="0" err="1"/>
              <a:t>j+M</a:t>
            </a:r>
            <a:r>
              <a:rPr lang="en-US" sz="2000" dirty="0"/>
              <a:t>] = C[j];</a:t>
            </a:r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0, j = M, k = 0; k &lt; T; k++)</a:t>
            </a:r>
          </a:p>
          <a:p>
            <a:r>
              <a:rPr lang="en-US" sz="2000" dirty="0"/>
              <a:t>    {</a:t>
            </a:r>
          </a:p>
          <a:p>
            <a:r>
              <a:rPr lang="en-US" sz="2000" dirty="0"/>
              <a:t>        if (</a:t>
            </a:r>
            <a:r>
              <a:rPr lang="en-US" sz="2000" dirty="0" err="1"/>
              <a:t>i</a:t>
            </a:r>
            <a:r>
              <a:rPr lang="en-US" sz="2000" dirty="0"/>
              <a:t> == M) { D[k] = aux[j++]; continue; }</a:t>
            </a:r>
          </a:p>
          <a:p>
            <a:r>
              <a:rPr lang="en-US" sz="2000" dirty="0"/>
              <a:t>        if (j == T) { D[k] = aux[</a:t>
            </a:r>
            <a:r>
              <a:rPr lang="en-US" sz="2000" dirty="0" err="1"/>
              <a:t>i</a:t>
            </a:r>
            <a:r>
              <a:rPr lang="en-US" sz="2000" dirty="0"/>
              <a:t>++]; continue; }</a:t>
            </a:r>
          </a:p>
          <a:p>
            <a:r>
              <a:rPr lang="en-US" sz="2000" dirty="0"/>
              <a:t>        if (less(aux[</a:t>
            </a:r>
            <a:r>
              <a:rPr lang="en-US" sz="2000" dirty="0" err="1"/>
              <a:t>i</a:t>
            </a:r>
            <a:r>
              <a:rPr lang="en-US" sz="2000" dirty="0"/>
              <a:t>], aux[j])) D[k] = aux[</a:t>
            </a:r>
            <a:r>
              <a:rPr lang="en-US" sz="2000" dirty="0" err="1"/>
              <a:t>i</a:t>
            </a:r>
            <a:r>
              <a:rPr lang="en-US" sz="2000" dirty="0"/>
              <a:t>++];</a:t>
            </a:r>
          </a:p>
          <a:p>
            <a:r>
              <a:rPr lang="en-US" sz="2000" dirty="0"/>
              <a:t>        else D[k] = aux[j++];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80755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Two Sorted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3657600" cy="5029200"/>
          </a:xfrm>
        </p:spPr>
        <p:txBody>
          <a:bodyPr/>
          <a:lstStyle/>
          <a:p>
            <a:r>
              <a:rPr lang="en-US" sz="2400" dirty="0"/>
              <a:t>Note that here is where we use the aux array.</a:t>
            </a:r>
          </a:p>
          <a:p>
            <a:r>
              <a:rPr lang="en-US" sz="2400" dirty="0"/>
              <a:t>Why do we need it?</a:t>
            </a:r>
          </a:p>
          <a:p>
            <a:r>
              <a:rPr lang="en-US" sz="2400" dirty="0"/>
              <a:t>Using aux allows for D to share memory with B and C.</a:t>
            </a:r>
          </a:p>
          <a:p>
            <a:r>
              <a:rPr lang="en-US" sz="2400" dirty="0"/>
              <a:t>We first copy the contents of both B and C to aux.</a:t>
            </a:r>
          </a:p>
          <a:p>
            <a:r>
              <a:rPr lang="en-US" sz="2400" dirty="0"/>
              <a:t>Then, as we write into D, possibly overwriting B and C, aux still has the data we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86200" y="1143000"/>
            <a:ext cx="5105400" cy="53245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void merge(Item *D, Item *B, </a:t>
            </a:r>
            <a:r>
              <a:rPr lang="en-US" sz="2000" dirty="0" err="1"/>
              <a:t>int</a:t>
            </a:r>
            <a:r>
              <a:rPr lang="en-US" sz="2000" dirty="0"/>
              <a:t> M, </a:t>
            </a:r>
          </a:p>
          <a:p>
            <a:r>
              <a:rPr lang="en-US" sz="2000" dirty="0"/>
              <a:t>     </a:t>
            </a:r>
            <a:r>
              <a:rPr lang="en-US" sz="2000" dirty="0" smtClean="0"/>
              <a:t>                </a:t>
            </a:r>
            <a:r>
              <a:rPr lang="en-US" sz="2000" dirty="0"/>
              <a:t>Item *C, </a:t>
            </a:r>
            <a:r>
              <a:rPr lang="en-US" sz="2000" dirty="0" err="1"/>
              <a:t>int</a:t>
            </a:r>
            <a:r>
              <a:rPr lang="en-US" sz="2000" dirty="0"/>
              <a:t> P, Item * aux 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T = M+P;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j, k;</a:t>
            </a:r>
          </a:p>
          <a:p>
            <a:r>
              <a:rPr lang="en-US" sz="2000" dirty="0"/>
              <a:t>   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M; </a:t>
            </a:r>
            <a:r>
              <a:rPr lang="en-US" sz="2000" dirty="0" err="1"/>
              <a:t>i</a:t>
            </a:r>
            <a:r>
              <a:rPr lang="en-US" sz="2000" dirty="0"/>
              <a:t>++) aux[</a:t>
            </a:r>
            <a:r>
              <a:rPr lang="en-US" sz="2000" dirty="0" err="1"/>
              <a:t>i</a:t>
            </a:r>
            <a:r>
              <a:rPr lang="en-US" sz="2000" dirty="0"/>
              <a:t>] = B[</a:t>
            </a:r>
            <a:r>
              <a:rPr lang="en-US" sz="2000" dirty="0" err="1"/>
              <a:t>i</a:t>
            </a:r>
            <a:r>
              <a:rPr lang="en-US" sz="2000" dirty="0"/>
              <a:t>]; </a:t>
            </a:r>
          </a:p>
          <a:p>
            <a:r>
              <a:rPr lang="en-US" sz="2000" dirty="0"/>
              <a:t>    for (j = 0; j &lt; P; j++) aux[</a:t>
            </a:r>
            <a:r>
              <a:rPr lang="en-US" sz="2000" dirty="0" err="1"/>
              <a:t>j+M</a:t>
            </a:r>
            <a:r>
              <a:rPr lang="en-US" sz="2000" dirty="0"/>
              <a:t>] = C[j];</a:t>
            </a:r>
          </a:p>
          <a:p>
            <a:r>
              <a:rPr lang="en-US" sz="2000" dirty="0"/>
              <a:t>    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0, j = M, k = 0; k &lt; T; k++)</a:t>
            </a:r>
          </a:p>
          <a:p>
            <a:r>
              <a:rPr lang="en-US" sz="2000" dirty="0"/>
              <a:t>    {</a:t>
            </a:r>
          </a:p>
          <a:p>
            <a:r>
              <a:rPr lang="en-US" sz="2000" dirty="0"/>
              <a:t>        if (</a:t>
            </a:r>
            <a:r>
              <a:rPr lang="en-US" sz="2000" dirty="0" err="1"/>
              <a:t>i</a:t>
            </a:r>
            <a:r>
              <a:rPr lang="en-US" sz="2000" dirty="0"/>
              <a:t> == M) { D[k] = aux[j++]; continue; }</a:t>
            </a:r>
          </a:p>
          <a:p>
            <a:r>
              <a:rPr lang="en-US" sz="2000" dirty="0"/>
              <a:t>        if (j == T) { D[k] = aux[</a:t>
            </a:r>
            <a:r>
              <a:rPr lang="en-US" sz="2000" dirty="0" err="1"/>
              <a:t>i</a:t>
            </a:r>
            <a:r>
              <a:rPr lang="en-US" sz="2000" dirty="0"/>
              <a:t>++]; continue; }</a:t>
            </a:r>
          </a:p>
          <a:p>
            <a:r>
              <a:rPr lang="en-US" sz="2000" dirty="0"/>
              <a:t>        if (less(aux[</a:t>
            </a:r>
            <a:r>
              <a:rPr lang="en-US" sz="2000" dirty="0" err="1"/>
              <a:t>i</a:t>
            </a:r>
            <a:r>
              <a:rPr lang="en-US" sz="2000" dirty="0"/>
              <a:t>], aux[j])) D[k] = aux[</a:t>
            </a:r>
            <a:r>
              <a:rPr lang="en-US" sz="2000" dirty="0" err="1"/>
              <a:t>i</a:t>
            </a:r>
            <a:r>
              <a:rPr lang="en-US" sz="2000" dirty="0"/>
              <a:t>++];</a:t>
            </a:r>
          </a:p>
          <a:p>
            <a:r>
              <a:rPr lang="en-US" sz="2000" dirty="0"/>
              <a:t>        else D[k] = aux[j++];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5799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699863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287737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187536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904207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53200" y="4495800"/>
            <a:ext cx="156741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Initial </a:t>
            </a:r>
            <a:r>
              <a:rPr lang="en-US" sz="2400" dirty="0" smtClean="0"/>
              <a:t>state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090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907708"/>
              </p:ext>
            </p:extLst>
          </p:nvPr>
        </p:nvGraphicFramePr>
        <p:xfrm>
          <a:off x="596462" y="1337441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D: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192088"/>
              </p:ext>
            </p:extLst>
          </p:nvPr>
        </p:nvGraphicFramePr>
        <p:xfrm>
          <a:off x="622734" y="2743200"/>
          <a:ext cx="781303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aux: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247483"/>
              </p:ext>
            </p:extLst>
          </p:nvPr>
        </p:nvGraphicFramePr>
        <p:xfrm>
          <a:off x="609600" y="41910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B: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439333"/>
              </p:ext>
            </p:extLst>
          </p:nvPr>
        </p:nvGraphicFramePr>
        <p:xfrm>
          <a:off x="609600" y="5562600"/>
          <a:ext cx="512376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62888"/>
                <a:gridCol w="537855"/>
                <a:gridCol w="537855"/>
                <a:gridCol w="537855"/>
                <a:gridCol w="537855"/>
                <a:gridCol w="537855"/>
              </a:tblGrid>
              <a:tr h="522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Array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53200" y="4495800"/>
            <a:ext cx="196432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Step 1:</a:t>
            </a:r>
          </a:p>
          <a:p>
            <a:endParaRPr lang="en-US" sz="2400" dirty="0"/>
          </a:p>
          <a:p>
            <a:r>
              <a:rPr lang="en-US" sz="2400" dirty="0"/>
              <a:t>Copy B to aux.</a:t>
            </a:r>
          </a:p>
        </p:txBody>
      </p:sp>
    </p:spTree>
    <p:extLst>
      <p:ext uri="{BB962C8B-B14F-4D97-AF65-F5344CB8AC3E}">
        <p14:creationId xmlns:p14="http://schemas.microsoft.com/office/powerpoint/2010/main" val="53711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5087</TotalTime>
  <Words>2807</Words>
  <Application>Microsoft Office PowerPoint</Application>
  <PresentationFormat>On-screen Show (4:3)</PresentationFormat>
  <Paragraphs>1110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Mergesort Overview</vt:lpstr>
      <vt:lpstr>Mergesort Implementation</vt:lpstr>
      <vt:lpstr>Mergesort Implementation</vt:lpstr>
      <vt:lpstr>Merging Two Sorted Sets</vt:lpstr>
      <vt:lpstr>Merging Two Sorted Sets</vt:lpstr>
      <vt:lpstr>Merging Two Sorted Sets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 Execution</vt:lpstr>
      <vt:lpstr>Mergesort Execution Trace</vt:lpstr>
      <vt:lpstr>Mergesort Execution Trace</vt:lpstr>
      <vt:lpstr>Mergesort Execution Trace</vt:lpstr>
      <vt:lpstr>Mergesort Execution Trace</vt:lpstr>
      <vt:lpstr>Mergesort Execution Trace</vt:lpstr>
      <vt:lpstr>Mergesort Execution Trace</vt:lpstr>
      <vt:lpstr>Mergesort Execution Trace</vt:lpstr>
      <vt:lpstr>Mergesort Complexity</vt:lpstr>
      <vt:lpstr>Mergesort Complexity</vt:lpstr>
      <vt:lpstr>Mergesort Variations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968</cp:revision>
  <dcterms:created xsi:type="dcterms:W3CDTF">2006-08-16T00:00:00Z</dcterms:created>
  <dcterms:modified xsi:type="dcterms:W3CDTF">2014-03-26T17:24:26Z</dcterms:modified>
</cp:coreProperties>
</file>