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0"/>
  </p:notesMasterIdLst>
  <p:handoutMasterIdLst>
    <p:handoutMasterId r:id="rId6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5" r:id="rId29"/>
    <p:sldId id="284" r:id="rId30"/>
    <p:sldId id="287" r:id="rId31"/>
    <p:sldId id="288" r:id="rId32"/>
    <p:sldId id="289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5" r:id="rId44"/>
    <p:sldId id="301" r:id="rId45"/>
    <p:sldId id="302" r:id="rId46"/>
    <p:sldId id="306" r:id="rId47"/>
    <p:sldId id="307" r:id="rId48"/>
    <p:sldId id="308" r:id="rId49"/>
    <p:sldId id="309" r:id="rId50"/>
    <p:sldId id="310" r:id="rId51"/>
    <p:sldId id="311" r:id="rId52"/>
    <p:sldId id="312" r:id="rId53"/>
    <p:sldId id="313" r:id="rId54"/>
    <p:sldId id="314" r:id="rId55"/>
    <p:sldId id="315" r:id="rId56"/>
    <p:sldId id="316" r:id="rId57"/>
    <p:sldId id="290" r:id="rId58"/>
    <p:sldId id="286" r:id="rId5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18363DA-F012-4A9F-8918-6687DCC9D62A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5"/>
            <p14:sldId id="284"/>
            <p14:sldId id="287"/>
            <p14:sldId id="288"/>
            <p14:sldId id="289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  <p14:sldId id="305"/>
            <p14:sldId id="301"/>
            <p14:sldId id="302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290"/>
            <p14:sldId id="28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13" autoAdjust="0"/>
    <p:restoredTop sz="95066" autoAdjust="0"/>
  </p:normalViewPr>
  <p:slideViewPr>
    <p:cSldViewPr>
      <p:cViewPr>
        <p:scale>
          <a:sx n="90" d="100"/>
          <a:sy n="90" d="100"/>
        </p:scale>
        <p:origin x="-264" y="-21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772"/>
    </p:cViewPr>
  </p:sorterViewPr>
  <p:notesViewPr>
    <p:cSldViewPr>
      <p:cViewPr varScale="1">
        <p:scale>
          <a:sx n="80" d="100"/>
          <a:sy n="80" d="100"/>
        </p:scale>
        <p:origin x="-3864" y="-84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4655BB-DB7D-4259-A68E-202CF9A0DF0E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64A61-A641-44C9-B120-98C0BCF5C7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8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BBB22C-122D-4EE2-9812-B1AA4CFA3383}" type="datetimeFigureOut">
              <a:rPr lang="en-US" smtClean="0"/>
              <a:pPr/>
              <a:t>8/10/2014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095B3F-8216-487B-AC35-BDA8990236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3851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714B-E11A-4793-9D4B-C7DA0B002A2E}" type="datetime1">
              <a:rPr lang="en-US" smtClean="0"/>
              <a:pPr/>
              <a:t>8/10/2014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D6908-18CF-4D46-A568-031B411BADDC}" type="datetime1">
              <a:rPr lang="en-US" smtClean="0"/>
              <a:pPr/>
              <a:t>8/10/2014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0A0BF-8AB8-438E-8F5F-3BC988050D5C}" type="datetime1">
              <a:rPr lang="en-US" smtClean="0"/>
              <a:pPr/>
              <a:t>8/10/2014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1D551-D1C9-475F-8F97-B5E238F846DE}" type="datetime1">
              <a:rPr lang="en-US" smtClean="0"/>
              <a:pPr/>
              <a:t>8/10/2014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35635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5A71D-2E90-4908-919F-619FDB1089CE}" type="datetime1">
              <a:rPr lang="en-US" smtClean="0"/>
              <a:pPr/>
              <a:t>8/10/2014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4358A-EF12-449E-95F9-53ECB702F323}" type="datetime1">
              <a:rPr lang="en-US" smtClean="0"/>
              <a:pPr/>
              <a:t>8/10/2014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BF9DE-364F-4108-BF86-9295B2495FBB}" type="datetime1">
              <a:rPr lang="en-US" smtClean="0"/>
              <a:pPr/>
              <a:t>8/10/2014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091E9-5B6C-4491-8FE2-FE8BB8D7CBC7}" type="datetime1">
              <a:rPr lang="en-US" smtClean="0"/>
              <a:pPr/>
              <a:t>8/10/2014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432F4-B520-430E-BC9F-5620D1D82898}" type="datetime1">
              <a:rPr lang="en-US" smtClean="0"/>
              <a:pPr/>
              <a:t>8/10/2014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21798-164E-4412-9238-A87AFC6688E7}" type="datetime1">
              <a:rPr lang="en-US" smtClean="0"/>
              <a:pPr/>
              <a:t>8/10/2014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B5C6D-AA2A-4233-A83B-6410688265D8}" type="datetime1">
              <a:rPr lang="en-US" smtClean="0"/>
              <a:pPr/>
              <a:t>8/10/2014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F1508-6116-47D0-9391-D505EF128AA1}" type="datetime1">
              <a:rPr lang="en-US" smtClean="0"/>
              <a:pPr/>
              <a:t>8/10/2014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1981200"/>
            <a:ext cx="7467600" cy="1752600"/>
          </a:xfrm>
        </p:spPr>
        <p:txBody>
          <a:bodyPr/>
          <a:lstStyle/>
          <a:p>
            <a:pPr eaLnBrk="1" hangingPunct="1"/>
            <a:r>
              <a:rPr lang="en-US" dirty="0" smtClean="0"/>
              <a:t>Priority Queues, Heaps, and </a:t>
            </a:r>
            <a:r>
              <a:rPr lang="en-US" dirty="0" err="1" smtClean="0"/>
              <a:t>Heapsort</a:t>
            </a:r>
            <a:endParaRPr lang="en-US" dirty="0" smtClean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187752" y="4191000"/>
            <a:ext cx="4685962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dirty="0"/>
              <a:t>CSE </a:t>
            </a:r>
            <a:r>
              <a:rPr lang="en-US" dirty="0" smtClean="0"/>
              <a:t>2320 – Algorithms and Data Structures</a:t>
            </a:r>
            <a:endParaRPr lang="en-US" dirty="0"/>
          </a:p>
          <a:p>
            <a:pPr algn="ctr" eaLnBrk="1" hangingPunct="1"/>
            <a:r>
              <a:rPr lang="en-US" dirty="0"/>
              <a:t>Vassilis Athitsos</a:t>
            </a:r>
          </a:p>
          <a:p>
            <a:pPr algn="ctr" eaLnBrk="1" hangingPunct="1"/>
            <a:r>
              <a:rPr lang="en-US" dirty="0"/>
              <a:t>University of Texas at </a:t>
            </a:r>
            <a:r>
              <a:rPr lang="en-US" dirty="0" smtClean="0"/>
              <a:t>Arlington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Heaps (New Data Type)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/>
          <a:lstStyle/>
          <a:p>
            <a:r>
              <a:rPr lang="en-US" dirty="0" smtClean="0"/>
              <a:t>Initialization:</a:t>
            </a:r>
          </a:p>
          <a:p>
            <a:pPr lvl="1"/>
            <a:r>
              <a:rPr lang="en-US" dirty="0" smtClean="0"/>
              <a:t>Given N data, </a:t>
            </a:r>
            <a:r>
              <a:rPr lang="en-US" b="1" u="sng" dirty="0" err="1" smtClean="0"/>
              <a:t>heapify</a:t>
            </a:r>
            <a:r>
              <a:rPr lang="en-US" dirty="0" smtClean="0"/>
              <a:t> them (we will see how in a few slides).</a:t>
            </a:r>
          </a:p>
          <a:p>
            <a:pPr lvl="1"/>
            <a:r>
              <a:rPr lang="en-US" dirty="0" smtClean="0"/>
              <a:t>Time: </a:t>
            </a:r>
            <a:r>
              <a:rPr lang="el-GR" dirty="0" smtClean="0"/>
              <a:t>Θ(</a:t>
            </a:r>
            <a:r>
              <a:rPr lang="en-US" dirty="0" smtClean="0"/>
              <a:t>N</a:t>
            </a:r>
            <a:r>
              <a:rPr lang="el-GR" dirty="0" smtClean="0"/>
              <a:t>)</a:t>
            </a:r>
            <a:r>
              <a:rPr lang="en-US" dirty="0" smtClean="0"/>
              <a:t>. Good!</a:t>
            </a:r>
          </a:p>
          <a:p>
            <a:r>
              <a:rPr lang="en-US" dirty="0" smtClean="0"/>
              <a:t>Insertion of a new item:</a:t>
            </a:r>
          </a:p>
          <a:p>
            <a:pPr lvl="1"/>
            <a:r>
              <a:rPr lang="en-US" dirty="0" smtClean="0"/>
              <a:t>Insert the item at the right place, to maintain the </a:t>
            </a:r>
            <a:r>
              <a:rPr lang="en-US" b="1" u="sng" dirty="0" smtClean="0"/>
              <a:t>heap property</a:t>
            </a:r>
            <a:r>
              <a:rPr lang="en-US" dirty="0" smtClean="0"/>
              <a:t>. (details in a few slides).</a:t>
            </a:r>
          </a:p>
          <a:p>
            <a:pPr lvl="1"/>
            <a:r>
              <a:rPr lang="en-US" dirty="0"/>
              <a:t>Time: </a:t>
            </a:r>
            <a:r>
              <a:rPr lang="en-US" dirty="0" smtClean="0"/>
              <a:t>O</a:t>
            </a:r>
            <a:r>
              <a:rPr lang="el-GR" dirty="0" smtClean="0"/>
              <a:t>(</a:t>
            </a:r>
            <a:r>
              <a:rPr lang="en-US" dirty="0" err="1" smtClean="0"/>
              <a:t>lg</a:t>
            </a:r>
            <a:r>
              <a:rPr lang="en-US" dirty="0" smtClean="0"/>
              <a:t> N</a:t>
            </a:r>
            <a:r>
              <a:rPr lang="el-GR" dirty="0" smtClean="0"/>
              <a:t>)</a:t>
            </a:r>
            <a:r>
              <a:rPr lang="en-US" dirty="0" smtClean="0"/>
              <a:t>. Good!</a:t>
            </a:r>
          </a:p>
          <a:p>
            <a:r>
              <a:rPr lang="en-US" dirty="0" smtClean="0"/>
              <a:t>Deletion of max element:</a:t>
            </a:r>
          </a:p>
          <a:p>
            <a:pPr lvl="1"/>
            <a:r>
              <a:rPr lang="en-US" dirty="0" smtClean="0"/>
              <a:t>Delete the first item.</a:t>
            </a:r>
          </a:p>
          <a:p>
            <a:pPr lvl="1"/>
            <a:r>
              <a:rPr lang="en-US" dirty="0" smtClean="0"/>
              <a:t>Rearrange other items</a:t>
            </a:r>
            <a:r>
              <a:rPr lang="en-US" dirty="0"/>
              <a:t>, to maintain the </a:t>
            </a:r>
            <a:r>
              <a:rPr lang="en-US" b="1" u="sng" dirty="0"/>
              <a:t>heap property</a:t>
            </a:r>
            <a:r>
              <a:rPr lang="en-US" dirty="0"/>
              <a:t>. (details in a few slides</a:t>
            </a:r>
            <a:r>
              <a:rPr lang="en-US" dirty="0" smtClean="0"/>
              <a:t>).</a:t>
            </a:r>
          </a:p>
          <a:p>
            <a:pPr lvl="1"/>
            <a:r>
              <a:rPr lang="en-US" dirty="0"/>
              <a:t>Time: </a:t>
            </a:r>
            <a:r>
              <a:rPr lang="en-US" dirty="0" smtClean="0"/>
              <a:t>O</a:t>
            </a:r>
            <a:r>
              <a:rPr lang="el-GR" dirty="0" smtClean="0"/>
              <a:t>(</a:t>
            </a:r>
            <a:r>
              <a:rPr lang="en-US" dirty="0" err="1" smtClean="0"/>
              <a:t>lg</a:t>
            </a:r>
            <a:r>
              <a:rPr lang="en-US" dirty="0" smtClean="0"/>
              <a:t> N</a:t>
            </a:r>
            <a:r>
              <a:rPr lang="el-GR" dirty="0" smtClean="0"/>
              <a:t>)</a:t>
            </a:r>
            <a:r>
              <a:rPr lang="en-US" dirty="0" smtClean="0"/>
              <a:t>. Good!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699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Heaps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two equivalent representations of heaps:</a:t>
            </a:r>
          </a:p>
          <a:p>
            <a:pPr lvl="1"/>
            <a:r>
              <a:rPr lang="en-US" dirty="0" smtClean="0"/>
              <a:t>As binary trees.</a:t>
            </a:r>
          </a:p>
          <a:p>
            <a:pPr lvl="1"/>
            <a:r>
              <a:rPr lang="en-US" dirty="0" smtClean="0"/>
              <a:t>As arrays.</a:t>
            </a:r>
          </a:p>
          <a:p>
            <a:r>
              <a:rPr lang="en-US" dirty="0" smtClean="0"/>
              <a:t>Thus, we have two logically equivalent definitions:</a:t>
            </a:r>
          </a:p>
          <a:p>
            <a:r>
              <a:rPr lang="en-US" dirty="0" smtClean="0"/>
              <a:t>A binary tree is a heap if, for every node N in that tree, the key of N is larger than or equal to the keys of the children of N, if any.</a:t>
            </a:r>
          </a:p>
          <a:p>
            <a:r>
              <a:rPr lang="en-US" dirty="0" smtClean="0"/>
              <a:t>An array A (</a:t>
            </a:r>
            <a:r>
              <a:rPr lang="en-US" b="1" u="sng" dirty="0" smtClean="0"/>
              <a:t>with 1 as the first index</a:t>
            </a:r>
            <a:r>
              <a:rPr lang="en-US" dirty="0" smtClean="0"/>
              <a:t>) is </a:t>
            </a:r>
            <a:r>
              <a:rPr lang="en-US" dirty="0"/>
              <a:t>a heap if, for every </a:t>
            </a:r>
            <a:r>
              <a:rPr lang="en-US" dirty="0" smtClean="0"/>
              <a:t>position N of A:</a:t>
            </a:r>
          </a:p>
          <a:p>
            <a:pPr lvl="1"/>
            <a:r>
              <a:rPr lang="en-US" dirty="0"/>
              <a:t>If </a:t>
            </a:r>
            <a:r>
              <a:rPr lang="en-US" dirty="0" smtClean="0"/>
              <a:t>A[2N</a:t>
            </a:r>
            <a:r>
              <a:rPr lang="en-US" dirty="0"/>
              <a:t>] is not out of bounds</a:t>
            </a:r>
            <a:r>
              <a:rPr lang="en-US" dirty="0" smtClean="0"/>
              <a:t>, </a:t>
            </a:r>
            <a:r>
              <a:rPr lang="en-US" dirty="0"/>
              <a:t>then A[N] &gt;= </a:t>
            </a:r>
            <a:r>
              <a:rPr lang="en-US" dirty="0" smtClean="0"/>
              <a:t>A[2N].</a:t>
            </a:r>
          </a:p>
          <a:p>
            <a:pPr lvl="1"/>
            <a:r>
              <a:rPr lang="en-US" dirty="0"/>
              <a:t>If </a:t>
            </a:r>
            <a:r>
              <a:rPr lang="en-US" dirty="0" smtClean="0"/>
              <a:t>A[2N + 1] is not out of bounds, </a:t>
            </a:r>
            <a:r>
              <a:rPr lang="en-US" dirty="0"/>
              <a:t>then A[N] &gt;= </a:t>
            </a:r>
            <a:r>
              <a:rPr lang="en-US" dirty="0" smtClean="0"/>
              <a:t>A[2*N + 1].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457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Representing a Heap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3886200" cy="5029200"/>
          </a:xfrm>
        </p:spPr>
        <p:txBody>
          <a:bodyPr/>
          <a:lstStyle/>
          <a:p>
            <a:r>
              <a:rPr lang="en-US" dirty="0" smtClean="0"/>
              <a:t>Consider this array: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 can draw the array as a tree.</a:t>
            </a:r>
          </a:p>
          <a:p>
            <a:pPr lvl="1"/>
            <a:r>
              <a:rPr lang="en-US" dirty="0" smtClean="0"/>
              <a:t>The children of A[N] are A[2N] and A[2N+1].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625" y="638634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9315708"/>
              </p:ext>
            </p:extLst>
          </p:nvPr>
        </p:nvGraphicFramePr>
        <p:xfrm>
          <a:off x="533400" y="2133600"/>
          <a:ext cx="8077201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077"/>
                <a:gridCol w="577927"/>
                <a:gridCol w="577927"/>
                <a:gridCol w="577927"/>
                <a:gridCol w="577927"/>
                <a:gridCol w="577927"/>
                <a:gridCol w="577927"/>
                <a:gridCol w="577927"/>
                <a:gridCol w="577927"/>
                <a:gridCol w="577927"/>
                <a:gridCol w="577927"/>
                <a:gridCol w="577927"/>
                <a:gridCol w="577927"/>
              </a:tblGrid>
              <a:tr h="4953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X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T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O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G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M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N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A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E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R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A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I</a:t>
                      </a:r>
                      <a:endParaRPr lang="en-US" sz="2000" b="1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8276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Representing a Heap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3886200" cy="5029200"/>
          </a:xfrm>
        </p:spPr>
        <p:txBody>
          <a:bodyPr/>
          <a:lstStyle/>
          <a:p>
            <a:r>
              <a:rPr lang="en-US" dirty="0" smtClean="0"/>
              <a:t>Consider this array: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We can draw the array as a tree.</a:t>
            </a:r>
          </a:p>
          <a:p>
            <a:pPr lvl="1"/>
            <a:r>
              <a:rPr lang="en-US" dirty="0" smtClean="0"/>
              <a:t>The children of A[N] are A[2N] and A[2N+1].</a:t>
            </a:r>
          </a:p>
          <a:p>
            <a:pPr lvl="1"/>
            <a:r>
              <a:rPr lang="en-US" dirty="0" smtClean="0"/>
              <a:t>This example shows that the tree and array representations are equivalent.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625" y="638634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7772"/>
              </p:ext>
            </p:extLst>
          </p:nvPr>
        </p:nvGraphicFramePr>
        <p:xfrm>
          <a:off x="533400" y="2133600"/>
          <a:ext cx="8077201" cy="99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2077"/>
                <a:gridCol w="577927"/>
                <a:gridCol w="577927"/>
                <a:gridCol w="577927"/>
                <a:gridCol w="577927"/>
                <a:gridCol w="577927"/>
                <a:gridCol w="577927"/>
                <a:gridCol w="577927"/>
                <a:gridCol w="577927"/>
                <a:gridCol w="577927"/>
                <a:gridCol w="577927"/>
                <a:gridCol w="577927"/>
                <a:gridCol w="577927"/>
              </a:tblGrid>
              <a:tr h="49530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49530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X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T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O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G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M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N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A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E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R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A</a:t>
                      </a:r>
                      <a:endParaRPr lang="en-US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I</a:t>
                      </a:r>
                      <a:endParaRPr lang="en-US" sz="2000" b="1" dirty="0"/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45" name="Group 44"/>
          <p:cNvGrpSpPr/>
          <p:nvPr/>
        </p:nvGrpSpPr>
        <p:grpSpPr>
          <a:xfrm>
            <a:off x="4343400" y="3444703"/>
            <a:ext cx="4191000" cy="3126207"/>
            <a:chOff x="4343400" y="3444703"/>
            <a:chExt cx="4191000" cy="3126207"/>
          </a:xfrm>
        </p:grpSpPr>
        <p:grpSp>
          <p:nvGrpSpPr>
            <p:cNvPr id="7" name="Group 6"/>
            <p:cNvGrpSpPr/>
            <p:nvPr/>
          </p:nvGrpSpPr>
          <p:grpSpPr>
            <a:xfrm>
              <a:off x="6461459" y="3444703"/>
              <a:ext cx="457200" cy="466130"/>
              <a:chOff x="1676400" y="3424536"/>
              <a:chExt cx="457200" cy="466130"/>
            </a:xfrm>
          </p:grpSpPr>
          <p:sp>
            <p:nvSpPr>
              <p:cNvPr id="36" name="Oval 3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X</a:t>
                </a:r>
                <a:endParaRPr lang="en-US" sz="2400" dirty="0"/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5851859" y="4282903"/>
              <a:ext cx="457200" cy="466130"/>
              <a:chOff x="1676400" y="3424536"/>
              <a:chExt cx="457200" cy="466130"/>
            </a:xfrm>
          </p:grpSpPr>
          <p:sp>
            <p:nvSpPr>
              <p:cNvPr id="34" name="Oval 3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 T</a:t>
                </a:r>
                <a:endParaRPr lang="en-US" sz="2400" dirty="0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8077200" y="5269038"/>
              <a:ext cx="457200" cy="466130"/>
              <a:chOff x="1676400" y="3424536"/>
              <a:chExt cx="457200" cy="466130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N</a:t>
                </a:r>
                <a:endParaRPr lang="en-US" sz="2400" dirty="0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7010400" y="4267200"/>
              <a:ext cx="472741" cy="466130"/>
              <a:chOff x="1676400" y="3424536"/>
              <a:chExt cx="472741" cy="46613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732783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O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5134071" y="5155963"/>
              <a:ext cx="457200" cy="498540"/>
              <a:chOff x="1676400" y="3429000"/>
              <a:chExt cx="457200" cy="498540"/>
            </a:xfrm>
          </p:grpSpPr>
          <p:sp>
            <p:nvSpPr>
              <p:cNvPr id="28" name="Oval 27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G</a:t>
                </a:r>
                <a:endParaRPr lang="en-US" sz="2400" dirty="0"/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6032992" y="5226251"/>
              <a:ext cx="457200" cy="466130"/>
              <a:chOff x="1676400" y="3424536"/>
              <a:chExt cx="457200" cy="466130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S</a:t>
                </a:r>
                <a:endParaRPr lang="en-US" sz="2400" dirty="0"/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7162800" y="6096000"/>
              <a:ext cx="457200" cy="466130"/>
              <a:chOff x="1676400" y="3424536"/>
              <a:chExt cx="457200" cy="46613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I</a:t>
                </a:r>
                <a:endParaRPr lang="en-US" sz="2400" dirty="0"/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7175222" y="5248870"/>
              <a:ext cx="457200" cy="466130"/>
              <a:chOff x="1676400" y="3424536"/>
              <a:chExt cx="457200" cy="466130"/>
            </a:xfrm>
          </p:grpSpPr>
          <p:sp>
            <p:nvSpPr>
              <p:cNvPr id="22" name="Oval 21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M</a:t>
                </a:r>
                <a:endParaRPr lang="en-US" sz="2400" dirty="0"/>
              </a:p>
            </p:txBody>
          </p:sp>
        </p:grpSp>
        <p:cxnSp>
          <p:nvCxnSpPr>
            <p:cNvPr id="15" name="Straight Connector 14"/>
            <p:cNvCxnSpPr/>
            <p:nvPr/>
          </p:nvCxnSpPr>
          <p:spPr>
            <a:xfrm flipH="1">
              <a:off x="6241171" y="3930852"/>
              <a:ext cx="431239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6690059" y="3901903"/>
              <a:ext cx="436779" cy="409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>
              <a:stCxn id="26" idx="0"/>
              <a:endCxn id="34" idx="4"/>
            </p:cNvCxnSpPr>
            <p:nvPr/>
          </p:nvCxnSpPr>
          <p:spPr>
            <a:xfrm flipH="1" flipV="1">
              <a:off x="6080459" y="474903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22" idx="4"/>
              <a:endCxn id="24" idx="0"/>
            </p:cNvCxnSpPr>
            <p:nvPr/>
          </p:nvCxnSpPr>
          <p:spPr>
            <a:xfrm flipH="1">
              <a:off x="7391400" y="5715000"/>
              <a:ext cx="12422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5470859" y="474903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>
              <a:stCxn id="31" idx="2"/>
              <a:endCxn id="33" idx="0"/>
            </p:cNvCxnSpPr>
            <p:nvPr/>
          </p:nvCxnSpPr>
          <p:spPr>
            <a:xfrm>
              <a:off x="7274962" y="4733329"/>
              <a:ext cx="1010417" cy="54017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30" idx="4"/>
              <a:endCxn id="22" idx="0"/>
            </p:cNvCxnSpPr>
            <p:nvPr/>
          </p:nvCxnSpPr>
          <p:spPr>
            <a:xfrm>
              <a:off x="7239000" y="4733330"/>
              <a:ext cx="164822" cy="5155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8" name="Group 67"/>
            <p:cNvGrpSpPr/>
            <p:nvPr/>
          </p:nvGrpSpPr>
          <p:grpSpPr>
            <a:xfrm>
              <a:off x="6553200" y="6041672"/>
              <a:ext cx="480136" cy="466130"/>
              <a:chOff x="1653464" y="3424536"/>
              <a:chExt cx="480136" cy="466130"/>
            </a:xfrm>
          </p:grpSpPr>
          <p:sp>
            <p:nvSpPr>
              <p:cNvPr id="69" name="Oval 68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1653464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4343400" y="6034492"/>
              <a:ext cx="457200" cy="498540"/>
              <a:chOff x="1676400" y="3429000"/>
              <a:chExt cx="457200" cy="498540"/>
            </a:xfrm>
          </p:grpSpPr>
          <p:sp>
            <p:nvSpPr>
              <p:cNvPr id="72" name="Oval 71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74" name="Group 73"/>
            <p:cNvGrpSpPr/>
            <p:nvPr/>
          </p:nvGrpSpPr>
          <p:grpSpPr>
            <a:xfrm>
              <a:off x="5242321" y="6104780"/>
              <a:ext cx="457200" cy="466130"/>
              <a:chOff x="1676400" y="3424536"/>
              <a:chExt cx="457200" cy="466130"/>
            </a:xfrm>
          </p:grpSpPr>
          <p:sp>
            <p:nvSpPr>
              <p:cNvPr id="75" name="Oval 7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E</a:t>
                </a:r>
                <a:endParaRPr lang="en-US" sz="2400" dirty="0"/>
              </a:p>
            </p:txBody>
          </p:sp>
        </p:grpSp>
        <p:grpSp>
          <p:nvGrpSpPr>
            <p:cNvPr id="77" name="Group 76"/>
            <p:cNvGrpSpPr/>
            <p:nvPr/>
          </p:nvGrpSpPr>
          <p:grpSpPr>
            <a:xfrm>
              <a:off x="5867400" y="6087070"/>
              <a:ext cx="457200" cy="466130"/>
              <a:chOff x="1676400" y="3424536"/>
              <a:chExt cx="457200" cy="466130"/>
            </a:xfrm>
          </p:grpSpPr>
          <p:sp>
            <p:nvSpPr>
              <p:cNvPr id="78" name="Oval 77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R</a:t>
                </a:r>
                <a:endParaRPr lang="en-US" sz="2400" dirty="0"/>
              </a:p>
            </p:txBody>
          </p:sp>
        </p:grpSp>
        <p:cxnSp>
          <p:nvCxnSpPr>
            <p:cNvPr id="80" name="Straight Connector 79"/>
            <p:cNvCxnSpPr>
              <a:stCxn id="75" idx="0"/>
            </p:cNvCxnSpPr>
            <p:nvPr/>
          </p:nvCxnSpPr>
          <p:spPr>
            <a:xfrm flipH="1" flipV="1">
              <a:off x="5289788" y="5627562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flipH="1">
              <a:off x="4680188" y="5627562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6297929" y="5704366"/>
              <a:ext cx="371709" cy="341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>
              <a:endCxn id="78" idx="0"/>
            </p:cNvCxnSpPr>
            <p:nvPr/>
          </p:nvCxnSpPr>
          <p:spPr>
            <a:xfrm flipH="1">
              <a:off x="6096000" y="57150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014187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Representing a Heap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3886200" cy="5029200"/>
          </a:xfrm>
        </p:spPr>
        <p:txBody>
          <a:bodyPr/>
          <a:lstStyle/>
          <a:p>
            <a:r>
              <a:rPr lang="en-US" dirty="0" smtClean="0"/>
              <a:t>A binary tree representing a heap should be </a:t>
            </a:r>
            <a:r>
              <a:rPr lang="en-US" b="1" u="sng" dirty="0" smtClean="0"/>
              <a:t>complete</a:t>
            </a:r>
            <a:r>
              <a:rPr lang="en-US" dirty="0" smtClean="0"/>
              <a:t>.</a:t>
            </a:r>
          </a:p>
          <a:p>
            <a:r>
              <a:rPr lang="en-US" dirty="0" smtClean="0"/>
              <a:t>All levels are full, except possibly for the last level.</a:t>
            </a:r>
          </a:p>
          <a:p>
            <a:r>
              <a:rPr lang="en-US" dirty="0" smtClean="0"/>
              <a:t>At the last level:</a:t>
            </a:r>
          </a:p>
          <a:p>
            <a:pPr lvl="1"/>
            <a:r>
              <a:rPr lang="en-US" dirty="0" smtClean="0"/>
              <a:t>Nodes are placed on the left. </a:t>
            </a:r>
          </a:p>
          <a:p>
            <a:pPr lvl="1"/>
            <a:r>
              <a:rPr lang="en-US" dirty="0" smtClean="0"/>
              <a:t>Empty positions are placed on the right.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625" y="638634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4343400" y="3444703"/>
            <a:ext cx="4191000" cy="3126207"/>
            <a:chOff x="4343400" y="3444703"/>
            <a:chExt cx="4191000" cy="3126207"/>
          </a:xfrm>
        </p:grpSpPr>
        <p:grpSp>
          <p:nvGrpSpPr>
            <p:cNvPr id="55" name="Group 54"/>
            <p:cNvGrpSpPr/>
            <p:nvPr/>
          </p:nvGrpSpPr>
          <p:grpSpPr>
            <a:xfrm>
              <a:off x="6461459" y="3444703"/>
              <a:ext cx="457200" cy="466130"/>
              <a:chOff x="1676400" y="3424536"/>
              <a:chExt cx="457200" cy="46613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X</a:t>
                </a:r>
                <a:endParaRPr lang="en-US" sz="24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5851859" y="4282903"/>
              <a:ext cx="457200" cy="466130"/>
              <a:chOff x="1676400" y="3424536"/>
              <a:chExt cx="457200" cy="466130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 T</a:t>
                </a:r>
                <a:endParaRPr lang="en-US" sz="2400" dirty="0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8077200" y="5269038"/>
              <a:ext cx="457200" cy="466130"/>
              <a:chOff x="1676400" y="3424536"/>
              <a:chExt cx="457200" cy="466130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N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7010400" y="4267200"/>
              <a:ext cx="472741" cy="466130"/>
              <a:chOff x="1676400" y="3424536"/>
              <a:chExt cx="472741" cy="466130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1732783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O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5134071" y="5155963"/>
              <a:ext cx="457200" cy="498540"/>
              <a:chOff x="1676400" y="3429000"/>
              <a:chExt cx="457200" cy="498540"/>
            </a:xfrm>
          </p:grpSpPr>
          <p:sp>
            <p:nvSpPr>
              <p:cNvPr id="109" name="Oval 10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G</a:t>
                </a:r>
                <a:endParaRPr lang="en-US" sz="24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6032992" y="5226251"/>
              <a:ext cx="457200" cy="466130"/>
              <a:chOff x="1676400" y="3424536"/>
              <a:chExt cx="457200" cy="466130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S</a:t>
                </a:r>
                <a:endParaRPr lang="en-US" sz="2400" dirty="0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7162800" y="6096000"/>
              <a:ext cx="457200" cy="466130"/>
              <a:chOff x="1676400" y="3424536"/>
              <a:chExt cx="457200" cy="466130"/>
            </a:xfrm>
          </p:grpSpPr>
          <p:sp>
            <p:nvSpPr>
              <p:cNvPr id="105" name="Oval 10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I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175222" y="5248870"/>
              <a:ext cx="457200" cy="466130"/>
              <a:chOff x="1676400" y="3424536"/>
              <a:chExt cx="457200" cy="466130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M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flipH="1">
              <a:off x="6241171" y="3930852"/>
              <a:ext cx="431239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690059" y="3901903"/>
              <a:ext cx="436779" cy="409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07" idx="0"/>
              <a:endCxn id="115" idx="4"/>
            </p:cNvCxnSpPr>
            <p:nvPr/>
          </p:nvCxnSpPr>
          <p:spPr>
            <a:xfrm flipH="1" flipV="1">
              <a:off x="6080459" y="474903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103" idx="4"/>
              <a:endCxn id="105" idx="0"/>
            </p:cNvCxnSpPr>
            <p:nvPr/>
          </p:nvCxnSpPr>
          <p:spPr>
            <a:xfrm flipH="1">
              <a:off x="7391400" y="5715000"/>
              <a:ext cx="12422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5470859" y="474903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112" idx="2"/>
              <a:endCxn id="114" idx="0"/>
            </p:cNvCxnSpPr>
            <p:nvPr/>
          </p:nvCxnSpPr>
          <p:spPr>
            <a:xfrm>
              <a:off x="7274962" y="4733329"/>
              <a:ext cx="1010417" cy="54017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111" idx="4"/>
              <a:endCxn id="103" idx="0"/>
            </p:cNvCxnSpPr>
            <p:nvPr/>
          </p:nvCxnSpPr>
          <p:spPr>
            <a:xfrm>
              <a:off x="7239000" y="4733330"/>
              <a:ext cx="164822" cy="5155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up 85"/>
            <p:cNvGrpSpPr/>
            <p:nvPr/>
          </p:nvGrpSpPr>
          <p:grpSpPr>
            <a:xfrm>
              <a:off x="6553200" y="6041672"/>
              <a:ext cx="480136" cy="466130"/>
              <a:chOff x="1653464" y="3424536"/>
              <a:chExt cx="480136" cy="466130"/>
            </a:xfrm>
          </p:grpSpPr>
          <p:sp>
            <p:nvSpPr>
              <p:cNvPr id="101" name="Oval 10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53464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4343400" y="6034492"/>
              <a:ext cx="457200" cy="498540"/>
              <a:chOff x="1676400" y="3429000"/>
              <a:chExt cx="457200" cy="49854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5242321" y="6104780"/>
              <a:ext cx="457200" cy="466130"/>
              <a:chOff x="1676400" y="3424536"/>
              <a:chExt cx="457200" cy="46613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E</a:t>
                </a:r>
                <a:endParaRPr lang="en-US" sz="2400" dirty="0"/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5867400" y="6087070"/>
              <a:ext cx="457200" cy="466130"/>
              <a:chOff x="1676400" y="3424536"/>
              <a:chExt cx="457200" cy="466130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R</a:t>
                </a:r>
                <a:endParaRPr lang="en-US" sz="2400" dirty="0"/>
              </a:p>
            </p:txBody>
          </p:sp>
        </p:grpSp>
        <p:cxnSp>
          <p:nvCxnSpPr>
            <p:cNvPr id="90" name="Straight Connector 89"/>
            <p:cNvCxnSpPr>
              <a:stCxn id="97" idx="0"/>
            </p:cNvCxnSpPr>
            <p:nvPr/>
          </p:nvCxnSpPr>
          <p:spPr>
            <a:xfrm flipH="1" flipV="1">
              <a:off x="5289788" y="5627562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4680188" y="5627562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6297929" y="5704366"/>
              <a:ext cx="371709" cy="341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endCxn id="95" idx="0"/>
            </p:cNvCxnSpPr>
            <p:nvPr/>
          </p:nvCxnSpPr>
          <p:spPr>
            <a:xfrm flipH="1">
              <a:off x="6096000" y="57150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219144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/>
              <a:t>Increasing a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8" y="1371600"/>
            <a:ext cx="7543801" cy="5029200"/>
          </a:xfrm>
        </p:spPr>
        <p:txBody>
          <a:bodyPr/>
          <a:lstStyle/>
          <a:p>
            <a:r>
              <a:rPr lang="en-US" dirty="0"/>
              <a:t>Also called “increasing the priority” of an item.</a:t>
            </a:r>
          </a:p>
          <a:p>
            <a:r>
              <a:rPr lang="en-US" dirty="0"/>
              <a:t>Such an operation can lead to violation of the heap property.</a:t>
            </a:r>
          </a:p>
          <a:p>
            <a:r>
              <a:rPr lang="en-US" dirty="0"/>
              <a:t>Easy to fix:</a:t>
            </a:r>
          </a:p>
          <a:p>
            <a:pPr lvl="1"/>
            <a:r>
              <a:rPr lang="en-US" dirty="0"/>
              <a:t>Exchange items as needed, between </a:t>
            </a:r>
            <a:br>
              <a:rPr lang="en-US" dirty="0"/>
            </a:br>
            <a:r>
              <a:rPr lang="en-US" dirty="0"/>
              <a:t>node and parent, starting at the node </a:t>
            </a:r>
            <a:br>
              <a:rPr lang="en-US" dirty="0"/>
            </a:br>
            <a:r>
              <a:rPr lang="en-US" dirty="0"/>
              <a:t>that changed key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625" y="638634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4724400" y="3429000"/>
            <a:ext cx="4191000" cy="3126207"/>
            <a:chOff x="4343400" y="3444703"/>
            <a:chExt cx="4191000" cy="3126207"/>
          </a:xfrm>
        </p:grpSpPr>
        <p:grpSp>
          <p:nvGrpSpPr>
            <p:cNvPr id="55" name="Group 54"/>
            <p:cNvGrpSpPr/>
            <p:nvPr/>
          </p:nvGrpSpPr>
          <p:grpSpPr>
            <a:xfrm>
              <a:off x="6461459" y="3444703"/>
              <a:ext cx="457200" cy="466130"/>
              <a:chOff x="1676400" y="3424536"/>
              <a:chExt cx="457200" cy="46613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X</a:t>
                </a:r>
                <a:endParaRPr lang="en-US" sz="24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5851859" y="4282903"/>
              <a:ext cx="457200" cy="466130"/>
              <a:chOff x="1676400" y="3424536"/>
              <a:chExt cx="457200" cy="466130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 T</a:t>
                </a:r>
                <a:endParaRPr lang="en-US" sz="2400" dirty="0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8077200" y="5269038"/>
              <a:ext cx="457200" cy="466130"/>
              <a:chOff x="1676400" y="3424536"/>
              <a:chExt cx="457200" cy="466130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N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7010400" y="4267200"/>
              <a:ext cx="472741" cy="466130"/>
              <a:chOff x="1676400" y="3424536"/>
              <a:chExt cx="472741" cy="466130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1732783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O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5134071" y="5155963"/>
              <a:ext cx="457200" cy="498540"/>
              <a:chOff x="1676400" y="3429000"/>
              <a:chExt cx="457200" cy="498540"/>
            </a:xfrm>
          </p:grpSpPr>
          <p:sp>
            <p:nvSpPr>
              <p:cNvPr id="109" name="Oval 10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G</a:t>
                </a:r>
                <a:endParaRPr lang="en-US" sz="24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6032992" y="5226251"/>
              <a:ext cx="457200" cy="466130"/>
              <a:chOff x="1676400" y="3424536"/>
              <a:chExt cx="457200" cy="466130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S</a:t>
                </a:r>
                <a:endParaRPr lang="en-US" sz="2400" dirty="0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7162800" y="6096000"/>
              <a:ext cx="457200" cy="466130"/>
              <a:chOff x="1676400" y="3424536"/>
              <a:chExt cx="457200" cy="466130"/>
            </a:xfrm>
          </p:grpSpPr>
          <p:sp>
            <p:nvSpPr>
              <p:cNvPr id="105" name="Oval 10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I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175222" y="5248870"/>
              <a:ext cx="457200" cy="466130"/>
              <a:chOff x="1676400" y="3424536"/>
              <a:chExt cx="457200" cy="466130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M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flipH="1">
              <a:off x="6241171" y="3930852"/>
              <a:ext cx="431239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690059" y="3901903"/>
              <a:ext cx="436779" cy="409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07" idx="0"/>
              <a:endCxn id="115" idx="4"/>
            </p:cNvCxnSpPr>
            <p:nvPr/>
          </p:nvCxnSpPr>
          <p:spPr>
            <a:xfrm flipH="1" flipV="1">
              <a:off x="6080459" y="474903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103" idx="4"/>
              <a:endCxn id="105" idx="0"/>
            </p:cNvCxnSpPr>
            <p:nvPr/>
          </p:nvCxnSpPr>
          <p:spPr>
            <a:xfrm flipH="1">
              <a:off x="7391400" y="5715000"/>
              <a:ext cx="12422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5470859" y="474903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112" idx="2"/>
              <a:endCxn id="114" idx="0"/>
            </p:cNvCxnSpPr>
            <p:nvPr/>
          </p:nvCxnSpPr>
          <p:spPr>
            <a:xfrm>
              <a:off x="7274962" y="4733329"/>
              <a:ext cx="1010417" cy="54017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111" idx="4"/>
              <a:endCxn id="103" idx="0"/>
            </p:cNvCxnSpPr>
            <p:nvPr/>
          </p:nvCxnSpPr>
          <p:spPr>
            <a:xfrm>
              <a:off x="7239000" y="4733330"/>
              <a:ext cx="164822" cy="5155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up 85"/>
            <p:cNvGrpSpPr/>
            <p:nvPr/>
          </p:nvGrpSpPr>
          <p:grpSpPr>
            <a:xfrm>
              <a:off x="6553200" y="6041672"/>
              <a:ext cx="480136" cy="466130"/>
              <a:chOff x="1653464" y="3424536"/>
              <a:chExt cx="480136" cy="466130"/>
            </a:xfrm>
          </p:grpSpPr>
          <p:sp>
            <p:nvSpPr>
              <p:cNvPr id="101" name="Oval 10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53464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4343400" y="6034492"/>
              <a:ext cx="457200" cy="498540"/>
              <a:chOff x="1676400" y="3429000"/>
              <a:chExt cx="457200" cy="49854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5242321" y="6104780"/>
              <a:ext cx="457200" cy="466130"/>
              <a:chOff x="1676400" y="3424536"/>
              <a:chExt cx="457200" cy="46613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E</a:t>
                </a:r>
                <a:endParaRPr lang="en-US" sz="2400" dirty="0"/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5867400" y="6087070"/>
              <a:ext cx="457200" cy="466130"/>
              <a:chOff x="1676400" y="3424536"/>
              <a:chExt cx="457200" cy="466130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R</a:t>
                </a:r>
                <a:endParaRPr lang="en-US" sz="2400" dirty="0"/>
              </a:p>
            </p:txBody>
          </p:sp>
        </p:grpSp>
        <p:cxnSp>
          <p:nvCxnSpPr>
            <p:cNvPr id="90" name="Straight Connector 89"/>
            <p:cNvCxnSpPr>
              <a:stCxn id="97" idx="0"/>
            </p:cNvCxnSpPr>
            <p:nvPr/>
          </p:nvCxnSpPr>
          <p:spPr>
            <a:xfrm flipH="1" flipV="1">
              <a:off x="5289788" y="5627562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4680188" y="5627562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6297929" y="5704366"/>
              <a:ext cx="371709" cy="341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endCxn id="95" idx="0"/>
            </p:cNvCxnSpPr>
            <p:nvPr/>
          </p:nvCxnSpPr>
          <p:spPr>
            <a:xfrm flipH="1">
              <a:off x="6096000" y="57150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154131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/>
              <a:t>Increasing a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8" y="1371600"/>
            <a:ext cx="7543801" cy="5029200"/>
          </a:xfrm>
        </p:spPr>
        <p:txBody>
          <a:bodyPr/>
          <a:lstStyle/>
          <a:p>
            <a:r>
              <a:rPr lang="en-US" dirty="0"/>
              <a:t>Also called “increasing the priority” of an item.</a:t>
            </a:r>
          </a:p>
          <a:p>
            <a:r>
              <a:rPr lang="en-US" dirty="0"/>
              <a:t>Such an operation can lead to violation of the heap property.</a:t>
            </a:r>
          </a:p>
          <a:p>
            <a:r>
              <a:rPr lang="en-US" dirty="0"/>
              <a:t>Easy to fix:</a:t>
            </a:r>
          </a:p>
          <a:p>
            <a:pPr lvl="1"/>
            <a:r>
              <a:rPr lang="en-US" dirty="0"/>
              <a:t>Exchange items as needed, between </a:t>
            </a:r>
            <a:br>
              <a:rPr lang="en-US" dirty="0"/>
            </a:br>
            <a:r>
              <a:rPr lang="en-US" dirty="0"/>
              <a:t>node and parent, starting at the node </a:t>
            </a:r>
            <a:br>
              <a:rPr lang="en-US" dirty="0"/>
            </a:br>
            <a:r>
              <a:rPr lang="en-US" dirty="0"/>
              <a:t>that changed key.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 smtClean="0"/>
              <a:t>An E changes to a V.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625" y="638634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4724400" y="3429000"/>
            <a:ext cx="4191000" cy="3126207"/>
            <a:chOff x="4343400" y="3444703"/>
            <a:chExt cx="4191000" cy="3126207"/>
          </a:xfrm>
        </p:grpSpPr>
        <p:grpSp>
          <p:nvGrpSpPr>
            <p:cNvPr id="55" name="Group 54"/>
            <p:cNvGrpSpPr/>
            <p:nvPr/>
          </p:nvGrpSpPr>
          <p:grpSpPr>
            <a:xfrm>
              <a:off x="6461459" y="3444703"/>
              <a:ext cx="457200" cy="466130"/>
              <a:chOff x="1676400" y="3424536"/>
              <a:chExt cx="457200" cy="46613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X</a:t>
                </a:r>
                <a:endParaRPr lang="en-US" sz="24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5851859" y="4282903"/>
              <a:ext cx="457200" cy="466130"/>
              <a:chOff x="1676400" y="3424536"/>
              <a:chExt cx="457200" cy="466130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 T</a:t>
                </a:r>
                <a:endParaRPr lang="en-US" sz="2400" dirty="0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8077200" y="5269038"/>
              <a:ext cx="457200" cy="466130"/>
              <a:chOff x="1676400" y="3424536"/>
              <a:chExt cx="457200" cy="466130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N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7010400" y="4267200"/>
              <a:ext cx="472741" cy="466130"/>
              <a:chOff x="1676400" y="3424536"/>
              <a:chExt cx="472741" cy="466130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1732783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O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5134071" y="5155963"/>
              <a:ext cx="457200" cy="498540"/>
              <a:chOff x="1676400" y="3429000"/>
              <a:chExt cx="457200" cy="498540"/>
            </a:xfrm>
          </p:grpSpPr>
          <p:sp>
            <p:nvSpPr>
              <p:cNvPr id="109" name="Oval 10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G</a:t>
                </a:r>
                <a:endParaRPr lang="en-US" sz="24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6032992" y="5226251"/>
              <a:ext cx="457200" cy="466130"/>
              <a:chOff x="1676400" y="3424536"/>
              <a:chExt cx="457200" cy="466130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S</a:t>
                </a:r>
                <a:endParaRPr lang="en-US" sz="2400" dirty="0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7162800" y="6096000"/>
              <a:ext cx="457200" cy="466130"/>
              <a:chOff x="1676400" y="3424536"/>
              <a:chExt cx="457200" cy="466130"/>
            </a:xfrm>
          </p:grpSpPr>
          <p:sp>
            <p:nvSpPr>
              <p:cNvPr id="105" name="Oval 10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I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175222" y="5248870"/>
              <a:ext cx="457200" cy="466130"/>
              <a:chOff x="1676400" y="3424536"/>
              <a:chExt cx="457200" cy="466130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M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flipH="1">
              <a:off x="6241171" y="3930852"/>
              <a:ext cx="431239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690059" y="3901903"/>
              <a:ext cx="436779" cy="409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07" idx="0"/>
              <a:endCxn id="115" idx="4"/>
            </p:cNvCxnSpPr>
            <p:nvPr/>
          </p:nvCxnSpPr>
          <p:spPr>
            <a:xfrm flipH="1" flipV="1">
              <a:off x="6080459" y="474903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103" idx="4"/>
              <a:endCxn id="105" idx="0"/>
            </p:cNvCxnSpPr>
            <p:nvPr/>
          </p:nvCxnSpPr>
          <p:spPr>
            <a:xfrm flipH="1">
              <a:off x="7391400" y="5715000"/>
              <a:ext cx="12422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5470859" y="474903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112" idx="2"/>
              <a:endCxn id="114" idx="0"/>
            </p:cNvCxnSpPr>
            <p:nvPr/>
          </p:nvCxnSpPr>
          <p:spPr>
            <a:xfrm>
              <a:off x="7274962" y="4733329"/>
              <a:ext cx="1010417" cy="54017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111" idx="4"/>
              <a:endCxn id="103" idx="0"/>
            </p:cNvCxnSpPr>
            <p:nvPr/>
          </p:nvCxnSpPr>
          <p:spPr>
            <a:xfrm>
              <a:off x="7239000" y="4733330"/>
              <a:ext cx="164822" cy="5155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up 85"/>
            <p:cNvGrpSpPr/>
            <p:nvPr/>
          </p:nvGrpSpPr>
          <p:grpSpPr>
            <a:xfrm>
              <a:off x="6553200" y="6041672"/>
              <a:ext cx="480136" cy="466130"/>
              <a:chOff x="1653464" y="3424536"/>
              <a:chExt cx="480136" cy="466130"/>
            </a:xfrm>
          </p:grpSpPr>
          <p:sp>
            <p:nvSpPr>
              <p:cNvPr id="101" name="Oval 10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53464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4343400" y="6034492"/>
              <a:ext cx="457200" cy="498540"/>
              <a:chOff x="1676400" y="3429000"/>
              <a:chExt cx="457200" cy="49854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5242321" y="6104780"/>
              <a:ext cx="457200" cy="466130"/>
              <a:chOff x="1676400" y="3424536"/>
              <a:chExt cx="457200" cy="46613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V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5867400" y="6087070"/>
              <a:ext cx="457200" cy="466130"/>
              <a:chOff x="1676400" y="3424536"/>
              <a:chExt cx="457200" cy="466130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R</a:t>
                </a:r>
                <a:endParaRPr lang="en-US" sz="2400" dirty="0"/>
              </a:p>
            </p:txBody>
          </p:sp>
        </p:grpSp>
        <p:cxnSp>
          <p:nvCxnSpPr>
            <p:cNvPr id="90" name="Straight Connector 89"/>
            <p:cNvCxnSpPr>
              <a:stCxn id="97" idx="0"/>
            </p:cNvCxnSpPr>
            <p:nvPr/>
          </p:nvCxnSpPr>
          <p:spPr>
            <a:xfrm flipH="1" flipV="1">
              <a:off x="5289788" y="5627562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4680188" y="5627562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6297929" y="5704366"/>
              <a:ext cx="371709" cy="341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endCxn id="95" idx="0"/>
            </p:cNvCxnSpPr>
            <p:nvPr/>
          </p:nvCxnSpPr>
          <p:spPr>
            <a:xfrm flipH="1">
              <a:off x="6096000" y="57150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154131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/>
              <a:t>Increasing a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8" y="1371600"/>
            <a:ext cx="7543801" cy="5029200"/>
          </a:xfrm>
        </p:spPr>
        <p:txBody>
          <a:bodyPr/>
          <a:lstStyle/>
          <a:p>
            <a:r>
              <a:rPr lang="en-US" dirty="0"/>
              <a:t>Also called “increasing the priority” of an item.</a:t>
            </a:r>
          </a:p>
          <a:p>
            <a:r>
              <a:rPr lang="en-US" dirty="0"/>
              <a:t>Such an operation can lead to violation of the heap property.</a:t>
            </a:r>
          </a:p>
          <a:p>
            <a:r>
              <a:rPr lang="en-US" dirty="0"/>
              <a:t>Easy to fix:</a:t>
            </a:r>
          </a:p>
          <a:p>
            <a:pPr lvl="1"/>
            <a:r>
              <a:rPr lang="en-US" dirty="0"/>
              <a:t>Exchange items as needed, between </a:t>
            </a:r>
            <a:br>
              <a:rPr lang="en-US" dirty="0"/>
            </a:br>
            <a:r>
              <a:rPr lang="en-US" dirty="0"/>
              <a:t>node and parent, starting at the node </a:t>
            </a:r>
            <a:br>
              <a:rPr lang="en-US" dirty="0"/>
            </a:br>
            <a:r>
              <a:rPr lang="en-US" dirty="0"/>
              <a:t>that changed key.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An E changes to a V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 Exchange V and G. Done?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625" y="638634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4724400" y="3429000"/>
            <a:ext cx="4191000" cy="3126207"/>
            <a:chOff x="4343400" y="3444703"/>
            <a:chExt cx="4191000" cy="3126207"/>
          </a:xfrm>
        </p:grpSpPr>
        <p:grpSp>
          <p:nvGrpSpPr>
            <p:cNvPr id="55" name="Group 54"/>
            <p:cNvGrpSpPr/>
            <p:nvPr/>
          </p:nvGrpSpPr>
          <p:grpSpPr>
            <a:xfrm>
              <a:off x="6461459" y="3444703"/>
              <a:ext cx="457200" cy="466130"/>
              <a:chOff x="1676400" y="3424536"/>
              <a:chExt cx="457200" cy="46613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X</a:t>
                </a:r>
                <a:endParaRPr lang="en-US" sz="24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5851859" y="4282903"/>
              <a:ext cx="457200" cy="466130"/>
              <a:chOff x="1676400" y="3424536"/>
              <a:chExt cx="457200" cy="466130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 T</a:t>
                </a:r>
                <a:endParaRPr lang="en-US" sz="2400" dirty="0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8077200" y="5269038"/>
              <a:ext cx="457200" cy="466130"/>
              <a:chOff x="1676400" y="3424536"/>
              <a:chExt cx="457200" cy="466130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N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7010400" y="4267200"/>
              <a:ext cx="472741" cy="466130"/>
              <a:chOff x="1676400" y="3424536"/>
              <a:chExt cx="472741" cy="466130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1732783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O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5134071" y="5155963"/>
              <a:ext cx="457200" cy="498540"/>
              <a:chOff x="1676400" y="3429000"/>
              <a:chExt cx="457200" cy="498540"/>
            </a:xfrm>
          </p:grpSpPr>
          <p:sp>
            <p:nvSpPr>
              <p:cNvPr id="109" name="Oval 10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V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6032992" y="5226251"/>
              <a:ext cx="457200" cy="466130"/>
              <a:chOff x="1676400" y="3424536"/>
              <a:chExt cx="457200" cy="466130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S</a:t>
                </a:r>
                <a:endParaRPr lang="en-US" sz="2400" dirty="0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7162800" y="6096000"/>
              <a:ext cx="457200" cy="466130"/>
              <a:chOff x="1676400" y="3424536"/>
              <a:chExt cx="457200" cy="466130"/>
            </a:xfrm>
          </p:grpSpPr>
          <p:sp>
            <p:nvSpPr>
              <p:cNvPr id="105" name="Oval 10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I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175222" y="5248870"/>
              <a:ext cx="457200" cy="466130"/>
              <a:chOff x="1676400" y="3424536"/>
              <a:chExt cx="457200" cy="466130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M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flipH="1">
              <a:off x="6241171" y="3930852"/>
              <a:ext cx="431239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690059" y="3901903"/>
              <a:ext cx="436779" cy="409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07" idx="0"/>
              <a:endCxn id="115" idx="4"/>
            </p:cNvCxnSpPr>
            <p:nvPr/>
          </p:nvCxnSpPr>
          <p:spPr>
            <a:xfrm flipH="1" flipV="1">
              <a:off x="6080459" y="474903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103" idx="4"/>
              <a:endCxn id="105" idx="0"/>
            </p:cNvCxnSpPr>
            <p:nvPr/>
          </p:nvCxnSpPr>
          <p:spPr>
            <a:xfrm flipH="1">
              <a:off x="7391400" y="5715000"/>
              <a:ext cx="12422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5470859" y="474903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112" idx="2"/>
              <a:endCxn id="114" idx="0"/>
            </p:cNvCxnSpPr>
            <p:nvPr/>
          </p:nvCxnSpPr>
          <p:spPr>
            <a:xfrm>
              <a:off x="7274962" y="4733329"/>
              <a:ext cx="1010417" cy="54017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111" idx="4"/>
              <a:endCxn id="103" idx="0"/>
            </p:cNvCxnSpPr>
            <p:nvPr/>
          </p:nvCxnSpPr>
          <p:spPr>
            <a:xfrm>
              <a:off x="7239000" y="4733330"/>
              <a:ext cx="164822" cy="5155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up 85"/>
            <p:cNvGrpSpPr/>
            <p:nvPr/>
          </p:nvGrpSpPr>
          <p:grpSpPr>
            <a:xfrm>
              <a:off x="6553200" y="6041672"/>
              <a:ext cx="480136" cy="466130"/>
              <a:chOff x="1653464" y="3424536"/>
              <a:chExt cx="480136" cy="466130"/>
            </a:xfrm>
          </p:grpSpPr>
          <p:sp>
            <p:nvSpPr>
              <p:cNvPr id="101" name="Oval 10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53464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4343400" y="6034492"/>
              <a:ext cx="457200" cy="498540"/>
              <a:chOff x="1676400" y="3429000"/>
              <a:chExt cx="457200" cy="49854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5242321" y="6104780"/>
              <a:ext cx="457200" cy="466130"/>
              <a:chOff x="1676400" y="3424536"/>
              <a:chExt cx="457200" cy="46613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G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5867400" y="6087070"/>
              <a:ext cx="457200" cy="466130"/>
              <a:chOff x="1676400" y="3424536"/>
              <a:chExt cx="457200" cy="466130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R</a:t>
                </a:r>
                <a:endParaRPr lang="en-US" sz="2400" dirty="0"/>
              </a:p>
            </p:txBody>
          </p:sp>
        </p:grpSp>
        <p:cxnSp>
          <p:nvCxnSpPr>
            <p:cNvPr id="90" name="Straight Connector 89"/>
            <p:cNvCxnSpPr>
              <a:stCxn id="97" idx="0"/>
            </p:cNvCxnSpPr>
            <p:nvPr/>
          </p:nvCxnSpPr>
          <p:spPr>
            <a:xfrm flipH="1" flipV="1">
              <a:off x="5289788" y="5627562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4680188" y="5627562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6297929" y="5704366"/>
              <a:ext cx="371709" cy="341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endCxn id="95" idx="0"/>
            </p:cNvCxnSpPr>
            <p:nvPr/>
          </p:nvCxnSpPr>
          <p:spPr>
            <a:xfrm flipH="1">
              <a:off x="6096000" y="57150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22249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/>
              <a:t>Increasing a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8" y="1371600"/>
            <a:ext cx="7543801" cy="5029200"/>
          </a:xfrm>
        </p:spPr>
        <p:txBody>
          <a:bodyPr/>
          <a:lstStyle/>
          <a:p>
            <a:r>
              <a:rPr lang="en-US" dirty="0"/>
              <a:t>Also called “increasing the priority” of an item.</a:t>
            </a:r>
          </a:p>
          <a:p>
            <a:r>
              <a:rPr lang="en-US" dirty="0"/>
              <a:t>Such an operation can lead to violation of the heap property.</a:t>
            </a:r>
          </a:p>
          <a:p>
            <a:r>
              <a:rPr lang="en-US" dirty="0"/>
              <a:t>Easy to fix:</a:t>
            </a:r>
          </a:p>
          <a:p>
            <a:pPr lvl="1"/>
            <a:r>
              <a:rPr lang="en-US" dirty="0"/>
              <a:t>Exchange items as needed, between </a:t>
            </a:r>
            <a:br>
              <a:rPr lang="en-US" dirty="0"/>
            </a:br>
            <a:r>
              <a:rPr lang="en-US" dirty="0"/>
              <a:t>node and parent, starting at the node </a:t>
            </a:r>
            <a:br>
              <a:rPr lang="en-US" dirty="0"/>
            </a:br>
            <a:r>
              <a:rPr lang="en-US" dirty="0"/>
              <a:t>that changed key.</a:t>
            </a:r>
          </a:p>
          <a:p>
            <a:r>
              <a:rPr lang="en-US" dirty="0"/>
              <a:t>Example:</a:t>
            </a:r>
          </a:p>
          <a:p>
            <a:pPr lvl="1"/>
            <a:r>
              <a:rPr lang="en-US" dirty="0"/>
              <a:t>An E changes to a V.</a:t>
            </a:r>
          </a:p>
          <a:p>
            <a:pPr lvl="1"/>
            <a:r>
              <a:rPr lang="en-US" dirty="0"/>
              <a:t>Exchange V and G. </a:t>
            </a:r>
          </a:p>
          <a:p>
            <a:pPr lvl="1"/>
            <a:r>
              <a:rPr lang="en-US" dirty="0"/>
              <a:t>Exchange V and T.  </a:t>
            </a:r>
            <a:r>
              <a:rPr lang="en-US" dirty="0" smtClean="0"/>
              <a:t>Done?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625" y="638634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4724400" y="3429000"/>
            <a:ext cx="4191000" cy="3126207"/>
            <a:chOff x="4343400" y="3444703"/>
            <a:chExt cx="4191000" cy="3126207"/>
          </a:xfrm>
        </p:grpSpPr>
        <p:grpSp>
          <p:nvGrpSpPr>
            <p:cNvPr id="55" name="Group 54"/>
            <p:cNvGrpSpPr/>
            <p:nvPr/>
          </p:nvGrpSpPr>
          <p:grpSpPr>
            <a:xfrm>
              <a:off x="6461459" y="3444703"/>
              <a:ext cx="457200" cy="466130"/>
              <a:chOff x="1676400" y="3424536"/>
              <a:chExt cx="457200" cy="46613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X</a:t>
                </a:r>
                <a:endParaRPr lang="en-US" sz="24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5851859" y="4282903"/>
              <a:ext cx="457200" cy="466130"/>
              <a:chOff x="1676400" y="3424536"/>
              <a:chExt cx="457200" cy="466130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V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8077200" y="5269038"/>
              <a:ext cx="457200" cy="466130"/>
              <a:chOff x="1676400" y="3424536"/>
              <a:chExt cx="457200" cy="466130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N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7010400" y="4267200"/>
              <a:ext cx="472741" cy="466130"/>
              <a:chOff x="1676400" y="3424536"/>
              <a:chExt cx="472741" cy="466130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1732783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O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5134071" y="5155963"/>
              <a:ext cx="457200" cy="498540"/>
              <a:chOff x="1676400" y="3429000"/>
              <a:chExt cx="457200" cy="498540"/>
            </a:xfrm>
          </p:grpSpPr>
          <p:sp>
            <p:nvSpPr>
              <p:cNvPr id="109" name="Oval 10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T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6032992" y="5226251"/>
              <a:ext cx="457200" cy="466130"/>
              <a:chOff x="1676400" y="3424536"/>
              <a:chExt cx="457200" cy="466130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S</a:t>
                </a:r>
                <a:endParaRPr lang="en-US" sz="2400" dirty="0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7162800" y="6096000"/>
              <a:ext cx="457200" cy="466130"/>
              <a:chOff x="1676400" y="3424536"/>
              <a:chExt cx="457200" cy="466130"/>
            </a:xfrm>
          </p:grpSpPr>
          <p:sp>
            <p:nvSpPr>
              <p:cNvPr id="105" name="Oval 10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I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175222" y="5248870"/>
              <a:ext cx="457200" cy="466130"/>
              <a:chOff x="1676400" y="3424536"/>
              <a:chExt cx="457200" cy="466130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M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flipH="1">
              <a:off x="6241171" y="3930852"/>
              <a:ext cx="431239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690059" y="3901903"/>
              <a:ext cx="436779" cy="409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07" idx="0"/>
              <a:endCxn id="115" idx="4"/>
            </p:cNvCxnSpPr>
            <p:nvPr/>
          </p:nvCxnSpPr>
          <p:spPr>
            <a:xfrm flipH="1" flipV="1">
              <a:off x="6080459" y="474903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103" idx="4"/>
              <a:endCxn id="105" idx="0"/>
            </p:cNvCxnSpPr>
            <p:nvPr/>
          </p:nvCxnSpPr>
          <p:spPr>
            <a:xfrm flipH="1">
              <a:off x="7391400" y="5715000"/>
              <a:ext cx="12422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5470859" y="474903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112" idx="2"/>
              <a:endCxn id="114" idx="0"/>
            </p:cNvCxnSpPr>
            <p:nvPr/>
          </p:nvCxnSpPr>
          <p:spPr>
            <a:xfrm>
              <a:off x="7274962" y="4733329"/>
              <a:ext cx="1010417" cy="54017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111" idx="4"/>
              <a:endCxn id="103" idx="0"/>
            </p:cNvCxnSpPr>
            <p:nvPr/>
          </p:nvCxnSpPr>
          <p:spPr>
            <a:xfrm>
              <a:off x="7239000" y="4733330"/>
              <a:ext cx="164822" cy="5155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up 85"/>
            <p:cNvGrpSpPr/>
            <p:nvPr/>
          </p:nvGrpSpPr>
          <p:grpSpPr>
            <a:xfrm>
              <a:off x="6553200" y="6041672"/>
              <a:ext cx="480136" cy="466130"/>
              <a:chOff x="1653464" y="3424536"/>
              <a:chExt cx="480136" cy="466130"/>
            </a:xfrm>
          </p:grpSpPr>
          <p:sp>
            <p:nvSpPr>
              <p:cNvPr id="101" name="Oval 10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53464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4343400" y="6034492"/>
              <a:ext cx="457200" cy="498540"/>
              <a:chOff x="1676400" y="3429000"/>
              <a:chExt cx="457200" cy="49854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5242321" y="6104780"/>
              <a:ext cx="457200" cy="466130"/>
              <a:chOff x="1676400" y="3424536"/>
              <a:chExt cx="457200" cy="46613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G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5867400" y="6087070"/>
              <a:ext cx="457200" cy="466130"/>
              <a:chOff x="1676400" y="3424536"/>
              <a:chExt cx="457200" cy="466130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R</a:t>
                </a:r>
                <a:endParaRPr lang="en-US" sz="2400" dirty="0"/>
              </a:p>
            </p:txBody>
          </p:sp>
        </p:grpSp>
        <p:cxnSp>
          <p:nvCxnSpPr>
            <p:cNvPr id="90" name="Straight Connector 89"/>
            <p:cNvCxnSpPr>
              <a:stCxn id="97" idx="0"/>
            </p:cNvCxnSpPr>
            <p:nvPr/>
          </p:nvCxnSpPr>
          <p:spPr>
            <a:xfrm flipH="1" flipV="1">
              <a:off x="5289788" y="5627562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4680188" y="5627562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6297929" y="5704366"/>
              <a:ext cx="371709" cy="341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endCxn id="95" idx="0"/>
            </p:cNvCxnSpPr>
            <p:nvPr/>
          </p:nvCxnSpPr>
          <p:spPr>
            <a:xfrm flipH="1">
              <a:off x="6096000" y="57150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033517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Increasing a Key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8" y="1371600"/>
            <a:ext cx="7543801" cy="5029200"/>
          </a:xfrm>
        </p:spPr>
        <p:txBody>
          <a:bodyPr/>
          <a:lstStyle/>
          <a:p>
            <a:r>
              <a:rPr lang="en-US" dirty="0" smtClean="0"/>
              <a:t>Also called “increasing the priority” of an item.</a:t>
            </a:r>
          </a:p>
          <a:p>
            <a:r>
              <a:rPr lang="en-US" dirty="0" smtClean="0"/>
              <a:t>Such an operation can lead to violation of the heap property.</a:t>
            </a:r>
          </a:p>
          <a:p>
            <a:r>
              <a:rPr lang="en-US" dirty="0" smtClean="0"/>
              <a:t>Easy to fix:</a:t>
            </a:r>
          </a:p>
          <a:p>
            <a:pPr lvl="1"/>
            <a:r>
              <a:rPr lang="en-US" dirty="0" smtClean="0"/>
              <a:t>Exchange items as needed, between </a:t>
            </a:r>
            <a:br>
              <a:rPr lang="en-US" dirty="0" smtClean="0"/>
            </a:br>
            <a:r>
              <a:rPr lang="en-US" dirty="0" smtClean="0"/>
              <a:t>node and parent, starting at the node </a:t>
            </a:r>
            <a:br>
              <a:rPr lang="en-US" dirty="0" smtClean="0"/>
            </a:br>
            <a:r>
              <a:rPr lang="en-US" dirty="0" smtClean="0"/>
              <a:t>that changed key.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An E changes to a V.</a:t>
            </a:r>
          </a:p>
          <a:p>
            <a:pPr lvl="1"/>
            <a:r>
              <a:rPr lang="en-US" dirty="0" smtClean="0"/>
              <a:t>Exchange V and G. </a:t>
            </a:r>
          </a:p>
          <a:p>
            <a:pPr lvl="1"/>
            <a:r>
              <a:rPr lang="en-US" dirty="0" smtClean="0"/>
              <a:t>Exchange V and T.  Done.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625" y="638634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4724400" y="3429000"/>
            <a:ext cx="4191000" cy="3126207"/>
            <a:chOff x="4343400" y="3444703"/>
            <a:chExt cx="4191000" cy="3126207"/>
          </a:xfrm>
        </p:grpSpPr>
        <p:grpSp>
          <p:nvGrpSpPr>
            <p:cNvPr id="55" name="Group 54"/>
            <p:cNvGrpSpPr/>
            <p:nvPr/>
          </p:nvGrpSpPr>
          <p:grpSpPr>
            <a:xfrm>
              <a:off x="6461459" y="3444703"/>
              <a:ext cx="457200" cy="466130"/>
              <a:chOff x="1676400" y="3424536"/>
              <a:chExt cx="457200" cy="46613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X</a:t>
                </a:r>
                <a:endParaRPr lang="en-US" sz="24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5851859" y="4282903"/>
              <a:ext cx="457200" cy="466130"/>
              <a:chOff x="1676400" y="3424536"/>
              <a:chExt cx="457200" cy="466130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V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8077200" y="5269038"/>
              <a:ext cx="457200" cy="466130"/>
              <a:chOff x="1676400" y="3424536"/>
              <a:chExt cx="457200" cy="466130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N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7010400" y="4267200"/>
              <a:ext cx="472741" cy="466130"/>
              <a:chOff x="1676400" y="3424536"/>
              <a:chExt cx="472741" cy="466130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1732783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O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5134071" y="5155963"/>
              <a:ext cx="457200" cy="498540"/>
              <a:chOff x="1676400" y="3429000"/>
              <a:chExt cx="457200" cy="498540"/>
            </a:xfrm>
          </p:grpSpPr>
          <p:sp>
            <p:nvSpPr>
              <p:cNvPr id="109" name="Oval 10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T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6032992" y="5226251"/>
              <a:ext cx="457200" cy="466130"/>
              <a:chOff x="1676400" y="3424536"/>
              <a:chExt cx="457200" cy="466130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S</a:t>
                </a:r>
                <a:endParaRPr lang="en-US" sz="2400" dirty="0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7162800" y="6096000"/>
              <a:ext cx="457200" cy="466130"/>
              <a:chOff x="1676400" y="3424536"/>
              <a:chExt cx="457200" cy="466130"/>
            </a:xfrm>
          </p:grpSpPr>
          <p:sp>
            <p:nvSpPr>
              <p:cNvPr id="105" name="Oval 10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I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175222" y="5248870"/>
              <a:ext cx="457200" cy="466130"/>
              <a:chOff x="1676400" y="3424536"/>
              <a:chExt cx="457200" cy="466130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M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flipH="1">
              <a:off x="6241171" y="3930852"/>
              <a:ext cx="431239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690059" y="3901903"/>
              <a:ext cx="436779" cy="409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07" idx="0"/>
              <a:endCxn id="115" idx="4"/>
            </p:cNvCxnSpPr>
            <p:nvPr/>
          </p:nvCxnSpPr>
          <p:spPr>
            <a:xfrm flipH="1" flipV="1">
              <a:off x="6080459" y="474903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103" idx="4"/>
              <a:endCxn id="105" idx="0"/>
            </p:cNvCxnSpPr>
            <p:nvPr/>
          </p:nvCxnSpPr>
          <p:spPr>
            <a:xfrm flipH="1">
              <a:off x="7391400" y="5715000"/>
              <a:ext cx="12422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5470859" y="474903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112" idx="2"/>
              <a:endCxn id="114" idx="0"/>
            </p:cNvCxnSpPr>
            <p:nvPr/>
          </p:nvCxnSpPr>
          <p:spPr>
            <a:xfrm>
              <a:off x="7274962" y="4733329"/>
              <a:ext cx="1010417" cy="54017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111" idx="4"/>
              <a:endCxn id="103" idx="0"/>
            </p:cNvCxnSpPr>
            <p:nvPr/>
          </p:nvCxnSpPr>
          <p:spPr>
            <a:xfrm>
              <a:off x="7239000" y="4733330"/>
              <a:ext cx="164822" cy="5155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up 85"/>
            <p:cNvGrpSpPr/>
            <p:nvPr/>
          </p:nvGrpSpPr>
          <p:grpSpPr>
            <a:xfrm>
              <a:off x="6553200" y="6041672"/>
              <a:ext cx="480136" cy="466130"/>
              <a:chOff x="1653464" y="3424536"/>
              <a:chExt cx="480136" cy="466130"/>
            </a:xfrm>
          </p:grpSpPr>
          <p:sp>
            <p:nvSpPr>
              <p:cNvPr id="101" name="Oval 10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53464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4343400" y="6034492"/>
              <a:ext cx="457200" cy="498540"/>
              <a:chOff x="1676400" y="3429000"/>
              <a:chExt cx="457200" cy="49854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5242321" y="6104780"/>
              <a:ext cx="457200" cy="466130"/>
              <a:chOff x="1676400" y="3424536"/>
              <a:chExt cx="457200" cy="46613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G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5867400" y="6087070"/>
              <a:ext cx="457200" cy="466130"/>
              <a:chOff x="1676400" y="3424536"/>
              <a:chExt cx="457200" cy="466130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R</a:t>
                </a:r>
                <a:endParaRPr lang="en-US" sz="2400" dirty="0"/>
              </a:p>
            </p:txBody>
          </p:sp>
        </p:grpSp>
        <p:cxnSp>
          <p:nvCxnSpPr>
            <p:cNvPr id="90" name="Straight Connector 89"/>
            <p:cNvCxnSpPr>
              <a:stCxn id="97" idx="0"/>
            </p:cNvCxnSpPr>
            <p:nvPr/>
          </p:nvCxnSpPr>
          <p:spPr>
            <a:xfrm flipH="1" flipV="1">
              <a:off x="5289788" y="5627562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4680188" y="5627562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6297929" y="5704366"/>
              <a:ext cx="371709" cy="341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endCxn id="95" idx="0"/>
            </p:cNvCxnSpPr>
            <p:nvPr/>
          </p:nvCxnSpPr>
          <p:spPr>
            <a:xfrm flipH="1">
              <a:off x="6096000" y="57150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43294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Priority Queues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sz="2400" dirty="0" smtClean="0"/>
              <a:t>So far we have seen sorting methods that works in </a:t>
            </a:r>
            <a:r>
              <a:rPr lang="en-US" sz="2400" b="1" u="sng" dirty="0" smtClean="0"/>
              <a:t>batch mode</a:t>
            </a:r>
            <a:r>
              <a:rPr lang="en-US" sz="2400" dirty="0"/>
              <a:t>:</a:t>
            </a:r>
            <a:endParaRPr lang="en-US" sz="2400" dirty="0" smtClean="0"/>
          </a:p>
          <a:p>
            <a:pPr lvl="1"/>
            <a:r>
              <a:rPr lang="en-US" sz="2000" dirty="0" smtClean="0"/>
              <a:t>They are given all the items at once</a:t>
            </a:r>
          </a:p>
          <a:p>
            <a:pPr lvl="1"/>
            <a:r>
              <a:rPr lang="en-US" sz="2000" dirty="0" smtClean="0"/>
              <a:t>They sort the items.</a:t>
            </a:r>
          </a:p>
          <a:p>
            <a:pPr lvl="1"/>
            <a:r>
              <a:rPr lang="en-US" sz="2000" dirty="0" smtClean="0"/>
              <a:t>Done!</a:t>
            </a:r>
          </a:p>
          <a:p>
            <a:r>
              <a:rPr lang="en-US" sz="2400" dirty="0" smtClean="0"/>
              <a:t>Another case of interest is </a:t>
            </a:r>
            <a:r>
              <a:rPr lang="en-US" sz="2400" b="1" u="sng" dirty="0" smtClean="0"/>
              <a:t>online</a:t>
            </a:r>
            <a:r>
              <a:rPr lang="en-US" sz="2400" dirty="0" smtClean="0"/>
              <a:t> methods, that deal with data that change.</a:t>
            </a:r>
          </a:p>
          <a:p>
            <a:r>
              <a:rPr lang="en-US" sz="2400" dirty="0" smtClean="0"/>
              <a:t>Goal: support (efficiently):</a:t>
            </a:r>
          </a:p>
          <a:p>
            <a:pPr lvl="1"/>
            <a:r>
              <a:rPr lang="en-US" sz="2000" dirty="0" smtClean="0"/>
              <a:t>Insertion of a new element.</a:t>
            </a:r>
          </a:p>
          <a:p>
            <a:pPr lvl="1"/>
            <a:r>
              <a:rPr lang="en-US" sz="2000" dirty="0" smtClean="0"/>
              <a:t>Deletion of the max element.</a:t>
            </a:r>
          </a:p>
          <a:p>
            <a:pPr lvl="1"/>
            <a:r>
              <a:rPr lang="en-US" sz="2000" dirty="0" smtClean="0"/>
              <a:t>Initialization (organizing an initial set of data).</a:t>
            </a:r>
          </a:p>
          <a:p>
            <a:r>
              <a:rPr lang="en-US" sz="2400" dirty="0" smtClean="0"/>
              <a:t>The abstract data type that supports these operations is called </a:t>
            </a:r>
            <a:r>
              <a:rPr lang="en-US" sz="2400" b="1" u="sng" dirty="0" smtClean="0"/>
              <a:t>priority queue</a:t>
            </a:r>
            <a:r>
              <a:rPr lang="en-US" sz="2400" dirty="0" smtClean="0"/>
              <a:t>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49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/>
              <a:t>Increasing a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8" y="1371600"/>
            <a:ext cx="7543801" cy="5029200"/>
          </a:xfrm>
        </p:spPr>
        <p:txBody>
          <a:bodyPr/>
          <a:lstStyle/>
          <a:p>
            <a:r>
              <a:rPr lang="en-US" dirty="0" smtClean="0"/>
              <a:t>Implementation:</a:t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r>
              <a:rPr lang="en-US" dirty="0" err="1"/>
              <a:t>fixUp</a:t>
            </a:r>
            <a:r>
              <a:rPr lang="en-US" dirty="0"/>
              <a:t>(Item a[], </a:t>
            </a:r>
            <a:r>
              <a:rPr lang="en-US" dirty="0" err="1"/>
              <a:t>int</a:t>
            </a:r>
            <a:r>
              <a:rPr lang="en-US" dirty="0"/>
              <a:t> k)</a:t>
            </a:r>
          </a:p>
          <a:p>
            <a:pPr marL="0" indent="0">
              <a:buNone/>
            </a:pPr>
            <a:r>
              <a:rPr lang="en-US" dirty="0" smtClean="0"/>
              <a:t>{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while </a:t>
            </a:r>
            <a:r>
              <a:rPr lang="en-US" dirty="0" smtClean="0"/>
              <a:t>((</a:t>
            </a:r>
            <a:r>
              <a:rPr lang="en-US" dirty="0"/>
              <a:t>k &gt; </a:t>
            </a:r>
            <a:r>
              <a:rPr lang="en-US" dirty="0" smtClean="0"/>
              <a:t>1) </a:t>
            </a:r>
            <a:r>
              <a:rPr lang="en-US" dirty="0"/>
              <a:t>&amp;&amp; </a:t>
            </a:r>
            <a:r>
              <a:rPr lang="en-US" dirty="0" smtClean="0"/>
              <a:t>(less(a[k/2</a:t>
            </a:r>
            <a:r>
              <a:rPr lang="en-US" dirty="0"/>
              <a:t>], a[k</a:t>
            </a:r>
            <a:r>
              <a:rPr lang="en-US" dirty="0" smtClean="0"/>
              <a:t>])))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{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 err="1" smtClean="0"/>
              <a:t>exch</a:t>
            </a:r>
            <a:r>
              <a:rPr lang="en-US" dirty="0" smtClean="0"/>
              <a:t>(a[k</a:t>
            </a:r>
            <a:r>
              <a:rPr lang="en-US" dirty="0"/>
              <a:t>], a[k/2]);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k </a:t>
            </a:r>
            <a:r>
              <a:rPr lang="en-US" dirty="0"/>
              <a:t>= k/2;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}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}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625" y="638634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4724400" y="3429000"/>
            <a:ext cx="4191000" cy="3126207"/>
            <a:chOff x="4343400" y="3444703"/>
            <a:chExt cx="4191000" cy="3126207"/>
          </a:xfrm>
        </p:grpSpPr>
        <p:grpSp>
          <p:nvGrpSpPr>
            <p:cNvPr id="55" name="Group 54"/>
            <p:cNvGrpSpPr/>
            <p:nvPr/>
          </p:nvGrpSpPr>
          <p:grpSpPr>
            <a:xfrm>
              <a:off x="6461459" y="3444703"/>
              <a:ext cx="457200" cy="466130"/>
              <a:chOff x="1676400" y="3424536"/>
              <a:chExt cx="457200" cy="46613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X</a:t>
                </a:r>
                <a:endParaRPr lang="en-US" sz="24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5851859" y="4282903"/>
              <a:ext cx="457200" cy="466130"/>
              <a:chOff x="1676400" y="3424536"/>
              <a:chExt cx="457200" cy="466130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V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8077200" y="5269038"/>
              <a:ext cx="457200" cy="466130"/>
              <a:chOff x="1676400" y="3424536"/>
              <a:chExt cx="457200" cy="466130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N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7010400" y="4267200"/>
              <a:ext cx="472741" cy="466130"/>
              <a:chOff x="1676400" y="3424536"/>
              <a:chExt cx="472741" cy="466130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1732783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O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5134071" y="5155963"/>
              <a:ext cx="457200" cy="498540"/>
              <a:chOff x="1676400" y="3429000"/>
              <a:chExt cx="457200" cy="498540"/>
            </a:xfrm>
          </p:grpSpPr>
          <p:sp>
            <p:nvSpPr>
              <p:cNvPr id="109" name="Oval 10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T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6032992" y="5226251"/>
              <a:ext cx="457200" cy="466130"/>
              <a:chOff x="1676400" y="3424536"/>
              <a:chExt cx="457200" cy="466130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S</a:t>
                </a:r>
                <a:endParaRPr lang="en-US" sz="2400" dirty="0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7162800" y="6096000"/>
              <a:ext cx="457200" cy="466130"/>
              <a:chOff x="1676400" y="3424536"/>
              <a:chExt cx="457200" cy="466130"/>
            </a:xfrm>
          </p:grpSpPr>
          <p:sp>
            <p:nvSpPr>
              <p:cNvPr id="105" name="Oval 10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I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175222" y="5248870"/>
              <a:ext cx="457200" cy="466130"/>
              <a:chOff x="1676400" y="3424536"/>
              <a:chExt cx="457200" cy="466130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M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flipH="1">
              <a:off x="6241171" y="3930852"/>
              <a:ext cx="431239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690059" y="3901903"/>
              <a:ext cx="436779" cy="409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07" idx="0"/>
              <a:endCxn id="115" idx="4"/>
            </p:cNvCxnSpPr>
            <p:nvPr/>
          </p:nvCxnSpPr>
          <p:spPr>
            <a:xfrm flipH="1" flipV="1">
              <a:off x="6080459" y="474903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103" idx="4"/>
              <a:endCxn id="105" idx="0"/>
            </p:cNvCxnSpPr>
            <p:nvPr/>
          </p:nvCxnSpPr>
          <p:spPr>
            <a:xfrm flipH="1">
              <a:off x="7391400" y="5715000"/>
              <a:ext cx="12422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5470859" y="474903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112" idx="2"/>
              <a:endCxn id="114" idx="0"/>
            </p:cNvCxnSpPr>
            <p:nvPr/>
          </p:nvCxnSpPr>
          <p:spPr>
            <a:xfrm>
              <a:off x="7274962" y="4733329"/>
              <a:ext cx="1010417" cy="54017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111" idx="4"/>
              <a:endCxn id="103" idx="0"/>
            </p:cNvCxnSpPr>
            <p:nvPr/>
          </p:nvCxnSpPr>
          <p:spPr>
            <a:xfrm>
              <a:off x="7239000" y="4733330"/>
              <a:ext cx="164822" cy="5155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up 85"/>
            <p:cNvGrpSpPr/>
            <p:nvPr/>
          </p:nvGrpSpPr>
          <p:grpSpPr>
            <a:xfrm>
              <a:off x="6553200" y="6041672"/>
              <a:ext cx="480136" cy="466130"/>
              <a:chOff x="1653464" y="3424536"/>
              <a:chExt cx="480136" cy="466130"/>
            </a:xfrm>
          </p:grpSpPr>
          <p:sp>
            <p:nvSpPr>
              <p:cNvPr id="101" name="Oval 10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53464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4343400" y="6034492"/>
              <a:ext cx="457200" cy="498540"/>
              <a:chOff x="1676400" y="3429000"/>
              <a:chExt cx="457200" cy="49854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5242321" y="6104780"/>
              <a:ext cx="457200" cy="466130"/>
              <a:chOff x="1676400" y="3424536"/>
              <a:chExt cx="457200" cy="46613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G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5867400" y="6087070"/>
              <a:ext cx="457200" cy="466130"/>
              <a:chOff x="1676400" y="3424536"/>
              <a:chExt cx="457200" cy="466130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R</a:t>
                </a:r>
                <a:endParaRPr lang="en-US" sz="2400" dirty="0"/>
              </a:p>
            </p:txBody>
          </p:sp>
        </p:grpSp>
        <p:cxnSp>
          <p:nvCxnSpPr>
            <p:cNvPr id="90" name="Straight Connector 89"/>
            <p:cNvCxnSpPr>
              <a:stCxn id="97" idx="0"/>
            </p:cNvCxnSpPr>
            <p:nvPr/>
          </p:nvCxnSpPr>
          <p:spPr>
            <a:xfrm flipH="1" flipV="1">
              <a:off x="5289788" y="5627562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4680188" y="5627562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6297929" y="5704366"/>
              <a:ext cx="371709" cy="341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endCxn id="95" idx="0"/>
            </p:cNvCxnSpPr>
            <p:nvPr/>
          </p:nvCxnSpPr>
          <p:spPr>
            <a:xfrm flipH="1">
              <a:off x="6096000" y="57150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6974723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Decreasing </a:t>
            </a:r>
            <a:r>
              <a:rPr lang="en-US" dirty="0"/>
              <a:t>a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8" y="1371600"/>
            <a:ext cx="7543801" cy="5029200"/>
          </a:xfrm>
        </p:spPr>
        <p:txBody>
          <a:bodyPr/>
          <a:lstStyle/>
          <a:p>
            <a:r>
              <a:rPr lang="en-US" dirty="0"/>
              <a:t>Also called </a:t>
            </a:r>
            <a:r>
              <a:rPr lang="en-US" dirty="0" smtClean="0"/>
              <a:t>“decreasing </a:t>
            </a:r>
            <a:r>
              <a:rPr lang="en-US" dirty="0"/>
              <a:t>the priority” of an item.</a:t>
            </a:r>
          </a:p>
          <a:p>
            <a:r>
              <a:rPr lang="en-US" dirty="0"/>
              <a:t>Such an operation can lead to violation of the heap property.</a:t>
            </a:r>
          </a:p>
          <a:p>
            <a:r>
              <a:rPr lang="en-US" dirty="0"/>
              <a:t>Easy to fix:</a:t>
            </a:r>
          </a:p>
          <a:p>
            <a:pPr lvl="1"/>
            <a:r>
              <a:rPr lang="en-US" dirty="0"/>
              <a:t>Exchange items as needed, between </a:t>
            </a:r>
            <a:br>
              <a:rPr lang="en-US" dirty="0"/>
            </a:br>
            <a:r>
              <a:rPr lang="en-US" dirty="0"/>
              <a:t>node and </a:t>
            </a:r>
            <a:r>
              <a:rPr lang="en-US" b="1" u="sng" dirty="0" smtClean="0"/>
              <a:t>largest</a:t>
            </a:r>
            <a:r>
              <a:rPr lang="en-US" dirty="0" smtClean="0"/>
              <a:t> child, </a:t>
            </a:r>
            <a:r>
              <a:rPr lang="en-US" dirty="0"/>
              <a:t>starting at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node that </a:t>
            </a:r>
            <a:r>
              <a:rPr lang="en-US" dirty="0"/>
              <a:t>changed key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625" y="638634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4724400" y="3429000"/>
            <a:ext cx="4191000" cy="3126207"/>
            <a:chOff x="4343400" y="3444703"/>
            <a:chExt cx="4191000" cy="3126207"/>
          </a:xfrm>
        </p:grpSpPr>
        <p:grpSp>
          <p:nvGrpSpPr>
            <p:cNvPr id="55" name="Group 54"/>
            <p:cNvGrpSpPr/>
            <p:nvPr/>
          </p:nvGrpSpPr>
          <p:grpSpPr>
            <a:xfrm>
              <a:off x="6461459" y="3444703"/>
              <a:ext cx="457200" cy="466130"/>
              <a:chOff x="1676400" y="3424536"/>
              <a:chExt cx="457200" cy="46613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X</a:t>
                </a:r>
                <a:endParaRPr lang="en-US" sz="2400" dirty="0"/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5851859" y="4282903"/>
              <a:ext cx="457200" cy="466130"/>
              <a:chOff x="1676400" y="3424536"/>
              <a:chExt cx="457200" cy="466130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 T</a:t>
                </a:r>
                <a:endParaRPr lang="en-US" sz="2400" dirty="0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8077200" y="5269038"/>
              <a:ext cx="457200" cy="466130"/>
              <a:chOff x="1676400" y="3424536"/>
              <a:chExt cx="457200" cy="466130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N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7010400" y="4267200"/>
              <a:ext cx="472741" cy="466130"/>
              <a:chOff x="1676400" y="3424536"/>
              <a:chExt cx="472741" cy="466130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1732783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O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5134071" y="5155963"/>
              <a:ext cx="457200" cy="498540"/>
              <a:chOff x="1676400" y="3429000"/>
              <a:chExt cx="457200" cy="498540"/>
            </a:xfrm>
          </p:grpSpPr>
          <p:sp>
            <p:nvSpPr>
              <p:cNvPr id="109" name="Oval 10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G</a:t>
                </a:r>
                <a:endParaRPr lang="en-US" sz="24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6032992" y="5226251"/>
              <a:ext cx="457200" cy="466130"/>
              <a:chOff x="1676400" y="3424536"/>
              <a:chExt cx="457200" cy="466130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S</a:t>
                </a:r>
                <a:endParaRPr lang="en-US" sz="2400" dirty="0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7162800" y="6096000"/>
              <a:ext cx="457200" cy="466130"/>
              <a:chOff x="1676400" y="3424536"/>
              <a:chExt cx="457200" cy="466130"/>
            </a:xfrm>
          </p:grpSpPr>
          <p:sp>
            <p:nvSpPr>
              <p:cNvPr id="105" name="Oval 10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I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175222" y="5248870"/>
              <a:ext cx="457200" cy="466130"/>
              <a:chOff x="1676400" y="3424536"/>
              <a:chExt cx="457200" cy="466130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M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flipH="1">
              <a:off x="6241171" y="3930852"/>
              <a:ext cx="431239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690059" y="3901903"/>
              <a:ext cx="436779" cy="409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07" idx="0"/>
              <a:endCxn id="115" idx="4"/>
            </p:cNvCxnSpPr>
            <p:nvPr/>
          </p:nvCxnSpPr>
          <p:spPr>
            <a:xfrm flipH="1" flipV="1">
              <a:off x="6080459" y="474903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103" idx="4"/>
              <a:endCxn id="105" idx="0"/>
            </p:cNvCxnSpPr>
            <p:nvPr/>
          </p:nvCxnSpPr>
          <p:spPr>
            <a:xfrm flipH="1">
              <a:off x="7391400" y="5715000"/>
              <a:ext cx="12422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5470859" y="474903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112" idx="2"/>
              <a:endCxn id="114" idx="0"/>
            </p:cNvCxnSpPr>
            <p:nvPr/>
          </p:nvCxnSpPr>
          <p:spPr>
            <a:xfrm>
              <a:off x="7274962" y="4733329"/>
              <a:ext cx="1010417" cy="54017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111" idx="4"/>
              <a:endCxn id="103" idx="0"/>
            </p:cNvCxnSpPr>
            <p:nvPr/>
          </p:nvCxnSpPr>
          <p:spPr>
            <a:xfrm>
              <a:off x="7239000" y="4733330"/>
              <a:ext cx="164822" cy="5155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up 85"/>
            <p:cNvGrpSpPr/>
            <p:nvPr/>
          </p:nvGrpSpPr>
          <p:grpSpPr>
            <a:xfrm>
              <a:off x="6553200" y="6041672"/>
              <a:ext cx="480136" cy="466130"/>
              <a:chOff x="1653464" y="3424536"/>
              <a:chExt cx="480136" cy="466130"/>
            </a:xfrm>
          </p:grpSpPr>
          <p:sp>
            <p:nvSpPr>
              <p:cNvPr id="101" name="Oval 10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53464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4343400" y="6034492"/>
              <a:ext cx="457200" cy="498540"/>
              <a:chOff x="1676400" y="3429000"/>
              <a:chExt cx="457200" cy="49854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5242321" y="6104780"/>
              <a:ext cx="457200" cy="466130"/>
              <a:chOff x="1676400" y="3424536"/>
              <a:chExt cx="457200" cy="46613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E</a:t>
                </a:r>
                <a:endParaRPr lang="en-US" sz="2400" dirty="0"/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5867400" y="6087070"/>
              <a:ext cx="457200" cy="466130"/>
              <a:chOff x="1676400" y="3424536"/>
              <a:chExt cx="457200" cy="466130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R</a:t>
                </a:r>
                <a:endParaRPr lang="en-US" sz="2400" dirty="0"/>
              </a:p>
            </p:txBody>
          </p:sp>
        </p:grpSp>
        <p:cxnSp>
          <p:nvCxnSpPr>
            <p:cNvPr id="90" name="Straight Connector 89"/>
            <p:cNvCxnSpPr>
              <a:stCxn id="97" idx="0"/>
            </p:cNvCxnSpPr>
            <p:nvPr/>
          </p:nvCxnSpPr>
          <p:spPr>
            <a:xfrm flipH="1" flipV="1">
              <a:off x="5289788" y="5627562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4680188" y="5627562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6297929" y="5704366"/>
              <a:ext cx="371709" cy="341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endCxn id="95" idx="0"/>
            </p:cNvCxnSpPr>
            <p:nvPr/>
          </p:nvCxnSpPr>
          <p:spPr>
            <a:xfrm flipH="1">
              <a:off x="6096000" y="57150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77840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Decreasing </a:t>
            </a:r>
            <a:r>
              <a:rPr lang="en-US" dirty="0"/>
              <a:t>a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8" y="1371600"/>
            <a:ext cx="7543801" cy="5029200"/>
          </a:xfrm>
        </p:spPr>
        <p:txBody>
          <a:bodyPr/>
          <a:lstStyle/>
          <a:p>
            <a:r>
              <a:rPr lang="en-US" dirty="0"/>
              <a:t>Also called </a:t>
            </a:r>
            <a:r>
              <a:rPr lang="en-US" dirty="0" smtClean="0"/>
              <a:t>“decreasing </a:t>
            </a:r>
            <a:r>
              <a:rPr lang="en-US" dirty="0"/>
              <a:t>the priority” of an item.</a:t>
            </a:r>
          </a:p>
          <a:p>
            <a:r>
              <a:rPr lang="en-US" dirty="0"/>
              <a:t>Such an operation can lead to violation of the heap property.</a:t>
            </a:r>
          </a:p>
          <a:p>
            <a:r>
              <a:rPr lang="en-US" dirty="0"/>
              <a:t>Easy to fix:</a:t>
            </a:r>
          </a:p>
          <a:p>
            <a:pPr lvl="1"/>
            <a:r>
              <a:rPr lang="en-US" dirty="0"/>
              <a:t>Exchange items as needed, between </a:t>
            </a:r>
            <a:br>
              <a:rPr lang="en-US" dirty="0"/>
            </a:br>
            <a:r>
              <a:rPr lang="en-US" dirty="0"/>
              <a:t>node and </a:t>
            </a:r>
            <a:r>
              <a:rPr lang="en-US" b="1" u="sng" dirty="0" smtClean="0"/>
              <a:t>largest</a:t>
            </a:r>
            <a:r>
              <a:rPr lang="en-US" dirty="0" smtClean="0"/>
              <a:t> child, </a:t>
            </a:r>
            <a:r>
              <a:rPr lang="en-US" dirty="0"/>
              <a:t>starting at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node that </a:t>
            </a:r>
            <a:r>
              <a:rPr lang="en-US" dirty="0"/>
              <a:t>changed key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An X changes to a B.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625" y="638634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4724400" y="3429000"/>
            <a:ext cx="4191000" cy="3126207"/>
            <a:chOff x="4343400" y="3444703"/>
            <a:chExt cx="4191000" cy="3126207"/>
          </a:xfrm>
        </p:grpSpPr>
        <p:grpSp>
          <p:nvGrpSpPr>
            <p:cNvPr id="55" name="Group 54"/>
            <p:cNvGrpSpPr/>
            <p:nvPr/>
          </p:nvGrpSpPr>
          <p:grpSpPr>
            <a:xfrm>
              <a:off x="6461459" y="3444703"/>
              <a:ext cx="457200" cy="466130"/>
              <a:chOff x="1676400" y="3424536"/>
              <a:chExt cx="457200" cy="46613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B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5851859" y="4282903"/>
              <a:ext cx="457200" cy="466130"/>
              <a:chOff x="1676400" y="3424536"/>
              <a:chExt cx="457200" cy="466130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 T</a:t>
                </a:r>
                <a:endParaRPr lang="en-US" sz="2400" dirty="0"/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8077200" y="5269038"/>
              <a:ext cx="457200" cy="466130"/>
              <a:chOff x="1676400" y="3424536"/>
              <a:chExt cx="457200" cy="466130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N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7010400" y="4267200"/>
              <a:ext cx="472741" cy="466130"/>
              <a:chOff x="1676400" y="3424536"/>
              <a:chExt cx="472741" cy="466130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1732783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O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5134071" y="5155963"/>
              <a:ext cx="457200" cy="498540"/>
              <a:chOff x="1676400" y="3429000"/>
              <a:chExt cx="457200" cy="498540"/>
            </a:xfrm>
          </p:grpSpPr>
          <p:sp>
            <p:nvSpPr>
              <p:cNvPr id="109" name="Oval 10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G</a:t>
                </a:r>
                <a:endParaRPr lang="en-US" sz="24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6032992" y="5226251"/>
              <a:ext cx="457200" cy="466130"/>
              <a:chOff x="1676400" y="3424536"/>
              <a:chExt cx="457200" cy="466130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S</a:t>
                </a:r>
                <a:endParaRPr lang="en-US" sz="2400" dirty="0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7162800" y="6096000"/>
              <a:ext cx="457200" cy="466130"/>
              <a:chOff x="1676400" y="3424536"/>
              <a:chExt cx="457200" cy="466130"/>
            </a:xfrm>
          </p:grpSpPr>
          <p:sp>
            <p:nvSpPr>
              <p:cNvPr id="105" name="Oval 10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I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175222" y="5248870"/>
              <a:ext cx="457200" cy="466130"/>
              <a:chOff x="1676400" y="3424536"/>
              <a:chExt cx="457200" cy="466130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M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flipH="1">
              <a:off x="6241171" y="3930852"/>
              <a:ext cx="431239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690059" y="3901903"/>
              <a:ext cx="436779" cy="409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07" idx="0"/>
              <a:endCxn id="115" idx="4"/>
            </p:cNvCxnSpPr>
            <p:nvPr/>
          </p:nvCxnSpPr>
          <p:spPr>
            <a:xfrm flipH="1" flipV="1">
              <a:off x="6080459" y="474903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103" idx="4"/>
              <a:endCxn id="105" idx="0"/>
            </p:cNvCxnSpPr>
            <p:nvPr/>
          </p:nvCxnSpPr>
          <p:spPr>
            <a:xfrm flipH="1">
              <a:off x="7391400" y="5715000"/>
              <a:ext cx="12422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5470859" y="474903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112" idx="2"/>
              <a:endCxn id="114" idx="0"/>
            </p:cNvCxnSpPr>
            <p:nvPr/>
          </p:nvCxnSpPr>
          <p:spPr>
            <a:xfrm>
              <a:off x="7274962" y="4733329"/>
              <a:ext cx="1010417" cy="54017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111" idx="4"/>
              <a:endCxn id="103" idx="0"/>
            </p:cNvCxnSpPr>
            <p:nvPr/>
          </p:nvCxnSpPr>
          <p:spPr>
            <a:xfrm>
              <a:off x="7239000" y="4733330"/>
              <a:ext cx="164822" cy="5155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up 85"/>
            <p:cNvGrpSpPr/>
            <p:nvPr/>
          </p:nvGrpSpPr>
          <p:grpSpPr>
            <a:xfrm>
              <a:off x="6553200" y="6041672"/>
              <a:ext cx="480136" cy="466130"/>
              <a:chOff x="1653464" y="3424536"/>
              <a:chExt cx="480136" cy="466130"/>
            </a:xfrm>
          </p:grpSpPr>
          <p:sp>
            <p:nvSpPr>
              <p:cNvPr id="101" name="Oval 10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53464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4343400" y="6034492"/>
              <a:ext cx="457200" cy="498540"/>
              <a:chOff x="1676400" y="3429000"/>
              <a:chExt cx="457200" cy="49854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5242321" y="6104780"/>
              <a:ext cx="457200" cy="466130"/>
              <a:chOff x="1676400" y="3424536"/>
              <a:chExt cx="457200" cy="46613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E</a:t>
                </a:r>
                <a:endParaRPr lang="en-US" sz="2400" dirty="0"/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5867400" y="6087070"/>
              <a:ext cx="457200" cy="466130"/>
              <a:chOff x="1676400" y="3424536"/>
              <a:chExt cx="457200" cy="466130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R</a:t>
                </a:r>
                <a:endParaRPr lang="en-US" sz="2400" dirty="0"/>
              </a:p>
            </p:txBody>
          </p:sp>
        </p:grpSp>
        <p:cxnSp>
          <p:nvCxnSpPr>
            <p:cNvPr id="90" name="Straight Connector 89"/>
            <p:cNvCxnSpPr>
              <a:stCxn id="97" idx="0"/>
            </p:cNvCxnSpPr>
            <p:nvPr/>
          </p:nvCxnSpPr>
          <p:spPr>
            <a:xfrm flipH="1" flipV="1">
              <a:off x="5289788" y="5627562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4680188" y="5627562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6297929" y="5704366"/>
              <a:ext cx="371709" cy="341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endCxn id="95" idx="0"/>
            </p:cNvCxnSpPr>
            <p:nvPr/>
          </p:nvCxnSpPr>
          <p:spPr>
            <a:xfrm flipH="1">
              <a:off x="6096000" y="57150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740245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Decreasing </a:t>
            </a:r>
            <a:r>
              <a:rPr lang="en-US" dirty="0"/>
              <a:t>a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8" y="1371600"/>
            <a:ext cx="7543801" cy="5029200"/>
          </a:xfrm>
        </p:spPr>
        <p:txBody>
          <a:bodyPr/>
          <a:lstStyle/>
          <a:p>
            <a:r>
              <a:rPr lang="en-US" dirty="0"/>
              <a:t>Also called </a:t>
            </a:r>
            <a:r>
              <a:rPr lang="en-US" dirty="0" smtClean="0"/>
              <a:t>“decreasing </a:t>
            </a:r>
            <a:r>
              <a:rPr lang="en-US" dirty="0"/>
              <a:t>the priority” of an item.</a:t>
            </a:r>
          </a:p>
          <a:p>
            <a:r>
              <a:rPr lang="en-US" dirty="0"/>
              <a:t>Such an operation can lead to violation of the heap property.</a:t>
            </a:r>
          </a:p>
          <a:p>
            <a:r>
              <a:rPr lang="en-US" dirty="0"/>
              <a:t>Easy to fix:</a:t>
            </a:r>
          </a:p>
          <a:p>
            <a:pPr lvl="1"/>
            <a:r>
              <a:rPr lang="en-US" dirty="0"/>
              <a:t>Exchange items as needed, between </a:t>
            </a:r>
            <a:br>
              <a:rPr lang="en-US" dirty="0"/>
            </a:br>
            <a:r>
              <a:rPr lang="en-US" dirty="0"/>
              <a:t>node and </a:t>
            </a:r>
            <a:r>
              <a:rPr lang="en-US" b="1" u="sng" dirty="0" smtClean="0"/>
              <a:t>largest</a:t>
            </a:r>
            <a:r>
              <a:rPr lang="en-US" dirty="0" smtClean="0"/>
              <a:t> child, </a:t>
            </a:r>
            <a:r>
              <a:rPr lang="en-US" dirty="0"/>
              <a:t>starting at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node that </a:t>
            </a:r>
            <a:r>
              <a:rPr lang="en-US" dirty="0"/>
              <a:t>changed key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An X changes to a B.</a:t>
            </a:r>
          </a:p>
          <a:p>
            <a:pPr lvl="1"/>
            <a:r>
              <a:rPr lang="en-US" dirty="0" smtClean="0"/>
              <a:t>Exchange B and 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625" y="638634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4724400" y="3429000"/>
            <a:ext cx="4191000" cy="3126207"/>
            <a:chOff x="4343400" y="3444703"/>
            <a:chExt cx="4191000" cy="3126207"/>
          </a:xfrm>
        </p:grpSpPr>
        <p:grpSp>
          <p:nvGrpSpPr>
            <p:cNvPr id="55" name="Group 54"/>
            <p:cNvGrpSpPr/>
            <p:nvPr/>
          </p:nvGrpSpPr>
          <p:grpSpPr>
            <a:xfrm>
              <a:off x="6461459" y="3444703"/>
              <a:ext cx="457200" cy="466130"/>
              <a:chOff x="1676400" y="3424536"/>
              <a:chExt cx="457200" cy="46613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T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5851859" y="4282903"/>
              <a:ext cx="457200" cy="466130"/>
              <a:chOff x="1676400" y="3424536"/>
              <a:chExt cx="457200" cy="466130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B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8077200" y="5269038"/>
              <a:ext cx="457200" cy="466130"/>
              <a:chOff x="1676400" y="3424536"/>
              <a:chExt cx="457200" cy="466130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N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7010400" y="4267200"/>
              <a:ext cx="472741" cy="466130"/>
              <a:chOff x="1676400" y="3424536"/>
              <a:chExt cx="472741" cy="466130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1732783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O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5134071" y="5155963"/>
              <a:ext cx="457200" cy="498540"/>
              <a:chOff x="1676400" y="3429000"/>
              <a:chExt cx="457200" cy="498540"/>
            </a:xfrm>
          </p:grpSpPr>
          <p:sp>
            <p:nvSpPr>
              <p:cNvPr id="109" name="Oval 10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G</a:t>
                </a:r>
                <a:endParaRPr lang="en-US" sz="24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6032992" y="5226251"/>
              <a:ext cx="457200" cy="466130"/>
              <a:chOff x="1676400" y="3424536"/>
              <a:chExt cx="457200" cy="466130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S</a:t>
                </a:r>
                <a:endParaRPr lang="en-US" sz="2400" dirty="0"/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7162800" y="6096000"/>
              <a:ext cx="457200" cy="466130"/>
              <a:chOff x="1676400" y="3424536"/>
              <a:chExt cx="457200" cy="466130"/>
            </a:xfrm>
          </p:grpSpPr>
          <p:sp>
            <p:nvSpPr>
              <p:cNvPr id="105" name="Oval 10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I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175222" y="5248870"/>
              <a:ext cx="457200" cy="466130"/>
              <a:chOff x="1676400" y="3424536"/>
              <a:chExt cx="457200" cy="466130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M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flipH="1">
              <a:off x="6241171" y="3930852"/>
              <a:ext cx="431239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690059" y="3901903"/>
              <a:ext cx="436779" cy="409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07" idx="0"/>
              <a:endCxn id="115" idx="4"/>
            </p:cNvCxnSpPr>
            <p:nvPr/>
          </p:nvCxnSpPr>
          <p:spPr>
            <a:xfrm flipH="1" flipV="1">
              <a:off x="6080459" y="474903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103" idx="4"/>
              <a:endCxn id="105" idx="0"/>
            </p:cNvCxnSpPr>
            <p:nvPr/>
          </p:nvCxnSpPr>
          <p:spPr>
            <a:xfrm flipH="1">
              <a:off x="7391400" y="5715000"/>
              <a:ext cx="12422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5470859" y="474903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112" idx="2"/>
              <a:endCxn id="114" idx="0"/>
            </p:cNvCxnSpPr>
            <p:nvPr/>
          </p:nvCxnSpPr>
          <p:spPr>
            <a:xfrm>
              <a:off x="7274962" y="4733329"/>
              <a:ext cx="1010417" cy="54017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111" idx="4"/>
              <a:endCxn id="103" idx="0"/>
            </p:cNvCxnSpPr>
            <p:nvPr/>
          </p:nvCxnSpPr>
          <p:spPr>
            <a:xfrm>
              <a:off x="7239000" y="4733330"/>
              <a:ext cx="164822" cy="5155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up 85"/>
            <p:cNvGrpSpPr/>
            <p:nvPr/>
          </p:nvGrpSpPr>
          <p:grpSpPr>
            <a:xfrm>
              <a:off x="6553200" y="6041672"/>
              <a:ext cx="480136" cy="466130"/>
              <a:chOff x="1653464" y="3424536"/>
              <a:chExt cx="480136" cy="466130"/>
            </a:xfrm>
          </p:grpSpPr>
          <p:sp>
            <p:nvSpPr>
              <p:cNvPr id="101" name="Oval 10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53464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4343400" y="6034492"/>
              <a:ext cx="457200" cy="498540"/>
              <a:chOff x="1676400" y="3429000"/>
              <a:chExt cx="457200" cy="49854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5242321" y="6104780"/>
              <a:ext cx="457200" cy="466130"/>
              <a:chOff x="1676400" y="3424536"/>
              <a:chExt cx="457200" cy="46613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E</a:t>
                </a:r>
                <a:endParaRPr lang="en-US" sz="2400" dirty="0"/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5867400" y="6087070"/>
              <a:ext cx="457200" cy="466130"/>
              <a:chOff x="1676400" y="3424536"/>
              <a:chExt cx="457200" cy="466130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R</a:t>
                </a:r>
                <a:endParaRPr lang="en-US" sz="2400" dirty="0"/>
              </a:p>
            </p:txBody>
          </p:sp>
        </p:grpSp>
        <p:cxnSp>
          <p:nvCxnSpPr>
            <p:cNvPr id="90" name="Straight Connector 89"/>
            <p:cNvCxnSpPr>
              <a:stCxn id="97" idx="0"/>
            </p:cNvCxnSpPr>
            <p:nvPr/>
          </p:nvCxnSpPr>
          <p:spPr>
            <a:xfrm flipH="1" flipV="1">
              <a:off x="5289788" y="5627562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4680188" y="5627562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6297929" y="5704366"/>
              <a:ext cx="371709" cy="341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endCxn id="95" idx="0"/>
            </p:cNvCxnSpPr>
            <p:nvPr/>
          </p:nvCxnSpPr>
          <p:spPr>
            <a:xfrm flipH="1">
              <a:off x="6096000" y="57150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343144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Decreasing </a:t>
            </a:r>
            <a:r>
              <a:rPr lang="en-US" dirty="0"/>
              <a:t>a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8" y="1371600"/>
            <a:ext cx="7543801" cy="5029200"/>
          </a:xfrm>
        </p:spPr>
        <p:txBody>
          <a:bodyPr/>
          <a:lstStyle/>
          <a:p>
            <a:r>
              <a:rPr lang="en-US" dirty="0"/>
              <a:t>Also called </a:t>
            </a:r>
            <a:r>
              <a:rPr lang="en-US" dirty="0" smtClean="0"/>
              <a:t>“decreasing </a:t>
            </a:r>
            <a:r>
              <a:rPr lang="en-US" dirty="0"/>
              <a:t>the priority” of an item.</a:t>
            </a:r>
          </a:p>
          <a:p>
            <a:r>
              <a:rPr lang="en-US" dirty="0"/>
              <a:t>Such an operation can lead to violation of the heap property.</a:t>
            </a:r>
          </a:p>
          <a:p>
            <a:r>
              <a:rPr lang="en-US" dirty="0"/>
              <a:t>Easy to fix:</a:t>
            </a:r>
          </a:p>
          <a:p>
            <a:pPr lvl="1"/>
            <a:r>
              <a:rPr lang="en-US" dirty="0"/>
              <a:t>Exchange items as needed, between </a:t>
            </a:r>
            <a:br>
              <a:rPr lang="en-US" dirty="0"/>
            </a:br>
            <a:r>
              <a:rPr lang="en-US" dirty="0"/>
              <a:t>node and </a:t>
            </a:r>
            <a:r>
              <a:rPr lang="en-US" b="1" u="sng" dirty="0" smtClean="0"/>
              <a:t>largest</a:t>
            </a:r>
            <a:r>
              <a:rPr lang="en-US" dirty="0" smtClean="0"/>
              <a:t> child, </a:t>
            </a:r>
            <a:r>
              <a:rPr lang="en-US" dirty="0"/>
              <a:t>starting at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node that </a:t>
            </a:r>
            <a:r>
              <a:rPr lang="en-US" dirty="0"/>
              <a:t>changed key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An X changes to a B.</a:t>
            </a:r>
          </a:p>
          <a:p>
            <a:pPr lvl="1"/>
            <a:r>
              <a:rPr lang="en-US" dirty="0"/>
              <a:t>Exchange B and T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Exchange </a:t>
            </a:r>
            <a:r>
              <a:rPr lang="en-US" dirty="0"/>
              <a:t>B and </a:t>
            </a:r>
            <a:r>
              <a:rPr lang="en-US" dirty="0" smtClean="0"/>
              <a:t>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625" y="638634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4724400" y="3429000"/>
            <a:ext cx="4191000" cy="3126207"/>
            <a:chOff x="4343400" y="3444703"/>
            <a:chExt cx="4191000" cy="3126207"/>
          </a:xfrm>
        </p:grpSpPr>
        <p:grpSp>
          <p:nvGrpSpPr>
            <p:cNvPr id="55" name="Group 54"/>
            <p:cNvGrpSpPr/>
            <p:nvPr/>
          </p:nvGrpSpPr>
          <p:grpSpPr>
            <a:xfrm>
              <a:off x="6461459" y="3444703"/>
              <a:ext cx="457200" cy="466130"/>
              <a:chOff x="1676400" y="3424536"/>
              <a:chExt cx="457200" cy="46613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T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5851859" y="4282903"/>
              <a:ext cx="457200" cy="466130"/>
              <a:chOff x="1676400" y="3424536"/>
              <a:chExt cx="457200" cy="466130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S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8077200" y="5269038"/>
              <a:ext cx="457200" cy="466130"/>
              <a:chOff x="1676400" y="3424536"/>
              <a:chExt cx="457200" cy="466130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N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7010400" y="4267200"/>
              <a:ext cx="472741" cy="466130"/>
              <a:chOff x="1676400" y="3424536"/>
              <a:chExt cx="472741" cy="466130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1732783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O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5134071" y="5155963"/>
              <a:ext cx="457200" cy="498540"/>
              <a:chOff x="1676400" y="3429000"/>
              <a:chExt cx="457200" cy="498540"/>
            </a:xfrm>
          </p:grpSpPr>
          <p:sp>
            <p:nvSpPr>
              <p:cNvPr id="109" name="Oval 10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G</a:t>
                </a:r>
                <a:endParaRPr lang="en-US" sz="24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6032992" y="5226251"/>
              <a:ext cx="457200" cy="466130"/>
              <a:chOff x="1676400" y="3424536"/>
              <a:chExt cx="457200" cy="466130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B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7162800" y="6096000"/>
              <a:ext cx="457200" cy="466130"/>
              <a:chOff x="1676400" y="3424536"/>
              <a:chExt cx="457200" cy="466130"/>
            </a:xfrm>
          </p:grpSpPr>
          <p:sp>
            <p:nvSpPr>
              <p:cNvPr id="105" name="Oval 10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I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175222" y="5248870"/>
              <a:ext cx="457200" cy="466130"/>
              <a:chOff x="1676400" y="3424536"/>
              <a:chExt cx="457200" cy="466130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M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flipH="1">
              <a:off x="6241171" y="3930852"/>
              <a:ext cx="431239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690059" y="3901903"/>
              <a:ext cx="436779" cy="409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07" idx="0"/>
              <a:endCxn id="115" idx="4"/>
            </p:cNvCxnSpPr>
            <p:nvPr/>
          </p:nvCxnSpPr>
          <p:spPr>
            <a:xfrm flipH="1" flipV="1">
              <a:off x="6080459" y="474903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103" idx="4"/>
              <a:endCxn id="105" idx="0"/>
            </p:cNvCxnSpPr>
            <p:nvPr/>
          </p:nvCxnSpPr>
          <p:spPr>
            <a:xfrm flipH="1">
              <a:off x="7391400" y="5715000"/>
              <a:ext cx="12422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5470859" y="474903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112" idx="2"/>
              <a:endCxn id="114" idx="0"/>
            </p:cNvCxnSpPr>
            <p:nvPr/>
          </p:nvCxnSpPr>
          <p:spPr>
            <a:xfrm>
              <a:off x="7274962" y="4733329"/>
              <a:ext cx="1010417" cy="54017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111" idx="4"/>
              <a:endCxn id="103" idx="0"/>
            </p:cNvCxnSpPr>
            <p:nvPr/>
          </p:nvCxnSpPr>
          <p:spPr>
            <a:xfrm>
              <a:off x="7239000" y="4733330"/>
              <a:ext cx="164822" cy="5155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up 85"/>
            <p:cNvGrpSpPr/>
            <p:nvPr/>
          </p:nvGrpSpPr>
          <p:grpSpPr>
            <a:xfrm>
              <a:off x="6553200" y="6041672"/>
              <a:ext cx="480136" cy="466130"/>
              <a:chOff x="1653464" y="3424536"/>
              <a:chExt cx="480136" cy="466130"/>
            </a:xfrm>
          </p:grpSpPr>
          <p:sp>
            <p:nvSpPr>
              <p:cNvPr id="101" name="Oval 10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53464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4343400" y="6034492"/>
              <a:ext cx="457200" cy="498540"/>
              <a:chOff x="1676400" y="3429000"/>
              <a:chExt cx="457200" cy="49854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5242321" y="6104780"/>
              <a:ext cx="457200" cy="466130"/>
              <a:chOff x="1676400" y="3424536"/>
              <a:chExt cx="457200" cy="46613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E</a:t>
                </a:r>
                <a:endParaRPr lang="en-US" sz="2400" dirty="0"/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5867400" y="6087070"/>
              <a:ext cx="457200" cy="466130"/>
              <a:chOff x="1676400" y="3424536"/>
              <a:chExt cx="457200" cy="466130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R</a:t>
                </a:r>
                <a:endParaRPr lang="en-US" sz="2400" dirty="0"/>
              </a:p>
            </p:txBody>
          </p:sp>
        </p:grpSp>
        <p:cxnSp>
          <p:nvCxnSpPr>
            <p:cNvPr id="90" name="Straight Connector 89"/>
            <p:cNvCxnSpPr>
              <a:stCxn id="97" idx="0"/>
            </p:cNvCxnSpPr>
            <p:nvPr/>
          </p:nvCxnSpPr>
          <p:spPr>
            <a:xfrm flipH="1" flipV="1">
              <a:off x="5289788" y="5627562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4680188" y="5627562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6297929" y="5704366"/>
              <a:ext cx="371709" cy="341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endCxn id="95" idx="0"/>
            </p:cNvCxnSpPr>
            <p:nvPr/>
          </p:nvCxnSpPr>
          <p:spPr>
            <a:xfrm flipH="1">
              <a:off x="6096000" y="57150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281194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Decreasing </a:t>
            </a:r>
            <a:r>
              <a:rPr lang="en-US" dirty="0"/>
              <a:t>a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8" y="1371600"/>
            <a:ext cx="7543801" cy="5029200"/>
          </a:xfrm>
        </p:spPr>
        <p:txBody>
          <a:bodyPr/>
          <a:lstStyle/>
          <a:p>
            <a:r>
              <a:rPr lang="en-US" dirty="0"/>
              <a:t>Also called </a:t>
            </a:r>
            <a:r>
              <a:rPr lang="en-US" dirty="0" smtClean="0"/>
              <a:t>“decreasing </a:t>
            </a:r>
            <a:r>
              <a:rPr lang="en-US" dirty="0"/>
              <a:t>the priority” of an item.</a:t>
            </a:r>
          </a:p>
          <a:p>
            <a:r>
              <a:rPr lang="en-US" dirty="0"/>
              <a:t>Such an operation can lead to violation of the heap property.</a:t>
            </a:r>
          </a:p>
          <a:p>
            <a:r>
              <a:rPr lang="en-US" dirty="0"/>
              <a:t>Easy to fix:</a:t>
            </a:r>
          </a:p>
          <a:p>
            <a:pPr lvl="1"/>
            <a:r>
              <a:rPr lang="en-US" dirty="0"/>
              <a:t>Exchange items as needed, between </a:t>
            </a:r>
            <a:br>
              <a:rPr lang="en-US" dirty="0"/>
            </a:br>
            <a:r>
              <a:rPr lang="en-US" dirty="0"/>
              <a:t>node and </a:t>
            </a:r>
            <a:r>
              <a:rPr lang="en-US" b="1" u="sng" dirty="0" smtClean="0"/>
              <a:t>largest</a:t>
            </a:r>
            <a:r>
              <a:rPr lang="en-US" dirty="0" smtClean="0"/>
              <a:t> child, </a:t>
            </a:r>
            <a:r>
              <a:rPr lang="en-US" dirty="0"/>
              <a:t>starting at the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node that </a:t>
            </a:r>
            <a:r>
              <a:rPr lang="en-US" dirty="0"/>
              <a:t>changed key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An X changes to a B.</a:t>
            </a:r>
          </a:p>
          <a:p>
            <a:pPr lvl="1"/>
            <a:r>
              <a:rPr lang="en-US" dirty="0"/>
              <a:t>Exchange B and T</a:t>
            </a:r>
            <a:r>
              <a:rPr lang="en-US" dirty="0" smtClean="0"/>
              <a:t>.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Exchange </a:t>
            </a:r>
            <a:r>
              <a:rPr lang="en-US" dirty="0"/>
              <a:t>B and </a:t>
            </a:r>
            <a:r>
              <a:rPr lang="en-US" dirty="0" smtClean="0"/>
              <a:t>S.</a:t>
            </a:r>
            <a:endParaRPr lang="en-US" dirty="0"/>
          </a:p>
          <a:p>
            <a:pPr lvl="1"/>
            <a:r>
              <a:rPr lang="en-US" dirty="0">
                <a:solidFill>
                  <a:prstClr val="black"/>
                </a:solidFill>
              </a:rPr>
              <a:t>Exchange B and </a:t>
            </a:r>
            <a:r>
              <a:rPr lang="en-US" dirty="0" smtClean="0">
                <a:solidFill>
                  <a:prstClr val="black"/>
                </a:solidFill>
              </a:rPr>
              <a:t>R.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625" y="638634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4724400" y="3429000"/>
            <a:ext cx="4191000" cy="3126207"/>
            <a:chOff x="4343400" y="3444703"/>
            <a:chExt cx="4191000" cy="3126207"/>
          </a:xfrm>
        </p:grpSpPr>
        <p:grpSp>
          <p:nvGrpSpPr>
            <p:cNvPr id="55" name="Group 54"/>
            <p:cNvGrpSpPr/>
            <p:nvPr/>
          </p:nvGrpSpPr>
          <p:grpSpPr>
            <a:xfrm>
              <a:off x="6461459" y="3444703"/>
              <a:ext cx="457200" cy="466130"/>
              <a:chOff x="1676400" y="3424536"/>
              <a:chExt cx="457200" cy="46613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T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5851859" y="4282903"/>
              <a:ext cx="457200" cy="466130"/>
              <a:chOff x="1676400" y="3424536"/>
              <a:chExt cx="457200" cy="466130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S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8077200" y="5269038"/>
              <a:ext cx="457200" cy="466130"/>
              <a:chOff x="1676400" y="3424536"/>
              <a:chExt cx="457200" cy="466130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N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7010400" y="4267200"/>
              <a:ext cx="472741" cy="466130"/>
              <a:chOff x="1676400" y="3424536"/>
              <a:chExt cx="472741" cy="466130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1732783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O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5134071" y="5155963"/>
              <a:ext cx="457200" cy="498540"/>
              <a:chOff x="1676400" y="3429000"/>
              <a:chExt cx="457200" cy="498540"/>
            </a:xfrm>
          </p:grpSpPr>
          <p:sp>
            <p:nvSpPr>
              <p:cNvPr id="109" name="Oval 10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G</a:t>
                </a:r>
                <a:endParaRPr lang="en-US" sz="24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6032992" y="5226251"/>
              <a:ext cx="457200" cy="466130"/>
              <a:chOff x="1676400" y="3424536"/>
              <a:chExt cx="457200" cy="466130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R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7162800" y="6096000"/>
              <a:ext cx="457200" cy="466130"/>
              <a:chOff x="1676400" y="3424536"/>
              <a:chExt cx="457200" cy="466130"/>
            </a:xfrm>
          </p:grpSpPr>
          <p:sp>
            <p:nvSpPr>
              <p:cNvPr id="105" name="Oval 10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I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175222" y="5248870"/>
              <a:ext cx="457200" cy="466130"/>
              <a:chOff x="1676400" y="3424536"/>
              <a:chExt cx="457200" cy="466130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M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flipH="1">
              <a:off x="6241171" y="3930852"/>
              <a:ext cx="431239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690059" y="3901903"/>
              <a:ext cx="436779" cy="409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07" idx="0"/>
              <a:endCxn id="115" idx="4"/>
            </p:cNvCxnSpPr>
            <p:nvPr/>
          </p:nvCxnSpPr>
          <p:spPr>
            <a:xfrm flipH="1" flipV="1">
              <a:off x="6080459" y="474903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103" idx="4"/>
              <a:endCxn id="105" idx="0"/>
            </p:cNvCxnSpPr>
            <p:nvPr/>
          </p:nvCxnSpPr>
          <p:spPr>
            <a:xfrm flipH="1">
              <a:off x="7391400" y="5715000"/>
              <a:ext cx="12422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5470859" y="474903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112" idx="2"/>
              <a:endCxn id="114" idx="0"/>
            </p:cNvCxnSpPr>
            <p:nvPr/>
          </p:nvCxnSpPr>
          <p:spPr>
            <a:xfrm>
              <a:off x="7274962" y="4733329"/>
              <a:ext cx="1010417" cy="54017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111" idx="4"/>
              <a:endCxn id="103" idx="0"/>
            </p:cNvCxnSpPr>
            <p:nvPr/>
          </p:nvCxnSpPr>
          <p:spPr>
            <a:xfrm>
              <a:off x="7239000" y="4733330"/>
              <a:ext cx="164822" cy="5155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up 85"/>
            <p:cNvGrpSpPr/>
            <p:nvPr/>
          </p:nvGrpSpPr>
          <p:grpSpPr>
            <a:xfrm>
              <a:off x="6553200" y="6041672"/>
              <a:ext cx="480136" cy="466130"/>
              <a:chOff x="1653464" y="3424536"/>
              <a:chExt cx="480136" cy="466130"/>
            </a:xfrm>
          </p:grpSpPr>
          <p:sp>
            <p:nvSpPr>
              <p:cNvPr id="101" name="Oval 10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53464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4343400" y="6034492"/>
              <a:ext cx="457200" cy="498540"/>
              <a:chOff x="1676400" y="3429000"/>
              <a:chExt cx="457200" cy="49854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5242321" y="6104780"/>
              <a:ext cx="457200" cy="466130"/>
              <a:chOff x="1676400" y="3424536"/>
              <a:chExt cx="457200" cy="46613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E</a:t>
                </a:r>
                <a:endParaRPr lang="en-US" sz="2400" dirty="0"/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5867400" y="6087070"/>
              <a:ext cx="457200" cy="466130"/>
              <a:chOff x="1676400" y="3424536"/>
              <a:chExt cx="457200" cy="466130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B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90" name="Straight Connector 89"/>
            <p:cNvCxnSpPr>
              <a:stCxn id="97" idx="0"/>
            </p:cNvCxnSpPr>
            <p:nvPr/>
          </p:nvCxnSpPr>
          <p:spPr>
            <a:xfrm flipH="1" flipV="1">
              <a:off x="5289788" y="5627562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4680188" y="5627562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6297929" y="5704366"/>
              <a:ext cx="371709" cy="341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endCxn id="95" idx="0"/>
            </p:cNvCxnSpPr>
            <p:nvPr/>
          </p:nvCxnSpPr>
          <p:spPr>
            <a:xfrm flipH="1">
              <a:off x="6096000" y="57150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852234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Decreasing </a:t>
            </a:r>
            <a:r>
              <a:rPr lang="en-US" dirty="0"/>
              <a:t>a 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98" y="1219200"/>
            <a:ext cx="7543801" cy="5029200"/>
          </a:xfrm>
        </p:spPr>
        <p:txBody>
          <a:bodyPr/>
          <a:lstStyle/>
          <a:p>
            <a:r>
              <a:rPr lang="en-US" sz="2400" dirty="0" smtClean="0"/>
              <a:t>Implementation:</a:t>
            </a:r>
          </a:p>
          <a:p>
            <a:pPr marL="0" indent="0">
              <a:buNone/>
            </a:pPr>
            <a:endParaRPr lang="en-US" sz="12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2400" dirty="0" err="1">
                <a:solidFill>
                  <a:prstClr val="black"/>
                </a:solidFill>
              </a:rPr>
              <a:t>fixDown</a:t>
            </a:r>
            <a:r>
              <a:rPr lang="en-US" sz="2400" dirty="0">
                <a:solidFill>
                  <a:prstClr val="black"/>
                </a:solidFill>
              </a:rPr>
              <a:t>(Item a[], </a:t>
            </a:r>
            <a:r>
              <a:rPr lang="en-US" sz="2400" dirty="0" err="1">
                <a:solidFill>
                  <a:prstClr val="black"/>
                </a:solidFill>
              </a:rPr>
              <a:t>int</a:t>
            </a:r>
            <a:r>
              <a:rPr lang="en-US" sz="2400" dirty="0">
                <a:solidFill>
                  <a:prstClr val="black"/>
                </a:solidFill>
              </a:rPr>
              <a:t> k, </a:t>
            </a:r>
            <a:r>
              <a:rPr lang="en-US" sz="2400" dirty="0" err="1">
                <a:solidFill>
                  <a:prstClr val="black"/>
                </a:solidFill>
              </a:rPr>
              <a:t>int</a:t>
            </a:r>
            <a:r>
              <a:rPr lang="en-US" sz="2400" dirty="0">
                <a:solidFill>
                  <a:prstClr val="black"/>
                </a:solidFill>
              </a:rPr>
              <a:t> N)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prstClr val="black"/>
                </a:solidFill>
              </a:rPr>
              <a:t>{ </a:t>
            </a:r>
          </a:p>
          <a:p>
            <a:pPr marL="0" indent="0">
              <a:buNone/>
            </a:pP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smtClean="0">
                <a:solidFill>
                  <a:prstClr val="black"/>
                </a:solidFill>
              </a:rPr>
              <a:t>  </a:t>
            </a:r>
            <a:r>
              <a:rPr lang="en-US" sz="2400" dirty="0" err="1" smtClean="0">
                <a:solidFill>
                  <a:prstClr val="black"/>
                </a:solidFill>
              </a:rPr>
              <a:t>int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prstClr val="black"/>
                </a:solidFill>
              </a:rPr>
              <a:t>j;</a:t>
            </a:r>
          </a:p>
          <a:p>
            <a:pPr marL="0" indent="0">
              <a:buNone/>
            </a:pPr>
            <a:r>
              <a:rPr lang="en-US" sz="2400" dirty="0">
                <a:solidFill>
                  <a:prstClr val="black"/>
                </a:solidFill>
              </a:rPr>
              <a:t>  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prstClr val="black"/>
                </a:solidFill>
              </a:rPr>
              <a:t>while (2*k &lt;= N)</a:t>
            </a:r>
          </a:p>
          <a:p>
            <a:pPr marL="0" indent="0">
              <a:buNone/>
            </a:pPr>
            <a:r>
              <a:rPr lang="en-US" sz="2400" dirty="0">
                <a:solidFill>
                  <a:prstClr val="black"/>
                </a:solidFill>
              </a:rPr>
              <a:t>  </a:t>
            </a:r>
            <a:r>
              <a:rPr lang="en-US" sz="2400" dirty="0" smtClean="0">
                <a:solidFill>
                  <a:prstClr val="black"/>
                </a:solidFill>
              </a:rPr>
              <a:t> </a:t>
            </a:r>
            <a:r>
              <a:rPr lang="en-US" sz="2400" dirty="0">
                <a:solidFill>
                  <a:prstClr val="black"/>
                </a:solidFill>
              </a:rPr>
              <a:t>{ </a:t>
            </a:r>
            <a:endParaRPr lang="en-US" sz="24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prstClr val="black"/>
                </a:solidFill>
              </a:rPr>
              <a:t> </a:t>
            </a:r>
            <a:r>
              <a:rPr lang="en-US" sz="2400" dirty="0" smtClean="0">
                <a:solidFill>
                  <a:prstClr val="black"/>
                </a:solidFill>
              </a:rPr>
              <a:t>      j </a:t>
            </a:r>
            <a:r>
              <a:rPr lang="en-US" sz="2400" dirty="0">
                <a:solidFill>
                  <a:prstClr val="black"/>
                </a:solidFill>
              </a:rPr>
              <a:t>= 2*k;</a:t>
            </a:r>
          </a:p>
          <a:p>
            <a:pPr marL="0" indent="0">
              <a:buNone/>
            </a:pPr>
            <a:r>
              <a:rPr lang="en-US" sz="2400" dirty="0">
                <a:solidFill>
                  <a:prstClr val="black"/>
                </a:solidFill>
              </a:rPr>
              <a:t>  </a:t>
            </a:r>
            <a:r>
              <a:rPr lang="en-US" sz="2400" dirty="0" smtClean="0">
                <a:solidFill>
                  <a:prstClr val="black"/>
                </a:solidFill>
              </a:rPr>
              <a:t>     if ((</a:t>
            </a:r>
            <a:r>
              <a:rPr lang="en-US" sz="2400" dirty="0">
                <a:solidFill>
                  <a:prstClr val="black"/>
                </a:solidFill>
              </a:rPr>
              <a:t>j &lt; </a:t>
            </a:r>
            <a:r>
              <a:rPr lang="en-US" sz="2400" dirty="0" smtClean="0">
                <a:solidFill>
                  <a:prstClr val="black"/>
                </a:solidFill>
              </a:rPr>
              <a:t>N) </a:t>
            </a:r>
            <a:r>
              <a:rPr lang="en-US" sz="2400" dirty="0">
                <a:solidFill>
                  <a:prstClr val="black"/>
                </a:solidFill>
              </a:rPr>
              <a:t>&amp;&amp; </a:t>
            </a:r>
            <a:r>
              <a:rPr lang="en-US" sz="2400" dirty="0" smtClean="0">
                <a:solidFill>
                  <a:prstClr val="black"/>
                </a:solidFill>
              </a:rPr>
              <a:t>less ((</a:t>
            </a:r>
            <a:r>
              <a:rPr lang="en-US" sz="2400" dirty="0">
                <a:solidFill>
                  <a:prstClr val="black"/>
                </a:solidFill>
              </a:rPr>
              <a:t>a[j], a[j+1</a:t>
            </a:r>
            <a:r>
              <a:rPr lang="en-US" sz="2400" dirty="0" smtClean="0">
                <a:solidFill>
                  <a:prstClr val="black"/>
                </a:solidFill>
              </a:rPr>
              <a:t>]))) </a:t>
            </a:r>
            <a:r>
              <a:rPr lang="en-US" sz="2400" dirty="0">
                <a:solidFill>
                  <a:prstClr val="black"/>
                </a:solidFill>
              </a:rPr>
              <a:t>j++;</a:t>
            </a:r>
          </a:p>
          <a:p>
            <a:pPr marL="0" indent="0">
              <a:buNone/>
            </a:pPr>
            <a:r>
              <a:rPr lang="en-US" sz="2400" dirty="0">
                <a:solidFill>
                  <a:prstClr val="black"/>
                </a:solidFill>
              </a:rPr>
              <a:t>  </a:t>
            </a:r>
            <a:r>
              <a:rPr lang="en-US" sz="2400" dirty="0" smtClean="0">
                <a:solidFill>
                  <a:prstClr val="black"/>
                </a:solidFill>
              </a:rPr>
              <a:t>     </a:t>
            </a:r>
            <a:r>
              <a:rPr lang="en-US" sz="2400" dirty="0">
                <a:solidFill>
                  <a:prstClr val="black"/>
                </a:solidFill>
              </a:rPr>
              <a:t>if (!less(a[k], a[j])) break;</a:t>
            </a:r>
          </a:p>
          <a:p>
            <a:pPr marL="0" indent="0">
              <a:buNone/>
            </a:pPr>
            <a:r>
              <a:rPr lang="en-US" sz="2400" dirty="0">
                <a:solidFill>
                  <a:prstClr val="black"/>
                </a:solidFill>
              </a:rPr>
              <a:t>   </a:t>
            </a:r>
            <a:r>
              <a:rPr lang="en-US" sz="2400" dirty="0" smtClean="0">
                <a:solidFill>
                  <a:prstClr val="black"/>
                </a:solidFill>
              </a:rPr>
              <a:t>    </a:t>
            </a:r>
            <a:r>
              <a:rPr lang="en-US" sz="2400" dirty="0" err="1">
                <a:solidFill>
                  <a:prstClr val="black"/>
                </a:solidFill>
              </a:rPr>
              <a:t>exch</a:t>
            </a:r>
            <a:r>
              <a:rPr lang="en-US" sz="2400" dirty="0">
                <a:solidFill>
                  <a:prstClr val="black"/>
                </a:solidFill>
              </a:rPr>
              <a:t>(a[k], a[j]); k = j;</a:t>
            </a:r>
          </a:p>
          <a:p>
            <a:pPr marL="0" indent="0">
              <a:buNone/>
            </a:pPr>
            <a:r>
              <a:rPr lang="en-US" sz="2400" dirty="0">
                <a:solidFill>
                  <a:prstClr val="black"/>
                </a:solidFill>
              </a:rPr>
              <a:t>   </a:t>
            </a:r>
            <a:r>
              <a:rPr lang="en-US" sz="2400" dirty="0" smtClean="0">
                <a:solidFill>
                  <a:prstClr val="black"/>
                </a:solidFill>
              </a:rPr>
              <a:t>}</a:t>
            </a:r>
            <a:endParaRPr lang="en-US" sz="24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2400" smtClean="0">
                <a:solidFill>
                  <a:prstClr val="black"/>
                </a:solidFill>
              </a:rPr>
              <a:t>}</a:t>
            </a:r>
            <a:endParaRPr lang="en-US" sz="240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10625" y="638634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grpSp>
        <p:nvGrpSpPr>
          <p:cNvPr id="54" name="Group 53"/>
          <p:cNvGrpSpPr/>
          <p:nvPr/>
        </p:nvGrpSpPr>
        <p:grpSpPr>
          <a:xfrm>
            <a:off x="4724400" y="3429000"/>
            <a:ext cx="4191000" cy="3126207"/>
            <a:chOff x="4343400" y="3444703"/>
            <a:chExt cx="4191000" cy="3126207"/>
          </a:xfrm>
        </p:grpSpPr>
        <p:grpSp>
          <p:nvGrpSpPr>
            <p:cNvPr id="55" name="Group 54"/>
            <p:cNvGrpSpPr/>
            <p:nvPr/>
          </p:nvGrpSpPr>
          <p:grpSpPr>
            <a:xfrm>
              <a:off x="6461459" y="3444703"/>
              <a:ext cx="457200" cy="466130"/>
              <a:chOff x="1676400" y="3424536"/>
              <a:chExt cx="457200" cy="466130"/>
            </a:xfrm>
          </p:grpSpPr>
          <p:sp>
            <p:nvSpPr>
              <p:cNvPr id="117" name="Oval 11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8" name="TextBox 11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T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5851859" y="4282903"/>
              <a:ext cx="457200" cy="466130"/>
              <a:chOff x="1676400" y="3424536"/>
              <a:chExt cx="457200" cy="466130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TextBox 11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S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57" name="Group 56"/>
            <p:cNvGrpSpPr/>
            <p:nvPr/>
          </p:nvGrpSpPr>
          <p:grpSpPr>
            <a:xfrm>
              <a:off x="8077200" y="5269038"/>
              <a:ext cx="457200" cy="466130"/>
              <a:chOff x="1676400" y="3424536"/>
              <a:chExt cx="457200" cy="466130"/>
            </a:xfrm>
          </p:grpSpPr>
          <p:sp>
            <p:nvSpPr>
              <p:cNvPr id="113" name="Oval 11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4" name="TextBox 11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N</a:t>
                </a:r>
                <a:endParaRPr lang="en-US" sz="2400" dirty="0"/>
              </a:p>
            </p:txBody>
          </p:sp>
        </p:grpSp>
        <p:grpSp>
          <p:nvGrpSpPr>
            <p:cNvPr id="58" name="Group 57"/>
            <p:cNvGrpSpPr/>
            <p:nvPr/>
          </p:nvGrpSpPr>
          <p:grpSpPr>
            <a:xfrm>
              <a:off x="7010400" y="4267200"/>
              <a:ext cx="472741" cy="466130"/>
              <a:chOff x="1676400" y="3424536"/>
              <a:chExt cx="472741" cy="466130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2" name="TextBox 111"/>
              <p:cNvSpPr txBox="1"/>
              <p:nvPr/>
            </p:nvSpPr>
            <p:spPr>
              <a:xfrm>
                <a:off x="1732783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O</a:t>
                </a:r>
              </a:p>
            </p:txBody>
          </p:sp>
        </p:grpSp>
        <p:grpSp>
          <p:nvGrpSpPr>
            <p:cNvPr id="59" name="Group 58"/>
            <p:cNvGrpSpPr/>
            <p:nvPr/>
          </p:nvGrpSpPr>
          <p:grpSpPr>
            <a:xfrm>
              <a:off x="5134071" y="5155963"/>
              <a:ext cx="457200" cy="498540"/>
              <a:chOff x="1676400" y="3429000"/>
              <a:chExt cx="457200" cy="498540"/>
            </a:xfrm>
          </p:grpSpPr>
          <p:sp>
            <p:nvSpPr>
              <p:cNvPr id="109" name="Oval 10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TextBox 10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G</a:t>
                </a:r>
                <a:endParaRPr lang="en-US" sz="2400" dirty="0"/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6032992" y="5226251"/>
              <a:ext cx="457200" cy="466130"/>
              <a:chOff x="1676400" y="3424536"/>
              <a:chExt cx="457200" cy="466130"/>
            </a:xfrm>
          </p:grpSpPr>
          <p:sp>
            <p:nvSpPr>
              <p:cNvPr id="107" name="Oval 10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TextBox 10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R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61" name="Group 60"/>
            <p:cNvGrpSpPr/>
            <p:nvPr/>
          </p:nvGrpSpPr>
          <p:grpSpPr>
            <a:xfrm>
              <a:off x="7162800" y="6096000"/>
              <a:ext cx="457200" cy="466130"/>
              <a:chOff x="1676400" y="3424536"/>
              <a:chExt cx="457200" cy="466130"/>
            </a:xfrm>
          </p:grpSpPr>
          <p:sp>
            <p:nvSpPr>
              <p:cNvPr id="105" name="Oval 10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TextBox 10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 I</a:t>
                </a:r>
                <a:endParaRPr lang="en-US" sz="2400" dirty="0"/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7175222" y="5248870"/>
              <a:ext cx="457200" cy="466130"/>
              <a:chOff x="1676400" y="3424536"/>
              <a:chExt cx="457200" cy="466130"/>
            </a:xfrm>
          </p:grpSpPr>
          <p:sp>
            <p:nvSpPr>
              <p:cNvPr id="103" name="Oval 102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M</a:t>
                </a:r>
                <a:endParaRPr lang="en-US" sz="2400" dirty="0"/>
              </a:p>
            </p:txBody>
          </p:sp>
        </p:grpSp>
        <p:cxnSp>
          <p:nvCxnSpPr>
            <p:cNvPr id="63" name="Straight Connector 62"/>
            <p:cNvCxnSpPr/>
            <p:nvPr/>
          </p:nvCxnSpPr>
          <p:spPr>
            <a:xfrm flipH="1">
              <a:off x="6241171" y="3930852"/>
              <a:ext cx="431239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6690059" y="3901903"/>
              <a:ext cx="436779" cy="40994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>
              <a:stCxn id="107" idx="0"/>
              <a:endCxn id="115" idx="4"/>
            </p:cNvCxnSpPr>
            <p:nvPr/>
          </p:nvCxnSpPr>
          <p:spPr>
            <a:xfrm flipH="1" flipV="1">
              <a:off x="6080459" y="4749033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>
              <a:stCxn id="103" idx="4"/>
              <a:endCxn id="105" idx="0"/>
            </p:cNvCxnSpPr>
            <p:nvPr/>
          </p:nvCxnSpPr>
          <p:spPr>
            <a:xfrm flipH="1">
              <a:off x="7391400" y="5715000"/>
              <a:ext cx="12422" cy="38100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H="1">
              <a:off x="5470859" y="4749033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>
              <a:stCxn id="112" idx="2"/>
              <a:endCxn id="114" idx="0"/>
            </p:cNvCxnSpPr>
            <p:nvPr/>
          </p:nvCxnSpPr>
          <p:spPr>
            <a:xfrm>
              <a:off x="7274962" y="4733329"/>
              <a:ext cx="1010417" cy="540173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111" idx="4"/>
              <a:endCxn id="103" idx="0"/>
            </p:cNvCxnSpPr>
            <p:nvPr/>
          </p:nvCxnSpPr>
          <p:spPr>
            <a:xfrm>
              <a:off x="7239000" y="4733330"/>
              <a:ext cx="164822" cy="51554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6" name="Group 85"/>
            <p:cNvGrpSpPr/>
            <p:nvPr/>
          </p:nvGrpSpPr>
          <p:grpSpPr>
            <a:xfrm>
              <a:off x="6553200" y="6041672"/>
              <a:ext cx="480136" cy="466130"/>
              <a:chOff x="1653464" y="3424536"/>
              <a:chExt cx="480136" cy="466130"/>
            </a:xfrm>
          </p:grpSpPr>
          <p:sp>
            <p:nvSpPr>
              <p:cNvPr id="101" name="Oval 100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653464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7" name="Group 86"/>
            <p:cNvGrpSpPr/>
            <p:nvPr/>
          </p:nvGrpSpPr>
          <p:grpSpPr>
            <a:xfrm>
              <a:off x="4343400" y="6034492"/>
              <a:ext cx="457200" cy="498540"/>
              <a:chOff x="1676400" y="3429000"/>
              <a:chExt cx="457200" cy="498540"/>
            </a:xfrm>
          </p:grpSpPr>
          <p:sp>
            <p:nvSpPr>
              <p:cNvPr id="99" name="Oval 98"/>
              <p:cNvSpPr/>
              <p:nvPr/>
            </p:nvSpPr>
            <p:spPr>
              <a:xfrm>
                <a:off x="1676400" y="3461410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0" name="TextBox 99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2400" dirty="0" smtClean="0"/>
                  <a:t>A</a:t>
                </a:r>
                <a:endParaRPr lang="en-US" sz="2400" dirty="0"/>
              </a:p>
            </p:txBody>
          </p:sp>
        </p:grpSp>
        <p:grpSp>
          <p:nvGrpSpPr>
            <p:cNvPr id="88" name="Group 87"/>
            <p:cNvGrpSpPr/>
            <p:nvPr/>
          </p:nvGrpSpPr>
          <p:grpSpPr>
            <a:xfrm>
              <a:off x="5242321" y="6104780"/>
              <a:ext cx="457200" cy="466130"/>
              <a:chOff x="1676400" y="3424536"/>
              <a:chExt cx="457200" cy="466130"/>
            </a:xfrm>
          </p:grpSpPr>
          <p:sp>
            <p:nvSpPr>
              <p:cNvPr id="97" name="Oval 96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 smtClean="0"/>
                  <a:t>E</a:t>
                </a:r>
                <a:endParaRPr lang="en-US" sz="2400" dirty="0"/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5867400" y="6087070"/>
              <a:ext cx="457200" cy="466130"/>
              <a:chOff x="1676400" y="3424536"/>
              <a:chExt cx="457200" cy="466130"/>
            </a:xfrm>
          </p:grpSpPr>
          <p:sp>
            <p:nvSpPr>
              <p:cNvPr id="95" name="Oval 94"/>
              <p:cNvSpPr/>
              <p:nvPr/>
            </p:nvSpPr>
            <p:spPr>
              <a:xfrm>
                <a:off x="1676400" y="3424536"/>
                <a:ext cx="457200" cy="466130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6" name="TextBox 95"/>
              <p:cNvSpPr txBox="1"/>
              <p:nvPr/>
            </p:nvSpPr>
            <p:spPr>
              <a:xfrm>
                <a:off x="1676400" y="3429000"/>
                <a:ext cx="41635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b="1" dirty="0" smtClean="0">
                    <a:solidFill>
                      <a:srgbClr val="FF0000"/>
                    </a:solidFill>
                  </a:rPr>
                  <a:t>B</a:t>
                </a:r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p:grpSp>
        <p:cxnSp>
          <p:nvCxnSpPr>
            <p:cNvPr id="90" name="Straight Connector 89"/>
            <p:cNvCxnSpPr>
              <a:stCxn id="97" idx="0"/>
            </p:cNvCxnSpPr>
            <p:nvPr/>
          </p:nvCxnSpPr>
          <p:spPr>
            <a:xfrm flipH="1" flipV="1">
              <a:off x="5289788" y="5627562"/>
              <a:ext cx="181133" cy="47721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flipH="1">
              <a:off x="4680188" y="5627562"/>
              <a:ext cx="609600" cy="46878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6297929" y="5704366"/>
              <a:ext cx="371709" cy="3417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>
              <a:endCxn id="95" idx="0"/>
            </p:cNvCxnSpPr>
            <p:nvPr/>
          </p:nvCxnSpPr>
          <p:spPr>
            <a:xfrm flipH="1">
              <a:off x="6096000" y="5715000"/>
              <a:ext cx="152400" cy="3720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005626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Insertions and Deletions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To insert an item to a heap:</a:t>
            </a:r>
          </a:p>
          <a:p>
            <a:pPr lvl="1"/>
            <a:r>
              <a:rPr lang="en-US" sz="2000" dirty="0"/>
              <a:t>Insert the item to the end of the heap.</a:t>
            </a:r>
          </a:p>
          <a:p>
            <a:pPr lvl="1"/>
            <a:r>
              <a:rPr lang="en-US" sz="2000" dirty="0"/>
              <a:t>Call fix up to restore the heap property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Time = O(???)</a:t>
            </a:r>
            <a:endParaRPr lang="en-US" sz="2000" dirty="0"/>
          </a:p>
          <a:p>
            <a:r>
              <a:rPr lang="en-US" sz="2400" dirty="0"/>
              <a:t>The only element we care to delete from a heap is the maximum element.</a:t>
            </a:r>
          </a:p>
          <a:p>
            <a:r>
              <a:rPr lang="en-US" sz="2400" dirty="0"/>
              <a:t>This element is always the first element of the heap.</a:t>
            </a:r>
          </a:p>
          <a:p>
            <a:r>
              <a:rPr lang="en-US" sz="2400" dirty="0"/>
              <a:t>To delete the maximum element:</a:t>
            </a:r>
          </a:p>
          <a:p>
            <a:pPr lvl="1"/>
            <a:r>
              <a:rPr lang="en-US" sz="2000" dirty="0"/>
              <a:t>Exchange the first and last elements of the heap.</a:t>
            </a:r>
          </a:p>
          <a:p>
            <a:pPr lvl="1"/>
            <a:r>
              <a:rPr lang="en-US" sz="2000" dirty="0"/>
              <a:t>Delete the last element (which is the maximum element).</a:t>
            </a:r>
          </a:p>
          <a:p>
            <a:pPr lvl="1"/>
            <a:r>
              <a:rPr lang="en-US" sz="2000" dirty="0"/>
              <a:t>Call </a:t>
            </a:r>
            <a:r>
              <a:rPr lang="en-US" sz="2000" dirty="0" err="1"/>
              <a:t>fixDown</a:t>
            </a:r>
            <a:r>
              <a:rPr lang="en-US" sz="2000" dirty="0"/>
              <a:t> to restore the heap property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Time = O(???)</a:t>
            </a:r>
            <a:endParaRPr lang="en-US" sz="20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74746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Insertions and Deletions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To insert an item to a heap:</a:t>
            </a:r>
          </a:p>
          <a:p>
            <a:pPr lvl="1"/>
            <a:r>
              <a:rPr lang="en-US" sz="2000" dirty="0"/>
              <a:t>Insert the item to the end of the heap.</a:t>
            </a:r>
          </a:p>
          <a:p>
            <a:pPr lvl="1"/>
            <a:r>
              <a:rPr lang="en-US" sz="2000" dirty="0"/>
              <a:t>Call fix up to restore the heap property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Time = O(</a:t>
            </a:r>
            <a:r>
              <a:rPr lang="en-US" sz="2000" dirty="0" err="1" smtClean="0"/>
              <a:t>lg</a:t>
            </a:r>
            <a:r>
              <a:rPr lang="en-US" sz="2000" dirty="0" smtClean="0"/>
              <a:t> N)</a:t>
            </a:r>
            <a:endParaRPr lang="en-US" sz="2000" dirty="0"/>
          </a:p>
          <a:p>
            <a:r>
              <a:rPr lang="en-US" sz="2400" dirty="0"/>
              <a:t>The only element we care to delete from a heap is the maximum element.</a:t>
            </a:r>
          </a:p>
          <a:p>
            <a:r>
              <a:rPr lang="en-US" sz="2400" dirty="0"/>
              <a:t>This element is always the first element of the heap.</a:t>
            </a:r>
          </a:p>
          <a:p>
            <a:r>
              <a:rPr lang="en-US" sz="2400" dirty="0"/>
              <a:t>To delete the maximum element:</a:t>
            </a:r>
          </a:p>
          <a:p>
            <a:pPr lvl="1"/>
            <a:r>
              <a:rPr lang="en-US" sz="2000" dirty="0"/>
              <a:t>Exchange the first and last elements of the heap.</a:t>
            </a:r>
          </a:p>
          <a:p>
            <a:pPr lvl="1"/>
            <a:r>
              <a:rPr lang="en-US" sz="2000" dirty="0"/>
              <a:t>Delete the last element (which is the maximum element).</a:t>
            </a:r>
          </a:p>
          <a:p>
            <a:pPr lvl="1"/>
            <a:r>
              <a:rPr lang="en-US" sz="2000" dirty="0"/>
              <a:t>Call </a:t>
            </a:r>
            <a:r>
              <a:rPr lang="en-US" sz="2000" dirty="0" err="1"/>
              <a:t>fixDown</a:t>
            </a:r>
            <a:r>
              <a:rPr lang="en-US" sz="2000" dirty="0"/>
              <a:t> to restore the heap property</a:t>
            </a:r>
            <a:r>
              <a:rPr lang="en-US" sz="2000" dirty="0" smtClean="0"/>
              <a:t>.</a:t>
            </a:r>
          </a:p>
          <a:p>
            <a:pPr lvl="1"/>
            <a:r>
              <a:rPr lang="en-US" sz="2000" dirty="0" smtClean="0"/>
              <a:t>Time = O(</a:t>
            </a:r>
            <a:r>
              <a:rPr lang="en-US" sz="2000" dirty="0" err="1" smtClean="0"/>
              <a:t>lg</a:t>
            </a:r>
            <a:r>
              <a:rPr lang="en-US" sz="2000" dirty="0" smtClean="0"/>
              <a:t> N)</a:t>
            </a:r>
            <a:endParaRPr lang="en-US" sz="20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7097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14400"/>
          </a:xfrm>
        </p:spPr>
        <p:txBody>
          <a:bodyPr/>
          <a:lstStyle/>
          <a:p>
            <a:r>
              <a:rPr lang="en-US" dirty="0"/>
              <a:t>Batch Initialization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dirty="0"/>
              <a:t>Batch </a:t>
            </a:r>
            <a:r>
              <a:rPr lang="en-US" dirty="0" smtClean="0"/>
              <a:t>initialization of a heap is </a:t>
            </a:r>
            <a:r>
              <a:rPr lang="en-US" dirty="0"/>
              <a:t>the process of converting an unsorted array of data into a heap</a:t>
            </a:r>
            <a:r>
              <a:rPr lang="en-US" dirty="0" smtClean="0"/>
              <a:t>.</a:t>
            </a:r>
          </a:p>
          <a:p>
            <a:r>
              <a:rPr lang="en-US" dirty="0"/>
              <a:t>We will see two methods that are pretty easy to implement:</a:t>
            </a:r>
          </a:p>
          <a:p>
            <a:r>
              <a:rPr lang="en-US" b="1" u="sng" dirty="0"/>
              <a:t>Top-down batch </a:t>
            </a:r>
            <a:r>
              <a:rPr lang="en-US" b="1" u="sng" dirty="0" smtClean="0"/>
              <a:t>initialization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O(N </a:t>
            </a:r>
            <a:r>
              <a:rPr lang="en-US" dirty="0" err="1"/>
              <a:t>lg</a:t>
            </a:r>
            <a:r>
              <a:rPr lang="en-US" dirty="0"/>
              <a:t> N) </a:t>
            </a:r>
            <a:r>
              <a:rPr lang="en-US" dirty="0" smtClean="0"/>
              <a:t>time.</a:t>
            </a:r>
          </a:p>
          <a:p>
            <a:pPr lvl="1"/>
            <a:r>
              <a:rPr lang="en-US" dirty="0" smtClean="0"/>
              <a:t>O(N</a:t>
            </a:r>
            <a:r>
              <a:rPr lang="en-US" dirty="0"/>
              <a:t>) extra space (in addition to the space that the input array already takes).</a:t>
            </a:r>
          </a:p>
          <a:p>
            <a:r>
              <a:rPr lang="en-US" b="1" u="sng" dirty="0" smtClean="0"/>
              <a:t>Bottom-up</a:t>
            </a:r>
            <a:r>
              <a:rPr lang="en-US" b="1" u="sng" dirty="0"/>
              <a:t> batch initialization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O(N</a:t>
            </a:r>
            <a:r>
              <a:rPr lang="en-US" dirty="0"/>
              <a:t>) </a:t>
            </a:r>
            <a:r>
              <a:rPr lang="en-US" dirty="0" smtClean="0"/>
              <a:t>time.</a:t>
            </a:r>
          </a:p>
          <a:p>
            <a:pPr lvl="1"/>
            <a:r>
              <a:rPr lang="en-US" dirty="0" smtClean="0"/>
              <a:t>O(1</a:t>
            </a:r>
            <a:r>
              <a:rPr lang="en-US" dirty="0"/>
              <a:t>) extra space (in addition to the space that the input array already takes).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1982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Priority Queues -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dirty="0" smtClean="0"/>
              <a:t>Scheduling:</a:t>
            </a:r>
          </a:p>
          <a:p>
            <a:pPr lvl="1"/>
            <a:r>
              <a:rPr lang="en-US" dirty="0" smtClean="0"/>
              <a:t>Flight take-offs and landings.</a:t>
            </a:r>
          </a:p>
          <a:p>
            <a:pPr lvl="1"/>
            <a:r>
              <a:rPr lang="en-US" dirty="0" smtClean="0"/>
              <a:t>Programs getting executed on a computer.</a:t>
            </a:r>
          </a:p>
          <a:p>
            <a:pPr lvl="1"/>
            <a:r>
              <a:rPr lang="en-US" dirty="0" smtClean="0"/>
              <a:t>Real-time requests for information on a database system.</a:t>
            </a:r>
          </a:p>
          <a:p>
            <a:pPr lvl="1"/>
            <a:r>
              <a:rPr lang="en-US" dirty="0" smtClean="0"/>
              <a:t>Computer simulations and games, to schedule a sequence of events.</a:t>
            </a:r>
          </a:p>
          <a:p>
            <a:r>
              <a:rPr lang="en-US" dirty="0" smtClean="0"/>
              <a:t>Waiting lists:</a:t>
            </a:r>
          </a:p>
          <a:p>
            <a:pPr lvl="1"/>
            <a:r>
              <a:rPr lang="en-US" dirty="0" smtClean="0"/>
              <a:t>Students getting admitted to college.</a:t>
            </a:r>
          </a:p>
          <a:p>
            <a:pPr lvl="1"/>
            <a:r>
              <a:rPr lang="en-US" dirty="0" smtClean="0"/>
              <a:t>Patients getting admitted to a hospital.</a:t>
            </a:r>
          </a:p>
          <a:p>
            <a:r>
              <a:rPr lang="en-US" dirty="0" smtClean="0"/>
              <a:t>Lots more…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007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Top-Down Batch Initialization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Heap </a:t>
            </a:r>
            <a:r>
              <a:rPr lang="en-US" dirty="0" err="1" smtClean="0"/>
              <a:t>top_down_heap_init</a:t>
            </a:r>
            <a:r>
              <a:rPr lang="en-US" dirty="0" smtClean="0"/>
              <a:t>(Item </a:t>
            </a:r>
            <a:r>
              <a:rPr lang="en-US" dirty="0"/>
              <a:t>* array,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N)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Heap result = </a:t>
            </a:r>
            <a:r>
              <a:rPr lang="en-US" dirty="0" err="1" smtClean="0"/>
              <a:t>newHeap</a:t>
            </a:r>
            <a:r>
              <a:rPr lang="en-US" dirty="0" smtClean="0"/>
              <a:t>(N).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for counter = 0, ..., </a:t>
            </a:r>
            <a:r>
              <a:rPr lang="en-US" dirty="0" smtClean="0"/>
              <a:t>N-1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 smtClean="0"/>
              <a:t>heap_insert</a:t>
            </a:r>
            <a:r>
              <a:rPr lang="en-US" dirty="0" smtClean="0"/>
              <a:t>(array[counter]).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return result.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 much time does this take?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02615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Top-Down Batch Initialization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Heap </a:t>
            </a:r>
            <a:r>
              <a:rPr lang="en-US" dirty="0" err="1" smtClean="0"/>
              <a:t>top_down_heap_init</a:t>
            </a:r>
            <a:r>
              <a:rPr lang="en-US" dirty="0" smtClean="0"/>
              <a:t>(Item </a:t>
            </a:r>
            <a:r>
              <a:rPr lang="en-US" dirty="0"/>
              <a:t>* array,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N)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Heap result = </a:t>
            </a:r>
            <a:r>
              <a:rPr lang="en-US" dirty="0" err="1" smtClean="0"/>
              <a:t>newHeap</a:t>
            </a:r>
            <a:r>
              <a:rPr lang="en-US" dirty="0" smtClean="0"/>
              <a:t>(N).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for counter = 0, ..., N</a:t>
            </a:r>
            <a:r>
              <a:rPr lang="en-US" dirty="0" smtClean="0"/>
              <a:t>-1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      </a:t>
            </a:r>
            <a:r>
              <a:rPr lang="en-US" dirty="0" err="1" smtClean="0"/>
              <a:t>heap_insert</a:t>
            </a:r>
            <a:r>
              <a:rPr lang="en-US" dirty="0" smtClean="0"/>
              <a:t>(array[counter]).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return result.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 much time does this take</a:t>
            </a:r>
            <a:r>
              <a:rPr lang="en-US" dirty="0" smtClean="0"/>
              <a:t>?</a:t>
            </a:r>
          </a:p>
          <a:p>
            <a:pPr lvl="1"/>
            <a:r>
              <a:rPr lang="en-US" dirty="0"/>
              <a:t>We need to do N insertions.</a:t>
            </a:r>
          </a:p>
          <a:p>
            <a:pPr lvl="1"/>
            <a:r>
              <a:rPr lang="en-US" dirty="0"/>
              <a:t>Each insertion takes O(</a:t>
            </a:r>
            <a:r>
              <a:rPr lang="en-US" dirty="0" err="1"/>
              <a:t>lg</a:t>
            </a:r>
            <a:r>
              <a:rPr lang="en-US" dirty="0"/>
              <a:t> N) time.</a:t>
            </a:r>
          </a:p>
          <a:p>
            <a:pPr lvl="1"/>
            <a:r>
              <a:rPr lang="en-US" dirty="0"/>
              <a:t>So, in total, we need O(N </a:t>
            </a:r>
            <a:r>
              <a:rPr lang="en-US" dirty="0" err="1"/>
              <a:t>lg</a:t>
            </a:r>
            <a:r>
              <a:rPr lang="en-US" dirty="0"/>
              <a:t> N) time.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4786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Bottom-Up Batch Initialization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2209800" cy="190500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2000" dirty="0" err="1"/>
              <a:t>struct</a:t>
            </a:r>
            <a:r>
              <a:rPr lang="en-US" sz="2000" dirty="0"/>
              <a:t> </a:t>
            </a:r>
            <a:r>
              <a:rPr lang="en-US" sz="2000" dirty="0" err="1"/>
              <a:t>heap_struct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{</a:t>
            </a:r>
          </a:p>
          <a:p>
            <a:pPr marL="0" indent="0">
              <a:buNone/>
            </a:pPr>
            <a:r>
              <a:rPr lang="en-US" sz="2000" dirty="0"/>
              <a:t>  </a:t>
            </a:r>
            <a:r>
              <a:rPr lang="en-US" sz="2000" dirty="0" err="1"/>
              <a:t>int</a:t>
            </a:r>
            <a:r>
              <a:rPr lang="en-US" sz="2000" dirty="0"/>
              <a:t> length;</a:t>
            </a:r>
          </a:p>
          <a:p>
            <a:pPr marL="0" indent="0">
              <a:buNone/>
            </a:pPr>
            <a:r>
              <a:rPr lang="en-US" sz="2000" dirty="0"/>
              <a:t>  Item * array;</a:t>
            </a:r>
          </a:p>
          <a:p>
            <a:pPr marL="0" indent="0">
              <a:buNone/>
            </a:pPr>
            <a:r>
              <a:rPr lang="en-US" sz="2000" dirty="0" smtClean="0"/>
              <a:t>};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048000" y="1371600"/>
            <a:ext cx="5638800" cy="35052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 err="1"/>
              <a:t>typedef</a:t>
            </a:r>
            <a:r>
              <a:rPr lang="en-US" sz="2000" dirty="0"/>
              <a:t> </a:t>
            </a:r>
            <a:r>
              <a:rPr lang="en-US" sz="2000" dirty="0" err="1"/>
              <a:t>struct</a:t>
            </a:r>
            <a:r>
              <a:rPr lang="en-US" sz="2000" dirty="0"/>
              <a:t> </a:t>
            </a:r>
            <a:r>
              <a:rPr lang="en-US" sz="2000" dirty="0" err="1"/>
              <a:t>heap_struct</a:t>
            </a:r>
            <a:r>
              <a:rPr lang="en-US" sz="2000" dirty="0"/>
              <a:t> * Heap;</a:t>
            </a:r>
          </a:p>
          <a:p>
            <a:pPr marL="0" indent="0">
              <a:buFont typeface="Arial" pitchFamily="34" charset="0"/>
              <a:buNone/>
            </a:pPr>
            <a:endParaRPr lang="en-US" sz="1000" dirty="0" smtClean="0"/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Heap </a:t>
            </a:r>
            <a:r>
              <a:rPr lang="en-US" sz="2000" dirty="0" err="1" smtClean="0"/>
              <a:t>bottom_up_heap_init</a:t>
            </a:r>
            <a:r>
              <a:rPr lang="en-US" sz="2000" dirty="0" smtClean="0"/>
              <a:t>(Item * array, </a:t>
            </a:r>
            <a:r>
              <a:rPr lang="en-US" sz="2000" dirty="0" err="1" smtClean="0"/>
              <a:t>int</a:t>
            </a:r>
            <a:r>
              <a:rPr lang="en-US" sz="2000" dirty="0" smtClean="0"/>
              <a:t> N)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   for counter = N/2, ..., 1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      </a:t>
            </a:r>
            <a:r>
              <a:rPr lang="en-US" sz="2000" dirty="0" err="1" smtClean="0"/>
              <a:t>fixDown</a:t>
            </a:r>
            <a:r>
              <a:rPr lang="en-US" sz="2000" dirty="0" smtClean="0"/>
              <a:t>(array, counter, N).</a:t>
            </a:r>
          </a:p>
          <a:p>
            <a:pPr marL="0" indent="0">
              <a:buFont typeface="Arial" pitchFamily="34" charset="0"/>
              <a:buNone/>
            </a:pPr>
            <a:endParaRPr lang="en-US" sz="1000" dirty="0" smtClean="0"/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   Heap result = </a:t>
            </a:r>
            <a:r>
              <a:rPr lang="en-US" sz="2000" dirty="0" err="1" smtClean="0"/>
              <a:t>malloc</a:t>
            </a:r>
            <a:r>
              <a:rPr lang="en-US" sz="2000" dirty="0" smtClean="0"/>
              <a:t>(</a:t>
            </a:r>
            <a:r>
              <a:rPr lang="en-US" sz="2000" dirty="0" err="1" smtClean="0"/>
              <a:t>sizeof</a:t>
            </a:r>
            <a:r>
              <a:rPr lang="en-US" sz="2000" dirty="0" smtClean="0"/>
              <a:t>(*result)).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   </a:t>
            </a:r>
            <a:r>
              <a:rPr lang="en-US" sz="2000" dirty="0" smtClean="0"/>
              <a:t>result-&gt;array </a:t>
            </a:r>
            <a:r>
              <a:rPr lang="en-US" sz="2000" dirty="0" smtClean="0"/>
              <a:t>= array.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smtClean="0"/>
              <a:t>   </a:t>
            </a:r>
            <a:r>
              <a:rPr lang="en-US" sz="2000" smtClean="0"/>
              <a:t>result-&gt;N </a:t>
            </a:r>
            <a:r>
              <a:rPr lang="en-US" sz="2000" dirty="0" smtClean="0"/>
              <a:t>= N.</a:t>
            </a:r>
          </a:p>
          <a:p>
            <a:pPr marL="0" indent="0">
              <a:buFont typeface="Arial" pitchFamily="34" charset="0"/>
              <a:buNone/>
            </a:pPr>
            <a:r>
              <a:rPr lang="en-US" sz="2000" dirty="0" smtClean="0"/>
              <a:t>   return result.</a:t>
            </a:r>
          </a:p>
        </p:txBody>
      </p:sp>
    </p:spTree>
    <p:extLst>
      <p:ext uri="{BB962C8B-B14F-4D97-AF65-F5344CB8AC3E}">
        <p14:creationId xmlns:p14="http://schemas.microsoft.com/office/powerpoint/2010/main" val="40998674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7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693013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247697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7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362883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28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0630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6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2756320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65750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6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540600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33932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5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17272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102293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5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307145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678767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4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36285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0390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dirty="0" smtClean="0"/>
              <a:t>Priority Queues and 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/>
          <a:p>
            <a:r>
              <a:rPr lang="en-US" sz="2400" dirty="0" smtClean="0"/>
              <a:t>Priority queues support:</a:t>
            </a:r>
          </a:p>
          <a:p>
            <a:pPr lvl="1"/>
            <a:r>
              <a:rPr lang="en-US" sz="2000" dirty="0" smtClean="0"/>
              <a:t>Insertion of a new element.</a:t>
            </a:r>
          </a:p>
          <a:p>
            <a:pPr lvl="1"/>
            <a:r>
              <a:rPr lang="en-US" sz="2000" dirty="0" smtClean="0"/>
              <a:t>Deletion of the max element.</a:t>
            </a:r>
          </a:p>
          <a:p>
            <a:pPr lvl="1"/>
            <a:r>
              <a:rPr lang="en-US" sz="2000" dirty="0" smtClean="0"/>
              <a:t>Initialization (organizing an initial set of data).</a:t>
            </a:r>
          </a:p>
          <a:p>
            <a:r>
              <a:rPr lang="en-US" sz="2400" dirty="0" smtClean="0"/>
              <a:t>These operations support applications that batch methods, like quicksort, </a:t>
            </a:r>
            <a:r>
              <a:rPr lang="en-US" sz="2400" dirty="0" err="1" smtClean="0"/>
              <a:t>mergesort</a:t>
            </a:r>
            <a:r>
              <a:rPr lang="en-US" sz="2400" dirty="0" smtClean="0"/>
              <a:t>, do not support.</a:t>
            </a:r>
          </a:p>
          <a:p>
            <a:r>
              <a:rPr lang="en-US" sz="2400" dirty="0" smtClean="0"/>
              <a:t>However, these operations can also support sorting:</a:t>
            </a:r>
          </a:p>
          <a:p>
            <a:r>
              <a:rPr lang="en-US" sz="2400" dirty="0" smtClean="0"/>
              <a:t>Given items to sort:</a:t>
            </a:r>
          </a:p>
          <a:p>
            <a:pPr lvl="1"/>
            <a:r>
              <a:rPr lang="en-US" sz="2000" dirty="0" smtClean="0"/>
              <a:t>Initialize a priority queue that contains those items.</a:t>
            </a:r>
          </a:p>
          <a:p>
            <a:pPr lvl="1"/>
            <a:r>
              <a:rPr lang="en-US" sz="2000" dirty="0" smtClean="0"/>
              <a:t>Initialize result to empty list.</a:t>
            </a:r>
          </a:p>
          <a:p>
            <a:pPr lvl="1"/>
            <a:r>
              <a:rPr lang="en-US" sz="2000" dirty="0" smtClean="0"/>
              <a:t>While the priority queue is not empty:</a:t>
            </a:r>
          </a:p>
          <a:p>
            <a:pPr lvl="2"/>
            <a:r>
              <a:rPr lang="en-US" dirty="0" smtClean="0"/>
              <a:t>Remove max element from queue, add it to beginning of result.</a:t>
            </a:r>
          </a:p>
          <a:p>
            <a:r>
              <a:rPr lang="en-US" sz="2400" dirty="0" smtClean="0"/>
              <a:t>We will see an implementation (</a:t>
            </a:r>
            <a:r>
              <a:rPr lang="en-US" sz="2400" dirty="0" err="1" smtClean="0"/>
              <a:t>heapsort</a:t>
            </a:r>
            <a:r>
              <a:rPr lang="en-US" sz="2400" dirty="0" smtClean="0"/>
              <a:t>) of this algorithm that takes </a:t>
            </a:r>
            <a:r>
              <a:rPr lang="el-GR" sz="2400" dirty="0" smtClean="0"/>
              <a:t>Θ(</a:t>
            </a:r>
            <a:r>
              <a:rPr lang="en-US" sz="2400" dirty="0" smtClean="0"/>
              <a:t>N </a:t>
            </a:r>
            <a:r>
              <a:rPr lang="en-US" sz="2400" dirty="0" err="1" smtClean="0"/>
              <a:t>lg</a:t>
            </a:r>
            <a:r>
              <a:rPr lang="en-US" sz="2400" dirty="0" smtClean="0"/>
              <a:t> N) time.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57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4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725402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583529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3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936603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04238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3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069040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28974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3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9256293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85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880235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2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701591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08391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2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580391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29954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2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315776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90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85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60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55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214351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1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767772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975883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1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346863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971488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1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65436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1793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Implementation Using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Initialization:</a:t>
            </a:r>
          </a:p>
          <a:p>
            <a:pPr lvl="1"/>
            <a:r>
              <a:rPr lang="en-US" dirty="0" smtClean="0"/>
              <a:t>Given N data, just store them on an array.</a:t>
            </a:r>
          </a:p>
          <a:p>
            <a:pPr lvl="1"/>
            <a:r>
              <a:rPr lang="en-US" dirty="0" smtClean="0"/>
              <a:t>Time: </a:t>
            </a:r>
            <a:r>
              <a:rPr lang="el-GR" dirty="0" smtClean="0"/>
              <a:t>Θ(</a:t>
            </a:r>
            <a:r>
              <a:rPr lang="en-US" dirty="0" smtClean="0"/>
              <a:t>???</a:t>
            </a:r>
            <a:r>
              <a:rPr lang="el-GR" dirty="0" smtClean="0"/>
              <a:t>)</a:t>
            </a:r>
            <a:endParaRPr lang="en-US" dirty="0" smtClean="0"/>
          </a:p>
          <a:p>
            <a:r>
              <a:rPr lang="en-US" dirty="0" smtClean="0"/>
              <a:t>Insertion of a new item:</a:t>
            </a:r>
          </a:p>
          <a:p>
            <a:pPr lvl="1"/>
            <a:r>
              <a:rPr lang="en-US" dirty="0" smtClean="0"/>
              <a:t>(Assumption: the array has enough memory.)</a:t>
            </a:r>
          </a:p>
          <a:p>
            <a:pPr lvl="1"/>
            <a:r>
              <a:rPr lang="en-US" dirty="0" smtClean="0"/>
              <a:t>Store the item at the end of the array.</a:t>
            </a:r>
          </a:p>
          <a:p>
            <a:pPr lvl="1"/>
            <a:r>
              <a:rPr lang="en-US" dirty="0"/>
              <a:t>Time: </a:t>
            </a:r>
            <a:r>
              <a:rPr lang="el-GR" dirty="0"/>
              <a:t>Θ(</a:t>
            </a:r>
            <a:r>
              <a:rPr lang="en-US" dirty="0"/>
              <a:t>???</a:t>
            </a:r>
            <a:r>
              <a:rPr lang="el-GR" dirty="0" smtClean="0"/>
              <a:t>)</a:t>
            </a:r>
            <a:endParaRPr lang="en-US" dirty="0" smtClean="0"/>
          </a:p>
          <a:p>
            <a:r>
              <a:rPr lang="en-US" dirty="0" smtClean="0"/>
              <a:t>Deletion of max element:</a:t>
            </a:r>
          </a:p>
          <a:p>
            <a:pPr lvl="1"/>
            <a:r>
              <a:rPr lang="en-US" dirty="0" smtClean="0"/>
              <a:t>Scan the array to find max item.</a:t>
            </a:r>
          </a:p>
          <a:p>
            <a:pPr lvl="1"/>
            <a:r>
              <a:rPr lang="en-US" dirty="0" smtClean="0"/>
              <a:t>Delete that item.</a:t>
            </a:r>
          </a:p>
          <a:p>
            <a:pPr lvl="1"/>
            <a:r>
              <a:rPr lang="en-US" dirty="0"/>
              <a:t>Time: </a:t>
            </a:r>
            <a:r>
              <a:rPr lang="el-GR" dirty="0"/>
              <a:t>Θ(</a:t>
            </a:r>
            <a:r>
              <a:rPr lang="en-US" dirty="0"/>
              <a:t>???</a:t>
            </a:r>
            <a:r>
              <a:rPr lang="el-GR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53061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1</a:t>
            </a:r>
          </a:p>
          <a:p>
            <a:r>
              <a:rPr lang="en-US" dirty="0" err="1" smtClean="0"/>
              <a:t>fixDown</a:t>
            </a:r>
            <a:r>
              <a:rPr lang="en-US" dirty="0" smtClean="0"/>
              <a:t>(counter, N):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277829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*1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b="1" u="sng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55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50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604791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Visualizing Bottom-Up </a:t>
            </a:r>
            <a:r>
              <a:rPr lang="en-US" dirty="0" smtClean="0"/>
              <a:t>Initialization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2362200"/>
          </a:xfrm>
        </p:spPr>
        <p:txBody>
          <a:bodyPr/>
          <a:lstStyle/>
          <a:p>
            <a:r>
              <a:rPr lang="en-US" dirty="0" smtClean="0"/>
              <a:t>N = 14</a:t>
            </a:r>
          </a:p>
          <a:p>
            <a:r>
              <a:rPr lang="en-US" dirty="0" smtClean="0"/>
              <a:t>counter = 1</a:t>
            </a:r>
          </a:p>
          <a:p>
            <a:r>
              <a:rPr lang="en-US" dirty="0" smtClean="0"/>
              <a:t>DONE!!!</a:t>
            </a:r>
          </a:p>
          <a:p>
            <a:r>
              <a:rPr lang="en-US" dirty="0"/>
              <a:t>The heap condition is now satisfied.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83467"/>
              </p:ext>
            </p:extLst>
          </p:nvPr>
        </p:nvGraphicFramePr>
        <p:xfrm>
          <a:off x="228600" y="4724400"/>
          <a:ext cx="8686812" cy="919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1392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  <a:gridCol w="537530"/>
              </a:tblGrid>
              <a:tr h="52289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position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none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2000" b="1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none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2000" u="none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value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85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60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28</a:t>
                      </a:r>
                      <a:endParaRPr lang="en-US" sz="20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656644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01000" cy="4267200"/>
          </a:xfrm>
        </p:spPr>
        <p:txBody>
          <a:bodyPr/>
          <a:lstStyle/>
          <a:p>
            <a:r>
              <a:rPr lang="en-US" sz="2400" dirty="0"/>
              <a:t>How can we analyze the running time</a:t>
            </a:r>
            <a:r>
              <a:rPr lang="en-US" sz="2400" dirty="0" smtClean="0"/>
              <a:t>?</a:t>
            </a:r>
          </a:p>
          <a:p>
            <a:r>
              <a:rPr lang="en-US" sz="2400" dirty="0"/>
              <a:t>To simplify, suppose that N =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 - 1.</a:t>
            </a:r>
          </a:p>
          <a:p>
            <a:r>
              <a:rPr lang="en-US" sz="2400" dirty="0"/>
              <a:t>The counter starts at value </a:t>
            </a:r>
            <a:r>
              <a:rPr lang="en-US" sz="2400" dirty="0" smtClean="0"/>
              <a:t>???.</a:t>
            </a:r>
          </a:p>
          <a:p>
            <a:r>
              <a:rPr lang="en-US" sz="2400" dirty="0"/>
              <a:t>At that point, we call </a:t>
            </a:r>
            <a:r>
              <a:rPr lang="en-US" sz="2400" dirty="0" err="1"/>
              <a:t>fixDown</a:t>
            </a:r>
            <a:r>
              <a:rPr lang="en-US" sz="2400" dirty="0"/>
              <a:t> on a heap of </a:t>
            </a:r>
            <a:r>
              <a:rPr lang="en-US" sz="2400" dirty="0" smtClean="0"/>
              <a:t>size ???.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733800" y="4267200"/>
            <a:ext cx="5181600" cy="240065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sz="2000" dirty="0">
                <a:solidFill>
                  <a:prstClr val="black"/>
                </a:solidFill>
              </a:rPr>
              <a:t>Heap </a:t>
            </a:r>
            <a:r>
              <a:rPr lang="en-US" sz="2000" dirty="0" err="1">
                <a:solidFill>
                  <a:prstClr val="black"/>
                </a:solidFill>
              </a:rPr>
              <a:t>bottom_up_heap_init</a:t>
            </a:r>
            <a:r>
              <a:rPr lang="en-US" sz="2000" dirty="0">
                <a:solidFill>
                  <a:prstClr val="black"/>
                </a:solidFill>
              </a:rPr>
              <a:t>(Item * array, </a:t>
            </a:r>
            <a:r>
              <a:rPr lang="en-US" sz="2000" dirty="0" err="1">
                <a:solidFill>
                  <a:prstClr val="black"/>
                </a:solidFill>
              </a:rPr>
              <a:t>int</a:t>
            </a:r>
            <a:r>
              <a:rPr lang="en-US" sz="2000" dirty="0">
                <a:solidFill>
                  <a:prstClr val="black"/>
                </a:solidFill>
              </a:rPr>
              <a:t> N)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for counter = N/2, ..., 1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   </a:t>
            </a:r>
            <a:r>
              <a:rPr lang="en-US" sz="2000" dirty="0" err="1">
                <a:solidFill>
                  <a:prstClr val="black"/>
                </a:solidFill>
              </a:rPr>
              <a:t>fixDown</a:t>
            </a:r>
            <a:r>
              <a:rPr lang="en-US" sz="2000" dirty="0">
                <a:solidFill>
                  <a:prstClr val="black"/>
                </a:solidFill>
              </a:rPr>
              <a:t>(array, counter, N).</a:t>
            </a:r>
          </a:p>
          <a:p>
            <a:pPr lvl="0"/>
            <a:endParaRPr lang="en-US" sz="1000" dirty="0">
              <a:solidFill>
                <a:prstClr val="black"/>
              </a:solidFill>
            </a:endParaRP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Heap result = </a:t>
            </a:r>
            <a:r>
              <a:rPr lang="en-US" sz="2000" dirty="0" err="1">
                <a:solidFill>
                  <a:prstClr val="black"/>
                </a:solidFill>
              </a:rPr>
              <a:t>malloc</a:t>
            </a:r>
            <a:r>
              <a:rPr lang="en-US" sz="2000" dirty="0">
                <a:solidFill>
                  <a:prstClr val="black"/>
                </a:solidFill>
              </a:rPr>
              <a:t>(</a:t>
            </a:r>
            <a:r>
              <a:rPr lang="en-US" sz="2000" dirty="0" err="1">
                <a:solidFill>
                  <a:prstClr val="black"/>
                </a:solidFill>
              </a:rPr>
              <a:t>sizeof</a:t>
            </a:r>
            <a:r>
              <a:rPr lang="en-US" sz="2000" dirty="0">
                <a:solidFill>
                  <a:prstClr val="black"/>
                </a:solidFill>
              </a:rPr>
              <a:t>(*result)).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 err="1">
                <a:solidFill>
                  <a:prstClr val="black"/>
                </a:solidFill>
              </a:rPr>
              <a:t>result.array</a:t>
            </a:r>
            <a:r>
              <a:rPr lang="en-US" sz="2000" dirty="0">
                <a:solidFill>
                  <a:prstClr val="black"/>
                </a:solidFill>
              </a:rPr>
              <a:t> = array.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 err="1">
                <a:solidFill>
                  <a:prstClr val="black"/>
                </a:solidFill>
              </a:rPr>
              <a:t>result.N</a:t>
            </a:r>
            <a:r>
              <a:rPr lang="en-US" sz="2000" dirty="0">
                <a:solidFill>
                  <a:prstClr val="black"/>
                </a:solidFill>
              </a:rPr>
              <a:t> = N.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return result.</a:t>
            </a:r>
          </a:p>
        </p:txBody>
      </p:sp>
    </p:spTree>
    <p:extLst>
      <p:ext uri="{BB962C8B-B14F-4D97-AF65-F5344CB8AC3E}">
        <p14:creationId xmlns:p14="http://schemas.microsoft.com/office/powerpoint/2010/main" val="186966415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01000" cy="4267200"/>
          </a:xfrm>
        </p:spPr>
        <p:txBody>
          <a:bodyPr/>
          <a:lstStyle/>
          <a:p>
            <a:r>
              <a:rPr lang="en-US" sz="2400" dirty="0"/>
              <a:t>How can we analyze the running time</a:t>
            </a:r>
            <a:r>
              <a:rPr lang="en-US" sz="2400" dirty="0" smtClean="0"/>
              <a:t>?</a:t>
            </a:r>
          </a:p>
          <a:p>
            <a:r>
              <a:rPr lang="en-US" sz="2400" dirty="0"/>
              <a:t>To simplify, suppose that N =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 - 1.</a:t>
            </a:r>
          </a:p>
          <a:p>
            <a:r>
              <a:rPr lang="en-US" sz="2400" dirty="0"/>
              <a:t>The counter starts at value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n-1</a:t>
            </a:r>
            <a:r>
              <a:rPr lang="en-US" sz="2400" dirty="0" smtClean="0"/>
              <a:t> - 1.</a:t>
            </a:r>
          </a:p>
          <a:p>
            <a:r>
              <a:rPr lang="en-US" sz="2400" dirty="0"/>
              <a:t>At that point, we call </a:t>
            </a:r>
            <a:r>
              <a:rPr lang="en-US" sz="2400" dirty="0" err="1"/>
              <a:t>fixDown</a:t>
            </a:r>
            <a:r>
              <a:rPr lang="en-US" sz="2400" dirty="0"/>
              <a:t> on a heap of </a:t>
            </a:r>
            <a:r>
              <a:rPr lang="en-US" sz="2400" dirty="0" smtClean="0"/>
              <a:t>size 3 (= 2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- 1).</a:t>
            </a:r>
          </a:p>
          <a:p>
            <a:r>
              <a:rPr lang="en-US" sz="2400" dirty="0"/>
              <a:t>For counter values between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n-1</a:t>
            </a:r>
            <a:r>
              <a:rPr lang="en-US" sz="2400" dirty="0" smtClean="0"/>
              <a:t> - 1 </a:t>
            </a:r>
            <a:r>
              <a:rPr lang="en-US" sz="2400" dirty="0"/>
              <a:t>and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n-2</a:t>
            </a:r>
            <a:r>
              <a:rPr lang="en-US" sz="2400" dirty="0" smtClean="0"/>
              <a:t>, </a:t>
            </a:r>
            <a:r>
              <a:rPr lang="en-US" sz="2400" dirty="0"/>
              <a:t>we call </a:t>
            </a:r>
            <a:r>
              <a:rPr lang="en-US" sz="2400" dirty="0" err="1"/>
              <a:t>fixDown</a:t>
            </a:r>
            <a:r>
              <a:rPr lang="en-US" sz="2400" dirty="0"/>
              <a:t> on a heap of size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- 1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733800" y="4267200"/>
            <a:ext cx="5181600" cy="240065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sz="2000" dirty="0">
                <a:solidFill>
                  <a:prstClr val="black"/>
                </a:solidFill>
              </a:rPr>
              <a:t>Heap </a:t>
            </a:r>
            <a:r>
              <a:rPr lang="en-US" sz="2000" dirty="0" err="1">
                <a:solidFill>
                  <a:prstClr val="black"/>
                </a:solidFill>
              </a:rPr>
              <a:t>bottom_up_heap_init</a:t>
            </a:r>
            <a:r>
              <a:rPr lang="en-US" sz="2000" dirty="0">
                <a:solidFill>
                  <a:prstClr val="black"/>
                </a:solidFill>
              </a:rPr>
              <a:t>(Item * array, </a:t>
            </a:r>
            <a:r>
              <a:rPr lang="en-US" sz="2000" dirty="0" err="1">
                <a:solidFill>
                  <a:prstClr val="black"/>
                </a:solidFill>
              </a:rPr>
              <a:t>int</a:t>
            </a:r>
            <a:r>
              <a:rPr lang="en-US" sz="2000" dirty="0">
                <a:solidFill>
                  <a:prstClr val="black"/>
                </a:solidFill>
              </a:rPr>
              <a:t> N)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for counter = N/2, ..., 1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   </a:t>
            </a:r>
            <a:r>
              <a:rPr lang="en-US" sz="2000" dirty="0" err="1">
                <a:solidFill>
                  <a:prstClr val="black"/>
                </a:solidFill>
              </a:rPr>
              <a:t>fixDown</a:t>
            </a:r>
            <a:r>
              <a:rPr lang="en-US" sz="2000" dirty="0">
                <a:solidFill>
                  <a:prstClr val="black"/>
                </a:solidFill>
              </a:rPr>
              <a:t>(array, counter, N).</a:t>
            </a:r>
          </a:p>
          <a:p>
            <a:pPr lvl="0"/>
            <a:endParaRPr lang="en-US" sz="1000" dirty="0">
              <a:solidFill>
                <a:prstClr val="black"/>
              </a:solidFill>
            </a:endParaRP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Heap result = </a:t>
            </a:r>
            <a:r>
              <a:rPr lang="en-US" sz="2000" dirty="0" err="1">
                <a:solidFill>
                  <a:prstClr val="black"/>
                </a:solidFill>
              </a:rPr>
              <a:t>malloc</a:t>
            </a:r>
            <a:r>
              <a:rPr lang="en-US" sz="2000" dirty="0">
                <a:solidFill>
                  <a:prstClr val="black"/>
                </a:solidFill>
              </a:rPr>
              <a:t>(</a:t>
            </a:r>
            <a:r>
              <a:rPr lang="en-US" sz="2000" dirty="0" err="1">
                <a:solidFill>
                  <a:prstClr val="black"/>
                </a:solidFill>
              </a:rPr>
              <a:t>sizeof</a:t>
            </a:r>
            <a:r>
              <a:rPr lang="en-US" sz="2000" dirty="0">
                <a:solidFill>
                  <a:prstClr val="black"/>
                </a:solidFill>
              </a:rPr>
              <a:t>(*result)).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 err="1">
                <a:solidFill>
                  <a:prstClr val="black"/>
                </a:solidFill>
              </a:rPr>
              <a:t>result.array</a:t>
            </a:r>
            <a:r>
              <a:rPr lang="en-US" sz="2000" dirty="0">
                <a:solidFill>
                  <a:prstClr val="black"/>
                </a:solidFill>
              </a:rPr>
              <a:t> = array.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 err="1">
                <a:solidFill>
                  <a:prstClr val="black"/>
                </a:solidFill>
              </a:rPr>
              <a:t>result.N</a:t>
            </a:r>
            <a:r>
              <a:rPr lang="en-US" sz="2000" dirty="0">
                <a:solidFill>
                  <a:prstClr val="black"/>
                </a:solidFill>
              </a:rPr>
              <a:t> = N.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return result.</a:t>
            </a:r>
          </a:p>
        </p:txBody>
      </p:sp>
    </p:spTree>
    <p:extLst>
      <p:ext uri="{BB962C8B-B14F-4D97-AF65-F5344CB8AC3E}">
        <p14:creationId xmlns:p14="http://schemas.microsoft.com/office/powerpoint/2010/main" val="246279962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01000" cy="4267200"/>
          </a:xfrm>
        </p:spPr>
        <p:txBody>
          <a:bodyPr/>
          <a:lstStyle/>
          <a:p>
            <a:r>
              <a:rPr lang="en-US" sz="2400" dirty="0" smtClean="0"/>
              <a:t>For </a:t>
            </a:r>
            <a:r>
              <a:rPr lang="en-US" sz="2400" dirty="0"/>
              <a:t>counter values between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n-1</a:t>
            </a:r>
            <a:r>
              <a:rPr lang="en-US" sz="2400" dirty="0" smtClean="0"/>
              <a:t> - 1 </a:t>
            </a:r>
            <a:r>
              <a:rPr lang="en-US" sz="2400" dirty="0"/>
              <a:t>and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n-2</a:t>
            </a:r>
            <a:r>
              <a:rPr lang="en-US" sz="2400" dirty="0" smtClean="0"/>
              <a:t>, </a:t>
            </a:r>
            <a:r>
              <a:rPr lang="en-US" sz="2400" dirty="0"/>
              <a:t>we call </a:t>
            </a:r>
            <a:r>
              <a:rPr lang="en-US" sz="2400" dirty="0" err="1"/>
              <a:t>fixDown</a:t>
            </a:r>
            <a:r>
              <a:rPr lang="en-US" sz="2400" dirty="0"/>
              <a:t> on a heap of size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- 1</a:t>
            </a:r>
            <a:r>
              <a:rPr lang="en-US" sz="2400" dirty="0"/>
              <a:t>.</a:t>
            </a:r>
          </a:p>
          <a:p>
            <a:r>
              <a:rPr lang="en-US" sz="2400" dirty="0"/>
              <a:t>For counter values between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n-2</a:t>
            </a:r>
            <a:r>
              <a:rPr lang="en-US" sz="2400" dirty="0" smtClean="0"/>
              <a:t> - 1 </a:t>
            </a:r>
            <a:r>
              <a:rPr lang="en-US" sz="2400" dirty="0"/>
              <a:t>and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n-3</a:t>
            </a:r>
            <a:r>
              <a:rPr lang="en-US" sz="2400" dirty="0" smtClean="0"/>
              <a:t>, </a:t>
            </a:r>
            <a:r>
              <a:rPr lang="en-US" sz="2400" dirty="0"/>
              <a:t>we call </a:t>
            </a:r>
            <a:r>
              <a:rPr lang="en-US" sz="2400" dirty="0" err="1"/>
              <a:t>fixDown</a:t>
            </a:r>
            <a:r>
              <a:rPr lang="en-US" sz="2400" dirty="0"/>
              <a:t> on a heap of size </a:t>
            </a:r>
            <a:r>
              <a:rPr lang="en-US" sz="2400" dirty="0" smtClean="0"/>
              <a:t>???.</a:t>
            </a:r>
            <a:endParaRPr lang="en-US" sz="2400" dirty="0"/>
          </a:p>
          <a:p>
            <a:r>
              <a:rPr lang="en-US" sz="2400" dirty="0" smtClean="0"/>
              <a:t>…</a:t>
            </a:r>
            <a:endParaRPr lang="en-US" sz="2400" dirty="0"/>
          </a:p>
          <a:p>
            <a:r>
              <a:rPr lang="en-US" sz="2400" dirty="0"/>
              <a:t>For counter </a:t>
            </a:r>
            <a:r>
              <a:rPr lang="en-US" sz="2400" dirty="0" smtClean="0"/>
              <a:t>value 2</a:t>
            </a:r>
            <a:r>
              <a:rPr lang="en-US" sz="2400" baseline="30000" dirty="0" smtClean="0"/>
              <a:t>0</a:t>
            </a:r>
            <a:r>
              <a:rPr lang="en-US" sz="2400" dirty="0" smtClean="0"/>
              <a:t> we </a:t>
            </a:r>
            <a:r>
              <a:rPr lang="en-US" sz="2400" dirty="0"/>
              <a:t>call </a:t>
            </a:r>
            <a:r>
              <a:rPr lang="en-US" sz="2400" dirty="0" err="1"/>
              <a:t>fixDown</a:t>
            </a:r>
            <a:r>
              <a:rPr lang="en-US" sz="2400" dirty="0"/>
              <a:t> on a heap of size </a:t>
            </a:r>
            <a:r>
              <a:rPr lang="en-US" sz="2400" dirty="0" smtClean="0"/>
              <a:t>???.</a:t>
            </a:r>
            <a:endParaRPr lang="en-US" sz="2400" dirty="0"/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733800" y="4267200"/>
            <a:ext cx="5181600" cy="240065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sz="2000" dirty="0">
                <a:solidFill>
                  <a:prstClr val="black"/>
                </a:solidFill>
              </a:rPr>
              <a:t>Heap </a:t>
            </a:r>
            <a:r>
              <a:rPr lang="en-US" sz="2000" dirty="0" err="1">
                <a:solidFill>
                  <a:prstClr val="black"/>
                </a:solidFill>
              </a:rPr>
              <a:t>bottom_up_heap_init</a:t>
            </a:r>
            <a:r>
              <a:rPr lang="en-US" sz="2000" dirty="0">
                <a:solidFill>
                  <a:prstClr val="black"/>
                </a:solidFill>
              </a:rPr>
              <a:t>(Item * array, </a:t>
            </a:r>
            <a:r>
              <a:rPr lang="en-US" sz="2000" dirty="0" err="1">
                <a:solidFill>
                  <a:prstClr val="black"/>
                </a:solidFill>
              </a:rPr>
              <a:t>int</a:t>
            </a:r>
            <a:r>
              <a:rPr lang="en-US" sz="2000" dirty="0">
                <a:solidFill>
                  <a:prstClr val="black"/>
                </a:solidFill>
              </a:rPr>
              <a:t> N)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for counter = N/2, ..., 1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   </a:t>
            </a:r>
            <a:r>
              <a:rPr lang="en-US" sz="2000" dirty="0" err="1">
                <a:solidFill>
                  <a:prstClr val="black"/>
                </a:solidFill>
              </a:rPr>
              <a:t>fixDown</a:t>
            </a:r>
            <a:r>
              <a:rPr lang="en-US" sz="2000" dirty="0">
                <a:solidFill>
                  <a:prstClr val="black"/>
                </a:solidFill>
              </a:rPr>
              <a:t>(array, counter, N).</a:t>
            </a:r>
          </a:p>
          <a:p>
            <a:pPr lvl="0"/>
            <a:endParaRPr lang="en-US" sz="1000" dirty="0">
              <a:solidFill>
                <a:prstClr val="black"/>
              </a:solidFill>
            </a:endParaRP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Heap result = </a:t>
            </a:r>
            <a:r>
              <a:rPr lang="en-US" sz="2000" dirty="0" err="1">
                <a:solidFill>
                  <a:prstClr val="black"/>
                </a:solidFill>
              </a:rPr>
              <a:t>malloc</a:t>
            </a:r>
            <a:r>
              <a:rPr lang="en-US" sz="2000" dirty="0">
                <a:solidFill>
                  <a:prstClr val="black"/>
                </a:solidFill>
              </a:rPr>
              <a:t>(</a:t>
            </a:r>
            <a:r>
              <a:rPr lang="en-US" sz="2000" dirty="0" err="1">
                <a:solidFill>
                  <a:prstClr val="black"/>
                </a:solidFill>
              </a:rPr>
              <a:t>sizeof</a:t>
            </a:r>
            <a:r>
              <a:rPr lang="en-US" sz="2000" dirty="0">
                <a:solidFill>
                  <a:prstClr val="black"/>
                </a:solidFill>
              </a:rPr>
              <a:t>(*result)).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 err="1">
                <a:solidFill>
                  <a:prstClr val="black"/>
                </a:solidFill>
              </a:rPr>
              <a:t>result.array</a:t>
            </a:r>
            <a:r>
              <a:rPr lang="en-US" sz="2000" dirty="0">
                <a:solidFill>
                  <a:prstClr val="black"/>
                </a:solidFill>
              </a:rPr>
              <a:t> = array.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 err="1">
                <a:solidFill>
                  <a:prstClr val="black"/>
                </a:solidFill>
              </a:rPr>
              <a:t>result.N</a:t>
            </a:r>
            <a:r>
              <a:rPr lang="en-US" sz="2000" dirty="0">
                <a:solidFill>
                  <a:prstClr val="black"/>
                </a:solidFill>
              </a:rPr>
              <a:t> = N.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return result.</a:t>
            </a:r>
          </a:p>
        </p:txBody>
      </p:sp>
    </p:spTree>
    <p:extLst>
      <p:ext uri="{BB962C8B-B14F-4D97-AF65-F5344CB8AC3E}">
        <p14:creationId xmlns:p14="http://schemas.microsoft.com/office/powerpoint/2010/main" val="175077751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001000" cy="4267200"/>
          </a:xfrm>
        </p:spPr>
        <p:txBody>
          <a:bodyPr/>
          <a:lstStyle/>
          <a:p>
            <a:r>
              <a:rPr lang="en-US" sz="2400" dirty="0"/>
              <a:t>For counter values between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n-1</a:t>
            </a:r>
            <a:r>
              <a:rPr lang="en-US" sz="2400" dirty="0" smtClean="0"/>
              <a:t> - 1 </a:t>
            </a:r>
            <a:r>
              <a:rPr lang="en-US" sz="2400" dirty="0"/>
              <a:t>and 2</a:t>
            </a:r>
            <a:r>
              <a:rPr lang="en-US" sz="2400" baseline="30000" dirty="0"/>
              <a:t>n-2</a:t>
            </a:r>
            <a:r>
              <a:rPr lang="en-US" sz="2400" dirty="0"/>
              <a:t>, we call </a:t>
            </a:r>
            <a:r>
              <a:rPr lang="en-US" sz="2400" dirty="0" err="1"/>
              <a:t>fixDown</a:t>
            </a:r>
            <a:r>
              <a:rPr lang="en-US" sz="2400" dirty="0"/>
              <a:t> on a heap of size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- 1</a:t>
            </a:r>
            <a:r>
              <a:rPr lang="en-US" sz="2400" dirty="0"/>
              <a:t>.</a:t>
            </a:r>
          </a:p>
          <a:p>
            <a:r>
              <a:rPr lang="en-US" sz="2400" dirty="0"/>
              <a:t>For counter values between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n-2</a:t>
            </a:r>
            <a:r>
              <a:rPr lang="en-US" sz="2400" dirty="0" smtClean="0"/>
              <a:t> - 1 </a:t>
            </a:r>
            <a:r>
              <a:rPr lang="en-US" sz="2400" dirty="0"/>
              <a:t>and 2</a:t>
            </a:r>
            <a:r>
              <a:rPr lang="en-US" sz="2400" baseline="30000" dirty="0"/>
              <a:t>n-3</a:t>
            </a:r>
            <a:r>
              <a:rPr lang="en-US" sz="2400" dirty="0"/>
              <a:t>,</a:t>
            </a:r>
            <a:r>
              <a:rPr lang="en-US" sz="2400" dirty="0" smtClean="0"/>
              <a:t> </a:t>
            </a:r>
            <a:r>
              <a:rPr lang="en-US" sz="2400" dirty="0"/>
              <a:t>we call </a:t>
            </a:r>
            <a:r>
              <a:rPr lang="en-US" sz="2400" dirty="0" err="1"/>
              <a:t>fixDown</a:t>
            </a:r>
            <a:r>
              <a:rPr lang="en-US" sz="2400" dirty="0"/>
              <a:t> on a heap of size </a:t>
            </a:r>
            <a:r>
              <a:rPr lang="en-US" sz="2400" dirty="0" smtClean="0"/>
              <a:t>7 (= 2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- 1).</a:t>
            </a:r>
            <a:endParaRPr lang="en-US" sz="2400" dirty="0"/>
          </a:p>
          <a:p>
            <a:r>
              <a:rPr lang="en-US" sz="2400" dirty="0" smtClean="0"/>
              <a:t>…</a:t>
            </a:r>
            <a:endParaRPr lang="en-US" sz="2400" dirty="0"/>
          </a:p>
          <a:p>
            <a:r>
              <a:rPr lang="en-US" sz="2400" dirty="0"/>
              <a:t>For counter </a:t>
            </a:r>
            <a:r>
              <a:rPr lang="en-US" sz="2400" dirty="0" smtClean="0"/>
              <a:t>value 2</a:t>
            </a:r>
            <a:r>
              <a:rPr lang="en-US" sz="2400" baseline="30000" dirty="0" smtClean="0"/>
              <a:t>0</a:t>
            </a:r>
            <a:r>
              <a:rPr lang="en-US" sz="2400" dirty="0" smtClean="0"/>
              <a:t> we </a:t>
            </a:r>
            <a:r>
              <a:rPr lang="en-US" sz="2400" dirty="0"/>
              <a:t>call </a:t>
            </a:r>
            <a:r>
              <a:rPr lang="en-US" sz="2400" dirty="0" err="1"/>
              <a:t>fixDown</a:t>
            </a:r>
            <a:r>
              <a:rPr lang="en-US" sz="2400" dirty="0"/>
              <a:t> on a heap of size </a:t>
            </a:r>
            <a:r>
              <a:rPr lang="en-US" sz="2400" dirty="0" smtClean="0"/>
              <a:t>2</a:t>
            </a:r>
            <a:r>
              <a:rPr lang="en-US" sz="2400" baseline="30000" dirty="0" smtClean="0"/>
              <a:t>n</a:t>
            </a:r>
            <a:r>
              <a:rPr lang="en-US" sz="2400" dirty="0" smtClean="0"/>
              <a:t> - 1.</a:t>
            </a:r>
            <a:endParaRPr lang="en-US" sz="2400" dirty="0"/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733800" y="4267200"/>
            <a:ext cx="5181600" cy="240065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sz="2000" dirty="0">
                <a:solidFill>
                  <a:prstClr val="black"/>
                </a:solidFill>
              </a:rPr>
              <a:t>Heap </a:t>
            </a:r>
            <a:r>
              <a:rPr lang="en-US" sz="2000" dirty="0" err="1">
                <a:solidFill>
                  <a:prstClr val="black"/>
                </a:solidFill>
              </a:rPr>
              <a:t>bottom_up_heap_init</a:t>
            </a:r>
            <a:r>
              <a:rPr lang="en-US" sz="2000" dirty="0">
                <a:solidFill>
                  <a:prstClr val="black"/>
                </a:solidFill>
              </a:rPr>
              <a:t>(Item * array, </a:t>
            </a:r>
            <a:r>
              <a:rPr lang="en-US" sz="2000" dirty="0" err="1">
                <a:solidFill>
                  <a:prstClr val="black"/>
                </a:solidFill>
              </a:rPr>
              <a:t>int</a:t>
            </a:r>
            <a:r>
              <a:rPr lang="en-US" sz="2000" dirty="0">
                <a:solidFill>
                  <a:prstClr val="black"/>
                </a:solidFill>
              </a:rPr>
              <a:t> N)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for counter = N/2, ..., 1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   </a:t>
            </a:r>
            <a:r>
              <a:rPr lang="en-US" sz="2000" dirty="0" err="1">
                <a:solidFill>
                  <a:prstClr val="black"/>
                </a:solidFill>
              </a:rPr>
              <a:t>fixDown</a:t>
            </a:r>
            <a:r>
              <a:rPr lang="en-US" sz="2000" dirty="0">
                <a:solidFill>
                  <a:prstClr val="black"/>
                </a:solidFill>
              </a:rPr>
              <a:t>(array, counter, N).</a:t>
            </a:r>
          </a:p>
          <a:p>
            <a:pPr lvl="0"/>
            <a:endParaRPr lang="en-US" sz="1000" dirty="0">
              <a:solidFill>
                <a:prstClr val="black"/>
              </a:solidFill>
            </a:endParaRP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Heap result = </a:t>
            </a:r>
            <a:r>
              <a:rPr lang="en-US" sz="2000" dirty="0" err="1">
                <a:solidFill>
                  <a:prstClr val="black"/>
                </a:solidFill>
              </a:rPr>
              <a:t>malloc</a:t>
            </a:r>
            <a:r>
              <a:rPr lang="en-US" sz="2000" dirty="0">
                <a:solidFill>
                  <a:prstClr val="black"/>
                </a:solidFill>
              </a:rPr>
              <a:t>(</a:t>
            </a:r>
            <a:r>
              <a:rPr lang="en-US" sz="2000" dirty="0" err="1">
                <a:solidFill>
                  <a:prstClr val="black"/>
                </a:solidFill>
              </a:rPr>
              <a:t>sizeof</a:t>
            </a:r>
            <a:r>
              <a:rPr lang="en-US" sz="2000" dirty="0">
                <a:solidFill>
                  <a:prstClr val="black"/>
                </a:solidFill>
              </a:rPr>
              <a:t>(*result)).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 err="1">
                <a:solidFill>
                  <a:prstClr val="black"/>
                </a:solidFill>
              </a:rPr>
              <a:t>result.array</a:t>
            </a:r>
            <a:r>
              <a:rPr lang="en-US" sz="2000" dirty="0">
                <a:solidFill>
                  <a:prstClr val="black"/>
                </a:solidFill>
              </a:rPr>
              <a:t> = array.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</a:t>
            </a:r>
            <a:r>
              <a:rPr lang="en-US" sz="2000" dirty="0" err="1">
                <a:solidFill>
                  <a:prstClr val="black"/>
                </a:solidFill>
              </a:rPr>
              <a:t>result.N</a:t>
            </a:r>
            <a:r>
              <a:rPr lang="en-US" sz="2000" dirty="0">
                <a:solidFill>
                  <a:prstClr val="black"/>
                </a:solidFill>
              </a:rPr>
              <a:t> = N.</a:t>
            </a:r>
          </a:p>
          <a:p>
            <a:pPr lvl="0"/>
            <a:r>
              <a:rPr lang="en-US" sz="2000" dirty="0">
                <a:solidFill>
                  <a:prstClr val="black"/>
                </a:solidFill>
              </a:rPr>
              <a:t>   return result.</a:t>
            </a:r>
          </a:p>
        </p:txBody>
      </p:sp>
    </p:spTree>
    <p:extLst>
      <p:ext uri="{BB962C8B-B14F-4D97-AF65-F5344CB8AC3E}">
        <p14:creationId xmlns:p14="http://schemas.microsoft.com/office/powerpoint/2010/main" val="371932304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7253793"/>
              </p:ext>
            </p:extLst>
          </p:nvPr>
        </p:nvGraphicFramePr>
        <p:xfrm>
          <a:off x="457200" y="1295400"/>
          <a:ext cx="8001000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143000"/>
                <a:gridCol w="1371600"/>
                <a:gridCol w="1219200"/>
                <a:gridCol w="11430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Counter:</a:t>
                      </a:r>
                    </a:p>
                    <a:p>
                      <a:r>
                        <a:rPr lang="en-US" sz="2000" dirty="0" smtClean="0"/>
                        <a:t>from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Counter:</a:t>
                      </a:r>
                    </a:p>
                    <a:p>
                      <a:r>
                        <a:rPr lang="en-US" sz="2000" dirty="0" smtClean="0"/>
                        <a:t>to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Number</a:t>
                      </a:r>
                      <a:r>
                        <a:rPr lang="en-US" sz="2000" baseline="0" dirty="0" smtClean="0"/>
                        <a:t> of Iterations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Heap Size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Time per Iteration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Time</a:t>
                      </a:r>
                      <a:r>
                        <a:rPr lang="en-US" sz="2000" baseline="0" dirty="0" smtClean="0"/>
                        <a:t> for All Iterations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n-1</a:t>
                      </a:r>
                      <a:r>
                        <a:rPr lang="en-US" sz="2400" baseline="0" dirty="0" smtClean="0"/>
                        <a:t> - 1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n-2</a:t>
                      </a:r>
                      <a:endParaRPr lang="en-US" sz="2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n-2</a:t>
                      </a:r>
                      <a:endParaRPr lang="en-US" sz="2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2</a:t>
                      </a:r>
                      <a:r>
                        <a:rPr lang="en-US" sz="2400" dirty="0" smtClean="0"/>
                        <a:t> - 1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O(2)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O(2</a:t>
                      </a:r>
                      <a:r>
                        <a:rPr lang="en-US" sz="2400" baseline="30000" dirty="0" smtClean="0"/>
                        <a:t>n-2</a:t>
                      </a:r>
                      <a:r>
                        <a:rPr lang="en-US" sz="2400" dirty="0" smtClean="0"/>
                        <a:t> * 2)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n-2</a:t>
                      </a:r>
                      <a:r>
                        <a:rPr lang="en-US" sz="2400" baseline="0" dirty="0" smtClean="0"/>
                        <a:t> - 1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n-3</a:t>
                      </a:r>
                      <a:endParaRPr lang="en-US" sz="2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n-3</a:t>
                      </a:r>
                      <a:endParaRPr lang="en-US" sz="2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3</a:t>
                      </a:r>
                      <a:r>
                        <a:rPr lang="en-US" sz="2400" dirty="0" smtClean="0"/>
                        <a:t> - 1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O(3)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O(2</a:t>
                      </a:r>
                      <a:r>
                        <a:rPr lang="en-US" sz="2400" baseline="30000" dirty="0" smtClean="0"/>
                        <a:t>n-3</a:t>
                      </a:r>
                      <a:r>
                        <a:rPr lang="en-US" sz="2400" dirty="0" smtClean="0"/>
                        <a:t> * 3)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n-3</a:t>
                      </a:r>
                      <a:r>
                        <a:rPr lang="en-US" sz="2400" baseline="0" dirty="0" smtClean="0"/>
                        <a:t> - 1</a:t>
                      </a:r>
                      <a:endParaRPr lang="en-US" sz="2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n-4</a:t>
                      </a:r>
                      <a:endParaRPr lang="en-US" sz="2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n-4</a:t>
                      </a:r>
                      <a:endParaRPr lang="en-US" sz="2400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4</a:t>
                      </a:r>
                      <a:r>
                        <a:rPr lang="en-US" sz="2400" dirty="0" smtClean="0"/>
                        <a:t> - 1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O(4)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O(2</a:t>
                      </a:r>
                      <a:r>
                        <a:rPr lang="en-US" sz="2400" baseline="30000" dirty="0" smtClean="0"/>
                        <a:t>n-4</a:t>
                      </a:r>
                      <a:r>
                        <a:rPr lang="en-US" sz="2400" dirty="0" smtClean="0"/>
                        <a:t> * 4)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…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1</a:t>
                      </a:r>
                      <a:r>
                        <a:rPr lang="en-US" sz="2400" dirty="0" smtClean="0"/>
                        <a:t> - 1=1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0</a:t>
                      </a:r>
                      <a:r>
                        <a:rPr lang="en-US" sz="2400" dirty="0" smtClean="0"/>
                        <a:t> =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0</a:t>
                      </a:r>
                      <a:r>
                        <a:rPr lang="en-US" sz="2400" dirty="0" smtClean="0"/>
                        <a:t> =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r>
                        <a:rPr lang="en-US" sz="2400" baseline="30000" dirty="0" smtClean="0"/>
                        <a:t>n</a:t>
                      </a:r>
                      <a:r>
                        <a:rPr lang="en-US" sz="2400" dirty="0" smtClean="0"/>
                        <a:t> - 1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O(n)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O(2</a:t>
                      </a:r>
                      <a:r>
                        <a:rPr lang="en-US" sz="2400" baseline="30000" dirty="0" smtClean="0"/>
                        <a:t>0</a:t>
                      </a:r>
                      <a:r>
                        <a:rPr lang="en-US" sz="2400" dirty="0" smtClean="0"/>
                        <a:t> * n)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423530" y="4495800"/>
                <a:ext cx="8001000" cy="20574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dirty="0" smtClean="0"/>
                  <a:t>Sum: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latin typeface="Cambria Math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/>
                          </a:rPr>
                          <m:t>=0</m:t>
                        </m:r>
                      </m:sub>
                      <m:sup>
                        <m:r>
                          <a:rPr lang="en-US" sz="2400" b="0" i="1" smtClean="0">
                            <a:latin typeface="Cambria Math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/>
                          </a:rPr>
                          <m:t>−2</m:t>
                        </m:r>
                      </m:sup>
                      <m:e>
                        <m:r>
                          <a:rPr lang="en-US" sz="2400" b="0" i="1" smtClean="0">
                            <a:latin typeface="Cambria Math"/>
                          </a:rPr>
                          <m:t>(</m:t>
                        </m:r>
                        <m:sSup>
                          <m:sSupPr>
                            <m:ctrlPr>
                              <a:rPr lang="en-US" sz="24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</a:rPr>
                              <m:t>𝑘</m:t>
                            </m:r>
                          </m:sup>
                        </m:sSup>
                        <m:r>
                          <a:rPr lang="en-US" sz="2400" b="0" i="1" smtClean="0">
                            <a:latin typeface="Cambria Math"/>
                          </a:rPr>
                          <m:t> ∗(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𝑛</m:t>
                        </m:r>
                        <m:r>
                          <a:rPr lang="en-US" sz="24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𝑘</m:t>
                        </m:r>
                        <m:r>
                          <a:rPr lang="en-US" sz="2400" b="0" i="1" smtClean="0">
                            <a:latin typeface="Cambria Math"/>
                          </a:rPr>
                          <m:t>))</m:t>
                        </m:r>
                      </m:e>
                    </m:nary>
                  </m:oMath>
                </a14:m>
                <a:endParaRPr lang="en-US" sz="2400" dirty="0" smtClean="0"/>
              </a:p>
              <a:p>
                <a:r>
                  <a:rPr lang="en-US" sz="2400" dirty="0"/>
                  <a:t>This is not that trivial to analyze.</a:t>
                </a:r>
              </a:p>
              <a:p>
                <a:r>
                  <a:rPr lang="en-US" sz="2400" dirty="0"/>
                  <a:t>It turns out </a:t>
                </a:r>
                <a:r>
                  <a:rPr lang="en-US" sz="2400" dirty="0" smtClean="0"/>
                  <a:t>that</a:t>
                </a:r>
                <a:r>
                  <a:rPr lang="el-GR" sz="2400" dirty="0" smtClean="0"/>
                  <a:t> 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en-US" sz="24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i="1">
                            <a:latin typeface="Cambria Math"/>
                          </a:rPr>
                          <m:t>𝑘</m:t>
                        </m:r>
                        <m:r>
                          <a:rPr lang="en-US" sz="2400" i="1">
                            <a:latin typeface="Cambria Math"/>
                          </a:rPr>
                          <m:t>=0</m:t>
                        </m:r>
                      </m:sub>
                      <m:sup>
                        <m:r>
                          <a:rPr lang="en-US" sz="2400" i="1">
                            <a:latin typeface="Cambria Math"/>
                          </a:rPr>
                          <m:t>𝑛</m:t>
                        </m:r>
                        <m:r>
                          <a:rPr lang="en-US" sz="2400" i="1">
                            <a:latin typeface="Cambria Math"/>
                          </a:rPr>
                          <m:t>−2</m:t>
                        </m:r>
                      </m:sup>
                      <m:e>
                        <m:r>
                          <a:rPr lang="en-US" sz="2400" i="1">
                            <a:latin typeface="Cambria Math"/>
                          </a:rPr>
                          <m:t>(</m:t>
                        </m:r>
                        <m:sSup>
                          <m:sSupPr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/>
                              </a:rPr>
                              <m:t>2</m:t>
                            </m:r>
                          </m:e>
                          <m:sup>
                            <m:r>
                              <a:rPr lang="en-US" sz="2400" b="0" i="1" smtClean="0">
                                <a:latin typeface="Cambria Math"/>
                              </a:rPr>
                              <m:t>𝑘</m:t>
                            </m:r>
                          </m:sup>
                        </m:sSup>
                        <m:r>
                          <a:rPr lang="en-US" sz="2400" i="1">
                            <a:latin typeface="Cambria Math"/>
                          </a:rPr>
                          <m:t> ∗(</m:t>
                        </m:r>
                        <m:r>
                          <a:rPr lang="en-US" sz="2400" i="1">
                            <a:latin typeface="Cambria Math"/>
                          </a:rPr>
                          <m:t>𝑛</m:t>
                        </m:r>
                        <m:r>
                          <a:rPr lang="en-US" sz="2400" i="1">
                            <a:latin typeface="Cambria Math"/>
                          </a:rPr>
                          <m:t>−</m:t>
                        </m:r>
                        <m:r>
                          <a:rPr lang="en-US" sz="2400" i="1">
                            <a:latin typeface="Cambria Math"/>
                          </a:rPr>
                          <m:t>𝑘</m:t>
                        </m:r>
                        <m:r>
                          <a:rPr lang="en-US" sz="2400" i="1">
                            <a:latin typeface="Cambria Math"/>
                          </a:rPr>
                          <m:t>))</m:t>
                        </m:r>
                      </m:e>
                    </m:nary>
                  </m:oMath>
                </a14:m>
                <a:r>
                  <a:rPr lang="en-US" sz="2400" dirty="0" smtClean="0"/>
                  <a:t> = </a:t>
                </a:r>
                <a:r>
                  <a:rPr lang="el-GR" sz="2400" dirty="0" smtClean="0"/>
                  <a:t>Θ(Ν)</a:t>
                </a:r>
              </a:p>
              <a:p>
                <a:r>
                  <a:rPr lang="en-US" sz="2400" dirty="0" smtClean="0"/>
                  <a:t>Thus, </a:t>
                </a:r>
                <a:r>
                  <a:rPr lang="en-US" sz="2400" dirty="0"/>
                  <a:t>bottom-up batch initialization takes linear time</a:t>
                </a:r>
                <a:r>
                  <a:rPr lang="en-US" sz="2400" dirty="0" smtClean="0"/>
                  <a:t>.</a:t>
                </a:r>
              </a:p>
              <a:p>
                <a:endParaRPr lang="en-US" sz="2400" dirty="0" smtClean="0"/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530" y="4495800"/>
                <a:ext cx="8001000" cy="2057400"/>
              </a:xfrm>
              <a:prstGeom prst="rect">
                <a:avLst/>
              </a:prstGeom>
              <a:blipFill rotWithShape="1">
                <a:blip r:embed="rId2"/>
                <a:stretch>
                  <a:fillRect l="-990" t="-28487" b="-106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154696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Bottom-Up Versus Top-Down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Top-down </a:t>
            </a:r>
            <a:r>
              <a:rPr lang="en-US" dirty="0"/>
              <a:t>initialization does not touch the input array.</a:t>
            </a:r>
          </a:p>
          <a:p>
            <a:pPr lvl="1"/>
            <a:r>
              <a:rPr lang="en-US" dirty="0"/>
              <a:t>Instead, it creates a new heap, where it inserts the data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Thus, it needs O(N) extra space, in addition to the space already taken by the input array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/>
              <a:t>Bottom-up initialization, instead, changes the input array.</a:t>
            </a:r>
          </a:p>
          <a:p>
            <a:pPr lvl="1"/>
            <a:r>
              <a:rPr lang="en-US" dirty="0"/>
              <a:t>The heap does not allocate memory for a new array.</a:t>
            </a:r>
          </a:p>
          <a:p>
            <a:pPr lvl="1"/>
            <a:r>
              <a:rPr lang="en-US" dirty="0"/>
              <a:t>Instead, the heap uses the input array as its own array.</a:t>
            </a:r>
          </a:p>
          <a:p>
            <a:pPr lvl="1"/>
            <a:r>
              <a:rPr lang="en-US" dirty="0"/>
              <a:t>Consequently, it needs O(1) extra space, in addition to the space already taken by the input array.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7305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Heapsort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void </a:t>
            </a:r>
            <a:r>
              <a:rPr lang="en-US" dirty="0" err="1"/>
              <a:t>heapsort</a:t>
            </a:r>
            <a:r>
              <a:rPr lang="en-US" dirty="0"/>
              <a:t>(Item a[], </a:t>
            </a:r>
            <a:r>
              <a:rPr lang="en-US" dirty="0" err="1" smtClean="0"/>
              <a:t>int</a:t>
            </a:r>
            <a:r>
              <a:rPr lang="en-US" dirty="0" smtClean="0"/>
              <a:t> N)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bottom_up_heap_init</a:t>
            </a:r>
            <a:r>
              <a:rPr lang="en-US" dirty="0" smtClean="0"/>
              <a:t>(a, N).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for counter = N, …, 2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exch</a:t>
            </a:r>
            <a:r>
              <a:rPr lang="en-US" dirty="0" smtClean="0"/>
              <a:t>(a[1], a[counter]).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dirty="0" err="1" smtClean="0"/>
              <a:t>fixDown</a:t>
            </a:r>
            <a:r>
              <a:rPr lang="en-US" dirty="0" smtClean="0"/>
              <a:t>(a, 1</a:t>
            </a:r>
            <a:r>
              <a:rPr lang="en-US" smtClean="0"/>
              <a:t>, counter-1).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331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Implementation Using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Initialization:</a:t>
            </a:r>
          </a:p>
          <a:p>
            <a:pPr lvl="1"/>
            <a:r>
              <a:rPr lang="en-US" dirty="0" smtClean="0"/>
              <a:t>Given N data, just store them on an array.</a:t>
            </a:r>
          </a:p>
          <a:p>
            <a:pPr lvl="1"/>
            <a:r>
              <a:rPr lang="en-US" dirty="0" smtClean="0"/>
              <a:t>Time: </a:t>
            </a:r>
            <a:r>
              <a:rPr lang="el-GR" dirty="0" smtClean="0"/>
              <a:t>Θ(</a:t>
            </a:r>
            <a:r>
              <a:rPr lang="en-US" dirty="0" smtClean="0"/>
              <a:t>N</a:t>
            </a:r>
            <a:r>
              <a:rPr lang="el-GR" dirty="0" smtClean="0"/>
              <a:t>)</a:t>
            </a:r>
            <a:r>
              <a:rPr lang="en-US" dirty="0" smtClean="0"/>
              <a:t>, good!</a:t>
            </a:r>
          </a:p>
          <a:p>
            <a:r>
              <a:rPr lang="en-US" dirty="0" smtClean="0"/>
              <a:t>Insertion of a new item:</a:t>
            </a:r>
          </a:p>
          <a:p>
            <a:pPr lvl="1"/>
            <a:r>
              <a:rPr lang="en-US" dirty="0" smtClean="0"/>
              <a:t>(Assumption: the array has enough memory.)</a:t>
            </a:r>
          </a:p>
          <a:p>
            <a:pPr lvl="1"/>
            <a:r>
              <a:rPr lang="en-US" dirty="0" smtClean="0"/>
              <a:t>Store the item at the end of the array.</a:t>
            </a:r>
          </a:p>
          <a:p>
            <a:pPr lvl="1"/>
            <a:r>
              <a:rPr lang="en-US" dirty="0"/>
              <a:t>Time: </a:t>
            </a:r>
            <a:r>
              <a:rPr lang="el-GR" dirty="0" smtClean="0"/>
              <a:t>Θ(</a:t>
            </a:r>
            <a:r>
              <a:rPr lang="en-US" dirty="0" smtClean="0"/>
              <a:t>1</a:t>
            </a:r>
            <a:r>
              <a:rPr lang="el-GR" dirty="0" smtClean="0"/>
              <a:t>)</a:t>
            </a:r>
            <a:r>
              <a:rPr lang="en-US" dirty="0" smtClean="0"/>
              <a:t>, good!</a:t>
            </a:r>
          </a:p>
          <a:p>
            <a:r>
              <a:rPr lang="en-US" dirty="0" smtClean="0"/>
              <a:t>Deletion of max element:</a:t>
            </a:r>
          </a:p>
          <a:p>
            <a:pPr lvl="1"/>
            <a:r>
              <a:rPr lang="en-US" dirty="0" smtClean="0"/>
              <a:t>Scan the array to find max item.</a:t>
            </a:r>
          </a:p>
          <a:p>
            <a:pPr lvl="1"/>
            <a:r>
              <a:rPr lang="en-US" dirty="0" smtClean="0"/>
              <a:t>Delete that item.</a:t>
            </a:r>
          </a:p>
          <a:p>
            <a:pPr lvl="1"/>
            <a:r>
              <a:rPr lang="en-US" dirty="0"/>
              <a:t>Time: </a:t>
            </a:r>
            <a:r>
              <a:rPr lang="el-GR" dirty="0" smtClean="0"/>
              <a:t>Θ(</a:t>
            </a:r>
            <a:r>
              <a:rPr lang="en-US" dirty="0" smtClean="0"/>
              <a:t>N</a:t>
            </a:r>
            <a:r>
              <a:rPr lang="el-GR" dirty="0" smtClean="0"/>
              <a:t>)</a:t>
            </a:r>
            <a:r>
              <a:rPr lang="en-US" dirty="0" smtClean="0"/>
              <a:t>, bad!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908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Naïve Implementation Using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Initialization:</a:t>
            </a:r>
          </a:p>
          <a:p>
            <a:pPr lvl="1"/>
            <a:r>
              <a:rPr lang="en-US" dirty="0" smtClean="0"/>
              <a:t>Given N data, just store them on an list.</a:t>
            </a:r>
          </a:p>
          <a:p>
            <a:pPr lvl="1"/>
            <a:r>
              <a:rPr lang="en-US" dirty="0" smtClean="0"/>
              <a:t>Time: </a:t>
            </a:r>
            <a:r>
              <a:rPr lang="el-GR" dirty="0" smtClean="0"/>
              <a:t>Θ(</a:t>
            </a:r>
            <a:r>
              <a:rPr lang="en-US" dirty="0" smtClean="0"/>
              <a:t>N</a:t>
            </a:r>
            <a:r>
              <a:rPr lang="el-GR" dirty="0" smtClean="0"/>
              <a:t>)</a:t>
            </a:r>
            <a:r>
              <a:rPr lang="en-US" dirty="0" smtClean="0"/>
              <a:t>, good!</a:t>
            </a:r>
          </a:p>
          <a:p>
            <a:r>
              <a:rPr lang="en-US" dirty="0" smtClean="0"/>
              <a:t>Insertion of a new item:</a:t>
            </a:r>
          </a:p>
          <a:p>
            <a:pPr lvl="1"/>
            <a:r>
              <a:rPr lang="en-US" dirty="0" smtClean="0"/>
              <a:t>Store the item at the beginning (or end) of the list.</a:t>
            </a:r>
          </a:p>
          <a:p>
            <a:pPr lvl="1"/>
            <a:r>
              <a:rPr lang="en-US" dirty="0"/>
              <a:t>Time: </a:t>
            </a:r>
            <a:r>
              <a:rPr lang="el-GR" dirty="0" smtClean="0"/>
              <a:t>Θ(</a:t>
            </a:r>
            <a:r>
              <a:rPr lang="en-US" dirty="0" smtClean="0"/>
              <a:t>1</a:t>
            </a:r>
            <a:r>
              <a:rPr lang="el-GR" dirty="0" smtClean="0"/>
              <a:t>)</a:t>
            </a:r>
            <a:r>
              <a:rPr lang="en-US" dirty="0" smtClean="0"/>
              <a:t>, good!</a:t>
            </a:r>
          </a:p>
          <a:p>
            <a:r>
              <a:rPr lang="en-US" dirty="0" smtClean="0"/>
              <a:t>Deletion of max element:</a:t>
            </a:r>
          </a:p>
          <a:p>
            <a:pPr lvl="1"/>
            <a:r>
              <a:rPr lang="en-US" dirty="0" smtClean="0"/>
              <a:t>Scan the list to find max item.</a:t>
            </a:r>
          </a:p>
          <a:p>
            <a:pPr lvl="1"/>
            <a:r>
              <a:rPr lang="en-US" dirty="0" smtClean="0"/>
              <a:t>Delete that item.</a:t>
            </a:r>
          </a:p>
          <a:p>
            <a:pPr lvl="1"/>
            <a:r>
              <a:rPr lang="en-US" dirty="0"/>
              <a:t>Time: </a:t>
            </a:r>
            <a:r>
              <a:rPr lang="el-GR" dirty="0" smtClean="0"/>
              <a:t>Θ(</a:t>
            </a:r>
            <a:r>
              <a:rPr lang="en-US" dirty="0" smtClean="0"/>
              <a:t>N</a:t>
            </a:r>
            <a:r>
              <a:rPr lang="el-GR" dirty="0" smtClean="0"/>
              <a:t>)</a:t>
            </a:r>
            <a:r>
              <a:rPr lang="en-US" dirty="0" smtClean="0"/>
              <a:t>, bad!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9474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Ordered Arrays/Lists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/>
          <a:lstStyle/>
          <a:p>
            <a:r>
              <a:rPr lang="en-US" dirty="0" smtClean="0"/>
              <a:t>Initialization:</a:t>
            </a:r>
          </a:p>
          <a:p>
            <a:pPr lvl="1"/>
            <a:r>
              <a:rPr lang="en-US" dirty="0" smtClean="0"/>
              <a:t>Given N data, sort them.</a:t>
            </a:r>
          </a:p>
          <a:p>
            <a:pPr lvl="1"/>
            <a:r>
              <a:rPr lang="en-US" dirty="0" smtClean="0"/>
              <a:t>Time: </a:t>
            </a:r>
            <a:r>
              <a:rPr lang="el-GR" dirty="0" smtClean="0"/>
              <a:t>Θ(</a:t>
            </a:r>
            <a:r>
              <a:rPr lang="en-US" dirty="0" smtClean="0"/>
              <a:t>???</a:t>
            </a:r>
            <a:r>
              <a:rPr lang="el-GR" dirty="0" smtClean="0"/>
              <a:t>)</a:t>
            </a:r>
            <a:endParaRPr lang="en-US" dirty="0" smtClean="0"/>
          </a:p>
          <a:p>
            <a:r>
              <a:rPr lang="en-US" dirty="0" smtClean="0"/>
              <a:t>Insertion of a new item:</a:t>
            </a:r>
          </a:p>
          <a:p>
            <a:pPr lvl="1"/>
            <a:r>
              <a:rPr lang="en-US" dirty="0" smtClean="0"/>
              <a:t>(Assumption: if using an array, it must have enough memory.)</a:t>
            </a:r>
          </a:p>
          <a:p>
            <a:pPr lvl="1"/>
            <a:r>
              <a:rPr lang="en-US" dirty="0" smtClean="0"/>
              <a:t>Insert the item at the right place, to keep array/list sorted.</a:t>
            </a:r>
          </a:p>
          <a:p>
            <a:pPr lvl="1"/>
            <a:r>
              <a:rPr lang="en-US" dirty="0"/>
              <a:t>Time: </a:t>
            </a:r>
            <a:r>
              <a:rPr lang="el-GR" dirty="0"/>
              <a:t>Θ(</a:t>
            </a:r>
            <a:r>
              <a:rPr lang="en-US" dirty="0"/>
              <a:t>???</a:t>
            </a:r>
            <a:r>
              <a:rPr lang="el-GR" dirty="0" smtClean="0"/>
              <a:t>)</a:t>
            </a:r>
            <a:endParaRPr lang="en-US" dirty="0" smtClean="0"/>
          </a:p>
          <a:p>
            <a:r>
              <a:rPr lang="en-US" dirty="0" smtClean="0"/>
              <a:t>Deletion of max element:</a:t>
            </a:r>
          </a:p>
          <a:p>
            <a:pPr lvl="1"/>
            <a:r>
              <a:rPr lang="en-US" dirty="0" smtClean="0"/>
              <a:t>Delete the last item.</a:t>
            </a:r>
          </a:p>
          <a:p>
            <a:pPr lvl="1"/>
            <a:r>
              <a:rPr lang="en-US" dirty="0"/>
              <a:t>Time: </a:t>
            </a:r>
            <a:r>
              <a:rPr lang="el-GR" dirty="0"/>
              <a:t>Θ(</a:t>
            </a:r>
            <a:r>
              <a:rPr lang="en-US" dirty="0"/>
              <a:t>???</a:t>
            </a:r>
            <a:r>
              <a:rPr lang="el-GR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830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Ordered Arrays/Lists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8686800" cy="5029200"/>
          </a:xfrm>
        </p:spPr>
        <p:txBody>
          <a:bodyPr/>
          <a:lstStyle/>
          <a:p>
            <a:r>
              <a:rPr lang="en-US" dirty="0" smtClean="0"/>
              <a:t>Initialization:</a:t>
            </a:r>
          </a:p>
          <a:p>
            <a:pPr lvl="1"/>
            <a:r>
              <a:rPr lang="en-US" dirty="0" smtClean="0"/>
              <a:t>Given N data, sort them.</a:t>
            </a:r>
          </a:p>
          <a:p>
            <a:pPr lvl="1"/>
            <a:r>
              <a:rPr lang="en-US" dirty="0" smtClean="0"/>
              <a:t>Time</a:t>
            </a:r>
            <a:r>
              <a:rPr lang="en-US" smtClean="0"/>
              <a:t>: O</a:t>
            </a:r>
            <a:r>
              <a:rPr lang="el-GR" smtClean="0"/>
              <a:t>(</a:t>
            </a:r>
            <a:r>
              <a:rPr lang="en-US" dirty="0" smtClean="0"/>
              <a:t>N </a:t>
            </a:r>
            <a:r>
              <a:rPr lang="en-US" dirty="0" err="1" smtClean="0"/>
              <a:t>lg</a:t>
            </a:r>
            <a:r>
              <a:rPr lang="en-US" dirty="0" smtClean="0"/>
              <a:t> N</a:t>
            </a:r>
            <a:r>
              <a:rPr lang="el-GR" dirty="0" smtClean="0"/>
              <a:t>)</a:t>
            </a:r>
            <a:r>
              <a:rPr lang="en-US" dirty="0" smtClean="0"/>
              <a:t>. OK!</a:t>
            </a:r>
          </a:p>
          <a:p>
            <a:r>
              <a:rPr lang="en-US" dirty="0" smtClean="0"/>
              <a:t>Insertion of a new item:</a:t>
            </a:r>
          </a:p>
          <a:p>
            <a:pPr lvl="1"/>
            <a:r>
              <a:rPr lang="en-US" dirty="0" smtClean="0"/>
              <a:t>(Assumption: if using an array, it must have enough memory.)</a:t>
            </a:r>
          </a:p>
          <a:p>
            <a:pPr lvl="1"/>
            <a:r>
              <a:rPr lang="en-US" dirty="0" smtClean="0"/>
              <a:t>Insert the item at the right place, to keep array/list sorted.</a:t>
            </a:r>
          </a:p>
          <a:p>
            <a:pPr lvl="1"/>
            <a:r>
              <a:rPr lang="en-US" dirty="0"/>
              <a:t>Time: </a:t>
            </a:r>
            <a:r>
              <a:rPr lang="en-US" dirty="0" smtClean="0"/>
              <a:t>O</a:t>
            </a:r>
            <a:r>
              <a:rPr lang="el-GR" dirty="0" smtClean="0"/>
              <a:t>(</a:t>
            </a:r>
            <a:r>
              <a:rPr lang="en-US" dirty="0" smtClean="0"/>
              <a:t>N</a:t>
            </a:r>
            <a:r>
              <a:rPr lang="el-GR" dirty="0" smtClean="0"/>
              <a:t>)</a:t>
            </a:r>
            <a:r>
              <a:rPr lang="en-US" dirty="0" smtClean="0"/>
              <a:t>. Bad!</a:t>
            </a:r>
          </a:p>
          <a:p>
            <a:r>
              <a:rPr lang="en-US" dirty="0" smtClean="0"/>
              <a:t>Deletion of max element:</a:t>
            </a:r>
          </a:p>
          <a:p>
            <a:pPr lvl="1"/>
            <a:r>
              <a:rPr lang="en-US" dirty="0" smtClean="0"/>
              <a:t>Delete the last item.</a:t>
            </a:r>
          </a:p>
          <a:p>
            <a:pPr lvl="1"/>
            <a:r>
              <a:rPr lang="en-US" dirty="0"/>
              <a:t>Time: </a:t>
            </a:r>
            <a:r>
              <a:rPr lang="el-GR" dirty="0" smtClean="0"/>
              <a:t>Θ(</a:t>
            </a:r>
            <a:r>
              <a:rPr lang="en-US" dirty="0"/>
              <a:t>1</a:t>
            </a:r>
            <a:r>
              <a:rPr lang="el-GR" dirty="0" smtClean="0"/>
              <a:t>)</a:t>
            </a:r>
            <a:r>
              <a:rPr lang="en-US" dirty="0" smtClean="0"/>
              <a:t>. Good!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180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4892</TotalTime>
  <Words>3765</Words>
  <Application>Microsoft Office PowerPoint</Application>
  <PresentationFormat>On-screen Show (4:3)</PresentationFormat>
  <Paragraphs>1335</Paragraphs>
  <Slides>58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Office Theme</vt:lpstr>
      <vt:lpstr>PowerPoint Presentation</vt:lpstr>
      <vt:lpstr>Priority Queues</vt:lpstr>
      <vt:lpstr>Priority Queues - Applications</vt:lpstr>
      <vt:lpstr>Priority Queues and Sorting</vt:lpstr>
      <vt:lpstr>Naïve Implementation Using Arrays</vt:lpstr>
      <vt:lpstr>Naïve Implementation Using Arrays</vt:lpstr>
      <vt:lpstr>Naïve Implementation Using Lists</vt:lpstr>
      <vt:lpstr>Using Ordered Arrays/Lists</vt:lpstr>
      <vt:lpstr>Using Ordered Arrays/Lists</vt:lpstr>
      <vt:lpstr>Using Heaps (New Data Type)</vt:lpstr>
      <vt:lpstr>Definition of Heaps</vt:lpstr>
      <vt:lpstr>Representing a Heap</vt:lpstr>
      <vt:lpstr>Representing a Heap</vt:lpstr>
      <vt:lpstr>Representing a Heap</vt:lpstr>
      <vt:lpstr>Increasing a Key</vt:lpstr>
      <vt:lpstr>Increasing a Key</vt:lpstr>
      <vt:lpstr>Increasing a Key</vt:lpstr>
      <vt:lpstr>Increasing a Key</vt:lpstr>
      <vt:lpstr>Increasing a Key</vt:lpstr>
      <vt:lpstr>Increasing a Key</vt:lpstr>
      <vt:lpstr>Decreasing a Key</vt:lpstr>
      <vt:lpstr>Decreasing a Key</vt:lpstr>
      <vt:lpstr>Decreasing a Key</vt:lpstr>
      <vt:lpstr>Decreasing a Key</vt:lpstr>
      <vt:lpstr>Decreasing a Key</vt:lpstr>
      <vt:lpstr>Decreasing a Key</vt:lpstr>
      <vt:lpstr>Insertions and Deletions</vt:lpstr>
      <vt:lpstr>Insertions and Deletions</vt:lpstr>
      <vt:lpstr>Batch Initialization</vt:lpstr>
      <vt:lpstr>Top-Down Batch Initialization</vt:lpstr>
      <vt:lpstr>Top-Down Batch Initialization</vt:lpstr>
      <vt:lpstr>Bottom-Up Batch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Visualizing Bottom-Up Initialization</vt:lpstr>
      <vt:lpstr>Running Time</vt:lpstr>
      <vt:lpstr>Running Time</vt:lpstr>
      <vt:lpstr>Running Time</vt:lpstr>
      <vt:lpstr>Running Time</vt:lpstr>
      <vt:lpstr>Running Time</vt:lpstr>
      <vt:lpstr>Bottom-Up Versus Top-Down</vt:lpstr>
      <vt:lpstr>Heapsort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athitsos</dc:creator>
  <cp:lastModifiedBy>athitsos</cp:lastModifiedBy>
  <cp:revision>964</cp:revision>
  <dcterms:created xsi:type="dcterms:W3CDTF">2006-08-16T00:00:00Z</dcterms:created>
  <dcterms:modified xsi:type="dcterms:W3CDTF">2014-08-10T20:59:56Z</dcterms:modified>
</cp:coreProperties>
</file>