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4"/>
  </p:notesMasterIdLst>
  <p:handoutMasterIdLst>
    <p:handoutMasterId r:id="rId75"/>
  </p:handoutMasterIdLst>
  <p:sldIdLst>
    <p:sldId id="256" r:id="rId2"/>
    <p:sldId id="257" r:id="rId3"/>
    <p:sldId id="258" r:id="rId4"/>
    <p:sldId id="25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69" r:id="rId13"/>
    <p:sldId id="268" r:id="rId14"/>
    <p:sldId id="277" r:id="rId15"/>
    <p:sldId id="261" r:id="rId16"/>
    <p:sldId id="278" r:id="rId17"/>
    <p:sldId id="263" r:id="rId18"/>
    <p:sldId id="265" r:id="rId19"/>
    <p:sldId id="280" r:id="rId20"/>
    <p:sldId id="279" r:id="rId21"/>
    <p:sldId id="281" r:id="rId22"/>
    <p:sldId id="286" r:id="rId23"/>
    <p:sldId id="287" r:id="rId24"/>
    <p:sldId id="288" r:id="rId25"/>
    <p:sldId id="285" r:id="rId26"/>
    <p:sldId id="289" r:id="rId27"/>
    <p:sldId id="283" r:id="rId28"/>
    <p:sldId id="284" r:id="rId29"/>
    <p:sldId id="290" r:id="rId30"/>
    <p:sldId id="291" r:id="rId31"/>
    <p:sldId id="297" r:id="rId32"/>
    <p:sldId id="298" r:id="rId33"/>
    <p:sldId id="299" r:id="rId34"/>
    <p:sldId id="301" r:id="rId35"/>
    <p:sldId id="302" r:id="rId36"/>
    <p:sldId id="296" r:id="rId37"/>
    <p:sldId id="267" r:id="rId38"/>
    <p:sldId id="300" r:id="rId39"/>
    <p:sldId id="292" r:id="rId40"/>
    <p:sldId id="293" r:id="rId41"/>
    <p:sldId id="294" r:id="rId42"/>
    <p:sldId id="304" r:id="rId43"/>
    <p:sldId id="311" r:id="rId44"/>
    <p:sldId id="303" r:id="rId45"/>
    <p:sldId id="307" r:id="rId46"/>
    <p:sldId id="305" r:id="rId47"/>
    <p:sldId id="306" r:id="rId48"/>
    <p:sldId id="308" r:id="rId49"/>
    <p:sldId id="309" r:id="rId50"/>
    <p:sldId id="310" r:id="rId51"/>
    <p:sldId id="312" r:id="rId52"/>
    <p:sldId id="313" r:id="rId53"/>
    <p:sldId id="314" r:id="rId54"/>
    <p:sldId id="315" r:id="rId55"/>
    <p:sldId id="316" r:id="rId56"/>
    <p:sldId id="317" r:id="rId57"/>
    <p:sldId id="318" r:id="rId58"/>
    <p:sldId id="322" r:id="rId59"/>
    <p:sldId id="319" r:id="rId60"/>
    <p:sldId id="323" r:id="rId61"/>
    <p:sldId id="324" r:id="rId62"/>
    <p:sldId id="325" r:id="rId63"/>
    <p:sldId id="326" r:id="rId64"/>
    <p:sldId id="327" r:id="rId65"/>
    <p:sldId id="328" r:id="rId66"/>
    <p:sldId id="330" r:id="rId67"/>
    <p:sldId id="331" r:id="rId68"/>
    <p:sldId id="332" r:id="rId69"/>
    <p:sldId id="333" r:id="rId70"/>
    <p:sldId id="334" r:id="rId71"/>
    <p:sldId id="335" r:id="rId72"/>
    <p:sldId id="336" r:id="rId7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18363DA-F012-4A9F-8918-6687DCC9D62A}">
          <p14:sldIdLst>
            <p14:sldId id="256"/>
            <p14:sldId id="257"/>
            <p14:sldId id="258"/>
            <p14:sldId id="259"/>
            <p14:sldId id="270"/>
            <p14:sldId id="271"/>
            <p14:sldId id="272"/>
            <p14:sldId id="273"/>
            <p14:sldId id="274"/>
            <p14:sldId id="275"/>
            <p14:sldId id="276"/>
            <p14:sldId id="269"/>
            <p14:sldId id="268"/>
            <p14:sldId id="277"/>
            <p14:sldId id="261"/>
            <p14:sldId id="278"/>
            <p14:sldId id="263"/>
            <p14:sldId id="265"/>
            <p14:sldId id="280"/>
            <p14:sldId id="279"/>
            <p14:sldId id="281"/>
            <p14:sldId id="286"/>
            <p14:sldId id="287"/>
            <p14:sldId id="288"/>
            <p14:sldId id="285"/>
            <p14:sldId id="289"/>
            <p14:sldId id="283"/>
            <p14:sldId id="284"/>
            <p14:sldId id="290"/>
            <p14:sldId id="291"/>
            <p14:sldId id="297"/>
            <p14:sldId id="298"/>
            <p14:sldId id="299"/>
            <p14:sldId id="301"/>
            <p14:sldId id="302"/>
            <p14:sldId id="296"/>
            <p14:sldId id="267"/>
            <p14:sldId id="300"/>
            <p14:sldId id="292"/>
            <p14:sldId id="293"/>
            <p14:sldId id="294"/>
            <p14:sldId id="304"/>
            <p14:sldId id="311"/>
            <p14:sldId id="303"/>
            <p14:sldId id="307"/>
            <p14:sldId id="305"/>
            <p14:sldId id="306"/>
            <p14:sldId id="308"/>
            <p14:sldId id="309"/>
            <p14:sldId id="310"/>
            <p14:sldId id="312"/>
            <p14:sldId id="313"/>
            <p14:sldId id="314"/>
            <p14:sldId id="315"/>
            <p14:sldId id="316"/>
            <p14:sldId id="317"/>
            <p14:sldId id="318"/>
            <p14:sldId id="322"/>
            <p14:sldId id="319"/>
            <p14:sldId id="323"/>
            <p14:sldId id="324"/>
            <p14:sldId id="325"/>
            <p14:sldId id="326"/>
            <p14:sldId id="327"/>
            <p14:sldId id="328"/>
            <p14:sldId id="330"/>
            <p14:sldId id="331"/>
            <p14:sldId id="332"/>
            <p14:sldId id="333"/>
            <p14:sldId id="334"/>
            <p14:sldId id="335"/>
            <p14:sldId id="33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FD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13" autoAdjust="0"/>
    <p:restoredTop sz="95066" autoAdjust="0"/>
  </p:normalViewPr>
  <p:slideViewPr>
    <p:cSldViewPr snapToObjects="1">
      <p:cViewPr>
        <p:scale>
          <a:sx n="80" d="100"/>
          <a:sy n="80" d="100"/>
        </p:scale>
        <p:origin x="-372" y="-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72"/>
    </p:cViewPr>
  </p:sorterViewPr>
  <p:notesViewPr>
    <p:cSldViewPr snapToObjects="1">
      <p:cViewPr varScale="1">
        <p:scale>
          <a:sx n="80" d="100"/>
          <a:sy n="80" d="100"/>
        </p:scale>
        <p:origin x="-3864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655BB-DB7D-4259-A68E-202CF9A0DF0E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64A61-A641-44C9-B120-98C0BCF5C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8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714B-E11A-4793-9D4B-C7DA0B002A2E}" type="datetime1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908-18CF-4D46-A568-031B411BADDC}" type="datetime1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A0BF-8AB8-438E-8F5F-3BC988050D5C}" type="datetime1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D551-D1C9-475F-8F97-B5E238F846DE}" type="datetime1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A71D-2E90-4908-919F-619FDB1089CE}" type="datetime1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358A-EF12-449E-95F9-53ECB702F323}" type="datetime1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F9DE-364F-4108-BF86-9295B2495FBB}" type="datetime1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91E9-5B6C-4491-8FE2-FE8BB8D7CBC7}" type="datetime1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32F4-B520-430E-BC9F-5620D1D82898}" type="datetime1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1798-164E-4412-9238-A87AFC6688E7}" type="datetime1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5C6D-AA2A-4233-A83B-6410688265D8}" type="datetime1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F1508-6116-47D0-9391-D505EF128AA1}" type="datetime1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981200"/>
            <a:ext cx="74676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Symbol Tables and Search Trees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87752" y="4191000"/>
            <a:ext cx="46859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2320 – Algorithms and Data Structures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Generality of Search by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course we will only discuss searching by a single key.</a:t>
            </a:r>
          </a:p>
          <a:p>
            <a:pPr lvl="1"/>
            <a:r>
              <a:rPr lang="en-US" dirty="0"/>
              <a:t>This is the </a:t>
            </a:r>
            <a:r>
              <a:rPr lang="en-US" dirty="0" smtClean="0"/>
              <a:t>problem </a:t>
            </a:r>
            <a:r>
              <a:rPr lang="en-US" dirty="0"/>
              <a:t>that is relevant for an algorithms course.</a:t>
            </a:r>
          </a:p>
          <a:p>
            <a:r>
              <a:rPr lang="en-US" dirty="0"/>
              <a:t>The previous slides hopefully have convinced you that if you can </a:t>
            </a:r>
            <a:r>
              <a:rPr lang="en-US" dirty="0" smtClean="0"/>
              <a:t>search by a single key, </a:t>
            </a:r>
            <a:r>
              <a:rPr lang="en-US" dirty="0"/>
              <a:t>you can easily accommodate multiple keys as well.</a:t>
            </a:r>
          </a:p>
          <a:p>
            <a:pPr lvl="1"/>
            <a:r>
              <a:rPr lang="en-US" dirty="0"/>
              <a:t>That topic is covered in standard database courses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236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now see some standard ways to implement symbol tables.</a:t>
            </a:r>
          </a:p>
          <a:p>
            <a:r>
              <a:rPr lang="en-US" dirty="0"/>
              <a:t>Some </a:t>
            </a:r>
            <a:r>
              <a:rPr lang="en-US" dirty="0" smtClean="0"/>
              <a:t>straightforward </a:t>
            </a:r>
            <a:r>
              <a:rPr lang="en-US" dirty="0"/>
              <a:t>ways </a:t>
            </a:r>
            <a:r>
              <a:rPr lang="en-US" dirty="0" smtClean="0"/>
              <a:t>use </a:t>
            </a:r>
            <a:r>
              <a:rPr lang="en-US" dirty="0"/>
              <a:t>arrays and lists.</a:t>
            </a:r>
          </a:p>
          <a:p>
            <a:pPr lvl="1"/>
            <a:r>
              <a:rPr lang="en-US" dirty="0"/>
              <a:t>Simple implementations, problematic </a:t>
            </a:r>
            <a:r>
              <a:rPr lang="en-US" dirty="0" smtClean="0"/>
              <a:t>performance or severe limitations.</a:t>
            </a:r>
            <a:endParaRPr lang="en-US" dirty="0"/>
          </a:p>
          <a:p>
            <a:r>
              <a:rPr lang="en-US" dirty="0"/>
              <a:t>The most commonly used methods </a:t>
            </a:r>
            <a:r>
              <a:rPr lang="en-US" dirty="0" smtClean="0"/>
              <a:t>use trees.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elatively </a:t>
            </a:r>
            <a:r>
              <a:rPr lang="en-US" dirty="0"/>
              <a:t>simple implementations (but more complicated than array/list-based implementations).</a:t>
            </a:r>
            <a:endParaRPr lang="en-US" dirty="0" smtClean="0"/>
          </a:p>
          <a:p>
            <a:pPr lvl="1"/>
            <a:r>
              <a:rPr lang="en-US" dirty="0" smtClean="0"/>
              <a:t>Good </a:t>
            </a:r>
            <a:r>
              <a:rPr lang="en-US" dirty="0"/>
              <a:t>performance.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221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Key-Indexed Search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that:</a:t>
            </a:r>
          </a:p>
          <a:p>
            <a:pPr lvl="1"/>
            <a:r>
              <a:rPr lang="en-US" dirty="0"/>
              <a:t>The keys are distinct positive integers, that are sufficiently small.</a:t>
            </a:r>
          </a:p>
          <a:p>
            <a:pPr lvl="2"/>
            <a:r>
              <a:rPr lang="en-US" dirty="0"/>
              <a:t>What exactly we mean by "sufficiently small" will be clarified in a bit</a:t>
            </a:r>
            <a:r>
              <a:rPr lang="en-US" dirty="0" smtClean="0"/>
              <a:t>.</a:t>
            </a:r>
          </a:p>
          <a:p>
            <a:pPr lvl="2"/>
            <a:r>
              <a:rPr lang="en-US" dirty="0"/>
              <a:t>"Distinct" means that no two items share the same key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We store our items in an </a:t>
            </a:r>
            <a:r>
              <a:rPr lang="en-US" dirty="0" smtClean="0"/>
              <a:t>array</a:t>
            </a:r>
            <a:r>
              <a:rPr lang="en-US" dirty="0"/>
              <a:t> </a:t>
            </a:r>
            <a:r>
              <a:rPr lang="en-US" dirty="0" smtClean="0"/>
              <a:t>(so, </a:t>
            </a:r>
            <a:r>
              <a:rPr lang="en-US" dirty="0"/>
              <a:t>we have an array-based implementation).</a:t>
            </a:r>
          </a:p>
          <a:p>
            <a:r>
              <a:rPr lang="en-US" dirty="0"/>
              <a:t>How would you implement symbol tables in that case?</a:t>
            </a:r>
          </a:p>
          <a:p>
            <a:pPr lvl="1"/>
            <a:r>
              <a:rPr lang="en-US" dirty="0"/>
              <a:t>How would you support insertions, deletions, search?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565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Key-Indexed Search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Keys are indices into an array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Initialization???</a:t>
            </a:r>
          </a:p>
          <a:p>
            <a:r>
              <a:rPr lang="en-US" dirty="0" smtClean="0"/>
              <a:t>Insertions???</a:t>
            </a:r>
          </a:p>
          <a:p>
            <a:r>
              <a:rPr lang="en-US" dirty="0" smtClean="0"/>
              <a:t>Deletions???</a:t>
            </a:r>
          </a:p>
          <a:p>
            <a:r>
              <a:rPr lang="en-US" dirty="0" smtClean="0"/>
              <a:t>Search???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565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Key-Indexed Search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Keys are indices into an array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Initialization</a:t>
            </a:r>
            <a:r>
              <a:rPr lang="en-US" dirty="0"/>
              <a:t>: set all array entries to </a:t>
            </a:r>
            <a:r>
              <a:rPr lang="en-US" dirty="0" smtClean="0"/>
              <a:t>null, O(N) time.</a:t>
            </a:r>
            <a:endParaRPr lang="en-US" dirty="0"/>
          </a:p>
          <a:p>
            <a:r>
              <a:rPr lang="en-US" dirty="0" smtClean="0"/>
              <a:t>Insertions, deletions, search:</a:t>
            </a:r>
            <a:r>
              <a:rPr lang="en-US" dirty="0"/>
              <a:t> Constant </a:t>
            </a:r>
            <a:r>
              <a:rPr lang="en-US" dirty="0" smtClean="0"/>
              <a:t>time.</a:t>
            </a:r>
          </a:p>
          <a:p>
            <a:r>
              <a:rPr lang="en-US" dirty="0"/>
              <a:t>Limitations:</a:t>
            </a:r>
          </a:p>
          <a:p>
            <a:pPr lvl="1"/>
            <a:r>
              <a:rPr lang="en-US" dirty="0"/>
              <a:t>Keys must be unique.</a:t>
            </a:r>
          </a:p>
          <a:p>
            <a:pPr lvl="2"/>
            <a:r>
              <a:rPr lang="en-US" dirty="0"/>
              <a:t>This can be OK for primary keys, but not for keys such as last names, that are not expected to be unique.</a:t>
            </a:r>
          </a:p>
          <a:p>
            <a:pPr lvl="1"/>
            <a:r>
              <a:rPr lang="en-US" dirty="0"/>
              <a:t>Keys must be small enough so that the array </a:t>
            </a:r>
            <a:r>
              <a:rPr lang="en-US" dirty="0" smtClean="0"/>
              <a:t>fits in </a:t>
            </a:r>
            <a:r>
              <a:rPr lang="en-US" dirty="0"/>
              <a:t>memory</a:t>
            </a:r>
            <a:r>
              <a:rPr lang="en-US" dirty="0" smtClean="0"/>
              <a:t>.</a:t>
            </a:r>
          </a:p>
          <a:p>
            <a:r>
              <a:rPr lang="en-US" dirty="0"/>
              <a:t>In summary: optimal performance, severe limitations.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172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Unordered </a:t>
            </a:r>
            <a:r>
              <a:rPr lang="en-US" dirty="0"/>
              <a:t>Array </a:t>
            </a:r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Note: this is different than the key-indexed implementation we just talked about.</a:t>
            </a:r>
          </a:p>
          <a:p>
            <a:r>
              <a:rPr lang="en-US" sz="2400" dirty="0"/>
              <a:t>Key idea: just throw items into an array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 smtClean="0"/>
              <a:t>Implementation and time </a:t>
            </a:r>
            <a:r>
              <a:rPr lang="en-US" sz="2400" dirty="0"/>
              <a:t>complexity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/>
              <a:t>Initialization???</a:t>
            </a:r>
          </a:p>
          <a:p>
            <a:pPr lvl="1"/>
            <a:r>
              <a:rPr lang="en-US" sz="2000" dirty="0"/>
              <a:t>Insert?</a:t>
            </a:r>
          </a:p>
          <a:p>
            <a:pPr lvl="1"/>
            <a:r>
              <a:rPr lang="en-US" sz="2000" dirty="0"/>
              <a:t>Delete?</a:t>
            </a:r>
          </a:p>
          <a:p>
            <a:pPr lvl="1"/>
            <a:r>
              <a:rPr lang="en-US" sz="2000" dirty="0"/>
              <a:t>Search?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409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Unordered </a:t>
            </a:r>
            <a:r>
              <a:rPr lang="en-US" dirty="0"/>
              <a:t>Array </a:t>
            </a:r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Note: this is different than the key-indexed implementation we just talked about.</a:t>
            </a:r>
          </a:p>
          <a:p>
            <a:r>
              <a:rPr lang="en-US" sz="2400" dirty="0"/>
              <a:t>Key idea: just throw items into an array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 smtClean="0"/>
              <a:t>Initialization</a:t>
            </a:r>
            <a:r>
              <a:rPr lang="en-US" sz="2400" dirty="0"/>
              <a:t>: </a:t>
            </a:r>
            <a:r>
              <a:rPr lang="en-US" sz="2400" dirty="0" smtClean="0"/>
              <a:t>initialize </a:t>
            </a:r>
            <a:r>
              <a:rPr lang="en-US" sz="2400" dirty="0"/>
              <a:t>all entries to null. </a:t>
            </a:r>
            <a:endParaRPr lang="en-US" sz="2400" dirty="0" smtClean="0"/>
          </a:p>
          <a:p>
            <a:pPr lvl="1"/>
            <a:r>
              <a:rPr lang="en-US" sz="2000" dirty="0" smtClean="0"/>
              <a:t>Linear time.</a:t>
            </a:r>
            <a:endParaRPr lang="en-US" sz="2000" dirty="0"/>
          </a:p>
          <a:p>
            <a:r>
              <a:rPr lang="en-US" sz="2400" dirty="0" smtClean="0"/>
              <a:t>Insert: place </a:t>
            </a:r>
            <a:r>
              <a:rPr lang="en-US" sz="2400" dirty="0"/>
              <a:t>the new item at the end. </a:t>
            </a:r>
            <a:endParaRPr lang="en-US" sz="2400" dirty="0" smtClean="0"/>
          </a:p>
          <a:p>
            <a:pPr lvl="1"/>
            <a:r>
              <a:rPr lang="en-US" sz="2000" dirty="0" smtClean="0"/>
              <a:t>Constant </a:t>
            </a:r>
            <a:r>
              <a:rPr lang="en-US" sz="2000" dirty="0"/>
              <a:t>time.</a:t>
            </a:r>
          </a:p>
          <a:p>
            <a:r>
              <a:rPr lang="en-US" sz="2400" dirty="0" smtClean="0"/>
              <a:t>Delete: </a:t>
            </a:r>
            <a:r>
              <a:rPr lang="en-US" sz="2400" dirty="0"/>
              <a:t>r</a:t>
            </a:r>
            <a:r>
              <a:rPr lang="en-US" sz="2400" dirty="0" smtClean="0"/>
              <a:t>emove </a:t>
            </a:r>
            <a:r>
              <a:rPr lang="en-US" sz="2400" dirty="0"/>
              <a:t>the item, move all subsequent items to fill in the gap.</a:t>
            </a:r>
          </a:p>
          <a:p>
            <a:pPr lvl="1"/>
            <a:r>
              <a:rPr lang="en-US" sz="2000" dirty="0"/>
              <a:t>Linear time</a:t>
            </a:r>
            <a:r>
              <a:rPr lang="en-US" sz="2000" dirty="0" smtClean="0"/>
              <a:t>. This is a problem.</a:t>
            </a:r>
            <a:endParaRPr lang="en-US" sz="2000" dirty="0"/>
          </a:p>
          <a:p>
            <a:r>
              <a:rPr lang="en-US" sz="2400" dirty="0" smtClean="0"/>
              <a:t>Search: scan </a:t>
            </a:r>
            <a:r>
              <a:rPr lang="en-US" sz="2400" dirty="0"/>
              <a:t>the </a:t>
            </a:r>
            <a:r>
              <a:rPr lang="en-US" sz="2400" dirty="0" smtClean="0"/>
              <a:t>array, </a:t>
            </a:r>
            <a:r>
              <a:rPr lang="en-US" sz="2400" dirty="0"/>
              <a:t>until you find the key you are looking for.</a:t>
            </a:r>
          </a:p>
          <a:p>
            <a:pPr lvl="1"/>
            <a:r>
              <a:rPr lang="en-US" sz="2000" dirty="0"/>
              <a:t>Linear time. This is a problem</a:t>
            </a:r>
            <a:r>
              <a:rPr lang="en-US" sz="2000" dirty="0" smtClean="0"/>
              <a:t>.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5957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Unordered list implementation: </a:t>
            </a:r>
          </a:p>
          <a:p>
            <a:pPr lvl="1"/>
            <a:r>
              <a:rPr lang="en-US" sz="2000" dirty="0"/>
              <a:t>Linear time for deletion and search</a:t>
            </a:r>
            <a:r>
              <a:rPr lang="en-US" sz="2000" dirty="0" smtClean="0"/>
              <a:t>.</a:t>
            </a:r>
            <a:endParaRPr lang="en-US" sz="2000" dirty="0"/>
          </a:p>
          <a:p>
            <a:r>
              <a:rPr lang="en-US" sz="2400" dirty="0"/>
              <a:t>Ordered array implementation.</a:t>
            </a:r>
          </a:p>
          <a:p>
            <a:pPr lvl="1"/>
            <a:r>
              <a:rPr lang="en-US" sz="2000" dirty="0"/>
              <a:t>Linear time for </a:t>
            </a:r>
            <a:r>
              <a:rPr lang="en-US" sz="2000" dirty="0" smtClean="0"/>
              <a:t>insertion and deletion.</a:t>
            </a:r>
          </a:p>
          <a:p>
            <a:pPr lvl="1"/>
            <a:r>
              <a:rPr lang="en-US" sz="2000" dirty="0" smtClean="0"/>
              <a:t>Logarithmic time for search: </a:t>
            </a:r>
            <a:r>
              <a:rPr lang="en-US" sz="2000" b="1" u="sng" dirty="0" smtClean="0"/>
              <a:t>binary search</a:t>
            </a:r>
            <a:endParaRPr lang="en-US" sz="2000" dirty="0"/>
          </a:p>
          <a:p>
            <a:r>
              <a:rPr lang="en-US" sz="2400" dirty="0"/>
              <a:t>Ordered list implementation.</a:t>
            </a:r>
          </a:p>
          <a:p>
            <a:pPr lvl="1"/>
            <a:r>
              <a:rPr lang="en-US" sz="2000" dirty="0"/>
              <a:t>Linear time for insertion, deletion, search.</a:t>
            </a:r>
          </a:p>
          <a:p>
            <a:r>
              <a:rPr lang="en-US" sz="2400" dirty="0" smtClean="0"/>
              <a:t>Filling </a:t>
            </a:r>
            <a:r>
              <a:rPr lang="en-US" sz="2400" dirty="0"/>
              <a:t>in the details on these variations is left as an exercise.</a:t>
            </a:r>
          </a:p>
          <a:p>
            <a:r>
              <a:rPr lang="en-US" sz="2400" dirty="0"/>
              <a:t>However, each of these versions requires linear time for at least one of insertion, deletion, search</a:t>
            </a:r>
            <a:r>
              <a:rPr lang="en-US" sz="2400" dirty="0" smtClean="0"/>
              <a:t>.</a:t>
            </a:r>
          </a:p>
          <a:p>
            <a:pPr lvl="1"/>
            <a:r>
              <a:rPr lang="en-US" sz="2000" dirty="0"/>
              <a:t>We want methods that take </a:t>
            </a:r>
            <a:r>
              <a:rPr lang="en-US" sz="2000" b="1" u="sng" dirty="0"/>
              <a:t>at most logarithmic time</a:t>
            </a:r>
            <a:r>
              <a:rPr lang="en-US" sz="2000" dirty="0"/>
              <a:t> for </a:t>
            </a:r>
            <a:r>
              <a:rPr lang="en-US" sz="2000" dirty="0" smtClean="0"/>
              <a:t>insertions, deletions, and searches.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0728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</a:t>
            </a:r>
            <a:r>
              <a:rPr lang="en-US" dirty="0"/>
              <a:t>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Preliminary note: </a:t>
            </a:r>
            <a:r>
              <a:rPr lang="en-US" dirty="0" smtClean="0"/>
              <a:t>"search </a:t>
            </a:r>
            <a:r>
              <a:rPr lang="en-US" dirty="0"/>
              <a:t>trees" as a term does </a:t>
            </a:r>
            <a:r>
              <a:rPr lang="en-US" b="1" u="sng" dirty="0" smtClean="0"/>
              <a:t>NOT</a:t>
            </a:r>
            <a:r>
              <a:rPr lang="en-US" dirty="0" smtClean="0"/>
              <a:t> </a:t>
            </a:r>
            <a:r>
              <a:rPr lang="en-US" dirty="0"/>
              <a:t>refer to a specific implementation of symbol tables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This is a very common mistake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The term refers to a </a:t>
            </a:r>
            <a:r>
              <a:rPr lang="en-US" b="1" dirty="0"/>
              <a:t>family of implementations</a:t>
            </a:r>
            <a:r>
              <a:rPr lang="en-US" dirty="0"/>
              <a:t>, that may have </a:t>
            </a:r>
            <a:r>
              <a:rPr lang="en-US" b="1" dirty="0"/>
              <a:t>different properties</a:t>
            </a:r>
            <a:r>
              <a:rPr lang="en-US" dirty="0"/>
              <a:t>.</a:t>
            </a:r>
          </a:p>
          <a:p>
            <a:r>
              <a:rPr lang="en-US" dirty="0"/>
              <a:t>We will see soon </a:t>
            </a:r>
            <a:r>
              <a:rPr lang="en-US" dirty="0" smtClean="0"/>
              <a:t>a specific implementation </a:t>
            </a:r>
            <a:r>
              <a:rPr lang="en-US" dirty="0"/>
              <a:t>with good properties, </a:t>
            </a:r>
            <a:r>
              <a:rPr lang="en-US" dirty="0" smtClean="0"/>
              <a:t>namely 2-3-4 </a:t>
            </a:r>
            <a:r>
              <a:rPr lang="en-US" dirty="0"/>
              <a:t>trees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5320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</a:t>
            </a:r>
            <a:r>
              <a:rPr lang="en-US" dirty="0"/>
              <a:t>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/>
              <a:t>all </a:t>
            </a:r>
            <a:r>
              <a:rPr lang="en-US" dirty="0" smtClean="0"/>
              <a:t>search </a:t>
            </a:r>
            <a:r>
              <a:rPr lang="en-US" dirty="0"/>
              <a:t>trees have in common is the implementation of search.</a:t>
            </a:r>
          </a:p>
          <a:p>
            <a:r>
              <a:rPr lang="en-US" dirty="0"/>
              <a:t>Insertions and deletions can differ, and have important implications on overall performance.</a:t>
            </a:r>
          </a:p>
          <a:p>
            <a:r>
              <a:rPr lang="en-US" dirty="0"/>
              <a:t>The main goal is to have insertions and deletions that:</a:t>
            </a:r>
          </a:p>
          <a:p>
            <a:pPr lvl="1"/>
            <a:r>
              <a:rPr lang="en-US" dirty="0"/>
              <a:t>Are efficient (at most logarithmic time).</a:t>
            </a:r>
          </a:p>
          <a:p>
            <a:pPr lvl="1"/>
            <a:r>
              <a:rPr lang="en-US" dirty="0"/>
              <a:t>Leave the tree balanced, to support efficient search (at most logarithmic time).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273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Tables -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symbol table is a data structure that allows us to maintain and use an organized set of items.</a:t>
            </a:r>
          </a:p>
          <a:p>
            <a:r>
              <a:rPr lang="en-US" dirty="0" smtClean="0"/>
              <a:t>Main </a:t>
            </a:r>
            <a:r>
              <a:rPr lang="en-US" dirty="0"/>
              <a:t>operations:</a:t>
            </a:r>
          </a:p>
          <a:p>
            <a:pPr lvl="1"/>
            <a:r>
              <a:rPr lang="en-US" dirty="0"/>
              <a:t>Insert new item.</a:t>
            </a:r>
          </a:p>
          <a:p>
            <a:pPr lvl="1"/>
            <a:r>
              <a:rPr lang="en-US" dirty="0"/>
              <a:t>Search and </a:t>
            </a:r>
            <a:r>
              <a:rPr lang="en-US" dirty="0" smtClean="0"/>
              <a:t>return an </a:t>
            </a:r>
            <a:r>
              <a:rPr lang="en-US" dirty="0"/>
              <a:t>item with a given key.</a:t>
            </a:r>
          </a:p>
          <a:p>
            <a:pPr lvl="1"/>
            <a:r>
              <a:rPr lang="en-US" dirty="0"/>
              <a:t>Delete </a:t>
            </a:r>
            <a:r>
              <a:rPr lang="en-US" dirty="0" smtClean="0"/>
              <a:t>an item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Modify </a:t>
            </a:r>
            <a:r>
              <a:rPr lang="en-US" dirty="0" smtClean="0"/>
              <a:t>an item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Sort all items.</a:t>
            </a:r>
          </a:p>
          <a:p>
            <a:pPr lvl="1"/>
            <a:r>
              <a:rPr lang="en-US" dirty="0"/>
              <a:t>Find k-</a:t>
            </a:r>
            <a:r>
              <a:rPr lang="en-US" dirty="0" err="1"/>
              <a:t>th</a:t>
            </a:r>
            <a:r>
              <a:rPr lang="en-US" dirty="0"/>
              <a:t> smallest item.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9892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Definition: a binary search tree is a binary tree </a:t>
            </a:r>
            <a:r>
              <a:rPr lang="en-US" dirty="0" smtClean="0"/>
              <a:t>where:</a:t>
            </a:r>
          </a:p>
          <a:p>
            <a:r>
              <a:rPr lang="en-US" dirty="0"/>
              <a:t>Each internal node contains an item.</a:t>
            </a:r>
          </a:p>
          <a:p>
            <a:pPr lvl="1"/>
            <a:r>
              <a:rPr lang="en-US" dirty="0"/>
              <a:t>External nodes </a:t>
            </a:r>
            <a:r>
              <a:rPr lang="en-US" dirty="0" smtClean="0"/>
              <a:t>(leaves) do </a:t>
            </a:r>
            <a:r>
              <a:rPr lang="en-US" dirty="0"/>
              <a:t>not contain items.</a:t>
            </a:r>
          </a:p>
          <a:p>
            <a:r>
              <a:rPr lang="en-US" dirty="0" smtClean="0"/>
              <a:t>The </a:t>
            </a:r>
            <a:r>
              <a:rPr lang="en-US" dirty="0"/>
              <a:t>item at each node is:</a:t>
            </a:r>
          </a:p>
          <a:p>
            <a:pPr lvl="1"/>
            <a:r>
              <a:rPr lang="en-US" dirty="0"/>
              <a:t>Greater </a:t>
            </a:r>
            <a:r>
              <a:rPr lang="en-US" dirty="0" smtClean="0"/>
              <a:t>than or equal </a:t>
            </a:r>
            <a:r>
              <a:rPr lang="en-US" dirty="0"/>
              <a:t>to all items on the left </a:t>
            </a:r>
            <a:r>
              <a:rPr lang="en-US" dirty="0" err="1"/>
              <a:t>subtree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Less than </a:t>
            </a:r>
            <a:r>
              <a:rPr lang="en-US" dirty="0" smtClean="0"/>
              <a:t>all </a:t>
            </a:r>
            <a:r>
              <a:rPr lang="en-US" dirty="0"/>
              <a:t>items in the right </a:t>
            </a:r>
            <a:r>
              <a:rPr lang="en-US" dirty="0" err="1"/>
              <a:t>subtree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5469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210" y="1371600"/>
            <a:ext cx="5550209" cy="5029200"/>
          </a:xfrm>
        </p:spPr>
        <p:txBody>
          <a:bodyPr/>
          <a:lstStyle/>
          <a:p>
            <a:r>
              <a:rPr lang="en-US" sz="2400" dirty="0" smtClean="0"/>
              <a:t>Parenthesis: is this a binary tree?</a:t>
            </a:r>
            <a:endParaRPr lang="en-US" sz="2400" dirty="0"/>
          </a:p>
          <a:p>
            <a:r>
              <a:rPr lang="en-US" sz="2400" dirty="0"/>
              <a:t>According to the definition in the book (that we use in this course), no, because one node has only one child.</a:t>
            </a:r>
          </a:p>
          <a:p>
            <a:r>
              <a:rPr lang="en-US" sz="2400" dirty="0"/>
              <a:t>However, a binary tree can only have an odd number of nodes.</a:t>
            </a:r>
          </a:p>
          <a:p>
            <a:r>
              <a:rPr lang="en-US" sz="2400" dirty="0"/>
              <a:t>What are we supposed to do if the number of items is even</a:t>
            </a:r>
            <a:r>
              <a:rPr lang="en-US" sz="2400" dirty="0" smtClean="0"/>
              <a:t>?</a:t>
            </a:r>
          </a:p>
          <a:p>
            <a:pPr lvl="1"/>
            <a:r>
              <a:rPr lang="en-US" sz="2000" dirty="0" smtClean="0"/>
              <a:t>Hint: look back to the previous definition.</a:t>
            </a:r>
            <a:endParaRPr lang="en-US" sz="20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088714" y="2690273"/>
            <a:ext cx="2394188" cy="2286000"/>
            <a:chOff x="806212" y="2971800"/>
            <a:chExt cx="2394188" cy="2286000"/>
          </a:xfrm>
        </p:grpSpPr>
        <p:grpSp>
          <p:nvGrpSpPr>
            <p:cNvPr id="6" name="Group 5"/>
            <p:cNvGrpSpPr/>
            <p:nvPr/>
          </p:nvGrpSpPr>
          <p:grpSpPr>
            <a:xfrm>
              <a:off x="2133600" y="2971800"/>
              <a:ext cx="458983" cy="466130"/>
              <a:chOff x="1676400" y="3424536"/>
              <a:chExt cx="458983" cy="466130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678183" y="3456395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40</a:t>
                </a:r>
                <a:endParaRPr lang="en-US" sz="20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1513366" y="3810000"/>
              <a:ext cx="467834" cy="466130"/>
              <a:chOff x="1665766" y="3424536"/>
              <a:chExt cx="467834" cy="466130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665766" y="3450266"/>
                <a:ext cx="4572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23</a:t>
                </a:r>
                <a:endParaRPr lang="en-US" sz="20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743199" y="3953470"/>
              <a:ext cx="457201" cy="466130"/>
              <a:chOff x="1676399" y="3424536"/>
              <a:chExt cx="457201" cy="46613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676399" y="3450266"/>
                <a:ext cx="4572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52</a:t>
                </a:r>
                <a:endParaRPr lang="en-US" sz="20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06212" y="4715470"/>
              <a:ext cx="457200" cy="466130"/>
              <a:chOff x="1676400" y="3461410"/>
              <a:chExt cx="457200" cy="466130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676400" y="3482165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15</a:t>
                </a:r>
                <a:endParaRPr lang="en-US" sz="20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705133" y="4753348"/>
              <a:ext cx="457200" cy="466130"/>
              <a:chOff x="1676400" y="3424536"/>
              <a:chExt cx="457200" cy="4661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676400" y="3450266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37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2590800" y="4791670"/>
              <a:ext cx="457200" cy="466130"/>
              <a:chOff x="1676400" y="3424536"/>
              <a:chExt cx="457200" cy="466130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676400" y="3450266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44</a:t>
                </a:r>
                <a:endParaRPr lang="en-US" sz="2000" dirty="0"/>
              </a:p>
            </p:txBody>
          </p:sp>
        </p:grpSp>
        <p:cxnSp>
          <p:nvCxnSpPr>
            <p:cNvPr id="13" name="Straight Connector 12"/>
            <p:cNvCxnSpPr/>
            <p:nvPr/>
          </p:nvCxnSpPr>
          <p:spPr>
            <a:xfrm flipH="1">
              <a:off x="1933733" y="3457949"/>
              <a:ext cx="410817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362200" y="3429000"/>
              <a:ext cx="498405" cy="5325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21" idx="0"/>
              <a:endCxn id="29" idx="4"/>
            </p:cNvCxnSpPr>
            <p:nvPr/>
          </p:nvCxnSpPr>
          <p:spPr>
            <a:xfrm flipH="1" flipV="1">
              <a:off x="1752600" y="4276130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1143000" y="4276130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19" idx="0"/>
            </p:cNvCxnSpPr>
            <p:nvPr/>
          </p:nvCxnSpPr>
          <p:spPr>
            <a:xfrm flipH="1">
              <a:off x="2819400" y="44196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534192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210" y="1371600"/>
            <a:ext cx="5815793" cy="5029200"/>
          </a:xfrm>
        </p:spPr>
        <p:txBody>
          <a:bodyPr/>
          <a:lstStyle/>
          <a:p>
            <a:r>
              <a:rPr lang="en-US" sz="2400" dirty="0" smtClean="0"/>
              <a:t>Parenthesis: is this a binary tree?</a:t>
            </a:r>
            <a:endParaRPr lang="en-US" sz="2400" dirty="0"/>
          </a:p>
          <a:p>
            <a:r>
              <a:rPr lang="en-US" sz="2400" dirty="0"/>
              <a:t>According to the definition in the book (that we use in this course), no, because one node has only one child.</a:t>
            </a:r>
          </a:p>
          <a:p>
            <a:r>
              <a:rPr lang="en-US" sz="2400" dirty="0"/>
              <a:t>However, a binary tree can only have an odd number of nodes.</a:t>
            </a:r>
          </a:p>
          <a:p>
            <a:r>
              <a:rPr lang="en-US" sz="2400" dirty="0"/>
              <a:t>What are we supposed to do if the number of items is even</a:t>
            </a:r>
            <a:r>
              <a:rPr lang="en-US" sz="2400" dirty="0" smtClean="0"/>
              <a:t>?</a:t>
            </a:r>
          </a:p>
          <a:p>
            <a:r>
              <a:rPr lang="en-US" sz="2400" dirty="0"/>
              <a:t>We make the convention that items are only stored at internal nodes.</a:t>
            </a:r>
          </a:p>
          <a:p>
            <a:r>
              <a:rPr lang="en-US" sz="2400" dirty="0"/>
              <a:t>Leaves exist, but they do not contain items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To simplify, we will </a:t>
            </a:r>
            <a:r>
              <a:rPr lang="en-US" sz="2400" b="1" u="sng" dirty="0"/>
              <a:t>not</a:t>
            </a:r>
            <a:r>
              <a:rPr lang="en-US" sz="2400" dirty="0"/>
              <a:t> be showing leaves.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grpSp>
        <p:nvGrpSpPr>
          <p:cNvPr id="59" name="Group 58"/>
          <p:cNvGrpSpPr/>
          <p:nvPr/>
        </p:nvGrpSpPr>
        <p:grpSpPr>
          <a:xfrm>
            <a:off x="5582092" y="2690273"/>
            <a:ext cx="3161276" cy="3115089"/>
            <a:chOff x="5582092" y="2690273"/>
            <a:chExt cx="3161276" cy="3115089"/>
          </a:xfrm>
        </p:grpSpPr>
        <p:grpSp>
          <p:nvGrpSpPr>
            <p:cNvPr id="6" name="Group 5"/>
            <p:cNvGrpSpPr/>
            <p:nvPr/>
          </p:nvGrpSpPr>
          <p:grpSpPr>
            <a:xfrm>
              <a:off x="7416102" y="2690273"/>
              <a:ext cx="458983" cy="466130"/>
              <a:chOff x="1676400" y="3424536"/>
              <a:chExt cx="458983" cy="466130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678183" y="3456395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40</a:t>
                </a:r>
                <a:endParaRPr lang="en-US" sz="20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6795868" y="3528473"/>
              <a:ext cx="467834" cy="466130"/>
              <a:chOff x="1665766" y="3424536"/>
              <a:chExt cx="467834" cy="466130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665766" y="3450266"/>
                <a:ext cx="4572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23</a:t>
                </a:r>
                <a:endParaRPr lang="en-US" sz="20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8025701" y="3671943"/>
              <a:ext cx="457201" cy="466130"/>
              <a:chOff x="1676399" y="3424536"/>
              <a:chExt cx="457201" cy="46613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676399" y="3450266"/>
                <a:ext cx="4572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52</a:t>
                </a:r>
                <a:endParaRPr lang="en-US" sz="20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6088714" y="4433943"/>
              <a:ext cx="457200" cy="466130"/>
              <a:chOff x="1676400" y="3461410"/>
              <a:chExt cx="457200" cy="466130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676400" y="3482165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15</a:t>
                </a:r>
                <a:endParaRPr lang="en-US" sz="20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6987635" y="4471821"/>
              <a:ext cx="457200" cy="466130"/>
              <a:chOff x="1676400" y="3424536"/>
              <a:chExt cx="457200" cy="4661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676400" y="3450266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37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7873302" y="4510143"/>
              <a:ext cx="457200" cy="466130"/>
              <a:chOff x="1676400" y="3424536"/>
              <a:chExt cx="457200" cy="466130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676400" y="3450266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44</a:t>
                </a:r>
                <a:endParaRPr lang="en-US" sz="2000" dirty="0"/>
              </a:p>
            </p:txBody>
          </p:sp>
        </p:grpSp>
        <p:cxnSp>
          <p:nvCxnSpPr>
            <p:cNvPr id="13" name="Straight Connector 12"/>
            <p:cNvCxnSpPr/>
            <p:nvPr/>
          </p:nvCxnSpPr>
          <p:spPr>
            <a:xfrm flipH="1">
              <a:off x="7216235" y="3176422"/>
              <a:ext cx="410817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7644702" y="3147473"/>
              <a:ext cx="498405" cy="5325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21" idx="0"/>
              <a:endCxn id="29" idx="4"/>
            </p:cNvCxnSpPr>
            <p:nvPr/>
          </p:nvCxnSpPr>
          <p:spPr>
            <a:xfrm flipH="1" flipV="1">
              <a:off x="7035102" y="399460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6425502" y="399460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19" idx="0"/>
            </p:cNvCxnSpPr>
            <p:nvPr/>
          </p:nvCxnSpPr>
          <p:spPr>
            <a:xfrm flipH="1">
              <a:off x="8101902" y="4138073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 flipV="1">
              <a:off x="8293336" y="4125737"/>
              <a:ext cx="265873" cy="41013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/>
            <p:cNvSpPr/>
            <p:nvPr/>
          </p:nvSpPr>
          <p:spPr>
            <a:xfrm>
              <a:off x="5582092" y="5351919"/>
              <a:ext cx="371911" cy="36839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/>
            <p:cNvCxnSpPr>
              <a:stCxn id="47" idx="0"/>
            </p:cNvCxnSpPr>
            <p:nvPr/>
          </p:nvCxnSpPr>
          <p:spPr>
            <a:xfrm flipH="1" flipV="1">
              <a:off x="6315597" y="4901946"/>
              <a:ext cx="147134" cy="4641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5826408" y="4901946"/>
              <a:ext cx="489188" cy="46009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Oval 46"/>
            <p:cNvSpPr/>
            <p:nvPr/>
          </p:nvSpPr>
          <p:spPr>
            <a:xfrm>
              <a:off x="6276775" y="5366090"/>
              <a:ext cx="371911" cy="36839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6765893" y="5408622"/>
              <a:ext cx="371911" cy="36839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Connector 48"/>
            <p:cNvCxnSpPr/>
            <p:nvPr/>
          </p:nvCxnSpPr>
          <p:spPr>
            <a:xfrm flipH="1" flipV="1">
              <a:off x="7222940" y="4948016"/>
              <a:ext cx="205724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6978345" y="4948016"/>
              <a:ext cx="244594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Oval 50"/>
            <p:cNvSpPr/>
            <p:nvPr/>
          </p:nvSpPr>
          <p:spPr>
            <a:xfrm>
              <a:off x="7247916" y="5412160"/>
              <a:ext cx="371911" cy="36839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7651970" y="5433426"/>
              <a:ext cx="371911" cy="36839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/>
            <p:nvPr/>
          </p:nvCxnSpPr>
          <p:spPr>
            <a:xfrm flipH="1" flipV="1">
              <a:off x="8109017" y="4972820"/>
              <a:ext cx="205724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7864422" y="4972820"/>
              <a:ext cx="244594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Oval 56"/>
            <p:cNvSpPr/>
            <p:nvPr/>
          </p:nvSpPr>
          <p:spPr>
            <a:xfrm>
              <a:off x="8133993" y="5436964"/>
              <a:ext cx="371911" cy="36839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8371457" y="4536697"/>
              <a:ext cx="371911" cy="36839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33428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210" y="1371600"/>
            <a:ext cx="5815793" cy="5029200"/>
          </a:xfrm>
        </p:spPr>
        <p:txBody>
          <a:bodyPr/>
          <a:lstStyle/>
          <a:p>
            <a:r>
              <a:rPr lang="en-US" sz="2400" dirty="0" smtClean="0"/>
              <a:t>So, is this a binary tree?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088714" y="2690273"/>
            <a:ext cx="2394188" cy="2286000"/>
            <a:chOff x="6088714" y="2690273"/>
            <a:chExt cx="2394188" cy="2286000"/>
          </a:xfrm>
        </p:grpSpPr>
        <p:grpSp>
          <p:nvGrpSpPr>
            <p:cNvPr id="6" name="Group 5"/>
            <p:cNvGrpSpPr/>
            <p:nvPr/>
          </p:nvGrpSpPr>
          <p:grpSpPr>
            <a:xfrm>
              <a:off x="7416102" y="2690273"/>
              <a:ext cx="458983" cy="466130"/>
              <a:chOff x="1676400" y="3424536"/>
              <a:chExt cx="458983" cy="466130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678183" y="3456395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40</a:t>
                </a:r>
                <a:endParaRPr lang="en-US" sz="20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6795868" y="3528473"/>
              <a:ext cx="467834" cy="466130"/>
              <a:chOff x="1665766" y="3424536"/>
              <a:chExt cx="467834" cy="466130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665766" y="3450266"/>
                <a:ext cx="4572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23</a:t>
                </a:r>
                <a:endParaRPr lang="en-US" sz="20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8025701" y="3671943"/>
              <a:ext cx="457201" cy="466130"/>
              <a:chOff x="1676399" y="3424536"/>
              <a:chExt cx="457201" cy="46613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676399" y="3450266"/>
                <a:ext cx="4572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52</a:t>
                </a:r>
                <a:endParaRPr lang="en-US" sz="20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6088714" y="4433943"/>
              <a:ext cx="457200" cy="466130"/>
              <a:chOff x="1676400" y="3461410"/>
              <a:chExt cx="457200" cy="466130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676400" y="3482165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15</a:t>
                </a:r>
                <a:endParaRPr lang="en-US" sz="20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6987635" y="4471821"/>
              <a:ext cx="457200" cy="466130"/>
              <a:chOff x="1676400" y="3424536"/>
              <a:chExt cx="457200" cy="4661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676400" y="3450266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37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7873302" y="4510143"/>
              <a:ext cx="457200" cy="466130"/>
              <a:chOff x="1676400" y="3424536"/>
              <a:chExt cx="457200" cy="466130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676400" y="3450266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44</a:t>
                </a:r>
                <a:endParaRPr lang="en-US" sz="2000" dirty="0"/>
              </a:p>
            </p:txBody>
          </p:sp>
        </p:grpSp>
        <p:cxnSp>
          <p:nvCxnSpPr>
            <p:cNvPr id="13" name="Straight Connector 12"/>
            <p:cNvCxnSpPr/>
            <p:nvPr/>
          </p:nvCxnSpPr>
          <p:spPr>
            <a:xfrm flipH="1">
              <a:off x="7216235" y="3176422"/>
              <a:ext cx="410817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7644702" y="3147473"/>
              <a:ext cx="498405" cy="5325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21" idx="0"/>
              <a:endCxn id="29" idx="4"/>
            </p:cNvCxnSpPr>
            <p:nvPr/>
          </p:nvCxnSpPr>
          <p:spPr>
            <a:xfrm flipH="1" flipV="1">
              <a:off x="7035102" y="399460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6425502" y="399460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19" idx="0"/>
            </p:cNvCxnSpPr>
            <p:nvPr/>
          </p:nvCxnSpPr>
          <p:spPr>
            <a:xfrm flipH="1">
              <a:off x="8101902" y="4138073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531428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210" y="1371600"/>
            <a:ext cx="5815793" cy="5029200"/>
          </a:xfrm>
        </p:spPr>
        <p:txBody>
          <a:bodyPr/>
          <a:lstStyle/>
          <a:p>
            <a:r>
              <a:rPr lang="en-US" sz="2400" dirty="0" smtClean="0"/>
              <a:t>So, is this a binary tree?</a:t>
            </a:r>
          </a:p>
          <a:p>
            <a:r>
              <a:rPr lang="en-US" sz="2400" dirty="0" smtClean="0"/>
              <a:t>We will make the convention that yes, </a:t>
            </a:r>
            <a:r>
              <a:rPr lang="en-US" sz="2400" dirty="0"/>
              <a:t>this </a:t>
            </a:r>
            <a:r>
              <a:rPr lang="en-US" sz="2400" dirty="0" smtClean="0"/>
              <a:t>is a </a:t>
            </a:r>
            <a:r>
              <a:rPr lang="en-US" sz="2400" dirty="0"/>
              <a:t>binary tree </a:t>
            </a:r>
            <a:r>
              <a:rPr lang="en-US" sz="2400" dirty="0" smtClean="0"/>
              <a:t>whose leaves contain no items and are not shown.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088714" y="2690273"/>
            <a:ext cx="2394188" cy="2286000"/>
            <a:chOff x="6088714" y="2690273"/>
            <a:chExt cx="2394188" cy="2286000"/>
          </a:xfrm>
        </p:grpSpPr>
        <p:grpSp>
          <p:nvGrpSpPr>
            <p:cNvPr id="6" name="Group 5"/>
            <p:cNvGrpSpPr/>
            <p:nvPr/>
          </p:nvGrpSpPr>
          <p:grpSpPr>
            <a:xfrm>
              <a:off x="7416102" y="2690273"/>
              <a:ext cx="458983" cy="466130"/>
              <a:chOff x="1676400" y="3424536"/>
              <a:chExt cx="458983" cy="466130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678183" y="3456395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40</a:t>
                </a:r>
                <a:endParaRPr lang="en-US" sz="20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6795868" y="3528473"/>
              <a:ext cx="467834" cy="466130"/>
              <a:chOff x="1665766" y="3424536"/>
              <a:chExt cx="467834" cy="466130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665766" y="3450266"/>
                <a:ext cx="4572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23</a:t>
                </a:r>
                <a:endParaRPr lang="en-US" sz="20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8025701" y="3671943"/>
              <a:ext cx="457201" cy="466130"/>
              <a:chOff x="1676399" y="3424536"/>
              <a:chExt cx="457201" cy="46613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676399" y="3450266"/>
                <a:ext cx="4572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52</a:t>
                </a:r>
                <a:endParaRPr lang="en-US" sz="20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6088714" y="4433943"/>
              <a:ext cx="457200" cy="466130"/>
              <a:chOff x="1676400" y="3461410"/>
              <a:chExt cx="457200" cy="466130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676400" y="3482165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15</a:t>
                </a:r>
                <a:endParaRPr lang="en-US" sz="20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6987635" y="4471821"/>
              <a:ext cx="457200" cy="466130"/>
              <a:chOff x="1676400" y="3424536"/>
              <a:chExt cx="457200" cy="4661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676400" y="3450266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37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7873302" y="4510143"/>
              <a:ext cx="457200" cy="466130"/>
              <a:chOff x="1676400" y="3424536"/>
              <a:chExt cx="457200" cy="466130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676400" y="3450266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44</a:t>
                </a:r>
                <a:endParaRPr lang="en-US" sz="2000" dirty="0"/>
              </a:p>
            </p:txBody>
          </p:sp>
        </p:grpSp>
        <p:cxnSp>
          <p:nvCxnSpPr>
            <p:cNvPr id="13" name="Straight Connector 12"/>
            <p:cNvCxnSpPr/>
            <p:nvPr/>
          </p:nvCxnSpPr>
          <p:spPr>
            <a:xfrm flipH="1">
              <a:off x="7216235" y="3176422"/>
              <a:ext cx="410817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7644702" y="3147473"/>
              <a:ext cx="498405" cy="5325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21" idx="0"/>
              <a:endCxn id="29" idx="4"/>
            </p:cNvCxnSpPr>
            <p:nvPr/>
          </p:nvCxnSpPr>
          <p:spPr>
            <a:xfrm flipH="1" flipV="1">
              <a:off x="7035102" y="399460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6425502" y="399460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19" idx="0"/>
            </p:cNvCxnSpPr>
            <p:nvPr/>
          </p:nvCxnSpPr>
          <p:spPr>
            <a:xfrm flipH="1">
              <a:off x="8101902" y="4138073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645848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Definition: a binary search tree is a binary tree </a:t>
            </a:r>
            <a:r>
              <a:rPr lang="en-US" dirty="0" smtClean="0"/>
              <a:t>where the </a:t>
            </a:r>
            <a:r>
              <a:rPr lang="en-US" dirty="0"/>
              <a:t>item at each node is:</a:t>
            </a:r>
          </a:p>
          <a:p>
            <a:pPr lvl="1"/>
            <a:r>
              <a:rPr lang="en-US" dirty="0"/>
              <a:t>Greater </a:t>
            </a:r>
            <a:r>
              <a:rPr lang="en-US" dirty="0" smtClean="0"/>
              <a:t>than or equal to </a:t>
            </a:r>
            <a:r>
              <a:rPr lang="en-US" dirty="0"/>
              <a:t>all items on the left </a:t>
            </a:r>
            <a:r>
              <a:rPr lang="en-US" dirty="0" err="1"/>
              <a:t>subtree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Less than </a:t>
            </a:r>
            <a:r>
              <a:rPr lang="en-US" dirty="0" smtClean="0"/>
              <a:t>all </a:t>
            </a:r>
            <a:r>
              <a:rPr lang="en-US" dirty="0"/>
              <a:t>items in the right </a:t>
            </a:r>
            <a:r>
              <a:rPr lang="en-US" dirty="0" err="1"/>
              <a:t>subtree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dirty="0" smtClean="0"/>
              <a:t>How do we implement search?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4810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Definition: a binary search tree is a binary tree </a:t>
            </a:r>
            <a:r>
              <a:rPr lang="en-US" dirty="0" smtClean="0"/>
              <a:t>where the </a:t>
            </a:r>
            <a:r>
              <a:rPr lang="en-US" dirty="0"/>
              <a:t>item at each node is:</a:t>
            </a:r>
          </a:p>
          <a:p>
            <a:pPr lvl="1"/>
            <a:r>
              <a:rPr lang="en-US" dirty="0"/>
              <a:t>Greater </a:t>
            </a:r>
            <a:r>
              <a:rPr lang="en-US" dirty="0" smtClean="0"/>
              <a:t>than or equal to </a:t>
            </a:r>
            <a:r>
              <a:rPr lang="en-US" dirty="0"/>
              <a:t>all items on the left </a:t>
            </a:r>
            <a:r>
              <a:rPr lang="en-US" dirty="0" err="1"/>
              <a:t>subtree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Less than </a:t>
            </a:r>
            <a:r>
              <a:rPr lang="en-US" dirty="0" smtClean="0"/>
              <a:t>all </a:t>
            </a:r>
            <a:r>
              <a:rPr lang="en-US" dirty="0"/>
              <a:t>items in the right </a:t>
            </a:r>
            <a:r>
              <a:rPr lang="en-US" dirty="0" err="1"/>
              <a:t>subtree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dirty="0" smtClean="0"/>
              <a:t>search(tree</a:t>
            </a:r>
            <a:r>
              <a:rPr lang="en-US" dirty="0"/>
              <a:t>, key)</a:t>
            </a:r>
          </a:p>
          <a:p>
            <a:pPr lvl="1"/>
            <a:r>
              <a:rPr lang="en-US" dirty="0"/>
              <a:t>if (tree == null) return null</a:t>
            </a:r>
          </a:p>
          <a:p>
            <a:pPr lvl="1"/>
            <a:r>
              <a:rPr lang="en-US" dirty="0"/>
              <a:t>else if (key == </a:t>
            </a:r>
            <a:r>
              <a:rPr lang="en-US" dirty="0" err="1" smtClean="0"/>
              <a:t>tree.item.key</a:t>
            </a:r>
            <a:r>
              <a:rPr lang="en-US" dirty="0"/>
              <a:t>) </a:t>
            </a:r>
            <a:endParaRPr lang="en-US" dirty="0" smtClean="0"/>
          </a:p>
          <a:p>
            <a:pPr lvl="2"/>
            <a:r>
              <a:rPr lang="en-US" dirty="0" smtClean="0"/>
              <a:t>return </a:t>
            </a:r>
            <a:r>
              <a:rPr lang="en-US" dirty="0" err="1" smtClean="0"/>
              <a:t>tree.item</a:t>
            </a:r>
            <a:endParaRPr lang="en-US" dirty="0"/>
          </a:p>
          <a:p>
            <a:pPr lvl="1"/>
            <a:r>
              <a:rPr lang="en-US" dirty="0"/>
              <a:t>else if (key </a:t>
            </a:r>
            <a:r>
              <a:rPr lang="en-US" dirty="0" smtClean="0"/>
              <a:t>&lt; </a:t>
            </a:r>
            <a:r>
              <a:rPr lang="en-US" dirty="0" err="1" smtClean="0"/>
              <a:t>tree.item.key</a:t>
            </a:r>
            <a:r>
              <a:rPr lang="en-US" dirty="0"/>
              <a:t>) </a:t>
            </a:r>
            <a:endParaRPr lang="en-US" dirty="0" smtClean="0"/>
          </a:p>
          <a:p>
            <a:pPr lvl="2"/>
            <a:r>
              <a:rPr lang="en-US" dirty="0" smtClean="0"/>
              <a:t>return search(</a:t>
            </a:r>
            <a:r>
              <a:rPr lang="en-US" dirty="0" err="1" smtClean="0"/>
              <a:t>tree.left_child</a:t>
            </a:r>
            <a:r>
              <a:rPr lang="en-US" dirty="0"/>
              <a:t>, key)</a:t>
            </a:r>
          </a:p>
          <a:p>
            <a:pPr lvl="1"/>
            <a:r>
              <a:rPr lang="en-US" dirty="0"/>
              <a:t>else return </a:t>
            </a:r>
            <a:r>
              <a:rPr lang="en-US" dirty="0" smtClean="0"/>
              <a:t>search(</a:t>
            </a:r>
            <a:r>
              <a:rPr lang="en-US" dirty="0" err="1" smtClean="0"/>
              <a:t>tree.right_child</a:t>
            </a:r>
            <a:r>
              <a:rPr lang="en-US" dirty="0"/>
              <a:t>, key)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0917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of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Note: so far we have said nothing about how to implement insertions and deletions.</a:t>
            </a:r>
          </a:p>
          <a:p>
            <a:r>
              <a:rPr lang="en-US" sz="2400" dirty="0"/>
              <a:t>Given that, what can we say about the worst-case time complexity of search?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5061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of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181" y="1371600"/>
            <a:ext cx="5390708" cy="5029200"/>
          </a:xfrm>
        </p:spPr>
        <p:txBody>
          <a:bodyPr/>
          <a:lstStyle/>
          <a:p>
            <a:r>
              <a:rPr lang="en-US" sz="2400" dirty="0"/>
              <a:t>Note: so far we have said nothing about how to implement insertions and deletions.</a:t>
            </a:r>
          </a:p>
          <a:p>
            <a:r>
              <a:rPr lang="en-US" sz="2400" dirty="0"/>
              <a:t>Given that, what can we say about the worst-case time complexity of search?</a:t>
            </a:r>
          </a:p>
          <a:p>
            <a:r>
              <a:rPr lang="en-US" sz="2400" dirty="0"/>
              <a:t>A binary tree can be perfectly balanced or maximally unbalanced.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  <p:grpSp>
        <p:nvGrpSpPr>
          <p:cNvPr id="85" name="Group 84"/>
          <p:cNvGrpSpPr/>
          <p:nvPr/>
        </p:nvGrpSpPr>
        <p:grpSpPr>
          <a:xfrm>
            <a:off x="761802" y="4363842"/>
            <a:ext cx="2394188" cy="2286000"/>
            <a:chOff x="6088714" y="2690273"/>
            <a:chExt cx="2394188" cy="2286000"/>
          </a:xfrm>
        </p:grpSpPr>
        <p:grpSp>
          <p:nvGrpSpPr>
            <p:cNvPr id="86" name="Group 85"/>
            <p:cNvGrpSpPr/>
            <p:nvPr/>
          </p:nvGrpSpPr>
          <p:grpSpPr>
            <a:xfrm>
              <a:off x="7416102" y="2690273"/>
              <a:ext cx="458983" cy="466130"/>
              <a:chOff x="1676400" y="3424536"/>
              <a:chExt cx="458983" cy="466130"/>
            </a:xfrm>
          </p:grpSpPr>
          <p:sp>
            <p:nvSpPr>
              <p:cNvPr id="107" name="Oval 10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1678183" y="3456395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40</a:t>
                </a:r>
                <a:endParaRPr lang="en-US" sz="2000" dirty="0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6795868" y="3528473"/>
              <a:ext cx="467834" cy="466130"/>
              <a:chOff x="1665766" y="3424536"/>
              <a:chExt cx="467834" cy="466130"/>
            </a:xfrm>
          </p:grpSpPr>
          <p:sp>
            <p:nvSpPr>
              <p:cNvPr id="105" name="Oval 10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1665766" y="3450266"/>
                <a:ext cx="4572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23</a:t>
                </a:r>
                <a:endParaRPr lang="en-US" sz="2000" dirty="0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8025701" y="3671943"/>
              <a:ext cx="457201" cy="466130"/>
              <a:chOff x="1676399" y="3424536"/>
              <a:chExt cx="457201" cy="466130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1676399" y="3450266"/>
                <a:ext cx="4572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52</a:t>
                </a:r>
                <a:endParaRPr lang="en-US" sz="2000" dirty="0"/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6088714" y="4433943"/>
              <a:ext cx="457200" cy="466130"/>
              <a:chOff x="1676400" y="3461410"/>
              <a:chExt cx="457200" cy="466130"/>
            </a:xfrm>
          </p:grpSpPr>
          <p:sp>
            <p:nvSpPr>
              <p:cNvPr id="101" name="Oval 100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676400" y="3482165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15</a:t>
                </a:r>
                <a:endParaRPr lang="en-US" sz="2000" dirty="0"/>
              </a:p>
            </p:txBody>
          </p:sp>
        </p:grpSp>
        <p:grpSp>
          <p:nvGrpSpPr>
            <p:cNvPr id="90" name="Group 89"/>
            <p:cNvGrpSpPr/>
            <p:nvPr/>
          </p:nvGrpSpPr>
          <p:grpSpPr>
            <a:xfrm>
              <a:off x="6987635" y="4471821"/>
              <a:ext cx="457200" cy="466130"/>
              <a:chOff x="1676400" y="3424536"/>
              <a:chExt cx="457200" cy="466130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676400" y="3450266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37</a:t>
                </a:r>
                <a:endParaRPr lang="en-US" sz="2400" dirty="0"/>
              </a:p>
            </p:txBody>
          </p:sp>
        </p:grpSp>
        <p:grpSp>
          <p:nvGrpSpPr>
            <p:cNvPr id="91" name="Group 90"/>
            <p:cNvGrpSpPr/>
            <p:nvPr/>
          </p:nvGrpSpPr>
          <p:grpSpPr>
            <a:xfrm>
              <a:off x="7873302" y="4510143"/>
              <a:ext cx="457200" cy="466130"/>
              <a:chOff x="1676400" y="3424536"/>
              <a:chExt cx="457200" cy="466130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676400" y="3450266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44</a:t>
                </a:r>
                <a:endParaRPr lang="en-US" sz="2000" dirty="0"/>
              </a:p>
            </p:txBody>
          </p:sp>
        </p:grpSp>
        <p:cxnSp>
          <p:nvCxnSpPr>
            <p:cNvPr id="92" name="Straight Connector 91"/>
            <p:cNvCxnSpPr/>
            <p:nvPr/>
          </p:nvCxnSpPr>
          <p:spPr>
            <a:xfrm flipH="1">
              <a:off x="7216235" y="3176422"/>
              <a:ext cx="410817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7644702" y="3147473"/>
              <a:ext cx="498405" cy="5325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99" idx="0"/>
              <a:endCxn id="105" idx="4"/>
            </p:cNvCxnSpPr>
            <p:nvPr/>
          </p:nvCxnSpPr>
          <p:spPr>
            <a:xfrm flipH="1" flipV="1">
              <a:off x="7035102" y="399460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flipH="1">
              <a:off x="6425502" y="399460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endCxn id="97" idx="0"/>
            </p:cNvCxnSpPr>
            <p:nvPr/>
          </p:nvCxnSpPr>
          <p:spPr>
            <a:xfrm flipH="1">
              <a:off x="8101902" y="4138073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/>
          <p:cNvGrpSpPr/>
          <p:nvPr/>
        </p:nvGrpSpPr>
        <p:grpSpPr>
          <a:xfrm>
            <a:off x="7290717" y="4089066"/>
            <a:ext cx="458983" cy="466130"/>
            <a:chOff x="1676400" y="3424536"/>
            <a:chExt cx="458983" cy="466130"/>
          </a:xfrm>
        </p:grpSpPr>
        <p:sp>
          <p:nvSpPr>
            <p:cNvPr id="131" name="Oval 130"/>
            <p:cNvSpPr/>
            <p:nvPr/>
          </p:nvSpPr>
          <p:spPr>
            <a:xfrm>
              <a:off x="1676400" y="3424536"/>
              <a:ext cx="457200" cy="46613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1678183" y="3456395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40</a:t>
              </a:r>
              <a:endParaRPr lang="en-US" sz="2000" dirty="0"/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6814401" y="2391835"/>
            <a:ext cx="467834" cy="466130"/>
            <a:chOff x="6857969" y="2303557"/>
            <a:chExt cx="467834" cy="466130"/>
          </a:xfrm>
        </p:grpSpPr>
        <p:sp>
          <p:nvSpPr>
            <p:cNvPr id="129" name="Oval 128"/>
            <p:cNvSpPr/>
            <p:nvPr/>
          </p:nvSpPr>
          <p:spPr>
            <a:xfrm>
              <a:off x="6868603" y="2303557"/>
              <a:ext cx="457200" cy="46613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6857969" y="2329287"/>
              <a:ext cx="4572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23</a:t>
              </a:r>
              <a:endParaRPr lang="en-US" sz="2000" dirty="0"/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7737359" y="5772047"/>
            <a:ext cx="457201" cy="466130"/>
            <a:chOff x="1676399" y="3424536"/>
            <a:chExt cx="457201" cy="466130"/>
          </a:xfrm>
        </p:grpSpPr>
        <p:sp>
          <p:nvSpPr>
            <p:cNvPr id="127" name="Oval 126"/>
            <p:cNvSpPr/>
            <p:nvPr/>
          </p:nvSpPr>
          <p:spPr>
            <a:xfrm>
              <a:off x="1676400" y="3424536"/>
              <a:ext cx="457200" cy="46613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1676399" y="3450266"/>
              <a:ext cx="4572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52</a:t>
              </a:r>
              <a:endParaRPr lang="en-US" sz="2000" dirty="0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6649010" y="1539715"/>
            <a:ext cx="457200" cy="466130"/>
            <a:chOff x="1676400" y="3461410"/>
            <a:chExt cx="457200" cy="466130"/>
          </a:xfrm>
        </p:grpSpPr>
        <p:sp>
          <p:nvSpPr>
            <p:cNvPr id="125" name="Oval 124"/>
            <p:cNvSpPr/>
            <p:nvPr/>
          </p:nvSpPr>
          <p:spPr>
            <a:xfrm>
              <a:off x="1676400" y="3461410"/>
              <a:ext cx="457200" cy="46613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1676400" y="3482165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15</a:t>
              </a:r>
              <a:endParaRPr lang="en-US" sz="2000" dirty="0"/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7072750" y="3246910"/>
            <a:ext cx="457200" cy="466130"/>
            <a:chOff x="1676400" y="3424536"/>
            <a:chExt cx="457200" cy="466130"/>
          </a:xfrm>
        </p:grpSpPr>
        <p:sp>
          <p:nvSpPr>
            <p:cNvPr id="123" name="Oval 122"/>
            <p:cNvSpPr/>
            <p:nvPr/>
          </p:nvSpPr>
          <p:spPr>
            <a:xfrm>
              <a:off x="1676400" y="3424536"/>
              <a:ext cx="457200" cy="46613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1676400" y="3450266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37</a:t>
              </a:r>
              <a:endParaRPr lang="en-US" sz="2400" dirty="0"/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7517623" y="4928221"/>
            <a:ext cx="457200" cy="466130"/>
            <a:chOff x="1676400" y="3424536"/>
            <a:chExt cx="457200" cy="466130"/>
          </a:xfrm>
        </p:grpSpPr>
        <p:sp>
          <p:nvSpPr>
            <p:cNvPr id="121" name="Oval 120"/>
            <p:cNvSpPr/>
            <p:nvPr/>
          </p:nvSpPr>
          <p:spPr>
            <a:xfrm>
              <a:off x="1676400" y="3424536"/>
              <a:ext cx="457200" cy="46613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1676400" y="3450266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44</a:t>
              </a:r>
              <a:endParaRPr lang="en-US" sz="2000" dirty="0"/>
            </a:p>
          </p:txBody>
        </p:sp>
      </p:grpSp>
      <p:cxnSp>
        <p:nvCxnSpPr>
          <p:cNvPr id="120" name="Straight Connector 119"/>
          <p:cNvCxnSpPr/>
          <p:nvPr/>
        </p:nvCxnSpPr>
        <p:spPr>
          <a:xfrm>
            <a:off x="6854419" y="2005845"/>
            <a:ext cx="193899" cy="38599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7081250" y="2860023"/>
            <a:ext cx="193899" cy="38599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7308081" y="3714201"/>
            <a:ext cx="193899" cy="38599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7531374" y="4554208"/>
            <a:ext cx="193899" cy="38599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7768838" y="5387120"/>
            <a:ext cx="193899" cy="38599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43616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of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Note: so far we have said nothing about how to implement insertions and deletions.</a:t>
            </a:r>
          </a:p>
          <a:p>
            <a:r>
              <a:rPr lang="en-US" sz="2400" dirty="0"/>
              <a:t>Given that, what can we say about the worst-case time complexity of search</a:t>
            </a:r>
            <a:r>
              <a:rPr lang="en-US" sz="2400" dirty="0" smtClean="0"/>
              <a:t>?</a:t>
            </a:r>
          </a:p>
          <a:p>
            <a:r>
              <a:rPr lang="en-US" sz="2400" dirty="0"/>
              <a:t>Search takes time that is in the worst case linear to the number of items.</a:t>
            </a:r>
          </a:p>
          <a:p>
            <a:pPr lvl="1"/>
            <a:r>
              <a:rPr lang="en-US" sz="2000" dirty="0"/>
              <a:t>This is not very good.</a:t>
            </a:r>
          </a:p>
          <a:p>
            <a:r>
              <a:rPr lang="en-US" sz="2400" dirty="0"/>
              <a:t>Search takes time that is linear to the height of the tree.</a:t>
            </a:r>
          </a:p>
          <a:p>
            <a:r>
              <a:rPr lang="en-US" sz="2400" dirty="0"/>
              <a:t>For balanced trees, search takes time logarithmic to the number of items.</a:t>
            </a:r>
          </a:p>
          <a:p>
            <a:pPr lvl="1"/>
            <a:r>
              <a:rPr lang="en-US" sz="2000" dirty="0"/>
              <a:t>This is good.</a:t>
            </a:r>
          </a:p>
          <a:p>
            <a:r>
              <a:rPr lang="en-US" sz="2400" dirty="0"/>
              <a:t>So, the challenge is to make sure that insertions and deletions leave the tree balanced.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281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Symbol Tables - Dictionaries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Similarities and differences compared </a:t>
            </a:r>
            <a:r>
              <a:rPr lang="en-US" dirty="0" smtClean="0"/>
              <a:t>to priority </a:t>
            </a:r>
            <a:r>
              <a:rPr lang="en-US" dirty="0"/>
              <a:t>queues: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9181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Insertion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insert an item, the simplest approach is to go down the tree until finding a leaf position where it is appropriate to insert the item.</a:t>
            </a:r>
          </a:p>
          <a:p>
            <a:r>
              <a:rPr lang="en-US" dirty="0" err="1" smtClean="0"/>
              <a:t>Pseudocode</a:t>
            </a:r>
            <a:r>
              <a:rPr lang="en-US" dirty="0" smtClean="0"/>
              <a:t> ???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7133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Insertion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insert an item, the simplest approach is to go down the tree until finding a leaf position where it is appropriate to insert the item.</a:t>
            </a:r>
          </a:p>
          <a:p>
            <a:r>
              <a:rPr lang="en-US" dirty="0" smtClean="0"/>
              <a:t>insert(tree</a:t>
            </a:r>
            <a:r>
              <a:rPr lang="en-US" dirty="0"/>
              <a:t>, </a:t>
            </a:r>
            <a:r>
              <a:rPr lang="en-US" dirty="0" smtClean="0"/>
              <a:t>item)</a:t>
            </a:r>
            <a:endParaRPr lang="en-US" dirty="0"/>
          </a:p>
          <a:p>
            <a:pPr lvl="1"/>
            <a:r>
              <a:rPr lang="en-US" dirty="0"/>
              <a:t>if (tree == null) return </a:t>
            </a:r>
            <a:r>
              <a:rPr lang="en-US" dirty="0" smtClean="0"/>
              <a:t>new tree(</a:t>
            </a:r>
            <a:r>
              <a:rPr lang="en-US" dirty="0" err="1" smtClean="0"/>
              <a:t>item.key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else </a:t>
            </a:r>
            <a:r>
              <a:rPr lang="en-US" dirty="0"/>
              <a:t>if (</a:t>
            </a:r>
            <a:r>
              <a:rPr lang="en-US" dirty="0" err="1" smtClean="0"/>
              <a:t>item.key</a:t>
            </a:r>
            <a:r>
              <a:rPr lang="en-US" dirty="0" smtClean="0"/>
              <a:t>  </a:t>
            </a:r>
            <a:r>
              <a:rPr lang="en-US" dirty="0"/>
              <a:t>&lt;  </a:t>
            </a:r>
            <a:r>
              <a:rPr lang="en-US" dirty="0" err="1" smtClean="0"/>
              <a:t>tree.item.key</a:t>
            </a:r>
            <a:r>
              <a:rPr lang="en-US" dirty="0"/>
              <a:t>) </a:t>
            </a:r>
          </a:p>
          <a:p>
            <a:pPr lvl="2"/>
            <a:r>
              <a:rPr lang="en-US" dirty="0" err="1" smtClean="0"/>
              <a:t>tree.left_child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insert(</a:t>
            </a:r>
            <a:r>
              <a:rPr lang="en-US" dirty="0" err="1" smtClean="0"/>
              <a:t>tree.left_child</a:t>
            </a:r>
            <a:r>
              <a:rPr lang="en-US" dirty="0"/>
              <a:t>, item)</a:t>
            </a:r>
          </a:p>
          <a:p>
            <a:pPr lvl="1"/>
            <a:r>
              <a:rPr lang="en-US" dirty="0"/>
              <a:t>else </a:t>
            </a:r>
            <a:r>
              <a:rPr lang="en-US" dirty="0" smtClean="0"/>
              <a:t>if </a:t>
            </a:r>
            <a:r>
              <a:rPr lang="en-US" dirty="0"/>
              <a:t>(</a:t>
            </a:r>
            <a:r>
              <a:rPr lang="en-US" dirty="0" err="1" smtClean="0"/>
              <a:t>item.key</a:t>
            </a:r>
            <a:r>
              <a:rPr lang="en-US" dirty="0" smtClean="0"/>
              <a:t>  &gt;  </a:t>
            </a:r>
            <a:r>
              <a:rPr lang="en-US" dirty="0" err="1" smtClean="0"/>
              <a:t>tree.item.key</a:t>
            </a:r>
            <a:r>
              <a:rPr lang="en-US" dirty="0"/>
              <a:t>) </a:t>
            </a:r>
            <a:endParaRPr lang="en-US" dirty="0" smtClean="0"/>
          </a:p>
          <a:p>
            <a:pPr lvl="2"/>
            <a:r>
              <a:rPr lang="en-US" dirty="0" err="1" smtClean="0"/>
              <a:t>tree.right_child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insert(</a:t>
            </a:r>
            <a:r>
              <a:rPr lang="en-US" dirty="0" err="1" smtClean="0"/>
              <a:t>tree.right_child</a:t>
            </a:r>
            <a:r>
              <a:rPr lang="en-US" dirty="0"/>
              <a:t>, item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return tree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1512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Insertion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insert an item, the simplest approach is to go down the tree until finding a leaf position where it is appropriate to insert the item.</a:t>
            </a:r>
          </a:p>
          <a:p>
            <a:r>
              <a:rPr lang="en-US" dirty="0"/>
              <a:t>insert(tree, item)</a:t>
            </a:r>
          </a:p>
          <a:p>
            <a:pPr lvl="1"/>
            <a:r>
              <a:rPr lang="en-US" dirty="0"/>
              <a:t>if (tree == null) return new tree(</a:t>
            </a:r>
            <a:r>
              <a:rPr lang="en-US" dirty="0" err="1"/>
              <a:t>item.key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else if (</a:t>
            </a:r>
            <a:r>
              <a:rPr lang="en-US" dirty="0" err="1"/>
              <a:t>item.key</a:t>
            </a:r>
            <a:r>
              <a:rPr lang="en-US" dirty="0"/>
              <a:t>  &lt;  </a:t>
            </a:r>
            <a:r>
              <a:rPr lang="en-US" dirty="0" err="1"/>
              <a:t>tree.item.key</a:t>
            </a:r>
            <a:r>
              <a:rPr lang="en-US" dirty="0"/>
              <a:t>) </a:t>
            </a:r>
          </a:p>
          <a:p>
            <a:pPr lvl="2"/>
            <a:r>
              <a:rPr lang="en-US" dirty="0" err="1">
                <a:solidFill>
                  <a:srgbClr val="FF0000"/>
                </a:solidFill>
              </a:rPr>
              <a:t>tree.left_child</a:t>
            </a:r>
            <a:r>
              <a:rPr lang="en-US" dirty="0">
                <a:solidFill>
                  <a:srgbClr val="FF0000"/>
                </a:solidFill>
              </a:rPr>
              <a:t> = insert(</a:t>
            </a:r>
            <a:r>
              <a:rPr lang="en-US" dirty="0" err="1">
                <a:solidFill>
                  <a:srgbClr val="FF0000"/>
                </a:solidFill>
              </a:rPr>
              <a:t>tree.left_child</a:t>
            </a:r>
            <a:r>
              <a:rPr lang="en-US" dirty="0">
                <a:solidFill>
                  <a:srgbClr val="FF0000"/>
                </a:solidFill>
              </a:rPr>
              <a:t>, item)</a:t>
            </a:r>
          </a:p>
          <a:p>
            <a:pPr lvl="1"/>
            <a:r>
              <a:rPr lang="en-US" dirty="0"/>
              <a:t>else if (</a:t>
            </a:r>
            <a:r>
              <a:rPr lang="en-US" dirty="0" err="1"/>
              <a:t>item.key</a:t>
            </a:r>
            <a:r>
              <a:rPr lang="en-US" dirty="0"/>
              <a:t>  &gt;  </a:t>
            </a:r>
            <a:r>
              <a:rPr lang="en-US" dirty="0" err="1"/>
              <a:t>tree.item.key</a:t>
            </a:r>
            <a:r>
              <a:rPr lang="en-US" dirty="0"/>
              <a:t>) </a:t>
            </a:r>
          </a:p>
          <a:p>
            <a:pPr lvl="2"/>
            <a:r>
              <a:rPr lang="en-US" dirty="0" err="1">
                <a:solidFill>
                  <a:srgbClr val="FF0000"/>
                </a:solidFill>
              </a:rPr>
              <a:t>tree.right_child</a:t>
            </a:r>
            <a:r>
              <a:rPr lang="en-US" dirty="0">
                <a:solidFill>
                  <a:srgbClr val="FF0000"/>
                </a:solidFill>
              </a:rPr>
              <a:t> = insert(</a:t>
            </a:r>
            <a:r>
              <a:rPr lang="en-US" dirty="0" err="1">
                <a:solidFill>
                  <a:srgbClr val="FF0000"/>
                </a:solidFill>
              </a:rPr>
              <a:t>tree.right_child</a:t>
            </a:r>
            <a:r>
              <a:rPr lang="en-US" dirty="0">
                <a:solidFill>
                  <a:srgbClr val="FF0000"/>
                </a:solidFill>
              </a:rPr>
              <a:t>, item)</a:t>
            </a:r>
          </a:p>
          <a:p>
            <a:pPr lvl="1"/>
            <a:r>
              <a:rPr lang="en-US" dirty="0"/>
              <a:t>return tree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15269" y="5402104"/>
            <a:ext cx="4814331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lvl="2"/>
            <a:r>
              <a:rPr lang="en-US" sz="2000" dirty="0" smtClean="0">
                <a:solidFill>
                  <a:srgbClr val="FF0000"/>
                </a:solidFill>
              </a:rPr>
              <a:t>Why do we use line</a:t>
            </a:r>
          </a:p>
          <a:p>
            <a:pPr marL="0" lvl="2"/>
            <a:r>
              <a:rPr lang="en-US" sz="2000" b="1" dirty="0" err="1" smtClean="0">
                <a:solidFill>
                  <a:srgbClr val="FF0000"/>
                </a:solidFill>
              </a:rPr>
              <a:t>tree.left_child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= </a:t>
            </a:r>
            <a:r>
              <a:rPr lang="en-US" sz="2000" b="1" dirty="0" smtClean="0">
                <a:solidFill>
                  <a:srgbClr val="FF0000"/>
                </a:solidFill>
              </a:rPr>
              <a:t>insert(</a:t>
            </a:r>
            <a:r>
              <a:rPr lang="en-US" sz="2000" b="1" dirty="0" err="1" smtClean="0">
                <a:solidFill>
                  <a:srgbClr val="FF0000"/>
                </a:solidFill>
              </a:rPr>
              <a:t>tree.left_child</a:t>
            </a:r>
            <a:r>
              <a:rPr lang="en-US" sz="2000" b="1" dirty="0">
                <a:solidFill>
                  <a:srgbClr val="FF0000"/>
                </a:solidFill>
              </a:rPr>
              <a:t>, item</a:t>
            </a:r>
            <a:r>
              <a:rPr lang="en-US" sz="2000" b="1" dirty="0" smtClean="0">
                <a:solidFill>
                  <a:srgbClr val="FF0000"/>
                </a:solidFill>
              </a:rPr>
              <a:t>)</a:t>
            </a:r>
          </a:p>
          <a:p>
            <a:pPr marL="0" lvl="2"/>
            <a:r>
              <a:rPr lang="en-US" sz="2000" dirty="0" smtClean="0">
                <a:solidFill>
                  <a:srgbClr val="FF0000"/>
                </a:solidFill>
              </a:rPr>
              <a:t>instead of line</a:t>
            </a:r>
          </a:p>
          <a:p>
            <a:pPr marL="0" lvl="2"/>
            <a:r>
              <a:rPr lang="en-US" sz="2000" b="1" dirty="0" smtClean="0">
                <a:solidFill>
                  <a:srgbClr val="FF0000"/>
                </a:solidFill>
              </a:rPr>
              <a:t>insert(</a:t>
            </a:r>
            <a:r>
              <a:rPr lang="en-US" sz="2000" b="1" dirty="0" err="1" smtClean="0">
                <a:solidFill>
                  <a:srgbClr val="FF0000"/>
                </a:solidFill>
              </a:rPr>
              <a:t>tree.left_child</a:t>
            </a:r>
            <a:r>
              <a:rPr lang="en-US" sz="2000" b="1" dirty="0">
                <a:solidFill>
                  <a:srgbClr val="FF0000"/>
                </a:solidFill>
              </a:rPr>
              <a:t>, item</a:t>
            </a:r>
            <a:r>
              <a:rPr lang="en-US" sz="2000" b="1" dirty="0" smtClean="0">
                <a:solidFill>
                  <a:srgbClr val="FF0000"/>
                </a:solidFill>
              </a:rPr>
              <a:t>)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6526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Insertion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insert an item, the simplest approach is to go down the tree until finding a leaf position where it is appropriate to insert the item.</a:t>
            </a:r>
          </a:p>
          <a:p>
            <a:r>
              <a:rPr lang="en-US" dirty="0"/>
              <a:t>insert(tree, item)</a:t>
            </a:r>
          </a:p>
          <a:p>
            <a:pPr lvl="1"/>
            <a:r>
              <a:rPr lang="en-US" dirty="0"/>
              <a:t>if (tree == null) return new tree(</a:t>
            </a:r>
            <a:r>
              <a:rPr lang="en-US" dirty="0" err="1"/>
              <a:t>item.key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else if (</a:t>
            </a:r>
            <a:r>
              <a:rPr lang="en-US" dirty="0" err="1"/>
              <a:t>item.key</a:t>
            </a:r>
            <a:r>
              <a:rPr lang="en-US" dirty="0"/>
              <a:t>  &lt;  </a:t>
            </a:r>
            <a:r>
              <a:rPr lang="en-US" dirty="0" err="1"/>
              <a:t>tree.item.key</a:t>
            </a:r>
            <a:r>
              <a:rPr lang="en-US" dirty="0"/>
              <a:t>) </a:t>
            </a:r>
          </a:p>
          <a:p>
            <a:pPr lvl="2"/>
            <a:r>
              <a:rPr lang="en-US" dirty="0" err="1">
                <a:solidFill>
                  <a:srgbClr val="FF0000"/>
                </a:solidFill>
              </a:rPr>
              <a:t>tree.left_child</a:t>
            </a:r>
            <a:r>
              <a:rPr lang="en-US" dirty="0">
                <a:solidFill>
                  <a:srgbClr val="FF0000"/>
                </a:solidFill>
              </a:rPr>
              <a:t> = insert(</a:t>
            </a:r>
            <a:r>
              <a:rPr lang="en-US" dirty="0" err="1">
                <a:solidFill>
                  <a:srgbClr val="FF0000"/>
                </a:solidFill>
              </a:rPr>
              <a:t>tree.left_child</a:t>
            </a:r>
            <a:r>
              <a:rPr lang="en-US" dirty="0">
                <a:solidFill>
                  <a:srgbClr val="FF0000"/>
                </a:solidFill>
              </a:rPr>
              <a:t>, item)</a:t>
            </a:r>
          </a:p>
          <a:p>
            <a:pPr lvl="1"/>
            <a:r>
              <a:rPr lang="en-US" dirty="0"/>
              <a:t>else if (</a:t>
            </a:r>
            <a:r>
              <a:rPr lang="en-US" dirty="0" err="1"/>
              <a:t>item.key</a:t>
            </a:r>
            <a:r>
              <a:rPr lang="en-US" dirty="0"/>
              <a:t>  &gt;  </a:t>
            </a:r>
            <a:r>
              <a:rPr lang="en-US" dirty="0" err="1"/>
              <a:t>tree.item.key</a:t>
            </a:r>
            <a:r>
              <a:rPr lang="en-US" dirty="0"/>
              <a:t>) </a:t>
            </a:r>
          </a:p>
          <a:p>
            <a:pPr lvl="2"/>
            <a:r>
              <a:rPr lang="en-US" dirty="0" err="1">
                <a:solidFill>
                  <a:srgbClr val="FF0000"/>
                </a:solidFill>
              </a:rPr>
              <a:t>tree.right_child</a:t>
            </a:r>
            <a:r>
              <a:rPr lang="en-US" dirty="0">
                <a:solidFill>
                  <a:srgbClr val="FF0000"/>
                </a:solidFill>
              </a:rPr>
              <a:t> = insert(</a:t>
            </a:r>
            <a:r>
              <a:rPr lang="en-US" dirty="0" err="1">
                <a:solidFill>
                  <a:srgbClr val="FF0000"/>
                </a:solidFill>
              </a:rPr>
              <a:t>tree.right_child</a:t>
            </a:r>
            <a:r>
              <a:rPr lang="en-US" dirty="0">
                <a:solidFill>
                  <a:srgbClr val="FF0000"/>
                </a:solidFill>
              </a:rPr>
              <a:t>, item)</a:t>
            </a:r>
          </a:p>
          <a:p>
            <a:pPr lvl="1"/>
            <a:r>
              <a:rPr lang="en-US" dirty="0"/>
              <a:t>return tree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07330" y="5537537"/>
            <a:ext cx="5050870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lvl="2"/>
            <a:r>
              <a:rPr lang="en-US" sz="2000" dirty="0" smtClean="0">
                <a:solidFill>
                  <a:srgbClr val="FF0000"/>
                </a:solidFill>
              </a:rPr>
              <a:t>Answer: To handle the base case, where we </a:t>
            </a:r>
          </a:p>
          <a:p>
            <a:pPr marL="0" lvl="2"/>
            <a:r>
              <a:rPr lang="en-US" sz="2000" dirty="0" smtClean="0">
                <a:solidFill>
                  <a:srgbClr val="FF0000"/>
                </a:solidFill>
              </a:rPr>
              <a:t>return a new node, and the parent must make </a:t>
            </a:r>
          </a:p>
          <a:p>
            <a:pPr marL="0" lvl="2"/>
            <a:r>
              <a:rPr lang="en-US" sz="2000" dirty="0" smtClean="0">
                <a:solidFill>
                  <a:srgbClr val="FF0000"/>
                </a:solidFill>
              </a:rPr>
              <a:t>this new node a child.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793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Naïve Insertion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Inserting a 39: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697923" y="3148957"/>
            <a:ext cx="2394188" cy="2286000"/>
            <a:chOff x="6088714" y="2690273"/>
            <a:chExt cx="2394188" cy="2286000"/>
          </a:xfrm>
        </p:grpSpPr>
        <p:grpSp>
          <p:nvGrpSpPr>
            <p:cNvPr id="6" name="Group 5"/>
            <p:cNvGrpSpPr/>
            <p:nvPr/>
          </p:nvGrpSpPr>
          <p:grpSpPr>
            <a:xfrm>
              <a:off x="7416102" y="2690273"/>
              <a:ext cx="458983" cy="466130"/>
              <a:chOff x="1676400" y="3424536"/>
              <a:chExt cx="458983" cy="46613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678183" y="3456395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40</a:t>
                </a:r>
                <a:endParaRPr lang="en-US" sz="20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6795868" y="3528473"/>
              <a:ext cx="467834" cy="466130"/>
              <a:chOff x="1665766" y="3424536"/>
              <a:chExt cx="467834" cy="46613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665766" y="3450266"/>
                <a:ext cx="4572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23</a:t>
                </a:r>
                <a:endParaRPr lang="en-US" sz="20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8025701" y="3671943"/>
              <a:ext cx="457201" cy="466130"/>
              <a:chOff x="1676399" y="3424536"/>
              <a:chExt cx="457201" cy="466130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676399" y="3450266"/>
                <a:ext cx="4572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52</a:t>
                </a:r>
                <a:endParaRPr lang="en-US" sz="20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6088714" y="4433943"/>
              <a:ext cx="457200" cy="466130"/>
              <a:chOff x="1676400" y="3461410"/>
              <a:chExt cx="457200" cy="4661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676400" y="3482165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15</a:t>
                </a:r>
                <a:endParaRPr lang="en-US" sz="20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6987635" y="4471821"/>
              <a:ext cx="457200" cy="466130"/>
              <a:chOff x="1676400" y="3424536"/>
              <a:chExt cx="457200" cy="466130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676400" y="3450266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37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7873302" y="4510143"/>
              <a:ext cx="457200" cy="466130"/>
              <a:chOff x="1676400" y="3424536"/>
              <a:chExt cx="457200" cy="466130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676400" y="3450266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44</a:t>
                </a:r>
                <a:endParaRPr lang="en-US" sz="2000" dirty="0"/>
              </a:p>
            </p:txBody>
          </p:sp>
        </p:grpSp>
        <p:cxnSp>
          <p:nvCxnSpPr>
            <p:cNvPr id="12" name="Straight Connector 11"/>
            <p:cNvCxnSpPr/>
            <p:nvPr/>
          </p:nvCxnSpPr>
          <p:spPr>
            <a:xfrm flipH="1">
              <a:off x="7216235" y="3176422"/>
              <a:ext cx="410817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7644702" y="3147473"/>
              <a:ext cx="498405" cy="5325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19" idx="0"/>
              <a:endCxn id="25" idx="4"/>
            </p:cNvCxnSpPr>
            <p:nvPr/>
          </p:nvCxnSpPr>
          <p:spPr>
            <a:xfrm flipH="1" flipV="1">
              <a:off x="7035102" y="399460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6425502" y="399460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endCxn id="17" idx="0"/>
            </p:cNvCxnSpPr>
            <p:nvPr/>
          </p:nvCxnSpPr>
          <p:spPr>
            <a:xfrm flipH="1">
              <a:off x="8101902" y="4138073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3000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Naïve Insertion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Inserting a 39: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697923" y="3148957"/>
            <a:ext cx="2394188" cy="2286000"/>
            <a:chOff x="6088714" y="2690273"/>
            <a:chExt cx="2394188" cy="2286000"/>
          </a:xfrm>
        </p:grpSpPr>
        <p:grpSp>
          <p:nvGrpSpPr>
            <p:cNvPr id="6" name="Group 5"/>
            <p:cNvGrpSpPr/>
            <p:nvPr/>
          </p:nvGrpSpPr>
          <p:grpSpPr>
            <a:xfrm>
              <a:off x="7416102" y="2690273"/>
              <a:ext cx="458983" cy="466130"/>
              <a:chOff x="1676400" y="3424536"/>
              <a:chExt cx="458983" cy="46613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678183" y="3456395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40</a:t>
                </a:r>
                <a:endParaRPr lang="en-US" sz="20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6795868" y="3528473"/>
              <a:ext cx="467834" cy="466130"/>
              <a:chOff x="1665766" y="3424536"/>
              <a:chExt cx="467834" cy="46613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665766" y="3450266"/>
                <a:ext cx="4572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23</a:t>
                </a:r>
                <a:endParaRPr lang="en-US" sz="20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8025701" y="3671943"/>
              <a:ext cx="457201" cy="466130"/>
              <a:chOff x="1676399" y="3424536"/>
              <a:chExt cx="457201" cy="466130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676399" y="3450266"/>
                <a:ext cx="45720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52</a:t>
                </a:r>
                <a:endParaRPr lang="en-US" sz="20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6088714" y="4433943"/>
              <a:ext cx="457200" cy="466130"/>
              <a:chOff x="1676400" y="3461410"/>
              <a:chExt cx="457200" cy="4661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676400" y="3482165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15</a:t>
                </a:r>
                <a:endParaRPr lang="en-US" sz="20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6987635" y="4471821"/>
              <a:ext cx="457200" cy="466130"/>
              <a:chOff x="1676400" y="3424536"/>
              <a:chExt cx="457200" cy="466130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676400" y="3450266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37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7873302" y="4510143"/>
              <a:ext cx="457200" cy="466130"/>
              <a:chOff x="1676400" y="3424536"/>
              <a:chExt cx="457200" cy="466130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676400" y="3450266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44</a:t>
                </a:r>
                <a:endParaRPr lang="en-US" sz="2000" dirty="0"/>
              </a:p>
            </p:txBody>
          </p:sp>
        </p:grpSp>
        <p:cxnSp>
          <p:nvCxnSpPr>
            <p:cNvPr id="12" name="Straight Connector 11"/>
            <p:cNvCxnSpPr/>
            <p:nvPr/>
          </p:nvCxnSpPr>
          <p:spPr>
            <a:xfrm flipH="1">
              <a:off x="7216235" y="3176422"/>
              <a:ext cx="410817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7644702" y="3147473"/>
              <a:ext cx="498405" cy="5325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19" idx="0"/>
              <a:endCxn id="25" idx="4"/>
            </p:cNvCxnSpPr>
            <p:nvPr/>
          </p:nvCxnSpPr>
          <p:spPr>
            <a:xfrm flipH="1" flipV="1">
              <a:off x="7035102" y="399460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6425502" y="399460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endCxn id="17" idx="0"/>
            </p:cNvCxnSpPr>
            <p:nvPr/>
          </p:nvCxnSpPr>
          <p:spPr>
            <a:xfrm flipH="1">
              <a:off x="8101902" y="4138073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Oval 28"/>
          <p:cNvSpPr/>
          <p:nvPr/>
        </p:nvSpPr>
        <p:spPr>
          <a:xfrm>
            <a:off x="3810000" y="5858470"/>
            <a:ext cx="457200" cy="4661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stCxn id="29" idx="0"/>
          </p:cNvCxnSpPr>
          <p:nvPr/>
        </p:nvCxnSpPr>
        <p:spPr>
          <a:xfrm flipH="1" flipV="1">
            <a:off x="3857467" y="5381252"/>
            <a:ext cx="181133" cy="4772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10000" y="5892591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39</a:t>
            </a:r>
          </a:p>
        </p:txBody>
      </p:sp>
    </p:spTree>
    <p:extLst>
      <p:ext uri="{BB962C8B-B14F-4D97-AF65-F5344CB8AC3E}">
        <p14:creationId xmlns:p14="http://schemas.microsoft.com/office/powerpoint/2010/main" val="24389931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Insertion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/>
              <a:t>items are inserted in random order, the resulting trees are reasonably balanced.</a:t>
            </a:r>
          </a:p>
          <a:p>
            <a:r>
              <a:rPr lang="en-US" dirty="0"/>
              <a:t>If items are inserted in ascending order, the resulting tree is maximally imbalanced.</a:t>
            </a:r>
          </a:p>
          <a:p>
            <a:r>
              <a:rPr lang="en-US" dirty="0"/>
              <a:t>We will next see more sophisticated methods, that guarantee that the resulting tree is balanced regardless of the order of </a:t>
            </a:r>
            <a:r>
              <a:rPr lang="en-US" dirty="0" smtClean="0"/>
              <a:t>insertions.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6711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2-3-4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130" y="1219200"/>
            <a:ext cx="4072270" cy="5029200"/>
          </a:xfrm>
        </p:spPr>
        <p:txBody>
          <a:bodyPr/>
          <a:lstStyle/>
          <a:p>
            <a:r>
              <a:rPr lang="en-US" sz="2400" dirty="0"/>
              <a:t>A 2-3-4 tree is a tree that either is empty or contains three types of nodes:</a:t>
            </a:r>
          </a:p>
          <a:p>
            <a:r>
              <a:rPr lang="en-US" sz="2400" dirty="0"/>
              <a:t>2-nodes, </a:t>
            </a:r>
            <a:r>
              <a:rPr lang="en-US" sz="2400" dirty="0" smtClean="0"/>
              <a:t>which contain:</a:t>
            </a:r>
            <a:endParaRPr lang="en-US" sz="2400" dirty="0"/>
          </a:p>
          <a:p>
            <a:pPr lvl="1"/>
            <a:r>
              <a:rPr lang="en-US" sz="2000" dirty="0" smtClean="0"/>
              <a:t>An item with </a:t>
            </a:r>
            <a:r>
              <a:rPr lang="en-US" sz="2000" dirty="0"/>
              <a:t>key K.</a:t>
            </a:r>
          </a:p>
          <a:p>
            <a:pPr lvl="1"/>
            <a:r>
              <a:rPr lang="en-US" sz="2000" dirty="0"/>
              <a:t>A left </a:t>
            </a:r>
            <a:r>
              <a:rPr lang="en-US" sz="2000" dirty="0" err="1"/>
              <a:t>subtree</a:t>
            </a:r>
            <a:r>
              <a:rPr lang="en-US" sz="2000" dirty="0"/>
              <a:t> with keys </a:t>
            </a:r>
            <a:r>
              <a:rPr lang="en-US" sz="2000" dirty="0" smtClean="0"/>
              <a:t>&lt;= </a:t>
            </a:r>
            <a:r>
              <a:rPr lang="en-US" sz="2000" dirty="0"/>
              <a:t>K.</a:t>
            </a:r>
          </a:p>
          <a:p>
            <a:pPr lvl="1"/>
            <a:r>
              <a:rPr lang="en-US" sz="2000" dirty="0"/>
              <a:t>A right </a:t>
            </a:r>
            <a:r>
              <a:rPr lang="en-US" sz="2000" dirty="0" err="1"/>
              <a:t>subtree</a:t>
            </a:r>
            <a:r>
              <a:rPr lang="en-US" sz="2000" dirty="0"/>
              <a:t> with keys &gt; K.</a:t>
            </a:r>
          </a:p>
          <a:p>
            <a:r>
              <a:rPr lang="en-US" sz="2400" dirty="0"/>
              <a:t>3-nodes, which </a:t>
            </a:r>
            <a:r>
              <a:rPr lang="en-US" sz="2400" dirty="0" smtClean="0"/>
              <a:t>contain:</a:t>
            </a:r>
          </a:p>
          <a:p>
            <a:pPr lvl="1"/>
            <a:r>
              <a:rPr lang="en-US" sz="2000" dirty="0" smtClean="0"/>
              <a:t>Two items with keys </a:t>
            </a:r>
            <a:r>
              <a:rPr lang="en-US" sz="2000" dirty="0"/>
              <a:t>K1 and K2, K1 </a:t>
            </a:r>
            <a:r>
              <a:rPr lang="en-US" sz="2000" dirty="0" smtClean="0"/>
              <a:t>&lt;= </a:t>
            </a:r>
            <a:r>
              <a:rPr lang="en-US" sz="2000" dirty="0"/>
              <a:t>K2.</a:t>
            </a:r>
          </a:p>
          <a:p>
            <a:pPr lvl="1"/>
            <a:r>
              <a:rPr lang="en-US" sz="2000" dirty="0"/>
              <a:t>A left </a:t>
            </a:r>
            <a:r>
              <a:rPr lang="en-US" sz="2000" dirty="0" err="1"/>
              <a:t>subtree</a:t>
            </a:r>
            <a:r>
              <a:rPr lang="en-US" sz="2000" dirty="0"/>
              <a:t> with keys </a:t>
            </a:r>
            <a:r>
              <a:rPr lang="en-US" sz="2000" dirty="0" smtClean="0"/>
              <a:t>&lt;= </a:t>
            </a:r>
            <a:r>
              <a:rPr lang="en-US" sz="2000" dirty="0"/>
              <a:t>K1.</a:t>
            </a:r>
          </a:p>
          <a:p>
            <a:pPr lvl="1"/>
            <a:r>
              <a:rPr lang="en-US" sz="2000" dirty="0"/>
              <a:t>A middle </a:t>
            </a:r>
            <a:r>
              <a:rPr lang="en-US" sz="2000" dirty="0" err="1"/>
              <a:t>subtree</a:t>
            </a:r>
            <a:r>
              <a:rPr lang="en-US" sz="2000" dirty="0"/>
              <a:t> with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K1 &lt; </a:t>
            </a:r>
            <a:r>
              <a:rPr lang="en-US" sz="2000" dirty="0"/>
              <a:t>keys </a:t>
            </a:r>
            <a:r>
              <a:rPr lang="en-US" sz="2000" dirty="0" smtClean="0"/>
              <a:t>&lt;= </a:t>
            </a:r>
            <a:r>
              <a:rPr lang="en-US" sz="2000" dirty="0"/>
              <a:t>K2.</a:t>
            </a:r>
          </a:p>
          <a:p>
            <a:pPr lvl="1"/>
            <a:r>
              <a:rPr lang="en-US" sz="2000" dirty="0"/>
              <a:t>A right </a:t>
            </a:r>
            <a:r>
              <a:rPr lang="en-US" sz="2000" dirty="0" err="1"/>
              <a:t>subtree</a:t>
            </a:r>
            <a:r>
              <a:rPr lang="en-US" sz="2000" dirty="0"/>
              <a:t> with keys &gt; K2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14530" y="1219200"/>
            <a:ext cx="407227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4-nodes, which contain:</a:t>
            </a:r>
          </a:p>
          <a:p>
            <a:pPr lvl="1"/>
            <a:r>
              <a:rPr lang="en-US" sz="2000" dirty="0" smtClean="0"/>
              <a:t> Three items with keys K1, K2, K3, K1 &lt;= K2 &lt;= K3.</a:t>
            </a:r>
          </a:p>
          <a:p>
            <a:pPr lvl="1"/>
            <a:r>
              <a:rPr lang="en-US" sz="2000" dirty="0" smtClean="0"/>
              <a:t>A left </a:t>
            </a:r>
            <a:r>
              <a:rPr lang="en-US" sz="2000" dirty="0" err="1" smtClean="0"/>
              <a:t>subtree</a:t>
            </a:r>
            <a:r>
              <a:rPr lang="en-US" sz="2000" dirty="0" smtClean="0"/>
              <a:t> with keys &lt;= K1.</a:t>
            </a:r>
          </a:p>
          <a:p>
            <a:pPr lvl="1"/>
            <a:r>
              <a:rPr lang="en-US" sz="2000" dirty="0" smtClean="0"/>
              <a:t>A middle-left </a:t>
            </a:r>
            <a:r>
              <a:rPr lang="en-US" sz="2000" dirty="0" err="1" smtClean="0"/>
              <a:t>subtree</a:t>
            </a:r>
            <a:r>
              <a:rPr lang="en-US" sz="2000" dirty="0" smtClean="0"/>
              <a:t> with </a:t>
            </a:r>
            <a:br>
              <a:rPr lang="en-US" sz="2000" dirty="0" smtClean="0"/>
            </a:br>
            <a:r>
              <a:rPr lang="en-US" sz="2000" dirty="0" smtClean="0"/>
              <a:t>K1 &lt; keys &lt;= K2.</a:t>
            </a:r>
          </a:p>
          <a:p>
            <a:pPr lvl="1"/>
            <a:r>
              <a:rPr lang="en-US" sz="2000" dirty="0" smtClean="0"/>
              <a:t>A middle-right </a:t>
            </a:r>
            <a:r>
              <a:rPr lang="en-US" sz="2000" dirty="0" err="1" smtClean="0"/>
              <a:t>subtree</a:t>
            </a:r>
            <a:r>
              <a:rPr lang="en-US" sz="2000" dirty="0" smtClean="0"/>
              <a:t> with K2 &lt; keys &lt;= K3.</a:t>
            </a:r>
          </a:p>
          <a:p>
            <a:pPr lvl="1"/>
            <a:r>
              <a:rPr lang="en-US" sz="2000" dirty="0" smtClean="0"/>
              <a:t>A right </a:t>
            </a:r>
            <a:r>
              <a:rPr lang="en-US" sz="2000" dirty="0" err="1" smtClean="0"/>
              <a:t>subtree</a:t>
            </a:r>
            <a:r>
              <a:rPr lang="en-US" sz="2000" dirty="0" smtClean="0"/>
              <a:t> with keys &gt; K3.</a:t>
            </a:r>
          </a:p>
          <a:p>
            <a:r>
              <a:rPr lang="en-US" sz="2400" dirty="0"/>
              <a:t>For a 2-3-4 search tree to be called </a:t>
            </a:r>
            <a:r>
              <a:rPr lang="en-US" sz="2400" b="1" u="sng" dirty="0"/>
              <a:t>balanced</a:t>
            </a:r>
            <a:r>
              <a:rPr lang="en-US" sz="2400" dirty="0"/>
              <a:t>, all leaves must be at the </a:t>
            </a:r>
            <a:r>
              <a:rPr lang="en-US" sz="2400" b="1" dirty="0"/>
              <a:t>same distance from the root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We will only consider balanced 2-3-4 trees.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228813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2-3-4 Tree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8465260"/>
              </p:ext>
            </p:extLst>
          </p:nvPr>
        </p:nvGraphicFramePr>
        <p:xfrm>
          <a:off x="1219200" y="2514600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2352123"/>
              </p:ext>
            </p:extLst>
          </p:nvPr>
        </p:nvGraphicFramePr>
        <p:xfrm>
          <a:off x="3429000" y="1447800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3250012"/>
              </p:ext>
            </p:extLst>
          </p:nvPr>
        </p:nvGraphicFramePr>
        <p:xfrm>
          <a:off x="6356499" y="2514600"/>
          <a:ext cx="1796901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1198411"/>
              </p:ext>
            </p:extLst>
          </p:nvPr>
        </p:nvGraphicFramePr>
        <p:xfrm>
          <a:off x="304800" y="3642360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7182872"/>
              </p:ext>
            </p:extLst>
          </p:nvPr>
        </p:nvGraphicFramePr>
        <p:xfrm>
          <a:off x="1447800" y="3657600"/>
          <a:ext cx="1371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77703"/>
              </p:ext>
            </p:extLst>
          </p:nvPr>
        </p:nvGraphicFramePr>
        <p:xfrm>
          <a:off x="4343400" y="3642360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9679977"/>
              </p:ext>
            </p:extLst>
          </p:nvPr>
        </p:nvGraphicFramePr>
        <p:xfrm>
          <a:off x="5126666" y="3657600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8480245"/>
              </p:ext>
            </p:extLst>
          </p:nvPr>
        </p:nvGraphicFramePr>
        <p:xfrm>
          <a:off x="8218968" y="3642360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3206194"/>
              </p:ext>
            </p:extLst>
          </p:nvPr>
        </p:nvGraphicFramePr>
        <p:xfrm>
          <a:off x="3733800" y="2514600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0757261"/>
              </p:ext>
            </p:extLst>
          </p:nvPr>
        </p:nvGraphicFramePr>
        <p:xfrm>
          <a:off x="3048000" y="3657600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887822"/>
              </p:ext>
            </p:extLst>
          </p:nvPr>
        </p:nvGraphicFramePr>
        <p:xfrm>
          <a:off x="6324600" y="3642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8135410"/>
              </p:ext>
            </p:extLst>
          </p:nvPr>
        </p:nvGraphicFramePr>
        <p:xfrm>
          <a:off x="7042298" y="3657600"/>
          <a:ext cx="8825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251"/>
                <a:gridCol w="4412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1" name="Elbow Connector 20"/>
          <p:cNvCxnSpPr>
            <a:stCxn id="7" idx="1"/>
            <a:endCxn id="5" idx="0"/>
          </p:cNvCxnSpPr>
          <p:nvPr/>
        </p:nvCxnSpPr>
        <p:spPr>
          <a:xfrm rot="10800000" flipV="1">
            <a:off x="1524000" y="1645920"/>
            <a:ext cx="1905000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endCxn id="8" idx="0"/>
          </p:cNvCxnSpPr>
          <p:nvPr/>
        </p:nvCxnSpPr>
        <p:spPr>
          <a:xfrm>
            <a:off x="4648200" y="1645920"/>
            <a:ext cx="2606749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017334" y="1844040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5" idx="1"/>
          </p:cNvCxnSpPr>
          <p:nvPr/>
        </p:nvCxnSpPr>
        <p:spPr>
          <a:xfrm rot="10800000" flipV="1">
            <a:off x="762000" y="2712719"/>
            <a:ext cx="457200" cy="944879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endCxn id="11" idx="0"/>
          </p:cNvCxnSpPr>
          <p:nvPr/>
        </p:nvCxnSpPr>
        <p:spPr>
          <a:xfrm rot="16200000" flipH="1">
            <a:off x="1508760" y="3032759"/>
            <a:ext cx="944879" cy="304801"/>
          </a:xfrm>
          <a:prstGeom prst="bentConnector3">
            <a:avLst>
              <a:gd name="adj1" fmla="val 1613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16" idx="1"/>
            <a:endCxn id="17" idx="0"/>
          </p:cNvCxnSpPr>
          <p:nvPr/>
        </p:nvCxnSpPr>
        <p:spPr>
          <a:xfrm rot="10800000" flipV="1">
            <a:off x="3505200" y="2712720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endCxn id="12" idx="0"/>
          </p:cNvCxnSpPr>
          <p:nvPr/>
        </p:nvCxnSpPr>
        <p:spPr>
          <a:xfrm rot="16200000" flipH="1">
            <a:off x="4022563" y="3054822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8" idx="3"/>
          </p:cNvCxnSpPr>
          <p:nvPr/>
        </p:nvCxnSpPr>
        <p:spPr>
          <a:xfrm>
            <a:off x="8153400" y="2712720"/>
            <a:ext cx="3048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8" idx="1"/>
          </p:cNvCxnSpPr>
          <p:nvPr/>
        </p:nvCxnSpPr>
        <p:spPr>
          <a:xfrm rot="10800000" flipV="1">
            <a:off x="5562601" y="2712719"/>
            <a:ext cx="793899" cy="944879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endCxn id="18" idx="0"/>
          </p:cNvCxnSpPr>
          <p:nvPr/>
        </p:nvCxnSpPr>
        <p:spPr>
          <a:xfrm flipH="1">
            <a:off x="6553200" y="2910840"/>
            <a:ext cx="38277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19" idx="0"/>
          </p:cNvCxnSpPr>
          <p:nvPr/>
        </p:nvCxnSpPr>
        <p:spPr>
          <a:xfrm flipH="1">
            <a:off x="7483549" y="2895600"/>
            <a:ext cx="60252" cy="762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91204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in 2-3-4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r>
              <a:rPr lang="en-US" sz="2400" dirty="0"/>
              <a:t>Search in 2-3-4 trees is a generalization of search in binary search trees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For simplicity, </a:t>
            </a:r>
            <a:r>
              <a:rPr lang="en-US" sz="2400" b="1" u="sng" dirty="0" smtClean="0"/>
              <a:t>we assume that all keys are unique</a:t>
            </a:r>
            <a:r>
              <a:rPr lang="en-US" sz="2400" dirty="0" smtClean="0"/>
              <a:t>.</a:t>
            </a:r>
            <a:endParaRPr lang="en-US" sz="2400" b="1" u="sng" dirty="0"/>
          </a:p>
          <a:p>
            <a:r>
              <a:rPr lang="en-US" sz="2400" dirty="0"/>
              <a:t>Given a search key, at each node select one of the </a:t>
            </a:r>
            <a:r>
              <a:rPr lang="en-US" sz="2400" dirty="0" err="1"/>
              <a:t>subtrees</a:t>
            </a:r>
            <a:r>
              <a:rPr lang="en-US" sz="2400" dirty="0"/>
              <a:t> by comparing the  search key with the 1, 2, or 3 keys  that are present at the node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The time is linear to the height of the tree.</a:t>
            </a:r>
          </a:p>
          <a:p>
            <a:r>
              <a:rPr lang="en-US" sz="2400" dirty="0"/>
              <a:t>Since we assume that 2-3-4 trees are balanced, search time is logarithmic to the number of items.</a:t>
            </a:r>
          </a:p>
          <a:p>
            <a:r>
              <a:rPr lang="en-US" sz="2400" dirty="0"/>
              <a:t>Question to tackle next: </a:t>
            </a:r>
            <a:endParaRPr lang="en-US" sz="2400" dirty="0" smtClean="0"/>
          </a:p>
          <a:p>
            <a:pPr lvl="1"/>
            <a:r>
              <a:rPr lang="en-US" sz="2000" dirty="0" smtClean="0"/>
              <a:t>how </a:t>
            </a:r>
            <a:r>
              <a:rPr lang="en-US" sz="2000" dirty="0"/>
              <a:t>to implement insertions and deletions so as to guarantee that, when we start with a balanced 2-3-4 tree, the tree remains balanced after the insertion or deletion.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047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Symbol Tables - Dictionaries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Similarities and differences compared to priority queues:</a:t>
            </a:r>
          </a:p>
          <a:p>
            <a:r>
              <a:rPr lang="en-US" dirty="0" smtClean="0"/>
              <a:t>In </a:t>
            </a:r>
            <a:r>
              <a:rPr lang="en-US" dirty="0"/>
              <a:t>priority queues we care </a:t>
            </a:r>
            <a:r>
              <a:rPr lang="en-US" dirty="0" smtClean="0"/>
              <a:t>about:</a:t>
            </a:r>
          </a:p>
          <a:p>
            <a:pPr lvl="1"/>
            <a:r>
              <a:rPr lang="en-US" dirty="0" smtClean="0"/>
              <a:t>Insertions.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inding/deleting </a:t>
            </a:r>
            <a:r>
              <a:rPr lang="en-US" b="1" u="sng" dirty="0"/>
              <a:t>the max </a:t>
            </a:r>
            <a:r>
              <a:rPr lang="en-US" b="1" u="sng" dirty="0" smtClean="0"/>
              <a:t>item</a:t>
            </a:r>
            <a:r>
              <a:rPr lang="en-US" dirty="0" smtClean="0"/>
              <a:t> efficiently</a:t>
            </a:r>
            <a:r>
              <a:rPr lang="en-US" dirty="0"/>
              <a:t>.</a:t>
            </a:r>
          </a:p>
          <a:p>
            <a:r>
              <a:rPr lang="en-US" dirty="0"/>
              <a:t>In </a:t>
            </a:r>
            <a:r>
              <a:rPr lang="en-US" dirty="0" smtClean="0"/>
              <a:t>symbol tables we </a:t>
            </a:r>
            <a:r>
              <a:rPr lang="en-US" dirty="0"/>
              <a:t>care </a:t>
            </a:r>
            <a:r>
              <a:rPr lang="en-US" dirty="0" smtClean="0"/>
              <a:t>about:</a:t>
            </a:r>
          </a:p>
          <a:p>
            <a:pPr lvl="1"/>
            <a:r>
              <a:rPr lang="en-US" dirty="0" smtClean="0"/>
              <a:t>Insertions.</a:t>
            </a:r>
          </a:p>
          <a:p>
            <a:pPr lvl="1"/>
            <a:r>
              <a:rPr lang="en-US" dirty="0" smtClean="0"/>
              <a:t>Finding/deleting </a:t>
            </a:r>
            <a:r>
              <a:rPr lang="en-US" b="1" u="sng" dirty="0"/>
              <a:t>any</a:t>
            </a:r>
            <a:r>
              <a:rPr lang="en-US" dirty="0"/>
              <a:t> item </a:t>
            </a:r>
            <a:r>
              <a:rPr lang="en-US" dirty="0" smtClean="0"/>
              <a:t>efficiently.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1513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in 2-3-4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follow the same path as if we are searching for the item.</a:t>
            </a:r>
          </a:p>
          <a:p>
            <a:r>
              <a:rPr lang="en-US" dirty="0"/>
              <a:t>A simple approach would be to just insert the item at the end of that path.</a:t>
            </a:r>
          </a:p>
          <a:p>
            <a:r>
              <a:rPr lang="en-US" dirty="0"/>
              <a:t>However, if we insert the item at a new node at the end, the tree is not balanced any more.</a:t>
            </a:r>
          </a:p>
          <a:p>
            <a:r>
              <a:rPr lang="en-US" dirty="0"/>
              <a:t>We need to make sure that the tree remains balanced, so we follow a more complicated approach.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9996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in 2-3-4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sz="2400" dirty="0" smtClean="0"/>
              <a:t>Given our key K: we </a:t>
            </a:r>
            <a:r>
              <a:rPr lang="en-US" sz="2400" dirty="0"/>
              <a:t>follow the same path as </a:t>
            </a:r>
            <a:r>
              <a:rPr lang="en-US" sz="2400" dirty="0" smtClean="0"/>
              <a:t>in search.</a:t>
            </a:r>
          </a:p>
          <a:p>
            <a:r>
              <a:rPr lang="en-US" sz="2400" dirty="0" smtClean="0"/>
              <a:t>On the way: </a:t>
            </a:r>
          </a:p>
          <a:p>
            <a:pPr lvl="1"/>
            <a:r>
              <a:rPr lang="en-US" sz="2000" dirty="0" smtClean="0"/>
              <a:t>If </a:t>
            </a:r>
            <a:r>
              <a:rPr lang="en-US" sz="2000" dirty="0"/>
              <a:t>we find a 2-node being parent to a 4-node, we transform the pair into a </a:t>
            </a:r>
            <a:r>
              <a:rPr lang="en-US" sz="2000" dirty="0" smtClean="0"/>
              <a:t>3-node </a:t>
            </a:r>
            <a:r>
              <a:rPr lang="en-US" sz="2000" dirty="0"/>
              <a:t>connected to two 2-nodes.</a:t>
            </a:r>
          </a:p>
          <a:p>
            <a:pPr lvl="1"/>
            <a:r>
              <a:rPr lang="en-US" sz="2000" dirty="0"/>
              <a:t>If we find a 3-node being parent to a 4-node, we transform the pair into a </a:t>
            </a:r>
            <a:r>
              <a:rPr lang="en-US" sz="2000" dirty="0" smtClean="0"/>
              <a:t>4-node </a:t>
            </a:r>
            <a:r>
              <a:rPr lang="en-US" sz="2000" dirty="0"/>
              <a:t>connected to two 2-nodes.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If the root becomes a 4-node, split it into three 2-nodes.</a:t>
            </a:r>
          </a:p>
          <a:p>
            <a:r>
              <a:rPr lang="en-US" sz="2400" dirty="0" smtClean="0"/>
              <a:t>These </a:t>
            </a:r>
            <a:r>
              <a:rPr lang="en-US" sz="2400" dirty="0"/>
              <a:t>transformations:</a:t>
            </a:r>
          </a:p>
          <a:p>
            <a:pPr lvl="1"/>
            <a:r>
              <a:rPr lang="en-US" sz="2000" dirty="0"/>
              <a:t>Are local (they only affect the nodes in question).</a:t>
            </a:r>
          </a:p>
          <a:p>
            <a:pPr lvl="1"/>
            <a:r>
              <a:rPr lang="en-US" sz="2000" dirty="0"/>
              <a:t>Do not affect the overall height or balance of the </a:t>
            </a:r>
            <a:r>
              <a:rPr lang="en-US" sz="2000" dirty="0" smtClean="0"/>
              <a:t>tree</a:t>
            </a:r>
            <a:r>
              <a:rPr lang="en-US" sz="2000" dirty="0"/>
              <a:t> </a:t>
            </a:r>
            <a:r>
              <a:rPr lang="en-US" sz="2000" dirty="0" smtClean="0"/>
              <a:t>(except for splitting a 4-node at the root).</a:t>
            </a:r>
            <a:endParaRPr lang="en-US" sz="2000" dirty="0"/>
          </a:p>
          <a:p>
            <a:r>
              <a:rPr lang="en-US" sz="2400" dirty="0"/>
              <a:t>This way, when we get to the bottom of the tree, we </a:t>
            </a:r>
            <a:r>
              <a:rPr lang="en-US" sz="2400" dirty="0" smtClean="0"/>
              <a:t>know </a:t>
            </a:r>
            <a:r>
              <a:rPr lang="en-US" sz="2400" dirty="0"/>
              <a:t>that the node we arrived at is not a 4-node, and thus it has room to insert the new item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3227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447" y="1371600"/>
            <a:ext cx="8665533" cy="5029200"/>
          </a:xfrm>
        </p:spPr>
        <p:txBody>
          <a:bodyPr/>
          <a:lstStyle/>
          <a:p>
            <a:r>
              <a:rPr lang="en-US" sz="2000" dirty="0"/>
              <a:t>If we find a 2-node being parent to a 4-node, we transform the pair into a </a:t>
            </a:r>
            <a:r>
              <a:rPr lang="en-US" sz="2000" dirty="0" smtClean="0"/>
              <a:t>3-node </a:t>
            </a:r>
            <a:r>
              <a:rPr lang="en-US" sz="2000" dirty="0"/>
              <a:t>connected to two </a:t>
            </a:r>
            <a:r>
              <a:rPr lang="en-US" sz="2000" dirty="0" smtClean="0"/>
              <a:t>2-nodes, by pushing up the middle key of the 4-node.</a:t>
            </a:r>
          </a:p>
          <a:p>
            <a:endParaRPr lang="en-US" sz="2400" dirty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1200" dirty="0"/>
          </a:p>
          <a:p>
            <a:r>
              <a:rPr lang="en-US" sz="2000" dirty="0"/>
              <a:t>If we find a 3-node being parent to a 4-node, we transform the pair into a 4-node connected to two </a:t>
            </a:r>
            <a:r>
              <a:rPr lang="en-US" sz="2000" dirty="0" smtClean="0"/>
              <a:t>2-nodes, </a:t>
            </a:r>
            <a:r>
              <a:rPr lang="en-US" sz="2000" dirty="0"/>
              <a:t>by pushing up the middle key of the 4-node.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7750118"/>
              </p:ext>
            </p:extLst>
          </p:nvPr>
        </p:nvGraphicFramePr>
        <p:xfrm>
          <a:off x="1788037" y="2417853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2515612"/>
              </p:ext>
            </p:extLst>
          </p:nvPr>
        </p:nvGraphicFramePr>
        <p:xfrm>
          <a:off x="809839" y="3332953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8974470"/>
              </p:ext>
            </p:extLst>
          </p:nvPr>
        </p:nvGraphicFramePr>
        <p:xfrm>
          <a:off x="2133600" y="3337560"/>
          <a:ext cx="1371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8" name="Elbow Connector 7"/>
          <p:cNvCxnSpPr>
            <a:stCxn id="5" idx="1"/>
            <a:endCxn id="6" idx="0"/>
          </p:cNvCxnSpPr>
          <p:nvPr/>
        </p:nvCxnSpPr>
        <p:spPr>
          <a:xfrm rot="10800000" flipV="1">
            <a:off x="1267039" y="2615973"/>
            <a:ext cx="520998" cy="7169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/>
          <p:nvPr/>
        </p:nvCxnSpPr>
        <p:spPr>
          <a:xfrm rot="16200000" flipH="1">
            <a:off x="2245954" y="2774746"/>
            <a:ext cx="721589" cy="404037"/>
          </a:xfrm>
          <a:prstGeom prst="bentConnector3">
            <a:avLst>
              <a:gd name="adj1" fmla="val -99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3202881"/>
              </p:ext>
            </p:extLst>
          </p:nvPr>
        </p:nvGraphicFramePr>
        <p:xfrm>
          <a:off x="260499" y="6080760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5858433"/>
              </p:ext>
            </p:extLst>
          </p:nvPr>
        </p:nvGraphicFramePr>
        <p:xfrm>
          <a:off x="1174899" y="5227320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9590206"/>
              </p:ext>
            </p:extLst>
          </p:nvPr>
        </p:nvGraphicFramePr>
        <p:xfrm>
          <a:off x="2470299" y="6080760"/>
          <a:ext cx="1415901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967"/>
                <a:gridCol w="471967"/>
                <a:gridCol w="471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8215062"/>
              </p:ext>
            </p:extLst>
          </p:nvPr>
        </p:nvGraphicFramePr>
        <p:xfrm>
          <a:off x="1479699" y="6080760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8" name="Elbow Connector 27"/>
          <p:cNvCxnSpPr>
            <a:stCxn id="25" idx="1"/>
            <a:endCxn id="24" idx="0"/>
          </p:cNvCxnSpPr>
          <p:nvPr/>
        </p:nvCxnSpPr>
        <p:spPr>
          <a:xfrm rot="10800000" flipV="1">
            <a:off x="565299" y="5425440"/>
            <a:ext cx="609600" cy="65532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25" idx="3"/>
            <a:endCxn id="26" idx="0"/>
          </p:cNvCxnSpPr>
          <p:nvPr/>
        </p:nvCxnSpPr>
        <p:spPr>
          <a:xfrm>
            <a:off x="2362201" y="5425440"/>
            <a:ext cx="816048" cy="65532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27" idx="0"/>
          </p:cNvCxnSpPr>
          <p:nvPr/>
        </p:nvCxnSpPr>
        <p:spPr>
          <a:xfrm>
            <a:off x="1763233" y="5623560"/>
            <a:ext cx="21266" cy="457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3810000" y="2987042"/>
            <a:ext cx="1098699" cy="1027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3701901" y="5552327"/>
            <a:ext cx="1022499" cy="1027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34364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447" y="1371600"/>
            <a:ext cx="8665533" cy="5029200"/>
          </a:xfrm>
        </p:spPr>
        <p:txBody>
          <a:bodyPr/>
          <a:lstStyle/>
          <a:p>
            <a:r>
              <a:rPr lang="en-US" sz="2000" dirty="0"/>
              <a:t>If we find a 2-node being parent to a 4-node, we transform the pair into a </a:t>
            </a:r>
            <a:r>
              <a:rPr lang="en-US" sz="2000" dirty="0" smtClean="0"/>
              <a:t>3-node </a:t>
            </a:r>
            <a:r>
              <a:rPr lang="en-US" sz="2000" dirty="0"/>
              <a:t>connected to two </a:t>
            </a:r>
            <a:r>
              <a:rPr lang="en-US" sz="2000" dirty="0" smtClean="0"/>
              <a:t>2-nodes, by pushing up the middle key of the 4-node.</a:t>
            </a:r>
          </a:p>
          <a:p>
            <a:endParaRPr lang="en-US" sz="2400" dirty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1200" dirty="0"/>
          </a:p>
          <a:p>
            <a:r>
              <a:rPr lang="en-US" sz="2000" dirty="0"/>
              <a:t>If we find a 3-node being parent to a 4-node, we transform the pair into a 4-node connected to two </a:t>
            </a:r>
            <a:r>
              <a:rPr lang="en-US" sz="2000" dirty="0" smtClean="0"/>
              <a:t>2-nodes, </a:t>
            </a:r>
            <a:r>
              <a:rPr lang="en-US" sz="2000" dirty="0"/>
              <a:t>by pushing up the middle key of the 4-node.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6765627"/>
              </p:ext>
            </p:extLst>
          </p:nvPr>
        </p:nvGraphicFramePr>
        <p:xfrm>
          <a:off x="1788037" y="2417853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4169387"/>
              </p:ext>
            </p:extLst>
          </p:nvPr>
        </p:nvGraphicFramePr>
        <p:xfrm>
          <a:off x="809839" y="3332953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5720909"/>
              </p:ext>
            </p:extLst>
          </p:nvPr>
        </p:nvGraphicFramePr>
        <p:xfrm>
          <a:off x="2133600" y="3337560"/>
          <a:ext cx="1371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8" name="Elbow Connector 7"/>
          <p:cNvCxnSpPr>
            <a:stCxn id="5" idx="1"/>
            <a:endCxn id="6" idx="0"/>
          </p:cNvCxnSpPr>
          <p:nvPr/>
        </p:nvCxnSpPr>
        <p:spPr>
          <a:xfrm rot="10800000" flipV="1">
            <a:off x="1267039" y="2615973"/>
            <a:ext cx="520998" cy="7169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/>
          <p:nvPr/>
        </p:nvCxnSpPr>
        <p:spPr>
          <a:xfrm rot="16200000" flipH="1">
            <a:off x="2245954" y="2774746"/>
            <a:ext cx="721589" cy="404037"/>
          </a:xfrm>
          <a:prstGeom prst="bentConnector3">
            <a:avLst>
              <a:gd name="adj1" fmla="val -99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1143230"/>
              </p:ext>
            </p:extLst>
          </p:nvPr>
        </p:nvGraphicFramePr>
        <p:xfrm>
          <a:off x="5979037" y="2438400"/>
          <a:ext cx="103136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681"/>
                <a:gridCol w="515681"/>
              </a:tblGrid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6630388"/>
              </p:ext>
            </p:extLst>
          </p:nvPr>
        </p:nvGraphicFramePr>
        <p:xfrm>
          <a:off x="5000839" y="3353500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5433159"/>
              </p:ext>
            </p:extLst>
          </p:nvPr>
        </p:nvGraphicFramePr>
        <p:xfrm>
          <a:off x="7239000" y="3358107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6" name="Elbow Connector 15"/>
          <p:cNvCxnSpPr>
            <a:stCxn id="13" idx="1"/>
            <a:endCxn id="14" idx="0"/>
          </p:cNvCxnSpPr>
          <p:nvPr/>
        </p:nvCxnSpPr>
        <p:spPr>
          <a:xfrm rot="10800000" flipV="1">
            <a:off x="5458039" y="2636520"/>
            <a:ext cx="520998" cy="7169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13" idx="3"/>
          </p:cNvCxnSpPr>
          <p:nvPr/>
        </p:nvCxnSpPr>
        <p:spPr>
          <a:xfrm>
            <a:off x="7010399" y="2636520"/>
            <a:ext cx="457201" cy="721586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0456489"/>
              </p:ext>
            </p:extLst>
          </p:nvPr>
        </p:nvGraphicFramePr>
        <p:xfrm>
          <a:off x="6271435" y="335280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2" name="Straight Arrow Connector 21"/>
          <p:cNvCxnSpPr>
            <a:endCxn id="20" idx="0"/>
          </p:cNvCxnSpPr>
          <p:nvPr/>
        </p:nvCxnSpPr>
        <p:spPr>
          <a:xfrm>
            <a:off x="6500035" y="2834640"/>
            <a:ext cx="0" cy="5181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4052869"/>
              </p:ext>
            </p:extLst>
          </p:nvPr>
        </p:nvGraphicFramePr>
        <p:xfrm>
          <a:off x="260499" y="6080760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1541525"/>
              </p:ext>
            </p:extLst>
          </p:nvPr>
        </p:nvGraphicFramePr>
        <p:xfrm>
          <a:off x="1174899" y="5227320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6481898"/>
              </p:ext>
            </p:extLst>
          </p:nvPr>
        </p:nvGraphicFramePr>
        <p:xfrm>
          <a:off x="2470299" y="6080760"/>
          <a:ext cx="1415901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967"/>
                <a:gridCol w="471967"/>
                <a:gridCol w="471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2829709"/>
              </p:ext>
            </p:extLst>
          </p:nvPr>
        </p:nvGraphicFramePr>
        <p:xfrm>
          <a:off x="1479699" y="6080760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8" name="Elbow Connector 27"/>
          <p:cNvCxnSpPr>
            <a:stCxn id="25" idx="1"/>
            <a:endCxn id="24" idx="0"/>
          </p:cNvCxnSpPr>
          <p:nvPr/>
        </p:nvCxnSpPr>
        <p:spPr>
          <a:xfrm rot="10800000" flipV="1">
            <a:off x="565299" y="5425440"/>
            <a:ext cx="609600" cy="65532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25" idx="3"/>
            <a:endCxn id="26" idx="0"/>
          </p:cNvCxnSpPr>
          <p:nvPr/>
        </p:nvCxnSpPr>
        <p:spPr>
          <a:xfrm>
            <a:off x="2362201" y="5425440"/>
            <a:ext cx="816048" cy="65532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27" idx="0"/>
          </p:cNvCxnSpPr>
          <p:nvPr/>
        </p:nvCxnSpPr>
        <p:spPr>
          <a:xfrm>
            <a:off x="1763233" y="5623560"/>
            <a:ext cx="21266" cy="457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8632583"/>
              </p:ext>
            </p:extLst>
          </p:nvPr>
        </p:nvGraphicFramePr>
        <p:xfrm>
          <a:off x="4832499" y="6080760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6497432"/>
              </p:ext>
            </p:extLst>
          </p:nvPr>
        </p:nvGraphicFramePr>
        <p:xfrm>
          <a:off x="5746899" y="5227320"/>
          <a:ext cx="1492101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367"/>
                <a:gridCol w="497367"/>
                <a:gridCol w="4973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7232769"/>
              </p:ext>
            </p:extLst>
          </p:nvPr>
        </p:nvGraphicFramePr>
        <p:xfrm>
          <a:off x="6648878" y="6080760"/>
          <a:ext cx="501501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5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2317315"/>
              </p:ext>
            </p:extLst>
          </p:nvPr>
        </p:nvGraphicFramePr>
        <p:xfrm>
          <a:off x="5773472" y="6080760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4" name="Elbow Connector 43"/>
          <p:cNvCxnSpPr>
            <a:stCxn id="41" idx="1"/>
            <a:endCxn id="40" idx="0"/>
          </p:cNvCxnSpPr>
          <p:nvPr/>
        </p:nvCxnSpPr>
        <p:spPr>
          <a:xfrm rot="10800000" flipV="1">
            <a:off x="5137299" y="5425440"/>
            <a:ext cx="609600" cy="65532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41" idx="3"/>
            <a:endCxn id="58" idx="0"/>
          </p:cNvCxnSpPr>
          <p:nvPr/>
        </p:nvCxnSpPr>
        <p:spPr>
          <a:xfrm>
            <a:off x="7239000" y="5425440"/>
            <a:ext cx="707950" cy="67056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endCxn id="43" idx="0"/>
          </p:cNvCxnSpPr>
          <p:nvPr/>
        </p:nvCxnSpPr>
        <p:spPr>
          <a:xfrm flipH="1">
            <a:off x="6078272" y="5623560"/>
            <a:ext cx="193163" cy="457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3120063"/>
              </p:ext>
            </p:extLst>
          </p:nvPr>
        </p:nvGraphicFramePr>
        <p:xfrm>
          <a:off x="7696200" y="6096000"/>
          <a:ext cx="501501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5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2" name="Straight Arrow Connector 61"/>
          <p:cNvCxnSpPr/>
          <p:nvPr/>
        </p:nvCxnSpPr>
        <p:spPr>
          <a:xfrm>
            <a:off x="6741043" y="5623560"/>
            <a:ext cx="148855" cy="4607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3810000" y="2987042"/>
            <a:ext cx="1098699" cy="1027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3701901" y="5552327"/>
            <a:ext cx="1022499" cy="1027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31002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Inserting an item with key 25: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7263036"/>
              </p:ext>
            </p:extLst>
          </p:nvPr>
        </p:nvGraphicFramePr>
        <p:xfrm>
          <a:off x="1219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8823999"/>
              </p:ext>
            </p:extLst>
          </p:nvPr>
        </p:nvGraphicFramePr>
        <p:xfrm>
          <a:off x="34290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841939"/>
              </p:ext>
            </p:extLst>
          </p:nvPr>
        </p:nvGraphicFramePr>
        <p:xfrm>
          <a:off x="6356499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4679138"/>
              </p:ext>
            </p:extLst>
          </p:nvPr>
        </p:nvGraphicFramePr>
        <p:xfrm>
          <a:off x="3048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1073766"/>
              </p:ext>
            </p:extLst>
          </p:nvPr>
        </p:nvGraphicFramePr>
        <p:xfrm>
          <a:off x="1447800" y="4784698"/>
          <a:ext cx="1371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5284646"/>
              </p:ext>
            </p:extLst>
          </p:nvPr>
        </p:nvGraphicFramePr>
        <p:xfrm>
          <a:off x="43434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1416299"/>
              </p:ext>
            </p:extLst>
          </p:nvPr>
        </p:nvGraphicFramePr>
        <p:xfrm>
          <a:off x="51266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3660064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8621578"/>
              </p:ext>
            </p:extLst>
          </p:nvPr>
        </p:nvGraphicFramePr>
        <p:xfrm>
          <a:off x="37338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4149028"/>
              </p:ext>
            </p:extLst>
          </p:nvPr>
        </p:nvGraphicFramePr>
        <p:xfrm>
          <a:off x="30480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98625"/>
              </p:ext>
            </p:extLst>
          </p:nvPr>
        </p:nvGraphicFramePr>
        <p:xfrm>
          <a:off x="6739287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524000" y="2773018"/>
            <a:ext cx="1905000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endCxn id="7" idx="0"/>
          </p:cNvCxnSpPr>
          <p:nvPr/>
        </p:nvCxnSpPr>
        <p:spPr>
          <a:xfrm>
            <a:off x="4648200" y="2773018"/>
            <a:ext cx="2307266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0173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</p:cNvCxnSpPr>
          <p:nvPr/>
        </p:nvCxnSpPr>
        <p:spPr>
          <a:xfrm rot="10800000" flipV="1">
            <a:off x="762000" y="3839817"/>
            <a:ext cx="457200" cy="944879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endCxn id="9" idx="0"/>
          </p:cNvCxnSpPr>
          <p:nvPr/>
        </p:nvCxnSpPr>
        <p:spPr>
          <a:xfrm rot="16200000" flipH="1">
            <a:off x="1508760" y="4159857"/>
            <a:ext cx="944879" cy="304801"/>
          </a:xfrm>
          <a:prstGeom prst="bentConnector3">
            <a:avLst>
              <a:gd name="adj1" fmla="val 1613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35052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0225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</p:cNvCxnSpPr>
          <p:nvPr/>
        </p:nvCxnSpPr>
        <p:spPr>
          <a:xfrm>
            <a:off x="7554433" y="3839818"/>
            <a:ext cx="903767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</p:cNvCxnSpPr>
          <p:nvPr/>
        </p:nvCxnSpPr>
        <p:spPr>
          <a:xfrm rot="10800000" flipV="1">
            <a:off x="5562603" y="3839818"/>
            <a:ext cx="793897" cy="94487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6955466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760818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Inserting an item with key 25: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1753162"/>
              </p:ext>
            </p:extLst>
          </p:nvPr>
        </p:nvGraphicFramePr>
        <p:xfrm>
          <a:off x="1219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0901996"/>
              </p:ext>
            </p:extLst>
          </p:nvPr>
        </p:nvGraphicFramePr>
        <p:xfrm>
          <a:off x="34290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6447583"/>
              </p:ext>
            </p:extLst>
          </p:nvPr>
        </p:nvGraphicFramePr>
        <p:xfrm>
          <a:off x="6356499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5548822"/>
              </p:ext>
            </p:extLst>
          </p:nvPr>
        </p:nvGraphicFramePr>
        <p:xfrm>
          <a:off x="3048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2543993"/>
              </p:ext>
            </p:extLst>
          </p:nvPr>
        </p:nvGraphicFramePr>
        <p:xfrm>
          <a:off x="1447800" y="4784698"/>
          <a:ext cx="1371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8407631"/>
              </p:ext>
            </p:extLst>
          </p:nvPr>
        </p:nvGraphicFramePr>
        <p:xfrm>
          <a:off x="43434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5068106"/>
              </p:ext>
            </p:extLst>
          </p:nvPr>
        </p:nvGraphicFramePr>
        <p:xfrm>
          <a:off x="51266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171472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7930028"/>
              </p:ext>
            </p:extLst>
          </p:nvPr>
        </p:nvGraphicFramePr>
        <p:xfrm>
          <a:off x="37338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0373627"/>
              </p:ext>
            </p:extLst>
          </p:nvPr>
        </p:nvGraphicFramePr>
        <p:xfrm>
          <a:off x="30480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2413574"/>
              </p:ext>
            </p:extLst>
          </p:nvPr>
        </p:nvGraphicFramePr>
        <p:xfrm>
          <a:off x="6739287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524000" y="2773018"/>
            <a:ext cx="1905000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endCxn id="7" idx="0"/>
          </p:cNvCxnSpPr>
          <p:nvPr/>
        </p:nvCxnSpPr>
        <p:spPr>
          <a:xfrm>
            <a:off x="4648200" y="2773018"/>
            <a:ext cx="2307266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0173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</p:cNvCxnSpPr>
          <p:nvPr/>
        </p:nvCxnSpPr>
        <p:spPr>
          <a:xfrm rot="10800000" flipV="1">
            <a:off x="762000" y="3839817"/>
            <a:ext cx="457200" cy="944879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endCxn id="9" idx="0"/>
          </p:cNvCxnSpPr>
          <p:nvPr/>
        </p:nvCxnSpPr>
        <p:spPr>
          <a:xfrm rot="16200000" flipH="1">
            <a:off x="1508760" y="4159857"/>
            <a:ext cx="944879" cy="304801"/>
          </a:xfrm>
          <a:prstGeom prst="bentConnector3">
            <a:avLst>
              <a:gd name="adj1" fmla="val 1613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35052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0225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</p:cNvCxnSpPr>
          <p:nvPr/>
        </p:nvCxnSpPr>
        <p:spPr>
          <a:xfrm>
            <a:off x="7554433" y="3839818"/>
            <a:ext cx="903767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</p:cNvCxnSpPr>
          <p:nvPr/>
        </p:nvCxnSpPr>
        <p:spPr>
          <a:xfrm rot="10800000" flipV="1">
            <a:off x="5562603" y="3839818"/>
            <a:ext cx="793897" cy="94487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6955466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723826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Inserting an item with key 25: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0281564"/>
              </p:ext>
            </p:extLst>
          </p:nvPr>
        </p:nvGraphicFramePr>
        <p:xfrm>
          <a:off x="1219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292507"/>
              </p:ext>
            </p:extLst>
          </p:nvPr>
        </p:nvGraphicFramePr>
        <p:xfrm>
          <a:off x="34290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6447583"/>
              </p:ext>
            </p:extLst>
          </p:nvPr>
        </p:nvGraphicFramePr>
        <p:xfrm>
          <a:off x="6356499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5548822"/>
              </p:ext>
            </p:extLst>
          </p:nvPr>
        </p:nvGraphicFramePr>
        <p:xfrm>
          <a:off x="3048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1960747"/>
              </p:ext>
            </p:extLst>
          </p:nvPr>
        </p:nvGraphicFramePr>
        <p:xfrm>
          <a:off x="1447800" y="4784698"/>
          <a:ext cx="1371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8407631"/>
              </p:ext>
            </p:extLst>
          </p:nvPr>
        </p:nvGraphicFramePr>
        <p:xfrm>
          <a:off x="43434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5068106"/>
              </p:ext>
            </p:extLst>
          </p:nvPr>
        </p:nvGraphicFramePr>
        <p:xfrm>
          <a:off x="51266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171472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7930028"/>
              </p:ext>
            </p:extLst>
          </p:nvPr>
        </p:nvGraphicFramePr>
        <p:xfrm>
          <a:off x="37338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0373627"/>
              </p:ext>
            </p:extLst>
          </p:nvPr>
        </p:nvGraphicFramePr>
        <p:xfrm>
          <a:off x="30480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2413574"/>
              </p:ext>
            </p:extLst>
          </p:nvPr>
        </p:nvGraphicFramePr>
        <p:xfrm>
          <a:off x="6739287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524000" y="2773018"/>
            <a:ext cx="1905000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endCxn id="7" idx="0"/>
          </p:cNvCxnSpPr>
          <p:nvPr/>
        </p:nvCxnSpPr>
        <p:spPr>
          <a:xfrm>
            <a:off x="4648200" y="2773018"/>
            <a:ext cx="2307266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0173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</p:cNvCxnSpPr>
          <p:nvPr/>
        </p:nvCxnSpPr>
        <p:spPr>
          <a:xfrm rot="10800000" flipV="1">
            <a:off x="762000" y="3839817"/>
            <a:ext cx="457200" cy="944879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endCxn id="9" idx="0"/>
          </p:cNvCxnSpPr>
          <p:nvPr/>
        </p:nvCxnSpPr>
        <p:spPr>
          <a:xfrm rot="16200000" flipH="1">
            <a:off x="1508760" y="4159857"/>
            <a:ext cx="944879" cy="304801"/>
          </a:xfrm>
          <a:prstGeom prst="bentConnector3">
            <a:avLst>
              <a:gd name="adj1" fmla="val 1613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35052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0225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</p:cNvCxnSpPr>
          <p:nvPr/>
        </p:nvCxnSpPr>
        <p:spPr>
          <a:xfrm>
            <a:off x="7554433" y="3839818"/>
            <a:ext cx="903767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</p:cNvCxnSpPr>
          <p:nvPr/>
        </p:nvCxnSpPr>
        <p:spPr>
          <a:xfrm rot="10800000" flipV="1">
            <a:off x="5562603" y="3839818"/>
            <a:ext cx="793897" cy="94487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6955466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723826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Inserting an item with key 25: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1753162"/>
              </p:ext>
            </p:extLst>
          </p:nvPr>
        </p:nvGraphicFramePr>
        <p:xfrm>
          <a:off x="1219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292507"/>
              </p:ext>
            </p:extLst>
          </p:nvPr>
        </p:nvGraphicFramePr>
        <p:xfrm>
          <a:off x="34290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6447583"/>
              </p:ext>
            </p:extLst>
          </p:nvPr>
        </p:nvGraphicFramePr>
        <p:xfrm>
          <a:off x="6356499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5548822"/>
              </p:ext>
            </p:extLst>
          </p:nvPr>
        </p:nvGraphicFramePr>
        <p:xfrm>
          <a:off x="3048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3364401"/>
              </p:ext>
            </p:extLst>
          </p:nvPr>
        </p:nvGraphicFramePr>
        <p:xfrm>
          <a:off x="1447800" y="4784698"/>
          <a:ext cx="1371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8407631"/>
              </p:ext>
            </p:extLst>
          </p:nvPr>
        </p:nvGraphicFramePr>
        <p:xfrm>
          <a:off x="43434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5068106"/>
              </p:ext>
            </p:extLst>
          </p:nvPr>
        </p:nvGraphicFramePr>
        <p:xfrm>
          <a:off x="51266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171472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7930028"/>
              </p:ext>
            </p:extLst>
          </p:nvPr>
        </p:nvGraphicFramePr>
        <p:xfrm>
          <a:off x="37338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0373627"/>
              </p:ext>
            </p:extLst>
          </p:nvPr>
        </p:nvGraphicFramePr>
        <p:xfrm>
          <a:off x="30480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2413574"/>
              </p:ext>
            </p:extLst>
          </p:nvPr>
        </p:nvGraphicFramePr>
        <p:xfrm>
          <a:off x="6739287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524000" y="2773018"/>
            <a:ext cx="1905000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endCxn id="7" idx="0"/>
          </p:cNvCxnSpPr>
          <p:nvPr/>
        </p:nvCxnSpPr>
        <p:spPr>
          <a:xfrm>
            <a:off x="4648200" y="2773018"/>
            <a:ext cx="2307266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0173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</p:cNvCxnSpPr>
          <p:nvPr/>
        </p:nvCxnSpPr>
        <p:spPr>
          <a:xfrm rot="10800000" flipV="1">
            <a:off x="762000" y="3839817"/>
            <a:ext cx="457200" cy="944879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endCxn id="9" idx="0"/>
          </p:cNvCxnSpPr>
          <p:nvPr/>
        </p:nvCxnSpPr>
        <p:spPr>
          <a:xfrm rot="16200000" flipH="1">
            <a:off x="1508760" y="4159857"/>
            <a:ext cx="944879" cy="304801"/>
          </a:xfrm>
          <a:prstGeom prst="bentConnector3">
            <a:avLst>
              <a:gd name="adj1" fmla="val 1613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35052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0225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</p:cNvCxnSpPr>
          <p:nvPr/>
        </p:nvCxnSpPr>
        <p:spPr>
          <a:xfrm>
            <a:off x="7554433" y="3839818"/>
            <a:ext cx="903767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</p:cNvCxnSpPr>
          <p:nvPr/>
        </p:nvCxnSpPr>
        <p:spPr>
          <a:xfrm rot="10800000" flipV="1">
            <a:off x="5562603" y="3839818"/>
            <a:ext cx="793897" cy="94487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6955466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723826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Found a </a:t>
            </a:r>
            <a:r>
              <a:rPr lang="en-US" sz="2400" dirty="0"/>
              <a:t>2-node being parent to a 4-node, we </a:t>
            </a:r>
            <a:r>
              <a:rPr lang="en-US" sz="2400" dirty="0" smtClean="0"/>
              <a:t>must transform </a:t>
            </a:r>
            <a:r>
              <a:rPr lang="en-US" sz="2400" dirty="0"/>
              <a:t>the pair into a 3-node connected to two </a:t>
            </a:r>
            <a:r>
              <a:rPr lang="en-US" sz="2400" dirty="0" smtClean="0"/>
              <a:t>2-nodes.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3488581"/>
              </p:ext>
            </p:extLst>
          </p:nvPr>
        </p:nvGraphicFramePr>
        <p:xfrm>
          <a:off x="1219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0060539"/>
              </p:ext>
            </p:extLst>
          </p:nvPr>
        </p:nvGraphicFramePr>
        <p:xfrm>
          <a:off x="34290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6225362"/>
              </p:ext>
            </p:extLst>
          </p:nvPr>
        </p:nvGraphicFramePr>
        <p:xfrm>
          <a:off x="6356499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5884448"/>
              </p:ext>
            </p:extLst>
          </p:nvPr>
        </p:nvGraphicFramePr>
        <p:xfrm>
          <a:off x="3048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2176791"/>
              </p:ext>
            </p:extLst>
          </p:nvPr>
        </p:nvGraphicFramePr>
        <p:xfrm>
          <a:off x="1447800" y="4784698"/>
          <a:ext cx="1371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7462113"/>
              </p:ext>
            </p:extLst>
          </p:nvPr>
        </p:nvGraphicFramePr>
        <p:xfrm>
          <a:off x="43434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0264083"/>
              </p:ext>
            </p:extLst>
          </p:nvPr>
        </p:nvGraphicFramePr>
        <p:xfrm>
          <a:off x="51266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1410982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5029660"/>
              </p:ext>
            </p:extLst>
          </p:nvPr>
        </p:nvGraphicFramePr>
        <p:xfrm>
          <a:off x="37338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6029990"/>
              </p:ext>
            </p:extLst>
          </p:nvPr>
        </p:nvGraphicFramePr>
        <p:xfrm>
          <a:off x="30480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3827160"/>
              </p:ext>
            </p:extLst>
          </p:nvPr>
        </p:nvGraphicFramePr>
        <p:xfrm>
          <a:off x="6739287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524000" y="2773018"/>
            <a:ext cx="1905000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endCxn id="7" idx="0"/>
          </p:cNvCxnSpPr>
          <p:nvPr/>
        </p:nvCxnSpPr>
        <p:spPr>
          <a:xfrm>
            <a:off x="4648200" y="2773018"/>
            <a:ext cx="2307266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0173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</p:cNvCxnSpPr>
          <p:nvPr/>
        </p:nvCxnSpPr>
        <p:spPr>
          <a:xfrm rot="10800000" flipV="1">
            <a:off x="762000" y="3839817"/>
            <a:ext cx="457200" cy="944879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endCxn id="9" idx="0"/>
          </p:cNvCxnSpPr>
          <p:nvPr/>
        </p:nvCxnSpPr>
        <p:spPr>
          <a:xfrm rot="16200000" flipH="1">
            <a:off x="1508760" y="4159857"/>
            <a:ext cx="944879" cy="304801"/>
          </a:xfrm>
          <a:prstGeom prst="bentConnector3">
            <a:avLst>
              <a:gd name="adj1" fmla="val 1613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35052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0225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</p:cNvCxnSpPr>
          <p:nvPr/>
        </p:nvCxnSpPr>
        <p:spPr>
          <a:xfrm>
            <a:off x="7554433" y="3839818"/>
            <a:ext cx="903767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</p:cNvCxnSpPr>
          <p:nvPr/>
        </p:nvCxnSpPr>
        <p:spPr>
          <a:xfrm rot="10800000" flipV="1">
            <a:off x="5562603" y="3839818"/>
            <a:ext cx="793897" cy="94487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6955466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915226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Found a </a:t>
            </a:r>
            <a:r>
              <a:rPr lang="en-US" sz="2400" dirty="0"/>
              <a:t>2-node being parent to a 4-node, we </a:t>
            </a:r>
            <a:r>
              <a:rPr lang="en-US" sz="2400" dirty="0" smtClean="0"/>
              <a:t>must transform </a:t>
            </a:r>
            <a:r>
              <a:rPr lang="en-US" sz="2400" dirty="0"/>
              <a:t>the pair into a 3-node connected to two </a:t>
            </a:r>
            <a:r>
              <a:rPr lang="en-US" sz="2400" dirty="0" smtClean="0"/>
              <a:t>2-nodes.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78268"/>
              </p:ext>
            </p:extLst>
          </p:nvPr>
        </p:nvGraphicFramePr>
        <p:xfrm>
          <a:off x="1049072" y="3641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9442433"/>
              </p:ext>
            </p:extLst>
          </p:nvPr>
        </p:nvGraphicFramePr>
        <p:xfrm>
          <a:off x="34290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4346836"/>
              </p:ext>
            </p:extLst>
          </p:nvPr>
        </p:nvGraphicFramePr>
        <p:xfrm>
          <a:off x="6356499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1577844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5654492"/>
              </p:ext>
            </p:extLst>
          </p:nvPr>
        </p:nvGraphicFramePr>
        <p:xfrm>
          <a:off x="1447800" y="478469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1803129"/>
              </p:ext>
            </p:extLst>
          </p:nvPr>
        </p:nvGraphicFramePr>
        <p:xfrm>
          <a:off x="43434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3596435"/>
              </p:ext>
            </p:extLst>
          </p:nvPr>
        </p:nvGraphicFramePr>
        <p:xfrm>
          <a:off x="51266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3714877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1024044"/>
              </p:ext>
            </p:extLst>
          </p:nvPr>
        </p:nvGraphicFramePr>
        <p:xfrm>
          <a:off x="37338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6063726"/>
              </p:ext>
            </p:extLst>
          </p:nvPr>
        </p:nvGraphicFramePr>
        <p:xfrm>
          <a:off x="30480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1987698"/>
              </p:ext>
            </p:extLst>
          </p:nvPr>
        </p:nvGraphicFramePr>
        <p:xfrm>
          <a:off x="6739287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506272" y="2773018"/>
            <a:ext cx="1922728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endCxn id="7" idx="0"/>
          </p:cNvCxnSpPr>
          <p:nvPr/>
        </p:nvCxnSpPr>
        <p:spPr>
          <a:xfrm>
            <a:off x="4648200" y="2773018"/>
            <a:ext cx="2307266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0173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439472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1963472" y="3839818"/>
            <a:ext cx="627328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35052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0225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</p:cNvCxnSpPr>
          <p:nvPr/>
        </p:nvCxnSpPr>
        <p:spPr>
          <a:xfrm>
            <a:off x="7554433" y="3839818"/>
            <a:ext cx="903767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</p:cNvCxnSpPr>
          <p:nvPr/>
        </p:nvCxnSpPr>
        <p:spPr>
          <a:xfrm rot="10800000" flipV="1">
            <a:off x="5562603" y="3839818"/>
            <a:ext cx="793897" cy="94487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6955466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7680934"/>
              </p:ext>
            </p:extLst>
          </p:nvPr>
        </p:nvGraphicFramePr>
        <p:xfrm>
          <a:off x="2362200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endCxn id="9" idx="0"/>
          </p:cNvCxnSpPr>
          <p:nvPr/>
        </p:nvCxnSpPr>
        <p:spPr>
          <a:xfrm>
            <a:off x="1524000" y="4038600"/>
            <a:ext cx="152400" cy="74609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5301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 and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Question: </a:t>
            </a:r>
            <a:r>
              <a:rPr lang="en-US" dirty="0"/>
              <a:t>what is the difference between a "key" and an "item</a:t>
            </a:r>
            <a:r>
              <a:rPr lang="en-US" dirty="0" smtClean="0"/>
              <a:t>"?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32611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Reached the bottom. Make insertion of item with key 25.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3853104"/>
              </p:ext>
            </p:extLst>
          </p:nvPr>
        </p:nvGraphicFramePr>
        <p:xfrm>
          <a:off x="1049072" y="3641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4130705"/>
              </p:ext>
            </p:extLst>
          </p:nvPr>
        </p:nvGraphicFramePr>
        <p:xfrm>
          <a:off x="34290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9593229"/>
              </p:ext>
            </p:extLst>
          </p:nvPr>
        </p:nvGraphicFramePr>
        <p:xfrm>
          <a:off x="6356499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0114083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0626008"/>
              </p:ext>
            </p:extLst>
          </p:nvPr>
        </p:nvGraphicFramePr>
        <p:xfrm>
          <a:off x="1447800" y="478469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9424411"/>
              </p:ext>
            </p:extLst>
          </p:nvPr>
        </p:nvGraphicFramePr>
        <p:xfrm>
          <a:off x="43434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8946222"/>
              </p:ext>
            </p:extLst>
          </p:nvPr>
        </p:nvGraphicFramePr>
        <p:xfrm>
          <a:off x="51266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987125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5050836"/>
              </p:ext>
            </p:extLst>
          </p:nvPr>
        </p:nvGraphicFramePr>
        <p:xfrm>
          <a:off x="37338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193077"/>
              </p:ext>
            </p:extLst>
          </p:nvPr>
        </p:nvGraphicFramePr>
        <p:xfrm>
          <a:off x="30480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0334996"/>
              </p:ext>
            </p:extLst>
          </p:nvPr>
        </p:nvGraphicFramePr>
        <p:xfrm>
          <a:off x="6739287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506272" y="2773018"/>
            <a:ext cx="1922728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endCxn id="7" idx="0"/>
          </p:cNvCxnSpPr>
          <p:nvPr/>
        </p:nvCxnSpPr>
        <p:spPr>
          <a:xfrm>
            <a:off x="4648200" y="2773018"/>
            <a:ext cx="2307266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0173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439472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1963472" y="3839818"/>
            <a:ext cx="627328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35052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0225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</p:cNvCxnSpPr>
          <p:nvPr/>
        </p:nvCxnSpPr>
        <p:spPr>
          <a:xfrm>
            <a:off x="7554433" y="3839818"/>
            <a:ext cx="903767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</p:cNvCxnSpPr>
          <p:nvPr/>
        </p:nvCxnSpPr>
        <p:spPr>
          <a:xfrm rot="10800000" flipV="1">
            <a:off x="5562603" y="3839818"/>
            <a:ext cx="793897" cy="94487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6955466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6405413"/>
              </p:ext>
            </p:extLst>
          </p:nvPr>
        </p:nvGraphicFramePr>
        <p:xfrm>
          <a:off x="2362200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endCxn id="9" idx="0"/>
          </p:cNvCxnSpPr>
          <p:nvPr/>
        </p:nvCxnSpPr>
        <p:spPr>
          <a:xfrm>
            <a:off x="1524000" y="4038600"/>
            <a:ext cx="152400" cy="74609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512575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Next: insert an item with key = 27.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2225531"/>
              </p:ext>
            </p:extLst>
          </p:nvPr>
        </p:nvGraphicFramePr>
        <p:xfrm>
          <a:off x="1295400" y="3641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3831005"/>
              </p:ext>
            </p:extLst>
          </p:nvPr>
        </p:nvGraphicFramePr>
        <p:xfrm>
          <a:off x="39624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8857613"/>
              </p:ext>
            </p:extLst>
          </p:nvPr>
        </p:nvGraphicFramePr>
        <p:xfrm>
          <a:off x="6650666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6228351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1631033"/>
              </p:ext>
            </p:extLst>
          </p:nvPr>
        </p:nvGraphicFramePr>
        <p:xfrm>
          <a:off x="1261732" y="4784698"/>
          <a:ext cx="98173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868"/>
                <a:gridCol w="4908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2737065"/>
              </p:ext>
            </p:extLst>
          </p:nvPr>
        </p:nvGraphicFramePr>
        <p:xfrm>
          <a:off x="48768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6028980"/>
              </p:ext>
            </p:extLst>
          </p:nvPr>
        </p:nvGraphicFramePr>
        <p:xfrm>
          <a:off x="5736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9004278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7204165"/>
              </p:ext>
            </p:extLst>
          </p:nvPr>
        </p:nvGraphicFramePr>
        <p:xfrm>
          <a:off x="4267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9619182"/>
              </p:ext>
            </p:extLst>
          </p:nvPr>
        </p:nvGraphicFramePr>
        <p:xfrm>
          <a:off x="35814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8131545"/>
              </p:ext>
            </p:extLst>
          </p:nvPr>
        </p:nvGraphicFramePr>
        <p:xfrm>
          <a:off x="70104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752600" y="2773018"/>
            <a:ext cx="2209800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149702" y="2773018"/>
            <a:ext cx="2099931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507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6858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2209800" y="3839818"/>
            <a:ext cx="774421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0386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5559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7848600" y="3839818"/>
            <a:ext cx="604284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182834" y="3839818"/>
            <a:ext cx="46783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2265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0313728"/>
              </p:ext>
            </p:extLst>
          </p:nvPr>
        </p:nvGraphicFramePr>
        <p:xfrm>
          <a:off x="2755621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stCxn id="5" idx="2"/>
            <a:endCxn id="9" idx="0"/>
          </p:cNvCxnSpPr>
          <p:nvPr/>
        </p:nvCxnSpPr>
        <p:spPr>
          <a:xfrm>
            <a:off x="1752600" y="4037938"/>
            <a:ext cx="0" cy="7467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93353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Next: insert an item with key = 27.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3144422"/>
              </p:ext>
            </p:extLst>
          </p:nvPr>
        </p:nvGraphicFramePr>
        <p:xfrm>
          <a:off x="1295400" y="3641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0807007"/>
              </p:ext>
            </p:extLst>
          </p:nvPr>
        </p:nvGraphicFramePr>
        <p:xfrm>
          <a:off x="39624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8564538"/>
              </p:ext>
            </p:extLst>
          </p:nvPr>
        </p:nvGraphicFramePr>
        <p:xfrm>
          <a:off x="6650666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3118552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9572860"/>
              </p:ext>
            </p:extLst>
          </p:nvPr>
        </p:nvGraphicFramePr>
        <p:xfrm>
          <a:off x="1261732" y="4784698"/>
          <a:ext cx="98173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868"/>
                <a:gridCol w="4908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2199777"/>
              </p:ext>
            </p:extLst>
          </p:nvPr>
        </p:nvGraphicFramePr>
        <p:xfrm>
          <a:off x="48768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4802374"/>
              </p:ext>
            </p:extLst>
          </p:nvPr>
        </p:nvGraphicFramePr>
        <p:xfrm>
          <a:off x="5736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1569117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3484482"/>
              </p:ext>
            </p:extLst>
          </p:nvPr>
        </p:nvGraphicFramePr>
        <p:xfrm>
          <a:off x="4267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7231520"/>
              </p:ext>
            </p:extLst>
          </p:nvPr>
        </p:nvGraphicFramePr>
        <p:xfrm>
          <a:off x="35814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8688238"/>
              </p:ext>
            </p:extLst>
          </p:nvPr>
        </p:nvGraphicFramePr>
        <p:xfrm>
          <a:off x="70104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752600" y="2773018"/>
            <a:ext cx="2209800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149702" y="2773018"/>
            <a:ext cx="2099931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507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6858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2209800" y="3839818"/>
            <a:ext cx="774421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0386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5559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7848600" y="3839818"/>
            <a:ext cx="604284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182834" y="3839818"/>
            <a:ext cx="46783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2265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8502458"/>
              </p:ext>
            </p:extLst>
          </p:nvPr>
        </p:nvGraphicFramePr>
        <p:xfrm>
          <a:off x="2755621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stCxn id="5" idx="2"/>
            <a:endCxn id="9" idx="0"/>
          </p:cNvCxnSpPr>
          <p:nvPr/>
        </p:nvCxnSpPr>
        <p:spPr>
          <a:xfrm>
            <a:off x="1752600" y="4037938"/>
            <a:ext cx="0" cy="7467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05373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Next: insert an item with key = 27.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2242885"/>
              </p:ext>
            </p:extLst>
          </p:nvPr>
        </p:nvGraphicFramePr>
        <p:xfrm>
          <a:off x="1295400" y="3641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0761329"/>
              </p:ext>
            </p:extLst>
          </p:nvPr>
        </p:nvGraphicFramePr>
        <p:xfrm>
          <a:off x="39624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8564538"/>
              </p:ext>
            </p:extLst>
          </p:nvPr>
        </p:nvGraphicFramePr>
        <p:xfrm>
          <a:off x="6650666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3118552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9572860"/>
              </p:ext>
            </p:extLst>
          </p:nvPr>
        </p:nvGraphicFramePr>
        <p:xfrm>
          <a:off x="1261732" y="4784698"/>
          <a:ext cx="98173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868"/>
                <a:gridCol w="4908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2199777"/>
              </p:ext>
            </p:extLst>
          </p:nvPr>
        </p:nvGraphicFramePr>
        <p:xfrm>
          <a:off x="48768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4802374"/>
              </p:ext>
            </p:extLst>
          </p:nvPr>
        </p:nvGraphicFramePr>
        <p:xfrm>
          <a:off x="5736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1569117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3484482"/>
              </p:ext>
            </p:extLst>
          </p:nvPr>
        </p:nvGraphicFramePr>
        <p:xfrm>
          <a:off x="4267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7231520"/>
              </p:ext>
            </p:extLst>
          </p:nvPr>
        </p:nvGraphicFramePr>
        <p:xfrm>
          <a:off x="35814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8688238"/>
              </p:ext>
            </p:extLst>
          </p:nvPr>
        </p:nvGraphicFramePr>
        <p:xfrm>
          <a:off x="70104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752600" y="2773018"/>
            <a:ext cx="2209800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149702" y="2773018"/>
            <a:ext cx="2099931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507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6858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2209800" y="3839818"/>
            <a:ext cx="774421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0386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5559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7848600" y="3839818"/>
            <a:ext cx="604284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182834" y="3839818"/>
            <a:ext cx="46783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2265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8502458"/>
              </p:ext>
            </p:extLst>
          </p:nvPr>
        </p:nvGraphicFramePr>
        <p:xfrm>
          <a:off x="2755621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stCxn id="5" idx="2"/>
            <a:endCxn id="9" idx="0"/>
          </p:cNvCxnSpPr>
          <p:nvPr/>
        </p:nvCxnSpPr>
        <p:spPr>
          <a:xfrm>
            <a:off x="1752600" y="4037938"/>
            <a:ext cx="0" cy="7467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05373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Next: insert an item with key = 27.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3144422"/>
              </p:ext>
            </p:extLst>
          </p:nvPr>
        </p:nvGraphicFramePr>
        <p:xfrm>
          <a:off x="1295400" y="3641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0761329"/>
              </p:ext>
            </p:extLst>
          </p:nvPr>
        </p:nvGraphicFramePr>
        <p:xfrm>
          <a:off x="39624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8564538"/>
              </p:ext>
            </p:extLst>
          </p:nvPr>
        </p:nvGraphicFramePr>
        <p:xfrm>
          <a:off x="6650666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3118552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3631864"/>
              </p:ext>
            </p:extLst>
          </p:nvPr>
        </p:nvGraphicFramePr>
        <p:xfrm>
          <a:off x="1261732" y="4784698"/>
          <a:ext cx="98173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868"/>
                <a:gridCol w="4908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2199777"/>
              </p:ext>
            </p:extLst>
          </p:nvPr>
        </p:nvGraphicFramePr>
        <p:xfrm>
          <a:off x="48768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4802374"/>
              </p:ext>
            </p:extLst>
          </p:nvPr>
        </p:nvGraphicFramePr>
        <p:xfrm>
          <a:off x="5736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1569117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3484482"/>
              </p:ext>
            </p:extLst>
          </p:nvPr>
        </p:nvGraphicFramePr>
        <p:xfrm>
          <a:off x="4267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7231520"/>
              </p:ext>
            </p:extLst>
          </p:nvPr>
        </p:nvGraphicFramePr>
        <p:xfrm>
          <a:off x="35814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8688238"/>
              </p:ext>
            </p:extLst>
          </p:nvPr>
        </p:nvGraphicFramePr>
        <p:xfrm>
          <a:off x="70104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752600" y="2773018"/>
            <a:ext cx="2209800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149702" y="2773018"/>
            <a:ext cx="2099931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507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6858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2209800" y="3839818"/>
            <a:ext cx="774421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0386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5559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7848600" y="3839818"/>
            <a:ext cx="604284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182834" y="3839818"/>
            <a:ext cx="46783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2265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8502458"/>
              </p:ext>
            </p:extLst>
          </p:nvPr>
        </p:nvGraphicFramePr>
        <p:xfrm>
          <a:off x="2755621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stCxn id="5" idx="2"/>
            <a:endCxn id="9" idx="0"/>
          </p:cNvCxnSpPr>
          <p:nvPr/>
        </p:nvCxnSpPr>
        <p:spPr>
          <a:xfrm>
            <a:off x="1752600" y="4037938"/>
            <a:ext cx="0" cy="7467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05373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Next: insert an item with key = 27.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6654072"/>
              </p:ext>
            </p:extLst>
          </p:nvPr>
        </p:nvGraphicFramePr>
        <p:xfrm>
          <a:off x="1295400" y="3641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1856387"/>
              </p:ext>
            </p:extLst>
          </p:nvPr>
        </p:nvGraphicFramePr>
        <p:xfrm>
          <a:off x="39624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0930801"/>
              </p:ext>
            </p:extLst>
          </p:nvPr>
        </p:nvGraphicFramePr>
        <p:xfrm>
          <a:off x="6650666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2173623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0466848"/>
              </p:ext>
            </p:extLst>
          </p:nvPr>
        </p:nvGraphicFramePr>
        <p:xfrm>
          <a:off x="1137685" y="4784698"/>
          <a:ext cx="1329069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  <a:gridCol w="443023"/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1181799"/>
              </p:ext>
            </p:extLst>
          </p:nvPr>
        </p:nvGraphicFramePr>
        <p:xfrm>
          <a:off x="48768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9600463"/>
              </p:ext>
            </p:extLst>
          </p:nvPr>
        </p:nvGraphicFramePr>
        <p:xfrm>
          <a:off x="5736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2364867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9814612"/>
              </p:ext>
            </p:extLst>
          </p:nvPr>
        </p:nvGraphicFramePr>
        <p:xfrm>
          <a:off x="4267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354674"/>
              </p:ext>
            </p:extLst>
          </p:nvPr>
        </p:nvGraphicFramePr>
        <p:xfrm>
          <a:off x="35814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6666480"/>
              </p:ext>
            </p:extLst>
          </p:nvPr>
        </p:nvGraphicFramePr>
        <p:xfrm>
          <a:off x="70104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752600" y="2773018"/>
            <a:ext cx="2209800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149702" y="2773018"/>
            <a:ext cx="2099931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507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6858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2209800" y="3839818"/>
            <a:ext cx="774421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0386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5559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7848600" y="3839818"/>
            <a:ext cx="604284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182834" y="3839818"/>
            <a:ext cx="46783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2265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4966633"/>
              </p:ext>
            </p:extLst>
          </p:nvPr>
        </p:nvGraphicFramePr>
        <p:xfrm>
          <a:off x="2755621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stCxn id="5" idx="2"/>
            <a:endCxn id="9" idx="0"/>
          </p:cNvCxnSpPr>
          <p:nvPr/>
        </p:nvCxnSpPr>
        <p:spPr>
          <a:xfrm>
            <a:off x="1752600" y="4037938"/>
            <a:ext cx="49619" cy="7467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137564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Next: insert an item with key = 26.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8000661"/>
              </p:ext>
            </p:extLst>
          </p:nvPr>
        </p:nvGraphicFramePr>
        <p:xfrm>
          <a:off x="1295400" y="3641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8483619"/>
              </p:ext>
            </p:extLst>
          </p:nvPr>
        </p:nvGraphicFramePr>
        <p:xfrm>
          <a:off x="39624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0861501"/>
              </p:ext>
            </p:extLst>
          </p:nvPr>
        </p:nvGraphicFramePr>
        <p:xfrm>
          <a:off x="6650666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0902113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4337506"/>
              </p:ext>
            </p:extLst>
          </p:nvPr>
        </p:nvGraphicFramePr>
        <p:xfrm>
          <a:off x="1137685" y="4784698"/>
          <a:ext cx="1329069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  <a:gridCol w="443023"/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3030721"/>
              </p:ext>
            </p:extLst>
          </p:nvPr>
        </p:nvGraphicFramePr>
        <p:xfrm>
          <a:off x="48768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073437"/>
              </p:ext>
            </p:extLst>
          </p:nvPr>
        </p:nvGraphicFramePr>
        <p:xfrm>
          <a:off x="5736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8238559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2139264"/>
              </p:ext>
            </p:extLst>
          </p:nvPr>
        </p:nvGraphicFramePr>
        <p:xfrm>
          <a:off x="4267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7100836"/>
              </p:ext>
            </p:extLst>
          </p:nvPr>
        </p:nvGraphicFramePr>
        <p:xfrm>
          <a:off x="35814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2969845"/>
              </p:ext>
            </p:extLst>
          </p:nvPr>
        </p:nvGraphicFramePr>
        <p:xfrm>
          <a:off x="70104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752600" y="2773018"/>
            <a:ext cx="2209800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149702" y="2773018"/>
            <a:ext cx="2099931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507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6858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2209800" y="3839818"/>
            <a:ext cx="774421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0386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5559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7848600" y="3839818"/>
            <a:ext cx="604284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182834" y="3839818"/>
            <a:ext cx="46783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2265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8448244"/>
              </p:ext>
            </p:extLst>
          </p:nvPr>
        </p:nvGraphicFramePr>
        <p:xfrm>
          <a:off x="2755621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stCxn id="5" idx="2"/>
            <a:endCxn id="9" idx="0"/>
          </p:cNvCxnSpPr>
          <p:nvPr/>
        </p:nvCxnSpPr>
        <p:spPr>
          <a:xfrm>
            <a:off x="1752600" y="4037938"/>
            <a:ext cx="49619" cy="7467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167376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Next: insert an item with key = 26.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9173876"/>
              </p:ext>
            </p:extLst>
          </p:nvPr>
        </p:nvGraphicFramePr>
        <p:xfrm>
          <a:off x="1295400" y="3641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6414329"/>
              </p:ext>
            </p:extLst>
          </p:nvPr>
        </p:nvGraphicFramePr>
        <p:xfrm>
          <a:off x="39624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9258192"/>
              </p:ext>
            </p:extLst>
          </p:nvPr>
        </p:nvGraphicFramePr>
        <p:xfrm>
          <a:off x="6650666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201253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8360914"/>
              </p:ext>
            </p:extLst>
          </p:nvPr>
        </p:nvGraphicFramePr>
        <p:xfrm>
          <a:off x="1137685" y="4784698"/>
          <a:ext cx="1329069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  <a:gridCol w="443023"/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2962690"/>
              </p:ext>
            </p:extLst>
          </p:nvPr>
        </p:nvGraphicFramePr>
        <p:xfrm>
          <a:off x="48768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8307926"/>
              </p:ext>
            </p:extLst>
          </p:nvPr>
        </p:nvGraphicFramePr>
        <p:xfrm>
          <a:off x="5736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5074555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0826300"/>
              </p:ext>
            </p:extLst>
          </p:nvPr>
        </p:nvGraphicFramePr>
        <p:xfrm>
          <a:off x="4267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6030670"/>
              </p:ext>
            </p:extLst>
          </p:nvPr>
        </p:nvGraphicFramePr>
        <p:xfrm>
          <a:off x="35814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8674731"/>
              </p:ext>
            </p:extLst>
          </p:nvPr>
        </p:nvGraphicFramePr>
        <p:xfrm>
          <a:off x="70104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752600" y="2773018"/>
            <a:ext cx="2209800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149702" y="2773018"/>
            <a:ext cx="2099931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507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6858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2209800" y="3839818"/>
            <a:ext cx="774421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0386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5559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7848600" y="3839818"/>
            <a:ext cx="604284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182834" y="3839818"/>
            <a:ext cx="46783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2265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3870054"/>
              </p:ext>
            </p:extLst>
          </p:nvPr>
        </p:nvGraphicFramePr>
        <p:xfrm>
          <a:off x="2755621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stCxn id="5" idx="2"/>
            <a:endCxn id="9" idx="0"/>
          </p:cNvCxnSpPr>
          <p:nvPr/>
        </p:nvCxnSpPr>
        <p:spPr>
          <a:xfrm>
            <a:off x="1752600" y="4037938"/>
            <a:ext cx="49619" cy="7467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868707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Next: insert an item with key = 26.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1055699"/>
              </p:ext>
            </p:extLst>
          </p:nvPr>
        </p:nvGraphicFramePr>
        <p:xfrm>
          <a:off x="1295400" y="3641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9329834"/>
              </p:ext>
            </p:extLst>
          </p:nvPr>
        </p:nvGraphicFramePr>
        <p:xfrm>
          <a:off x="39624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21756"/>
              </p:ext>
            </p:extLst>
          </p:nvPr>
        </p:nvGraphicFramePr>
        <p:xfrm>
          <a:off x="6650666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1814787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2751578"/>
              </p:ext>
            </p:extLst>
          </p:nvPr>
        </p:nvGraphicFramePr>
        <p:xfrm>
          <a:off x="1137685" y="4784698"/>
          <a:ext cx="1329069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  <a:gridCol w="443023"/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926574"/>
              </p:ext>
            </p:extLst>
          </p:nvPr>
        </p:nvGraphicFramePr>
        <p:xfrm>
          <a:off x="48768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1833313"/>
              </p:ext>
            </p:extLst>
          </p:nvPr>
        </p:nvGraphicFramePr>
        <p:xfrm>
          <a:off x="5736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1203635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9775353"/>
              </p:ext>
            </p:extLst>
          </p:nvPr>
        </p:nvGraphicFramePr>
        <p:xfrm>
          <a:off x="4267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637173"/>
              </p:ext>
            </p:extLst>
          </p:nvPr>
        </p:nvGraphicFramePr>
        <p:xfrm>
          <a:off x="35814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4637098"/>
              </p:ext>
            </p:extLst>
          </p:nvPr>
        </p:nvGraphicFramePr>
        <p:xfrm>
          <a:off x="70104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752600" y="2773018"/>
            <a:ext cx="2209800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149702" y="2773018"/>
            <a:ext cx="2099931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507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6858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2209800" y="3839818"/>
            <a:ext cx="774421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0386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5559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7848600" y="3839818"/>
            <a:ext cx="604284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182834" y="3839818"/>
            <a:ext cx="46783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2265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1116751"/>
              </p:ext>
            </p:extLst>
          </p:nvPr>
        </p:nvGraphicFramePr>
        <p:xfrm>
          <a:off x="2755621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stCxn id="5" idx="2"/>
            <a:endCxn id="9" idx="0"/>
          </p:cNvCxnSpPr>
          <p:nvPr/>
        </p:nvCxnSpPr>
        <p:spPr>
          <a:xfrm>
            <a:off x="1752600" y="4037938"/>
            <a:ext cx="49619" cy="7467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29342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Found a </a:t>
            </a:r>
            <a:r>
              <a:rPr lang="en-US" sz="2400" dirty="0" smtClean="0"/>
              <a:t>3-node </a:t>
            </a:r>
            <a:r>
              <a:rPr lang="en-US" sz="2400" dirty="0"/>
              <a:t>being parent to a 4-node, we must transform the pair into a </a:t>
            </a:r>
            <a:r>
              <a:rPr lang="en-US" sz="2400" dirty="0" smtClean="0"/>
              <a:t>4-node </a:t>
            </a:r>
            <a:r>
              <a:rPr lang="en-US" sz="2400" dirty="0"/>
              <a:t>connected to two 2-nodes.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4671344"/>
              </p:ext>
            </p:extLst>
          </p:nvPr>
        </p:nvGraphicFramePr>
        <p:xfrm>
          <a:off x="1295400" y="3641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6414329"/>
              </p:ext>
            </p:extLst>
          </p:nvPr>
        </p:nvGraphicFramePr>
        <p:xfrm>
          <a:off x="39624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9258192"/>
              </p:ext>
            </p:extLst>
          </p:nvPr>
        </p:nvGraphicFramePr>
        <p:xfrm>
          <a:off x="6650666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201253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1613627"/>
              </p:ext>
            </p:extLst>
          </p:nvPr>
        </p:nvGraphicFramePr>
        <p:xfrm>
          <a:off x="1137685" y="4784698"/>
          <a:ext cx="1329069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  <a:gridCol w="443023"/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2962690"/>
              </p:ext>
            </p:extLst>
          </p:nvPr>
        </p:nvGraphicFramePr>
        <p:xfrm>
          <a:off x="48768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8307926"/>
              </p:ext>
            </p:extLst>
          </p:nvPr>
        </p:nvGraphicFramePr>
        <p:xfrm>
          <a:off x="5736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5074555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0826300"/>
              </p:ext>
            </p:extLst>
          </p:nvPr>
        </p:nvGraphicFramePr>
        <p:xfrm>
          <a:off x="4267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6030670"/>
              </p:ext>
            </p:extLst>
          </p:nvPr>
        </p:nvGraphicFramePr>
        <p:xfrm>
          <a:off x="35814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8674731"/>
              </p:ext>
            </p:extLst>
          </p:nvPr>
        </p:nvGraphicFramePr>
        <p:xfrm>
          <a:off x="70104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752600" y="2773018"/>
            <a:ext cx="2209800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149702" y="2773018"/>
            <a:ext cx="2099931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507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6858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2209800" y="3839818"/>
            <a:ext cx="774421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0386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5559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7848600" y="3839818"/>
            <a:ext cx="604284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182834" y="3839818"/>
            <a:ext cx="46783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2265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3870054"/>
              </p:ext>
            </p:extLst>
          </p:nvPr>
        </p:nvGraphicFramePr>
        <p:xfrm>
          <a:off x="2755621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stCxn id="5" idx="2"/>
            <a:endCxn id="9" idx="0"/>
          </p:cNvCxnSpPr>
          <p:nvPr/>
        </p:nvCxnSpPr>
        <p:spPr>
          <a:xfrm>
            <a:off x="1752600" y="4037938"/>
            <a:ext cx="49619" cy="7467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8687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 and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Question: </a:t>
            </a:r>
            <a:r>
              <a:rPr lang="en-US" dirty="0"/>
              <a:t>what is the difference between a "key" and an "item</a:t>
            </a:r>
            <a:r>
              <a:rPr lang="en-US" dirty="0" smtClean="0"/>
              <a:t>"?</a:t>
            </a:r>
          </a:p>
          <a:p>
            <a:pPr lvl="1"/>
            <a:r>
              <a:rPr lang="en-US" dirty="0"/>
              <a:t>An item contains a key, and possibly other pieces of information as well.</a:t>
            </a:r>
          </a:p>
          <a:p>
            <a:pPr lvl="1"/>
            <a:r>
              <a:rPr lang="en-US" dirty="0" smtClean="0"/>
              <a:t>The key is just the part of the item that we use for sorting/searching.</a:t>
            </a:r>
          </a:p>
          <a:p>
            <a:r>
              <a:rPr lang="en-US" dirty="0" smtClean="0"/>
              <a:t>For </a:t>
            </a:r>
            <a:r>
              <a:rPr lang="en-US" dirty="0"/>
              <a:t>example, the item can be a student record and the key can be a student ID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26114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Found a </a:t>
            </a:r>
            <a:r>
              <a:rPr lang="en-US" sz="2400" dirty="0" smtClean="0"/>
              <a:t>3-node </a:t>
            </a:r>
            <a:r>
              <a:rPr lang="en-US" sz="2400" dirty="0"/>
              <a:t>being parent to a 4-node, we must transform the pair into a </a:t>
            </a:r>
            <a:r>
              <a:rPr lang="en-US" sz="2400" dirty="0" smtClean="0"/>
              <a:t>4-node </a:t>
            </a:r>
            <a:r>
              <a:rPr lang="en-US" sz="2400" dirty="0"/>
              <a:t>connected to two 2-nodes.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7144118"/>
              </p:ext>
            </p:extLst>
          </p:nvPr>
        </p:nvGraphicFramePr>
        <p:xfrm>
          <a:off x="1148316" y="3641698"/>
          <a:ext cx="139286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  <a:gridCol w="464288"/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0801787"/>
              </p:ext>
            </p:extLst>
          </p:nvPr>
        </p:nvGraphicFramePr>
        <p:xfrm>
          <a:off x="39624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9056895"/>
              </p:ext>
            </p:extLst>
          </p:nvPr>
        </p:nvGraphicFramePr>
        <p:xfrm>
          <a:off x="6650666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4116290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338641"/>
              </p:ext>
            </p:extLst>
          </p:nvPr>
        </p:nvGraphicFramePr>
        <p:xfrm>
          <a:off x="1233377" y="4800600"/>
          <a:ext cx="443023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1422333"/>
              </p:ext>
            </p:extLst>
          </p:nvPr>
        </p:nvGraphicFramePr>
        <p:xfrm>
          <a:off x="48768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2360235"/>
              </p:ext>
            </p:extLst>
          </p:nvPr>
        </p:nvGraphicFramePr>
        <p:xfrm>
          <a:off x="5736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4460473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0476238"/>
              </p:ext>
            </p:extLst>
          </p:nvPr>
        </p:nvGraphicFramePr>
        <p:xfrm>
          <a:off x="4267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9284840"/>
              </p:ext>
            </p:extLst>
          </p:nvPr>
        </p:nvGraphicFramePr>
        <p:xfrm>
          <a:off x="35814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5581956"/>
              </p:ext>
            </p:extLst>
          </p:nvPr>
        </p:nvGraphicFramePr>
        <p:xfrm>
          <a:off x="70104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844748" y="2773018"/>
            <a:ext cx="2117652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149702" y="2773018"/>
            <a:ext cx="2099931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507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538716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2541180" y="3839818"/>
            <a:ext cx="443041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0386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5559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7848600" y="3839818"/>
            <a:ext cx="604284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182834" y="3839818"/>
            <a:ext cx="46783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2265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8764669"/>
              </p:ext>
            </p:extLst>
          </p:nvPr>
        </p:nvGraphicFramePr>
        <p:xfrm>
          <a:off x="2755621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endCxn id="9" idx="0"/>
          </p:cNvCxnSpPr>
          <p:nvPr/>
        </p:nvCxnSpPr>
        <p:spPr>
          <a:xfrm flipH="1">
            <a:off x="1454888" y="4053840"/>
            <a:ext cx="121388" cy="7467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8943678"/>
              </p:ext>
            </p:extLst>
          </p:nvPr>
        </p:nvGraphicFramePr>
        <p:xfrm>
          <a:off x="1919177" y="4800600"/>
          <a:ext cx="443023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cxnSp>
        <p:nvCxnSpPr>
          <p:cNvPr id="46" name="Straight Arrow Connector 45"/>
          <p:cNvCxnSpPr>
            <a:endCxn id="44" idx="0"/>
          </p:cNvCxnSpPr>
          <p:nvPr/>
        </p:nvCxnSpPr>
        <p:spPr>
          <a:xfrm>
            <a:off x="2057400" y="4038600"/>
            <a:ext cx="83288" cy="762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816607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Reached the bottom. Make insertion of item with key </a:t>
            </a:r>
            <a:r>
              <a:rPr lang="en-US" sz="2400" dirty="0" smtClean="0"/>
              <a:t>26.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4406157"/>
              </p:ext>
            </p:extLst>
          </p:nvPr>
        </p:nvGraphicFramePr>
        <p:xfrm>
          <a:off x="1148316" y="3641698"/>
          <a:ext cx="139286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  <a:gridCol w="464288"/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3903640"/>
              </p:ext>
            </p:extLst>
          </p:nvPr>
        </p:nvGraphicFramePr>
        <p:xfrm>
          <a:off x="39624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2423475"/>
              </p:ext>
            </p:extLst>
          </p:nvPr>
        </p:nvGraphicFramePr>
        <p:xfrm>
          <a:off x="6650666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6765377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9704440"/>
              </p:ext>
            </p:extLst>
          </p:nvPr>
        </p:nvGraphicFramePr>
        <p:xfrm>
          <a:off x="1233377" y="4800600"/>
          <a:ext cx="443023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7107198"/>
              </p:ext>
            </p:extLst>
          </p:nvPr>
        </p:nvGraphicFramePr>
        <p:xfrm>
          <a:off x="48768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0325757"/>
              </p:ext>
            </p:extLst>
          </p:nvPr>
        </p:nvGraphicFramePr>
        <p:xfrm>
          <a:off x="5736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1270306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6439579"/>
              </p:ext>
            </p:extLst>
          </p:nvPr>
        </p:nvGraphicFramePr>
        <p:xfrm>
          <a:off x="4267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9193130"/>
              </p:ext>
            </p:extLst>
          </p:nvPr>
        </p:nvGraphicFramePr>
        <p:xfrm>
          <a:off x="35814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8510954"/>
              </p:ext>
            </p:extLst>
          </p:nvPr>
        </p:nvGraphicFramePr>
        <p:xfrm>
          <a:off x="70104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844748" y="2773018"/>
            <a:ext cx="2117652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149702" y="2773018"/>
            <a:ext cx="2099931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507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538716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2541180" y="3839818"/>
            <a:ext cx="443041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0386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5559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7848600" y="3839818"/>
            <a:ext cx="604284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182834" y="3839818"/>
            <a:ext cx="46783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2265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2778973"/>
              </p:ext>
            </p:extLst>
          </p:nvPr>
        </p:nvGraphicFramePr>
        <p:xfrm>
          <a:off x="2755621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endCxn id="9" idx="0"/>
          </p:cNvCxnSpPr>
          <p:nvPr/>
        </p:nvCxnSpPr>
        <p:spPr>
          <a:xfrm flipH="1">
            <a:off x="1454888" y="4053840"/>
            <a:ext cx="121388" cy="7467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7982153"/>
              </p:ext>
            </p:extLst>
          </p:nvPr>
        </p:nvGraphicFramePr>
        <p:xfrm>
          <a:off x="1919177" y="4800600"/>
          <a:ext cx="443023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cxnSp>
        <p:nvCxnSpPr>
          <p:cNvPr id="46" name="Straight Arrow Connector 45"/>
          <p:cNvCxnSpPr>
            <a:endCxn id="44" idx="0"/>
          </p:cNvCxnSpPr>
          <p:nvPr/>
        </p:nvCxnSpPr>
        <p:spPr>
          <a:xfrm>
            <a:off x="2057400" y="4038600"/>
            <a:ext cx="83288" cy="762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46723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Reached the bottom. Make insertion of item with key </a:t>
            </a:r>
            <a:r>
              <a:rPr lang="en-US" sz="2400" dirty="0" smtClean="0"/>
              <a:t>26.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62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8193659"/>
              </p:ext>
            </p:extLst>
          </p:nvPr>
        </p:nvGraphicFramePr>
        <p:xfrm>
          <a:off x="1148316" y="3641698"/>
          <a:ext cx="139286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  <a:gridCol w="464288"/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0273168"/>
              </p:ext>
            </p:extLst>
          </p:nvPr>
        </p:nvGraphicFramePr>
        <p:xfrm>
          <a:off x="39624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7184556"/>
              </p:ext>
            </p:extLst>
          </p:nvPr>
        </p:nvGraphicFramePr>
        <p:xfrm>
          <a:off x="6650666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1926306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0149023"/>
              </p:ext>
            </p:extLst>
          </p:nvPr>
        </p:nvGraphicFramePr>
        <p:xfrm>
          <a:off x="1157177" y="4800600"/>
          <a:ext cx="443023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9420961"/>
              </p:ext>
            </p:extLst>
          </p:nvPr>
        </p:nvGraphicFramePr>
        <p:xfrm>
          <a:off x="48768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0975804"/>
              </p:ext>
            </p:extLst>
          </p:nvPr>
        </p:nvGraphicFramePr>
        <p:xfrm>
          <a:off x="5736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8030496"/>
              </p:ext>
            </p:extLst>
          </p:nvPr>
        </p:nvGraphicFramePr>
        <p:xfrm>
          <a:off x="82189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008322"/>
              </p:ext>
            </p:extLst>
          </p:nvPr>
        </p:nvGraphicFramePr>
        <p:xfrm>
          <a:off x="42672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2046709"/>
              </p:ext>
            </p:extLst>
          </p:nvPr>
        </p:nvGraphicFramePr>
        <p:xfrm>
          <a:off x="35814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146846"/>
              </p:ext>
            </p:extLst>
          </p:nvPr>
        </p:nvGraphicFramePr>
        <p:xfrm>
          <a:off x="70104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844748" y="2773018"/>
            <a:ext cx="2117652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149702" y="2773018"/>
            <a:ext cx="2099931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507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538716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2541180" y="3839818"/>
            <a:ext cx="443041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0386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45559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7848600" y="3839818"/>
            <a:ext cx="604284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182834" y="3839818"/>
            <a:ext cx="46783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2265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3625613"/>
              </p:ext>
            </p:extLst>
          </p:nvPr>
        </p:nvGraphicFramePr>
        <p:xfrm>
          <a:off x="2755621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endCxn id="9" idx="0"/>
          </p:cNvCxnSpPr>
          <p:nvPr/>
        </p:nvCxnSpPr>
        <p:spPr>
          <a:xfrm flipH="1">
            <a:off x="1378688" y="4037938"/>
            <a:ext cx="221512" cy="7626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6914350"/>
              </p:ext>
            </p:extLst>
          </p:nvPr>
        </p:nvGraphicFramePr>
        <p:xfrm>
          <a:off x="1752599" y="4800600"/>
          <a:ext cx="9144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1"/>
                <a:gridCol w="4572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6" name="Straight Arrow Connector 45"/>
          <p:cNvCxnSpPr>
            <a:endCxn id="44" idx="0"/>
          </p:cNvCxnSpPr>
          <p:nvPr/>
        </p:nvCxnSpPr>
        <p:spPr>
          <a:xfrm>
            <a:off x="2057400" y="4038600"/>
            <a:ext cx="152400" cy="762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73554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Insert an item with key = 13.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63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3595715"/>
              </p:ext>
            </p:extLst>
          </p:nvPr>
        </p:nvGraphicFramePr>
        <p:xfrm>
          <a:off x="1578936" y="3641698"/>
          <a:ext cx="139286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  <a:gridCol w="464288"/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4518626"/>
              </p:ext>
            </p:extLst>
          </p:nvPr>
        </p:nvGraphicFramePr>
        <p:xfrm>
          <a:off x="44196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6481397"/>
              </p:ext>
            </p:extLst>
          </p:nvPr>
        </p:nvGraphicFramePr>
        <p:xfrm>
          <a:off x="7162800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4571533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1605307"/>
              </p:ext>
            </p:extLst>
          </p:nvPr>
        </p:nvGraphicFramePr>
        <p:xfrm>
          <a:off x="1385777" y="4800600"/>
          <a:ext cx="443023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9840767"/>
              </p:ext>
            </p:extLst>
          </p:nvPr>
        </p:nvGraphicFramePr>
        <p:xfrm>
          <a:off x="53340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6245777"/>
              </p:ext>
            </p:extLst>
          </p:nvPr>
        </p:nvGraphicFramePr>
        <p:xfrm>
          <a:off x="6324599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2339239"/>
              </p:ext>
            </p:extLst>
          </p:nvPr>
        </p:nvGraphicFramePr>
        <p:xfrm>
          <a:off x="84475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5438691"/>
              </p:ext>
            </p:extLst>
          </p:nvPr>
        </p:nvGraphicFramePr>
        <p:xfrm>
          <a:off x="47244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2042458"/>
              </p:ext>
            </p:extLst>
          </p:nvPr>
        </p:nvGraphicFramePr>
        <p:xfrm>
          <a:off x="40386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9512784"/>
              </p:ext>
            </p:extLst>
          </p:nvPr>
        </p:nvGraphicFramePr>
        <p:xfrm>
          <a:off x="75438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2275368" y="2773018"/>
            <a:ext cx="2144232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606902" y="2773018"/>
            <a:ext cx="2154865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0079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969336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2971800" y="3839818"/>
            <a:ext cx="533400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4958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50131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8360734" y="3839818"/>
            <a:ext cx="32075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771166" y="3839818"/>
            <a:ext cx="391634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7599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7370430"/>
              </p:ext>
            </p:extLst>
          </p:nvPr>
        </p:nvGraphicFramePr>
        <p:xfrm>
          <a:off x="3276600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endCxn id="9" idx="0"/>
          </p:cNvCxnSpPr>
          <p:nvPr/>
        </p:nvCxnSpPr>
        <p:spPr>
          <a:xfrm flipH="1">
            <a:off x="1607288" y="4037938"/>
            <a:ext cx="450112" cy="7626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7462973"/>
              </p:ext>
            </p:extLst>
          </p:nvPr>
        </p:nvGraphicFramePr>
        <p:xfrm>
          <a:off x="2133600" y="4800600"/>
          <a:ext cx="9144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1"/>
                <a:gridCol w="4572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6" name="Straight Arrow Connector 45"/>
          <p:cNvCxnSpPr>
            <a:endCxn id="44" idx="0"/>
          </p:cNvCxnSpPr>
          <p:nvPr/>
        </p:nvCxnSpPr>
        <p:spPr>
          <a:xfrm>
            <a:off x="2514601" y="4037938"/>
            <a:ext cx="76200" cy="7626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254048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Insert an item with key = 13.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6343461"/>
              </p:ext>
            </p:extLst>
          </p:nvPr>
        </p:nvGraphicFramePr>
        <p:xfrm>
          <a:off x="1578936" y="3641698"/>
          <a:ext cx="139286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  <a:gridCol w="464288"/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201860"/>
              </p:ext>
            </p:extLst>
          </p:nvPr>
        </p:nvGraphicFramePr>
        <p:xfrm>
          <a:off x="44196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3790226"/>
              </p:ext>
            </p:extLst>
          </p:nvPr>
        </p:nvGraphicFramePr>
        <p:xfrm>
          <a:off x="7162800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6158901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7261292"/>
              </p:ext>
            </p:extLst>
          </p:nvPr>
        </p:nvGraphicFramePr>
        <p:xfrm>
          <a:off x="1385777" y="4800600"/>
          <a:ext cx="443023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5159502"/>
              </p:ext>
            </p:extLst>
          </p:nvPr>
        </p:nvGraphicFramePr>
        <p:xfrm>
          <a:off x="53340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1196453"/>
              </p:ext>
            </p:extLst>
          </p:nvPr>
        </p:nvGraphicFramePr>
        <p:xfrm>
          <a:off x="6324599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3008845"/>
              </p:ext>
            </p:extLst>
          </p:nvPr>
        </p:nvGraphicFramePr>
        <p:xfrm>
          <a:off x="84475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5104928"/>
              </p:ext>
            </p:extLst>
          </p:nvPr>
        </p:nvGraphicFramePr>
        <p:xfrm>
          <a:off x="47244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0004369"/>
              </p:ext>
            </p:extLst>
          </p:nvPr>
        </p:nvGraphicFramePr>
        <p:xfrm>
          <a:off x="40386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040117"/>
              </p:ext>
            </p:extLst>
          </p:nvPr>
        </p:nvGraphicFramePr>
        <p:xfrm>
          <a:off x="75438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2275368" y="2773018"/>
            <a:ext cx="2144232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606902" y="2773018"/>
            <a:ext cx="2154865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0079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969336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2971800" y="3839818"/>
            <a:ext cx="533400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4958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50131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8360734" y="3839818"/>
            <a:ext cx="32075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771166" y="3839818"/>
            <a:ext cx="391634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7599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4596227"/>
              </p:ext>
            </p:extLst>
          </p:nvPr>
        </p:nvGraphicFramePr>
        <p:xfrm>
          <a:off x="3276600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endCxn id="9" idx="0"/>
          </p:cNvCxnSpPr>
          <p:nvPr/>
        </p:nvCxnSpPr>
        <p:spPr>
          <a:xfrm flipH="1">
            <a:off x="1607288" y="4037938"/>
            <a:ext cx="450112" cy="7626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8551252"/>
              </p:ext>
            </p:extLst>
          </p:nvPr>
        </p:nvGraphicFramePr>
        <p:xfrm>
          <a:off x="2133600" y="4800600"/>
          <a:ext cx="9144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1"/>
                <a:gridCol w="4572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6" name="Straight Arrow Connector 45"/>
          <p:cNvCxnSpPr>
            <a:endCxn id="44" idx="0"/>
          </p:cNvCxnSpPr>
          <p:nvPr/>
        </p:nvCxnSpPr>
        <p:spPr>
          <a:xfrm>
            <a:off x="2514601" y="4037938"/>
            <a:ext cx="76200" cy="7626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882292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Found a 3-node being parent to a 4-node, we must transform the pair into a 4-node connected to two 2-nodes.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65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8789845"/>
              </p:ext>
            </p:extLst>
          </p:nvPr>
        </p:nvGraphicFramePr>
        <p:xfrm>
          <a:off x="1578936" y="3641698"/>
          <a:ext cx="139286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  <a:gridCol w="464288"/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0087575"/>
              </p:ext>
            </p:extLst>
          </p:nvPr>
        </p:nvGraphicFramePr>
        <p:xfrm>
          <a:off x="4419600" y="2574898"/>
          <a:ext cx="11873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651"/>
                <a:gridCol w="5936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8073342"/>
              </p:ext>
            </p:extLst>
          </p:nvPr>
        </p:nvGraphicFramePr>
        <p:xfrm>
          <a:off x="7162800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8104445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5364523"/>
              </p:ext>
            </p:extLst>
          </p:nvPr>
        </p:nvGraphicFramePr>
        <p:xfrm>
          <a:off x="1385777" y="4800600"/>
          <a:ext cx="443023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3249819"/>
              </p:ext>
            </p:extLst>
          </p:nvPr>
        </p:nvGraphicFramePr>
        <p:xfrm>
          <a:off x="53340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8818626"/>
              </p:ext>
            </p:extLst>
          </p:nvPr>
        </p:nvGraphicFramePr>
        <p:xfrm>
          <a:off x="6324599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2641292"/>
              </p:ext>
            </p:extLst>
          </p:nvPr>
        </p:nvGraphicFramePr>
        <p:xfrm>
          <a:off x="84475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0354761"/>
              </p:ext>
            </p:extLst>
          </p:nvPr>
        </p:nvGraphicFramePr>
        <p:xfrm>
          <a:off x="47244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2171343"/>
              </p:ext>
            </p:extLst>
          </p:nvPr>
        </p:nvGraphicFramePr>
        <p:xfrm>
          <a:off x="40386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4324426"/>
              </p:ext>
            </p:extLst>
          </p:nvPr>
        </p:nvGraphicFramePr>
        <p:xfrm>
          <a:off x="75438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2275368" y="2773018"/>
            <a:ext cx="2144232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606902" y="2773018"/>
            <a:ext cx="2154865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0079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969336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29" idx="0"/>
          </p:cNvCxnSpPr>
          <p:nvPr/>
        </p:nvCxnSpPr>
        <p:spPr>
          <a:xfrm>
            <a:off x="2971800" y="3839818"/>
            <a:ext cx="533400" cy="94554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4958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50131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8360734" y="3839818"/>
            <a:ext cx="32075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771166" y="3839818"/>
            <a:ext cx="391634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7599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6815886"/>
              </p:ext>
            </p:extLst>
          </p:nvPr>
        </p:nvGraphicFramePr>
        <p:xfrm>
          <a:off x="3276600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>
            <a:endCxn id="9" idx="0"/>
          </p:cNvCxnSpPr>
          <p:nvPr/>
        </p:nvCxnSpPr>
        <p:spPr>
          <a:xfrm flipH="1">
            <a:off x="1607288" y="4037938"/>
            <a:ext cx="450112" cy="7626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5552320"/>
              </p:ext>
            </p:extLst>
          </p:nvPr>
        </p:nvGraphicFramePr>
        <p:xfrm>
          <a:off x="2133600" y="4800600"/>
          <a:ext cx="9144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1"/>
                <a:gridCol w="4572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6" name="Straight Arrow Connector 45"/>
          <p:cNvCxnSpPr>
            <a:endCxn id="44" idx="0"/>
          </p:cNvCxnSpPr>
          <p:nvPr/>
        </p:nvCxnSpPr>
        <p:spPr>
          <a:xfrm>
            <a:off x="2514601" y="4037938"/>
            <a:ext cx="76200" cy="7626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062730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Found a 3-node being parent to a 4-node, we must transform the pair into a 4-node connected to two 2-nodes.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66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2421735"/>
              </p:ext>
            </p:extLst>
          </p:nvPr>
        </p:nvGraphicFramePr>
        <p:xfrm>
          <a:off x="990600" y="3641698"/>
          <a:ext cx="4642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8305546"/>
              </p:ext>
            </p:extLst>
          </p:nvPr>
        </p:nvGraphicFramePr>
        <p:xfrm>
          <a:off x="4419600" y="2574898"/>
          <a:ext cx="1568301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767"/>
                <a:gridCol w="522767"/>
                <a:gridCol w="522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829623"/>
              </p:ext>
            </p:extLst>
          </p:nvPr>
        </p:nvGraphicFramePr>
        <p:xfrm>
          <a:off x="7162800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3386163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2925897"/>
              </p:ext>
            </p:extLst>
          </p:nvPr>
        </p:nvGraphicFramePr>
        <p:xfrm>
          <a:off x="1487234" y="4806670"/>
          <a:ext cx="443023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388923"/>
              </p:ext>
            </p:extLst>
          </p:nvPr>
        </p:nvGraphicFramePr>
        <p:xfrm>
          <a:off x="57912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0872289"/>
              </p:ext>
            </p:extLst>
          </p:nvPr>
        </p:nvGraphicFramePr>
        <p:xfrm>
          <a:off x="6498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931871"/>
              </p:ext>
            </p:extLst>
          </p:nvPr>
        </p:nvGraphicFramePr>
        <p:xfrm>
          <a:off x="84475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6652336"/>
              </p:ext>
            </p:extLst>
          </p:nvPr>
        </p:nvGraphicFramePr>
        <p:xfrm>
          <a:off x="51816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3538379"/>
              </p:ext>
            </p:extLst>
          </p:nvPr>
        </p:nvGraphicFramePr>
        <p:xfrm>
          <a:off x="44958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2313893"/>
              </p:ext>
            </p:extLst>
          </p:nvPr>
        </p:nvGraphicFramePr>
        <p:xfrm>
          <a:off x="75438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222744" y="2773018"/>
            <a:ext cx="3196856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987901" y="2773018"/>
            <a:ext cx="1773866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4651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3810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9530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54703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8360734" y="3839818"/>
            <a:ext cx="32075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944834" y="3839818"/>
            <a:ext cx="217967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7599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0938336"/>
              </p:ext>
            </p:extLst>
          </p:nvPr>
        </p:nvGraphicFramePr>
        <p:xfrm>
          <a:off x="3810000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6459985"/>
              </p:ext>
            </p:extLst>
          </p:nvPr>
        </p:nvGraphicFramePr>
        <p:xfrm>
          <a:off x="2666998" y="4800600"/>
          <a:ext cx="9144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1"/>
                <a:gridCol w="4572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3996104"/>
              </p:ext>
            </p:extLst>
          </p:nvPr>
        </p:nvGraphicFramePr>
        <p:xfrm>
          <a:off x="3345712" y="3657600"/>
          <a:ext cx="4642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cxnSp>
        <p:nvCxnSpPr>
          <p:cNvPr id="37" name="Elbow Connector 36"/>
          <p:cNvCxnSpPr>
            <a:stCxn id="33" idx="1"/>
            <a:endCxn id="44" idx="0"/>
          </p:cNvCxnSpPr>
          <p:nvPr/>
        </p:nvCxnSpPr>
        <p:spPr>
          <a:xfrm rot="10800000" flipV="1">
            <a:off x="3124200" y="3855720"/>
            <a:ext cx="22151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33" idx="3"/>
            <a:endCxn id="29" idx="0"/>
          </p:cNvCxnSpPr>
          <p:nvPr/>
        </p:nvCxnSpPr>
        <p:spPr>
          <a:xfrm>
            <a:off x="3810000" y="3855720"/>
            <a:ext cx="2286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endCxn id="33" idx="0"/>
          </p:cNvCxnSpPr>
          <p:nvPr/>
        </p:nvCxnSpPr>
        <p:spPr>
          <a:xfrm rot="10800000" flipV="1">
            <a:off x="3577857" y="3306418"/>
            <a:ext cx="1375143" cy="35118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4952999" y="2971800"/>
            <a:ext cx="1" cy="334618"/>
          </a:xfrm>
          <a:prstGeom prst="straightConnector1">
            <a:avLst/>
          </a:prstGeom>
          <a:ln w="381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/>
          <p:nvPr/>
        </p:nvCxnSpPr>
        <p:spPr>
          <a:xfrm rot="16200000" flipH="1">
            <a:off x="1126964" y="4191797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18116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Root is 4-node, must split.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67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7159967"/>
              </p:ext>
            </p:extLst>
          </p:nvPr>
        </p:nvGraphicFramePr>
        <p:xfrm>
          <a:off x="990600" y="3641698"/>
          <a:ext cx="4642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4822025"/>
              </p:ext>
            </p:extLst>
          </p:nvPr>
        </p:nvGraphicFramePr>
        <p:xfrm>
          <a:off x="4419600" y="2574898"/>
          <a:ext cx="1568301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767"/>
                <a:gridCol w="522767"/>
                <a:gridCol w="522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FD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FD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FD8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4438049"/>
              </p:ext>
            </p:extLst>
          </p:nvPr>
        </p:nvGraphicFramePr>
        <p:xfrm>
          <a:off x="7162800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5877347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7883339"/>
              </p:ext>
            </p:extLst>
          </p:nvPr>
        </p:nvGraphicFramePr>
        <p:xfrm>
          <a:off x="1487234" y="4806670"/>
          <a:ext cx="443023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363773"/>
              </p:ext>
            </p:extLst>
          </p:nvPr>
        </p:nvGraphicFramePr>
        <p:xfrm>
          <a:off x="57912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6740587"/>
              </p:ext>
            </p:extLst>
          </p:nvPr>
        </p:nvGraphicFramePr>
        <p:xfrm>
          <a:off x="6498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7810279"/>
              </p:ext>
            </p:extLst>
          </p:nvPr>
        </p:nvGraphicFramePr>
        <p:xfrm>
          <a:off x="84475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6337510"/>
              </p:ext>
            </p:extLst>
          </p:nvPr>
        </p:nvGraphicFramePr>
        <p:xfrm>
          <a:off x="51816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3687108"/>
              </p:ext>
            </p:extLst>
          </p:nvPr>
        </p:nvGraphicFramePr>
        <p:xfrm>
          <a:off x="44958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4480444"/>
              </p:ext>
            </p:extLst>
          </p:nvPr>
        </p:nvGraphicFramePr>
        <p:xfrm>
          <a:off x="75438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222744" y="2773018"/>
            <a:ext cx="3196856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7" idx="0"/>
          </p:cNvCxnSpPr>
          <p:nvPr/>
        </p:nvCxnSpPr>
        <p:spPr>
          <a:xfrm>
            <a:off x="5987901" y="2773018"/>
            <a:ext cx="1773866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465134" y="2971138"/>
            <a:ext cx="0" cy="670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3810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9530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54703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8360734" y="3839818"/>
            <a:ext cx="32075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944834" y="3839818"/>
            <a:ext cx="217967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7599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2933170"/>
              </p:ext>
            </p:extLst>
          </p:nvPr>
        </p:nvGraphicFramePr>
        <p:xfrm>
          <a:off x="3810000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2468150"/>
              </p:ext>
            </p:extLst>
          </p:nvPr>
        </p:nvGraphicFramePr>
        <p:xfrm>
          <a:off x="2666998" y="4800600"/>
          <a:ext cx="9144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1"/>
                <a:gridCol w="4572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7219948"/>
              </p:ext>
            </p:extLst>
          </p:nvPr>
        </p:nvGraphicFramePr>
        <p:xfrm>
          <a:off x="3345712" y="3657600"/>
          <a:ext cx="4642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7" name="Elbow Connector 36"/>
          <p:cNvCxnSpPr>
            <a:stCxn id="33" idx="1"/>
            <a:endCxn id="44" idx="0"/>
          </p:cNvCxnSpPr>
          <p:nvPr/>
        </p:nvCxnSpPr>
        <p:spPr>
          <a:xfrm rot="10800000" flipV="1">
            <a:off x="3124200" y="3855720"/>
            <a:ext cx="22151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33" idx="3"/>
            <a:endCxn id="29" idx="0"/>
          </p:cNvCxnSpPr>
          <p:nvPr/>
        </p:nvCxnSpPr>
        <p:spPr>
          <a:xfrm>
            <a:off x="3810000" y="3855720"/>
            <a:ext cx="2286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endCxn id="33" idx="0"/>
          </p:cNvCxnSpPr>
          <p:nvPr/>
        </p:nvCxnSpPr>
        <p:spPr>
          <a:xfrm rot="10800000" flipV="1">
            <a:off x="3577857" y="3306418"/>
            <a:ext cx="1375143" cy="35118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4952999" y="2971800"/>
            <a:ext cx="1" cy="334618"/>
          </a:xfrm>
          <a:prstGeom prst="straightConnector1">
            <a:avLst/>
          </a:prstGeom>
          <a:ln w="381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/>
          <p:nvPr/>
        </p:nvCxnSpPr>
        <p:spPr>
          <a:xfrm rot="16200000" flipH="1">
            <a:off x="1126964" y="4191797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321168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Root is 4-node, must split.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68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3094345"/>
              </p:ext>
            </p:extLst>
          </p:nvPr>
        </p:nvGraphicFramePr>
        <p:xfrm>
          <a:off x="990600" y="3641698"/>
          <a:ext cx="4642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5903133"/>
              </p:ext>
            </p:extLst>
          </p:nvPr>
        </p:nvGraphicFramePr>
        <p:xfrm>
          <a:off x="2286000" y="2574898"/>
          <a:ext cx="522767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FD8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0951381"/>
              </p:ext>
            </p:extLst>
          </p:nvPr>
        </p:nvGraphicFramePr>
        <p:xfrm>
          <a:off x="7162800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5525526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6311277"/>
              </p:ext>
            </p:extLst>
          </p:nvPr>
        </p:nvGraphicFramePr>
        <p:xfrm>
          <a:off x="1487234" y="4806670"/>
          <a:ext cx="443023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0225817"/>
              </p:ext>
            </p:extLst>
          </p:nvPr>
        </p:nvGraphicFramePr>
        <p:xfrm>
          <a:off x="57912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9813426"/>
              </p:ext>
            </p:extLst>
          </p:nvPr>
        </p:nvGraphicFramePr>
        <p:xfrm>
          <a:off x="6498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2736163"/>
              </p:ext>
            </p:extLst>
          </p:nvPr>
        </p:nvGraphicFramePr>
        <p:xfrm>
          <a:off x="84475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5202889"/>
              </p:ext>
            </p:extLst>
          </p:nvPr>
        </p:nvGraphicFramePr>
        <p:xfrm>
          <a:off x="51816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9743826"/>
              </p:ext>
            </p:extLst>
          </p:nvPr>
        </p:nvGraphicFramePr>
        <p:xfrm>
          <a:off x="44958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0790035"/>
              </p:ext>
            </p:extLst>
          </p:nvPr>
        </p:nvGraphicFramePr>
        <p:xfrm>
          <a:off x="75438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222744" y="2773018"/>
            <a:ext cx="1063256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35" idx="3"/>
          </p:cNvCxnSpPr>
          <p:nvPr/>
        </p:nvCxnSpPr>
        <p:spPr>
          <a:xfrm>
            <a:off x="6934200" y="2773680"/>
            <a:ext cx="827567" cy="860223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3810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9530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54703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8360734" y="3839818"/>
            <a:ext cx="32075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944834" y="3839818"/>
            <a:ext cx="217967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7599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1319410"/>
              </p:ext>
            </p:extLst>
          </p:nvPr>
        </p:nvGraphicFramePr>
        <p:xfrm>
          <a:off x="3810000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2148200"/>
              </p:ext>
            </p:extLst>
          </p:nvPr>
        </p:nvGraphicFramePr>
        <p:xfrm>
          <a:off x="2666998" y="4800600"/>
          <a:ext cx="9144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1"/>
                <a:gridCol w="4572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678388"/>
              </p:ext>
            </p:extLst>
          </p:nvPr>
        </p:nvGraphicFramePr>
        <p:xfrm>
          <a:off x="3345712" y="3657600"/>
          <a:ext cx="4642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7" name="Elbow Connector 36"/>
          <p:cNvCxnSpPr>
            <a:stCxn id="33" idx="1"/>
            <a:endCxn id="44" idx="0"/>
          </p:cNvCxnSpPr>
          <p:nvPr/>
        </p:nvCxnSpPr>
        <p:spPr>
          <a:xfrm rot="10800000" flipV="1">
            <a:off x="3124200" y="3855720"/>
            <a:ext cx="22151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33" idx="3"/>
            <a:endCxn id="29" idx="0"/>
          </p:cNvCxnSpPr>
          <p:nvPr/>
        </p:nvCxnSpPr>
        <p:spPr>
          <a:xfrm>
            <a:off x="3810000" y="3855720"/>
            <a:ext cx="2286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6" idx="3"/>
            <a:endCxn id="33" idx="0"/>
          </p:cNvCxnSpPr>
          <p:nvPr/>
        </p:nvCxnSpPr>
        <p:spPr>
          <a:xfrm>
            <a:off x="2808767" y="2773018"/>
            <a:ext cx="769089" cy="88458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/>
          <p:nvPr/>
        </p:nvCxnSpPr>
        <p:spPr>
          <a:xfrm rot="16200000" flipH="1">
            <a:off x="1126964" y="4191797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3002445"/>
              </p:ext>
            </p:extLst>
          </p:nvPr>
        </p:nvGraphicFramePr>
        <p:xfrm>
          <a:off x="4066953" y="1965960"/>
          <a:ext cx="522767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FD8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8404120"/>
              </p:ext>
            </p:extLst>
          </p:nvPr>
        </p:nvGraphicFramePr>
        <p:xfrm>
          <a:off x="6411433" y="2575560"/>
          <a:ext cx="522767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FD82"/>
                    </a:solidFill>
                  </a:tcPr>
                </a:tc>
              </a:tr>
            </a:tbl>
          </a:graphicData>
        </a:graphic>
      </p:graphicFrame>
      <p:cxnSp>
        <p:nvCxnSpPr>
          <p:cNvPr id="42" name="Elbow Connector 41"/>
          <p:cNvCxnSpPr>
            <a:stCxn id="35" idx="1"/>
            <a:endCxn id="13" idx="0"/>
          </p:cNvCxnSpPr>
          <p:nvPr/>
        </p:nvCxnSpPr>
        <p:spPr>
          <a:xfrm rot="10800000" flipV="1">
            <a:off x="5486401" y="2773680"/>
            <a:ext cx="925033" cy="86801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34" idx="1"/>
            <a:endCxn id="6" idx="0"/>
          </p:cNvCxnSpPr>
          <p:nvPr/>
        </p:nvCxnSpPr>
        <p:spPr>
          <a:xfrm rot="10800000" flipV="1">
            <a:off x="2547383" y="2164080"/>
            <a:ext cx="1519570" cy="41081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34" idx="3"/>
            <a:endCxn id="35" idx="0"/>
          </p:cNvCxnSpPr>
          <p:nvPr/>
        </p:nvCxnSpPr>
        <p:spPr>
          <a:xfrm>
            <a:off x="4589720" y="2164080"/>
            <a:ext cx="2083096" cy="4114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336569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Continue with inserting </a:t>
            </a:r>
            <a:r>
              <a:rPr lang="en-US" sz="2400" dirty="0"/>
              <a:t>an item with key = 13.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69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2129582"/>
              </p:ext>
            </p:extLst>
          </p:nvPr>
        </p:nvGraphicFramePr>
        <p:xfrm>
          <a:off x="990600" y="3641698"/>
          <a:ext cx="4642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8906860"/>
              </p:ext>
            </p:extLst>
          </p:nvPr>
        </p:nvGraphicFramePr>
        <p:xfrm>
          <a:off x="2286000" y="2574898"/>
          <a:ext cx="522767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9633692"/>
              </p:ext>
            </p:extLst>
          </p:nvPr>
        </p:nvGraphicFramePr>
        <p:xfrm>
          <a:off x="7162800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3129952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0557699"/>
              </p:ext>
            </p:extLst>
          </p:nvPr>
        </p:nvGraphicFramePr>
        <p:xfrm>
          <a:off x="1487234" y="4806670"/>
          <a:ext cx="443023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721230"/>
              </p:ext>
            </p:extLst>
          </p:nvPr>
        </p:nvGraphicFramePr>
        <p:xfrm>
          <a:off x="57912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2050825"/>
              </p:ext>
            </p:extLst>
          </p:nvPr>
        </p:nvGraphicFramePr>
        <p:xfrm>
          <a:off x="6498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2054948"/>
              </p:ext>
            </p:extLst>
          </p:nvPr>
        </p:nvGraphicFramePr>
        <p:xfrm>
          <a:off x="84475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1390429"/>
              </p:ext>
            </p:extLst>
          </p:nvPr>
        </p:nvGraphicFramePr>
        <p:xfrm>
          <a:off x="51816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5400310"/>
              </p:ext>
            </p:extLst>
          </p:nvPr>
        </p:nvGraphicFramePr>
        <p:xfrm>
          <a:off x="44958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0468235"/>
              </p:ext>
            </p:extLst>
          </p:nvPr>
        </p:nvGraphicFramePr>
        <p:xfrm>
          <a:off x="75438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222744" y="2773018"/>
            <a:ext cx="1063256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35" idx="3"/>
          </p:cNvCxnSpPr>
          <p:nvPr/>
        </p:nvCxnSpPr>
        <p:spPr>
          <a:xfrm>
            <a:off x="6934200" y="2773680"/>
            <a:ext cx="827567" cy="860223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3810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9530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54703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8360734" y="3839818"/>
            <a:ext cx="32075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944834" y="3839818"/>
            <a:ext cx="217967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7599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872185"/>
              </p:ext>
            </p:extLst>
          </p:nvPr>
        </p:nvGraphicFramePr>
        <p:xfrm>
          <a:off x="3810000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4438212"/>
              </p:ext>
            </p:extLst>
          </p:nvPr>
        </p:nvGraphicFramePr>
        <p:xfrm>
          <a:off x="2666998" y="4800600"/>
          <a:ext cx="9144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1"/>
                <a:gridCol w="4572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6167847"/>
              </p:ext>
            </p:extLst>
          </p:nvPr>
        </p:nvGraphicFramePr>
        <p:xfrm>
          <a:off x="3345712" y="3657600"/>
          <a:ext cx="4642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7" name="Elbow Connector 36"/>
          <p:cNvCxnSpPr>
            <a:stCxn id="33" idx="1"/>
            <a:endCxn id="44" idx="0"/>
          </p:cNvCxnSpPr>
          <p:nvPr/>
        </p:nvCxnSpPr>
        <p:spPr>
          <a:xfrm rot="10800000" flipV="1">
            <a:off x="3124200" y="3855720"/>
            <a:ext cx="22151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33" idx="3"/>
            <a:endCxn id="29" idx="0"/>
          </p:cNvCxnSpPr>
          <p:nvPr/>
        </p:nvCxnSpPr>
        <p:spPr>
          <a:xfrm>
            <a:off x="3810000" y="3855720"/>
            <a:ext cx="2286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6" idx="3"/>
            <a:endCxn id="33" idx="0"/>
          </p:cNvCxnSpPr>
          <p:nvPr/>
        </p:nvCxnSpPr>
        <p:spPr>
          <a:xfrm>
            <a:off x="2808767" y="2773018"/>
            <a:ext cx="769089" cy="88458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/>
          <p:nvPr/>
        </p:nvCxnSpPr>
        <p:spPr>
          <a:xfrm rot="16200000" flipH="1">
            <a:off x="1126964" y="4191797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9928604"/>
              </p:ext>
            </p:extLst>
          </p:nvPr>
        </p:nvGraphicFramePr>
        <p:xfrm>
          <a:off x="4066953" y="1965960"/>
          <a:ext cx="522767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0958242"/>
              </p:ext>
            </p:extLst>
          </p:nvPr>
        </p:nvGraphicFramePr>
        <p:xfrm>
          <a:off x="6411433" y="2575560"/>
          <a:ext cx="522767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2" name="Elbow Connector 41"/>
          <p:cNvCxnSpPr>
            <a:stCxn id="35" idx="1"/>
            <a:endCxn id="13" idx="0"/>
          </p:cNvCxnSpPr>
          <p:nvPr/>
        </p:nvCxnSpPr>
        <p:spPr>
          <a:xfrm rot="10800000" flipV="1">
            <a:off x="5486401" y="2773680"/>
            <a:ext cx="925033" cy="86801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34" idx="1"/>
            <a:endCxn id="6" idx="0"/>
          </p:cNvCxnSpPr>
          <p:nvPr/>
        </p:nvCxnSpPr>
        <p:spPr>
          <a:xfrm rot="10800000" flipV="1">
            <a:off x="2547383" y="2164080"/>
            <a:ext cx="1519570" cy="41081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34" idx="3"/>
            <a:endCxn id="35" idx="0"/>
          </p:cNvCxnSpPr>
          <p:nvPr/>
        </p:nvCxnSpPr>
        <p:spPr>
          <a:xfrm>
            <a:off x="4589720" y="2164080"/>
            <a:ext cx="2083096" cy="4114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2840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Keys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actual applications, we oftentimes want to search or sort by different criteria.</a:t>
            </a:r>
          </a:p>
          <a:p>
            <a:r>
              <a:rPr lang="en-US" dirty="0" smtClean="0"/>
              <a:t>For example, we may want to search a customer database by ???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77871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Continue with inserting </a:t>
            </a:r>
            <a:r>
              <a:rPr lang="en-US" sz="2400" dirty="0"/>
              <a:t>an item with key = 13.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70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2881103"/>
              </p:ext>
            </p:extLst>
          </p:nvPr>
        </p:nvGraphicFramePr>
        <p:xfrm>
          <a:off x="990600" y="3641698"/>
          <a:ext cx="4642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0166213"/>
              </p:ext>
            </p:extLst>
          </p:nvPr>
        </p:nvGraphicFramePr>
        <p:xfrm>
          <a:off x="2286000" y="2574898"/>
          <a:ext cx="522767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6726561"/>
              </p:ext>
            </p:extLst>
          </p:nvPr>
        </p:nvGraphicFramePr>
        <p:xfrm>
          <a:off x="7162800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8250359"/>
              </p:ext>
            </p:extLst>
          </p:nvPr>
        </p:nvGraphicFramePr>
        <p:xfrm>
          <a:off x="152400" y="476945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6457420"/>
              </p:ext>
            </p:extLst>
          </p:nvPr>
        </p:nvGraphicFramePr>
        <p:xfrm>
          <a:off x="1487234" y="4806670"/>
          <a:ext cx="443023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0016571"/>
              </p:ext>
            </p:extLst>
          </p:nvPr>
        </p:nvGraphicFramePr>
        <p:xfrm>
          <a:off x="57912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4781694"/>
              </p:ext>
            </p:extLst>
          </p:nvPr>
        </p:nvGraphicFramePr>
        <p:xfrm>
          <a:off x="6498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9927242"/>
              </p:ext>
            </p:extLst>
          </p:nvPr>
        </p:nvGraphicFramePr>
        <p:xfrm>
          <a:off x="84475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8055834"/>
              </p:ext>
            </p:extLst>
          </p:nvPr>
        </p:nvGraphicFramePr>
        <p:xfrm>
          <a:off x="51816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4428669"/>
              </p:ext>
            </p:extLst>
          </p:nvPr>
        </p:nvGraphicFramePr>
        <p:xfrm>
          <a:off x="44958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8983275"/>
              </p:ext>
            </p:extLst>
          </p:nvPr>
        </p:nvGraphicFramePr>
        <p:xfrm>
          <a:off x="75438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222744" y="2773018"/>
            <a:ext cx="1063256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35" idx="3"/>
          </p:cNvCxnSpPr>
          <p:nvPr/>
        </p:nvCxnSpPr>
        <p:spPr>
          <a:xfrm>
            <a:off x="6934200" y="2773680"/>
            <a:ext cx="827567" cy="860223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609600" y="3839818"/>
            <a:ext cx="3810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9530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54703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8360734" y="3839818"/>
            <a:ext cx="32075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944834" y="3839818"/>
            <a:ext cx="217967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7599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0340250"/>
              </p:ext>
            </p:extLst>
          </p:nvPr>
        </p:nvGraphicFramePr>
        <p:xfrm>
          <a:off x="3810000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4264457"/>
              </p:ext>
            </p:extLst>
          </p:nvPr>
        </p:nvGraphicFramePr>
        <p:xfrm>
          <a:off x="2666998" y="4800600"/>
          <a:ext cx="9144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1"/>
                <a:gridCol w="4572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2923024"/>
              </p:ext>
            </p:extLst>
          </p:nvPr>
        </p:nvGraphicFramePr>
        <p:xfrm>
          <a:off x="3345712" y="3657600"/>
          <a:ext cx="4642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7" name="Elbow Connector 36"/>
          <p:cNvCxnSpPr>
            <a:stCxn id="33" idx="1"/>
            <a:endCxn id="44" idx="0"/>
          </p:cNvCxnSpPr>
          <p:nvPr/>
        </p:nvCxnSpPr>
        <p:spPr>
          <a:xfrm rot="10800000" flipV="1">
            <a:off x="3124200" y="3855720"/>
            <a:ext cx="22151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33" idx="3"/>
            <a:endCxn id="29" idx="0"/>
          </p:cNvCxnSpPr>
          <p:nvPr/>
        </p:nvCxnSpPr>
        <p:spPr>
          <a:xfrm>
            <a:off x="3810000" y="3855720"/>
            <a:ext cx="2286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6" idx="3"/>
            <a:endCxn id="33" idx="0"/>
          </p:cNvCxnSpPr>
          <p:nvPr/>
        </p:nvCxnSpPr>
        <p:spPr>
          <a:xfrm>
            <a:off x="2808767" y="2773018"/>
            <a:ext cx="769089" cy="88458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/>
          <p:nvPr/>
        </p:nvCxnSpPr>
        <p:spPr>
          <a:xfrm rot="16200000" flipH="1">
            <a:off x="1126964" y="4191797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0502489"/>
              </p:ext>
            </p:extLst>
          </p:nvPr>
        </p:nvGraphicFramePr>
        <p:xfrm>
          <a:off x="4066953" y="1965960"/>
          <a:ext cx="522767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0143500"/>
              </p:ext>
            </p:extLst>
          </p:nvPr>
        </p:nvGraphicFramePr>
        <p:xfrm>
          <a:off x="6411433" y="2575560"/>
          <a:ext cx="522767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2" name="Elbow Connector 41"/>
          <p:cNvCxnSpPr>
            <a:stCxn id="35" idx="1"/>
            <a:endCxn id="13" idx="0"/>
          </p:cNvCxnSpPr>
          <p:nvPr/>
        </p:nvCxnSpPr>
        <p:spPr>
          <a:xfrm rot="10800000" flipV="1">
            <a:off x="5486401" y="2773680"/>
            <a:ext cx="925033" cy="86801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34" idx="1"/>
            <a:endCxn id="6" idx="0"/>
          </p:cNvCxnSpPr>
          <p:nvPr/>
        </p:nvCxnSpPr>
        <p:spPr>
          <a:xfrm rot="10800000" flipV="1">
            <a:off x="2547383" y="2164080"/>
            <a:ext cx="1519570" cy="41081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34" idx="3"/>
            <a:endCxn id="35" idx="0"/>
          </p:cNvCxnSpPr>
          <p:nvPr/>
        </p:nvCxnSpPr>
        <p:spPr>
          <a:xfrm>
            <a:off x="4589720" y="2164080"/>
            <a:ext cx="2083096" cy="4114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794310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Continue with inserting </a:t>
            </a:r>
            <a:r>
              <a:rPr lang="en-US" sz="2400" dirty="0"/>
              <a:t>an item with key = 13.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71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236999"/>
              </p:ext>
            </p:extLst>
          </p:nvPr>
        </p:nvGraphicFramePr>
        <p:xfrm>
          <a:off x="1212112" y="3641698"/>
          <a:ext cx="4642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5543184"/>
              </p:ext>
            </p:extLst>
          </p:nvPr>
        </p:nvGraphicFramePr>
        <p:xfrm>
          <a:off x="2286000" y="2574898"/>
          <a:ext cx="522767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635594"/>
              </p:ext>
            </p:extLst>
          </p:nvPr>
        </p:nvGraphicFramePr>
        <p:xfrm>
          <a:off x="7162800" y="3641698"/>
          <a:ext cx="11979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8967"/>
                <a:gridCol w="5989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8373481"/>
              </p:ext>
            </p:extLst>
          </p:nvPr>
        </p:nvGraphicFramePr>
        <p:xfrm>
          <a:off x="152400" y="4769458"/>
          <a:ext cx="1371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2461756"/>
              </p:ext>
            </p:extLst>
          </p:nvPr>
        </p:nvGraphicFramePr>
        <p:xfrm>
          <a:off x="1842977" y="4806670"/>
          <a:ext cx="443023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0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5883909"/>
              </p:ext>
            </p:extLst>
          </p:nvPr>
        </p:nvGraphicFramePr>
        <p:xfrm>
          <a:off x="5791200" y="4769458"/>
          <a:ext cx="533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0195339"/>
              </p:ext>
            </p:extLst>
          </p:nvPr>
        </p:nvGraphicFramePr>
        <p:xfrm>
          <a:off x="6498266" y="4784698"/>
          <a:ext cx="8931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567"/>
                <a:gridCol w="446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4176046"/>
              </p:ext>
            </p:extLst>
          </p:nvPr>
        </p:nvGraphicFramePr>
        <p:xfrm>
          <a:off x="8447568" y="4769458"/>
          <a:ext cx="46783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1056190"/>
              </p:ext>
            </p:extLst>
          </p:nvPr>
        </p:nvGraphicFramePr>
        <p:xfrm>
          <a:off x="5181600" y="3641698"/>
          <a:ext cx="6096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6034319"/>
              </p:ext>
            </p:extLst>
          </p:nvPr>
        </p:nvGraphicFramePr>
        <p:xfrm>
          <a:off x="4495800" y="4784698"/>
          <a:ext cx="9144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6296660"/>
              </p:ext>
            </p:extLst>
          </p:nvPr>
        </p:nvGraphicFramePr>
        <p:xfrm>
          <a:off x="7543800" y="4769458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Elbow Connector 16"/>
          <p:cNvCxnSpPr>
            <a:stCxn id="6" idx="1"/>
            <a:endCxn id="5" idx="0"/>
          </p:cNvCxnSpPr>
          <p:nvPr/>
        </p:nvCxnSpPr>
        <p:spPr>
          <a:xfrm rot="10800000" flipV="1">
            <a:off x="1444256" y="2773018"/>
            <a:ext cx="841744" cy="8686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35" idx="3"/>
          </p:cNvCxnSpPr>
          <p:nvPr/>
        </p:nvCxnSpPr>
        <p:spPr>
          <a:xfrm>
            <a:off x="6934200" y="2773680"/>
            <a:ext cx="827567" cy="860223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0"/>
          </p:cNvCxnSpPr>
          <p:nvPr/>
        </p:nvCxnSpPr>
        <p:spPr>
          <a:xfrm rot="10800000" flipV="1">
            <a:off x="838200" y="3839818"/>
            <a:ext cx="373912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3" idx="1"/>
            <a:endCxn id="14" idx="0"/>
          </p:cNvCxnSpPr>
          <p:nvPr/>
        </p:nvCxnSpPr>
        <p:spPr>
          <a:xfrm rot="10800000" flipV="1">
            <a:off x="4953000" y="3839818"/>
            <a:ext cx="228600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0" idx="0"/>
          </p:cNvCxnSpPr>
          <p:nvPr/>
        </p:nvCxnSpPr>
        <p:spPr>
          <a:xfrm rot="16200000" flipH="1">
            <a:off x="5470363" y="4181920"/>
            <a:ext cx="929639" cy="245435"/>
          </a:xfrm>
          <a:prstGeom prst="bentConnector3">
            <a:avLst>
              <a:gd name="adj1" fmla="val 82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7" idx="3"/>
            <a:endCxn id="12" idx="0"/>
          </p:cNvCxnSpPr>
          <p:nvPr/>
        </p:nvCxnSpPr>
        <p:spPr>
          <a:xfrm>
            <a:off x="8360734" y="3839818"/>
            <a:ext cx="32075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7" idx="1"/>
            <a:endCxn id="11" idx="0"/>
          </p:cNvCxnSpPr>
          <p:nvPr/>
        </p:nvCxnSpPr>
        <p:spPr>
          <a:xfrm rot="10800000" flipV="1">
            <a:off x="6944834" y="3839818"/>
            <a:ext cx="217967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5" idx="0"/>
          </p:cNvCxnSpPr>
          <p:nvPr/>
        </p:nvCxnSpPr>
        <p:spPr>
          <a:xfrm>
            <a:off x="7759979" y="4037938"/>
            <a:ext cx="12421" cy="7315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5378582"/>
              </p:ext>
            </p:extLst>
          </p:nvPr>
        </p:nvGraphicFramePr>
        <p:xfrm>
          <a:off x="3810000" y="4785360"/>
          <a:ext cx="4572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2774845"/>
              </p:ext>
            </p:extLst>
          </p:nvPr>
        </p:nvGraphicFramePr>
        <p:xfrm>
          <a:off x="2666998" y="4800600"/>
          <a:ext cx="91440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1"/>
                <a:gridCol w="4572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012649"/>
              </p:ext>
            </p:extLst>
          </p:nvPr>
        </p:nvGraphicFramePr>
        <p:xfrm>
          <a:off x="3345712" y="3657600"/>
          <a:ext cx="46428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7" name="Elbow Connector 36"/>
          <p:cNvCxnSpPr>
            <a:stCxn id="33" idx="1"/>
            <a:endCxn id="44" idx="0"/>
          </p:cNvCxnSpPr>
          <p:nvPr/>
        </p:nvCxnSpPr>
        <p:spPr>
          <a:xfrm rot="10800000" flipV="1">
            <a:off x="3124200" y="3855720"/>
            <a:ext cx="221513" cy="9448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33" idx="3"/>
            <a:endCxn id="29" idx="0"/>
          </p:cNvCxnSpPr>
          <p:nvPr/>
        </p:nvCxnSpPr>
        <p:spPr>
          <a:xfrm>
            <a:off x="3810000" y="3855720"/>
            <a:ext cx="228600" cy="92964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6" idx="3"/>
            <a:endCxn id="33" idx="0"/>
          </p:cNvCxnSpPr>
          <p:nvPr/>
        </p:nvCxnSpPr>
        <p:spPr>
          <a:xfrm>
            <a:off x="2808767" y="2773018"/>
            <a:ext cx="769089" cy="88458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5" idx="3"/>
            <a:endCxn id="9" idx="0"/>
          </p:cNvCxnSpPr>
          <p:nvPr/>
        </p:nvCxnSpPr>
        <p:spPr>
          <a:xfrm>
            <a:off x="1676400" y="3839818"/>
            <a:ext cx="388088" cy="96685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1847405"/>
              </p:ext>
            </p:extLst>
          </p:nvPr>
        </p:nvGraphicFramePr>
        <p:xfrm>
          <a:off x="4066953" y="1965960"/>
          <a:ext cx="522767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8964985"/>
              </p:ext>
            </p:extLst>
          </p:nvPr>
        </p:nvGraphicFramePr>
        <p:xfrm>
          <a:off x="6411433" y="2575560"/>
          <a:ext cx="522767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7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2" name="Elbow Connector 41"/>
          <p:cNvCxnSpPr>
            <a:stCxn id="35" idx="1"/>
            <a:endCxn id="13" idx="0"/>
          </p:cNvCxnSpPr>
          <p:nvPr/>
        </p:nvCxnSpPr>
        <p:spPr>
          <a:xfrm rot="10800000" flipV="1">
            <a:off x="5486401" y="2773680"/>
            <a:ext cx="925033" cy="86801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34" idx="1"/>
            <a:endCxn id="6" idx="0"/>
          </p:cNvCxnSpPr>
          <p:nvPr/>
        </p:nvCxnSpPr>
        <p:spPr>
          <a:xfrm rot="10800000" flipV="1">
            <a:off x="2547383" y="2164080"/>
            <a:ext cx="1519570" cy="410818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34" idx="3"/>
            <a:endCxn id="35" idx="0"/>
          </p:cNvCxnSpPr>
          <p:nvPr/>
        </p:nvCxnSpPr>
        <p:spPr>
          <a:xfrm>
            <a:off x="4589720" y="2164080"/>
            <a:ext cx="2083096" cy="41148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564437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 on 2-3-4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complicated.</a:t>
            </a:r>
          </a:p>
          <a:p>
            <a:r>
              <a:rPr lang="en-US" dirty="0" smtClean="0"/>
              <a:t>The book does not cover it.</a:t>
            </a:r>
          </a:p>
          <a:p>
            <a:r>
              <a:rPr lang="en-US" dirty="0" smtClean="0"/>
              <a:t>We will not cover it.</a:t>
            </a:r>
          </a:p>
          <a:p>
            <a:r>
              <a:rPr lang="en-US" dirty="0" smtClean="0"/>
              <a:t>If you care, you can look it up on Wikipedia.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914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Keys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actual applications, we oftentimes want to search or sort by different criteria.</a:t>
            </a:r>
          </a:p>
          <a:p>
            <a:r>
              <a:rPr lang="en-US" dirty="0"/>
              <a:t>For example, we may want to search a </a:t>
            </a:r>
            <a:r>
              <a:rPr lang="en-US" dirty="0" smtClean="0"/>
              <a:t>customer database by:</a:t>
            </a:r>
          </a:p>
          <a:p>
            <a:pPr lvl="1"/>
            <a:r>
              <a:rPr lang="en-US" dirty="0" smtClean="0"/>
              <a:t>Customer </a:t>
            </a:r>
            <a:r>
              <a:rPr lang="en-US" dirty="0"/>
              <a:t>ID.</a:t>
            </a:r>
          </a:p>
          <a:p>
            <a:pPr lvl="1"/>
            <a:r>
              <a:rPr lang="en-US" dirty="0"/>
              <a:t>Last name.</a:t>
            </a:r>
          </a:p>
          <a:p>
            <a:pPr lvl="1"/>
            <a:r>
              <a:rPr lang="en-US" dirty="0"/>
              <a:t>First name.</a:t>
            </a:r>
          </a:p>
          <a:p>
            <a:pPr lvl="1"/>
            <a:r>
              <a:rPr lang="en-US" dirty="0"/>
              <a:t>Phone.</a:t>
            </a:r>
          </a:p>
          <a:p>
            <a:pPr lvl="1"/>
            <a:r>
              <a:rPr lang="en-US" dirty="0"/>
              <a:t>Address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Shopping history.</a:t>
            </a:r>
            <a:endParaRPr lang="en-US" dirty="0"/>
          </a:p>
          <a:p>
            <a:pPr lvl="1"/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958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Keys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Accommodating </a:t>
            </a:r>
            <a:r>
              <a:rPr lang="en-US" sz="2400" dirty="0" smtClean="0"/>
              <a:t>the ability to search by different criteria (i.e., allow multiple keys) is </a:t>
            </a:r>
            <a:r>
              <a:rPr lang="en-US" sz="2400" dirty="0"/>
              <a:t>a standard topic in a databases course.</a:t>
            </a:r>
          </a:p>
          <a:p>
            <a:r>
              <a:rPr lang="en-US" sz="2400" dirty="0"/>
              <a:t>However, the general idea is fairly simple:</a:t>
            </a:r>
          </a:p>
          <a:p>
            <a:r>
              <a:rPr lang="en-US" sz="2400" dirty="0"/>
              <a:t>Define a </a:t>
            </a:r>
            <a:r>
              <a:rPr lang="en-US" sz="2400" b="1" u="sng" dirty="0"/>
              <a:t>primary key</a:t>
            </a:r>
            <a:r>
              <a:rPr lang="en-US" sz="2400" dirty="0"/>
              <a:t>, that is unique.</a:t>
            </a:r>
          </a:p>
          <a:p>
            <a:pPr lvl="1"/>
            <a:r>
              <a:rPr lang="en-US" sz="2000" dirty="0"/>
              <a:t>That is why we all have things such as:</a:t>
            </a:r>
          </a:p>
          <a:p>
            <a:pPr lvl="1"/>
            <a:r>
              <a:rPr lang="en-US" sz="2000" dirty="0"/>
              <a:t>Social Security number.</a:t>
            </a:r>
          </a:p>
          <a:p>
            <a:pPr lvl="1"/>
            <a:r>
              <a:rPr lang="en-US" sz="2000" dirty="0"/>
              <a:t>UTA ID number.</a:t>
            </a:r>
          </a:p>
          <a:p>
            <a:pPr lvl="1"/>
            <a:r>
              <a:rPr lang="en-US" sz="2000" dirty="0"/>
              <a:t>Customer ID number, and so on.</a:t>
            </a:r>
          </a:p>
          <a:p>
            <a:r>
              <a:rPr lang="en-US" sz="2400" dirty="0" smtClean="0"/>
              <a:t>Build a main symbol table based </a:t>
            </a:r>
            <a:r>
              <a:rPr lang="en-US" sz="2400" dirty="0"/>
              <a:t>on the primary key.</a:t>
            </a:r>
          </a:p>
          <a:p>
            <a:r>
              <a:rPr lang="en-US" sz="2400" dirty="0"/>
              <a:t>For any other field (like address, phone, last name) that we may want to search by, build a separate symbol table, that simply maps values in this field to primary keys</a:t>
            </a:r>
            <a:r>
              <a:rPr lang="en-US" sz="2400" dirty="0" smtClean="0"/>
              <a:t>.</a:t>
            </a:r>
          </a:p>
          <a:p>
            <a:pPr lvl="1"/>
            <a:r>
              <a:rPr lang="en-US" sz="2000" dirty="0"/>
              <a:t>The "key" for each such separate symbol table is NOT the primary key</a:t>
            </a:r>
            <a:r>
              <a:rPr lang="en-US" sz="2000" dirty="0" smtClean="0"/>
              <a:t>.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554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6001</TotalTime>
  <Words>3797</Words>
  <Application>Microsoft Office PowerPoint</Application>
  <PresentationFormat>On-screen Show (4:3)</PresentationFormat>
  <Paragraphs>1111</Paragraphs>
  <Slides>72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3" baseType="lpstr">
      <vt:lpstr>Office Theme</vt:lpstr>
      <vt:lpstr>PowerPoint Presentation</vt:lpstr>
      <vt:lpstr>Symbol Tables - Dictionaries</vt:lpstr>
      <vt:lpstr>Symbol Tables - Dictionaries</vt:lpstr>
      <vt:lpstr>Symbol Tables - Dictionaries</vt:lpstr>
      <vt:lpstr>Keys and Items</vt:lpstr>
      <vt:lpstr>Keys and Items</vt:lpstr>
      <vt:lpstr>Multiple Keys</vt:lpstr>
      <vt:lpstr>Multiple Keys</vt:lpstr>
      <vt:lpstr>Multiple Keys</vt:lpstr>
      <vt:lpstr>Generality of Search by Key</vt:lpstr>
      <vt:lpstr>Overview</vt:lpstr>
      <vt:lpstr>Key-Indexed Search </vt:lpstr>
      <vt:lpstr>Key-Indexed Search </vt:lpstr>
      <vt:lpstr>Key-Indexed Search </vt:lpstr>
      <vt:lpstr>Unordered Array Implementation</vt:lpstr>
      <vt:lpstr>Unordered Array Implementation</vt:lpstr>
      <vt:lpstr>Variations</vt:lpstr>
      <vt:lpstr>Search Trees</vt:lpstr>
      <vt:lpstr>Search Trees</vt:lpstr>
      <vt:lpstr>Binary Search Trees</vt:lpstr>
      <vt:lpstr>Binary Search Trees</vt:lpstr>
      <vt:lpstr>Binary Search Trees</vt:lpstr>
      <vt:lpstr>Binary Search Trees</vt:lpstr>
      <vt:lpstr>Binary Search Trees</vt:lpstr>
      <vt:lpstr>Binary Search Trees</vt:lpstr>
      <vt:lpstr>Binary Search Trees</vt:lpstr>
      <vt:lpstr>Performance of Search</vt:lpstr>
      <vt:lpstr>Performance of Search</vt:lpstr>
      <vt:lpstr>Performance of Search</vt:lpstr>
      <vt:lpstr>Naïve Insertion</vt:lpstr>
      <vt:lpstr>Naïve Insertion</vt:lpstr>
      <vt:lpstr>Naïve Insertion</vt:lpstr>
      <vt:lpstr>Naïve Insertion</vt:lpstr>
      <vt:lpstr>Naïve Insertion</vt:lpstr>
      <vt:lpstr>Naïve Insertion</vt:lpstr>
      <vt:lpstr>Naïve Insertion</vt:lpstr>
      <vt:lpstr>2-3-4 Trees</vt:lpstr>
      <vt:lpstr>Example of 2-3-4 Tree</vt:lpstr>
      <vt:lpstr>Search in 2-3-4 Trees</vt:lpstr>
      <vt:lpstr>Insertion in 2-3-4 Trees</vt:lpstr>
      <vt:lpstr>Insertion in 2-3-4 Trees</vt:lpstr>
      <vt:lpstr>Transformation Examples</vt:lpstr>
      <vt:lpstr>Transformation Examples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Insertion Example</vt:lpstr>
      <vt:lpstr>Deletion on 2-3-4 Trees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1058</cp:revision>
  <dcterms:created xsi:type="dcterms:W3CDTF">2006-08-16T00:00:00Z</dcterms:created>
  <dcterms:modified xsi:type="dcterms:W3CDTF">2014-08-04T23:21:21Z</dcterms:modified>
</cp:coreProperties>
</file>