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1"/>
  </p:notesMasterIdLst>
  <p:handoutMasterIdLst>
    <p:handoutMasterId r:id="rId72"/>
  </p:handoutMasterIdLst>
  <p:sldIdLst>
    <p:sldId id="256" r:id="rId2"/>
    <p:sldId id="257" r:id="rId3"/>
    <p:sldId id="293" r:id="rId4"/>
    <p:sldId id="303" r:id="rId5"/>
    <p:sldId id="258" r:id="rId6"/>
    <p:sldId id="306" r:id="rId7"/>
    <p:sldId id="307" r:id="rId8"/>
    <p:sldId id="263" r:id="rId9"/>
    <p:sldId id="264" r:id="rId10"/>
    <p:sldId id="265" r:id="rId11"/>
    <p:sldId id="266" r:id="rId12"/>
    <p:sldId id="267" r:id="rId13"/>
    <p:sldId id="272" r:id="rId14"/>
    <p:sldId id="268" r:id="rId15"/>
    <p:sldId id="269" r:id="rId16"/>
    <p:sldId id="270" r:id="rId17"/>
    <p:sldId id="271" r:id="rId18"/>
    <p:sldId id="262" r:id="rId19"/>
    <p:sldId id="259" r:id="rId20"/>
    <p:sldId id="283" r:id="rId21"/>
    <p:sldId id="260" r:id="rId22"/>
    <p:sldId id="294" r:id="rId23"/>
    <p:sldId id="280" r:id="rId24"/>
    <p:sldId id="261" r:id="rId25"/>
    <p:sldId id="276" r:id="rId26"/>
    <p:sldId id="277" r:id="rId27"/>
    <p:sldId id="295" r:id="rId28"/>
    <p:sldId id="296" r:id="rId29"/>
    <p:sldId id="297" r:id="rId30"/>
    <p:sldId id="298" r:id="rId31"/>
    <p:sldId id="299" r:id="rId32"/>
    <p:sldId id="300" r:id="rId33"/>
    <p:sldId id="301" r:id="rId34"/>
    <p:sldId id="302" r:id="rId35"/>
    <p:sldId id="278" r:id="rId36"/>
    <p:sldId id="305" r:id="rId37"/>
    <p:sldId id="281" r:id="rId38"/>
    <p:sldId id="282" r:id="rId39"/>
    <p:sldId id="337" r:id="rId40"/>
    <p:sldId id="309" r:id="rId41"/>
    <p:sldId id="279" r:id="rId42"/>
    <p:sldId id="319" r:id="rId43"/>
    <p:sldId id="320" r:id="rId44"/>
    <p:sldId id="321" r:id="rId45"/>
    <p:sldId id="322" r:id="rId46"/>
    <p:sldId id="323" r:id="rId47"/>
    <p:sldId id="324" r:id="rId48"/>
    <p:sldId id="310" r:id="rId49"/>
    <p:sldId id="312" r:id="rId50"/>
    <p:sldId id="311" r:id="rId51"/>
    <p:sldId id="313" r:id="rId52"/>
    <p:sldId id="314" r:id="rId53"/>
    <p:sldId id="315" r:id="rId54"/>
    <p:sldId id="316" r:id="rId55"/>
    <p:sldId id="317" r:id="rId56"/>
    <p:sldId id="318" r:id="rId57"/>
    <p:sldId id="275" r:id="rId58"/>
    <p:sldId id="325" r:id="rId59"/>
    <p:sldId id="326" r:id="rId60"/>
    <p:sldId id="327" r:id="rId61"/>
    <p:sldId id="287" r:id="rId62"/>
    <p:sldId id="328" r:id="rId63"/>
    <p:sldId id="329" r:id="rId64"/>
    <p:sldId id="330" r:id="rId65"/>
    <p:sldId id="331" r:id="rId66"/>
    <p:sldId id="332" r:id="rId67"/>
    <p:sldId id="333" r:id="rId68"/>
    <p:sldId id="334" r:id="rId69"/>
    <p:sldId id="335" r:id="rId7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18363DA-F012-4A9F-8918-6687DCC9D62A}">
          <p14:sldIdLst>
            <p14:sldId id="256"/>
            <p14:sldId id="257"/>
            <p14:sldId id="293"/>
            <p14:sldId id="303"/>
            <p14:sldId id="258"/>
            <p14:sldId id="306"/>
            <p14:sldId id="307"/>
            <p14:sldId id="263"/>
            <p14:sldId id="264"/>
            <p14:sldId id="265"/>
            <p14:sldId id="266"/>
            <p14:sldId id="267"/>
            <p14:sldId id="272"/>
            <p14:sldId id="268"/>
            <p14:sldId id="269"/>
            <p14:sldId id="270"/>
            <p14:sldId id="271"/>
            <p14:sldId id="262"/>
            <p14:sldId id="259"/>
            <p14:sldId id="283"/>
            <p14:sldId id="260"/>
            <p14:sldId id="294"/>
            <p14:sldId id="280"/>
            <p14:sldId id="261"/>
            <p14:sldId id="276"/>
            <p14:sldId id="277"/>
            <p14:sldId id="295"/>
            <p14:sldId id="296"/>
            <p14:sldId id="297"/>
            <p14:sldId id="298"/>
            <p14:sldId id="299"/>
            <p14:sldId id="300"/>
            <p14:sldId id="301"/>
            <p14:sldId id="302"/>
            <p14:sldId id="278"/>
            <p14:sldId id="305"/>
            <p14:sldId id="281"/>
            <p14:sldId id="282"/>
            <p14:sldId id="337"/>
            <p14:sldId id="309"/>
            <p14:sldId id="279"/>
            <p14:sldId id="319"/>
            <p14:sldId id="320"/>
            <p14:sldId id="321"/>
            <p14:sldId id="322"/>
            <p14:sldId id="323"/>
            <p14:sldId id="324"/>
            <p14:sldId id="310"/>
            <p14:sldId id="312"/>
            <p14:sldId id="311"/>
            <p14:sldId id="313"/>
            <p14:sldId id="314"/>
            <p14:sldId id="315"/>
            <p14:sldId id="316"/>
            <p14:sldId id="317"/>
            <p14:sldId id="318"/>
            <p14:sldId id="275"/>
            <p14:sldId id="325"/>
            <p14:sldId id="326"/>
            <p14:sldId id="327"/>
            <p14:sldId id="287"/>
            <p14:sldId id="328"/>
            <p14:sldId id="329"/>
            <p14:sldId id="330"/>
            <p14:sldId id="331"/>
            <p14:sldId id="332"/>
            <p14:sldId id="333"/>
            <p14:sldId id="334"/>
            <p14:sldId id="33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FD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36" autoAdjust="0"/>
    <p:restoredTop sz="95066" autoAdjust="0"/>
  </p:normalViewPr>
  <p:slideViewPr>
    <p:cSldViewPr snapToObjects="1">
      <p:cViewPr>
        <p:scale>
          <a:sx n="90" d="100"/>
          <a:sy n="90" d="100"/>
        </p:scale>
        <p:origin x="-66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72"/>
    </p:cViewPr>
  </p:sorterViewPr>
  <p:notesViewPr>
    <p:cSldViewPr snapToObjects="1">
      <p:cViewPr varScale="1">
        <p:scale>
          <a:sx n="80" d="100"/>
          <a:sy n="80" d="100"/>
        </p:scale>
        <p:origin x="-3864" y="-8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655BB-DB7D-4259-A68E-202CF9A0DF0E}" type="datetimeFigureOut">
              <a:rPr lang="en-US" smtClean="0"/>
              <a:t>8/4/2014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B64A61-A641-44C9-B120-98C0BCF5C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8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BB22C-122D-4EE2-9812-B1AA4CFA3383}" type="datetimeFigureOut">
              <a:rPr lang="en-US" smtClean="0"/>
              <a:pPr/>
              <a:t>8/4/2014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95B3F-8216-487B-AC35-BDA8990236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85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41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41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714B-E11A-4793-9D4B-C7DA0B002A2E}" type="datetime1">
              <a:rPr lang="en-US" smtClean="0"/>
              <a:pPr/>
              <a:t>8/4/2014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6908-18CF-4D46-A568-031B411BADDC}" type="datetime1">
              <a:rPr lang="en-US" smtClean="0"/>
              <a:pPr/>
              <a:t>8/4/2014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A0BF-8AB8-438E-8F5F-3BC988050D5C}" type="datetime1">
              <a:rPr lang="en-US" smtClean="0"/>
              <a:pPr/>
              <a:t>8/4/2014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1D551-D1C9-475F-8F97-B5E238F846DE}" type="datetime1">
              <a:rPr lang="en-US" smtClean="0"/>
              <a:pPr/>
              <a:t>8/4/2014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A71D-2E90-4908-919F-619FDB1089CE}" type="datetime1">
              <a:rPr lang="en-US" smtClean="0"/>
              <a:pPr/>
              <a:t>8/4/2014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358A-EF12-449E-95F9-53ECB702F323}" type="datetime1">
              <a:rPr lang="en-US" smtClean="0"/>
              <a:pPr/>
              <a:t>8/4/2014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BF9DE-364F-4108-BF86-9295B2495FBB}" type="datetime1">
              <a:rPr lang="en-US" smtClean="0"/>
              <a:pPr/>
              <a:t>8/4/2014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91E9-5B6C-4491-8FE2-FE8BB8D7CBC7}" type="datetime1">
              <a:rPr lang="en-US" smtClean="0"/>
              <a:pPr/>
              <a:t>8/4/2014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32F4-B520-430E-BC9F-5620D1D82898}" type="datetime1">
              <a:rPr lang="en-US" smtClean="0"/>
              <a:pPr/>
              <a:t>8/4/2014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21798-164E-4412-9238-A87AFC6688E7}" type="datetime1">
              <a:rPr lang="en-US" smtClean="0"/>
              <a:pPr/>
              <a:t>8/4/2014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B5C6D-AA2A-4233-A83B-6410688265D8}" type="datetime1">
              <a:rPr lang="en-US" smtClean="0"/>
              <a:pPr/>
              <a:t>8/4/2014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F1508-6116-47D0-9391-D505EF128AA1}" type="datetime1">
              <a:rPr lang="en-US" smtClean="0"/>
              <a:pPr/>
              <a:t>8/4/2014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1981200"/>
            <a:ext cx="7467600" cy="1752600"/>
          </a:xfrm>
        </p:spPr>
        <p:txBody>
          <a:bodyPr/>
          <a:lstStyle/>
          <a:p>
            <a:pPr eaLnBrk="1" hangingPunct="1"/>
            <a:r>
              <a:rPr lang="en-US" smtClean="0"/>
              <a:t>Minimum Spanning Trees</a:t>
            </a:r>
            <a:endParaRPr lang="en-US" dirty="0" smtClean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87752" y="4191000"/>
            <a:ext cx="468596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2320 – Algorithms and Data Structures</a:t>
            </a:r>
            <a:endParaRPr lang="en-US" dirty="0"/>
          </a:p>
          <a:p>
            <a:pPr algn="ctr" eaLnBrk="1" hangingPunct="1"/>
            <a:r>
              <a:rPr lang="en-US" dirty="0"/>
              <a:t>Vassilis Athitsos</a:t>
            </a:r>
          </a:p>
          <a:p>
            <a:pPr algn="ctr" eaLnBrk="1" hangingPunct="1"/>
            <a:r>
              <a:rPr lang="en-US" dirty="0"/>
              <a:t>University of Texas at </a:t>
            </a:r>
            <a:r>
              <a:rPr lang="en-US" dirty="0" smtClean="0"/>
              <a:t>Arlington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10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9" y="1371600"/>
            <a:ext cx="6298488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Start by adding vertex 0</a:t>
            </a:r>
            <a:br>
              <a:rPr lang="en-US" dirty="0"/>
            </a:br>
            <a:r>
              <a:rPr lang="en-US" dirty="0"/>
              <a:t> to the MST (minimum-cost</a:t>
            </a:r>
            <a:br>
              <a:rPr lang="en-US" dirty="0"/>
            </a:br>
            <a:r>
              <a:rPr lang="en-US" dirty="0"/>
              <a:t> spanning tree).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Repeat until all </a:t>
            </a:r>
            <a:br>
              <a:rPr lang="en-US" dirty="0"/>
            </a:br>
            <a:r>
              <a:rPr lang="en-US" dirty="0"/>
              <a:t>vertices have been </a:t>
            </a:r>
            <a:br>
              <a:rPr lang="en-US" dirty="0"/>
            </a:br>
            <a:r>
              <a:rPr lang="en-US" dirty="0"/>
              <a:t>added to the tree: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From all edges connecting vertices from the current tree to vertices outside the current tree, select the smallest edge.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Add that edge to the tree, and also add to the tree the non-tree vertex of that edge.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715546" y="838200"/>
            <a:ext cx="4199854" cy="3048000"/>
            <a:chOff x="864704" y="3048000"/>
            <a:chExt cx="4199854" cy="3048000"/>
          </a:xfrm>
        </p:grpSpPr>
        <p:grpSp>
          <p:nvGrpSpPr>
            <p:cNvPr id="6" name="Group 5"/>
            <p:cNvGrpSpPr/>
            <p:nvPr/>
          </p:nvGrpSpPr>
          <p:grpSpPr>
            <a:xfrm>
              <a:off x="2286000" y="3048000"/>
              <a:ext cx="457200" cy="466130"/>
              <a:chOff x="1676400" y="3424536"/>
              <a:chExt cx="457200" cy="466130"/>
            </a:xfrm>
          </p:grpSpPr>
          <p:sp>
            <p:nvSpPr>
              <p:cNvPr id="38" name="Oval 3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2667000" y="4114800"/>
              <a:ext cx="457200" cy="466130"/>
              <a:chOff x="1676400" y="3424536"/>
              <a:chExt cx="457200" cy="466130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429000" y="4563070"/>
              <a:ext cx="457200" cy="466130"/>
              <a:chOff x="1676400" y="3424536"/>
              <a:chExt cx="457200" cy="466130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3810000" y="3810000"/>
              <a:ext cx="457200" cy="466130"/>
              <a:chOff x="1676400" y="3424536"/>
              <a:chExt cx="457200" cy="466130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864704" y="5486400"/>
              <a:ext cx="457200" cy="466130"/>
              <a:chOff x="1676400" y="3424536"/>
              <a:chExt cx="457200" cy="466130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1951383" y="4800599"/>
              <a:ext cx="457200" cy="466130"/>
              <a:chOff x="1676400" y="3424536"/>
              <a:chExt cx="457200" cy="466130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3540558" y="5629870"/>
              <a:ext cx="457200" cy="466130"/>
              <a:chOff x="1676400" y="3424536"/>
              <a:chExt cx="457200" cy="466130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4607358" y="3420069"/>
              <a:ext cx="457200" cy="466130"/>
              <a:chOff x="1676400" y="3424536"/>
              <a:chExt cx="457200" cy="466130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14" name="Straight Connector 13"/>
            <p:cNvCxnSpPr>
              <a:stCxn id="38" idx="6"/>
              <a:endCxn id="25" idx="1"/>
            </p:cNvCxnSpPr>
            <p:nvPr/>
          </p:nvCxnSpPr>
          <p:spPr>
            <a:xfrm>
              <a:off x="2743200" y="3281065"/>
              <a:ext cx="1864158" cy="37430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38" idx="5"/>
            </p:cNvCxnSpPr>
            <p:nvPr/>
          </p:nvCxnSpPr>
          <p:spPr>
            <a:xfrm>
              <a:off x="2676245" y="3445867"/>
              <a:ext cx="1147550" cy="44033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590800" y="3505200"/>
              <a:ext cx="208179" cy="6140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endCxn id="30" idx="0"/>
            </p:cNvCxnSpPr>
            <p:nvPr/>
          </p:nvCxnSpPr>
          <p:spPr>
            <a:xfrm flipH="1">
              <a:off x="1093304" y="3505200"/>
              <a:ext cx="1345096" cy="19812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endCxn id="35" idx="0"/>
            </p:cNvCxnSpPr>
            <p:nvPr/>
          </p:nvCxnSpPr>
          <p:spPr>
            <a:xfrm>
              <a:off x="2676245" y="3468215"/>
              <a:ext cx="960934" cy="109931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30" idx="6"/>
            </p:cNvCxnSpPr>
            <p:nvPr/>
          </p:nvCxnSpPr>
          <p:spPr>
            <a:xfrm flipV="1">
              <a:off x="1321904" y="5186065"/>
              <a:ext cx="659296" cy="5334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30" idx="6"/>
              <a:endCxn id="27" idx="1"/>
            </p:cNvCxnSpPr>
            <p:nvPr/>
          </p:nvCxnSpPr>
          <p:spPr>
            <a:xfrm>
              <a:off x="1321904" y="5719465"/>
              <a:ext cx="2218654" cy="14570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28" idx="5"/>
              <a:endCxn id="26" idx="1"/>
            </p:cNvCxnSpPr>
            <p:nvPr/>
          </p:nvCxnSpPr>
          <p:spPr>
            <a:xfrm>
              <a:off x="2341628" y="5198466"/>
              <a:ext cx="1265885" cy="49966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endCxn id="26" idx="0"/>
            </p:cNvCxnSpPr>
            <p:nvPr/>
          </p:nvCxnSpPr>
          <p:spPr>
            <a:xfrm>
              <a:off x="3675279" y="5029199"/>
              <a:ext cx="93879" cy="60067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24" idx="4"/>
              <a:endCxn id="26" idx="7"/>
            </p:cNvCxnSpPr>
            <p:nvPr/>
          </p:nvCxnSpPr>
          <p:spPr>
            <a:xfrm flipH="1">
              <a:off x="3930803" y="3886199"/>
              <a:ext cx="905155" cy="18119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/>
          <p:nvPr/>
        </p:nvSpPr>
        <p:spPr>
          <a:xfrm>
            <a:off x="5293042" y="1768733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10</a:t>
            </a:r>
            <a:endParaRPr lang="en-US" sz="20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7175648" y="83820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162800" y="15810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30</a:t>
            </a:r>
            <a:endParaRPr lang="en-US" sz="20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209917" y="160466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6940624" y="200477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15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242448" y="23430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30</a:t>
            </a:r>
            <a:endParaRPr lang="en-US" sz="20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7180243" y="2919679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10</a:t>
            </a:r>
            <a:endParaRPr lang="en-US" sz="20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6154938" y="3542675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5257800" y="28764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15</a:t>
            </a:r>
            <a:endParaRPr lang="en-US" sz="20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6489848" y="281940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5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6893086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9" y="1371600"/>
            <a:ext cx="6298488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Start by adding vertex 0</a:t>
            </a:r>
            <a:br>
              <a:rPr lang="en-US" dirty="0"/>
            </a:br>
            <a:r>
              <a:rPr lang="en-US" dirty="0"/>
              <a:t> to the MST (minimum-cost</a:t>
            </a:r>
            <a:br>
              <a:rPr lang="en-US" dirty="0"/>
            </a:br>
            <a:r>
              <a:rPr lang="en-US" dirty="0"/>
              <a:t> spanning tree).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Repeat until all </a:t>
            </a:r>
            <a:br>
              <a:rPr lang="en-US" dirty="0"/>
            </a:br>
            <a:r>
              <a:rPr lang="en-US" dirty="0"/>
              <a:t>vertices have been </a:t>
            </a:r>
            <a:br>
              <a:rPr lang="en-US" dirty="0"/>
            </a:br>
            <a:r>
              <a:rPr lang="en-US" dirty="0"/>
              <a:t>added to the tree: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From all edges connecting vertices from the current tree to vertices outside the current tree, select the smallest edge.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Add that edge to the tree, and also add to the tree the non-tree vertex of that edge.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715546" y="838200"/>
            <a:ext cx="4199854" cy="3048000"/>
            <a:chOff x="864704" y="3048000"/>
            <a:chExt cx="4199854" cy="3048000"/>
          </a:xfrm>
        </p:grpSpPr>
        <p:grpSp>
          <p:nvGrpSpPr>
            <p:cNvPr id="6" name="Group 5"/>
            <p:cNvGrpSpPr/>
            <p:nvPr/>
          </p:nvGrpSpPr>
          <p:grpSpPr>
            <a:xfrm>
              <a:off x="2286000" y="3048000"/>
              <a:ext cx="457200" cy="466130"/>
              <a:chOff x="1676400" y="3424536"/>
              <a:chExt cx="457200" cy="466130"/>
            </a:xfrm>
          </p:grpSpPr>
          <p:sp>
            <p:nvSpPr>
              <p:cNvPr id="38" name="Oval 3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2667000" y="4114800"/>
              <a:ext cx="457200" cy="466130"/>
              <a:chOff x="1676400" y="3424536"/>
              <a:chExt cx="457200" cy="466130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429000" y="4563070"/>
              <a:ext cx="457200" cy="466130"/>
              <a:chOff x="1676400" y="3424536"/>
              <a:chExt cx="457200" cy="466130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3810000" y="3810000"/>
              <a:ext cx="457200" cy="466130"/>
              <a:chOff x="1676400" y="3424536"/>
              <a:chExt cx="457200" cy="466130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864704" y="5486400"/>
              <a:ext cx="457200" cy="466130"/>
              <a:chOff x="1676400" y="3424536"/>
              <a:chExt cx="457200" cy="466130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1951383" y="4800599"/>
              <a:ext cx="457200" cy="466130"/>
              <a:chOff x="1676400" y="3424536"/>
              <a:chExt cx="457200" cy="466130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3540558" y="5629870"/>
              <a:ext cx="457200" cy="466130"/>
              <a:chOff x="1676400" y="3424536"/>
              <a:chExt cx="457200" cy="466130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4607358" y="3420069"/>
              <a:ext cx="457200" cy="466130"/>
              <a:chOff x="1676400" y="3424536"/>
              <a:chExt cx="457200" cy="466130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14" name="Straight Connector 13"/>
            <p:cNvCxnSpPr>
              <a:stCxn id="38" idx="6"/>
              <a:endCxn id="25" idx="1"/>
            </p:cNvCxnSpPr>
            <p:nvPr/>
          </p:nvCxnSpPr>
          <p:spPr>
            <a:xfrm>
              <a:off x="2743200" y="3281065"/>
              <a:ext cx="1864158" cy="37430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38" idx="5"/>
            </p:cNvCxnSpPr>
            <p:nvPr/>
          </p:nvCxnSpPr>
          <p:spPr>
            <a:xfrm>
              <a:off x="2676245" y="3445867"/>
              <a:ext cx="1147550" cy="44033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590800" y="3505200"/>
              <a:ext cx="208179" cy="6140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endCxn id="30" idx="0"/>
            </p:cNvCxnSpPr>
            <p:nvPr/>
          </p:nvCxnSpPr>
          <p:spPr>
            <a:xfrm flipH="1">
              <a:off x="1093304" y="3505200"/>
              <a:ext cx="1345096" cy="19812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endCxn id="35" idx="0"/>
            </p:cNvCxnSpPr>
            <p:nvPr/>
          </p:nvCxnSpPr>
          <p:spPr>
            <a:xfrm>
              <a:off x="2676245" y="3468215"/>
              <a:ext cx="960934" cy="109931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30" idx="6"/>
            </p:cNvCxnSpPr>
            <p:nvPr/>
          </p:nvCxnSpPr>
          <p:spPr>
            <a:xfrm flipV="1">
              <a:off x="1321904" y="5186065"/>
              <a:ext cx="659296" cy="5334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30" idx="6"/>
              <a:endCxn id="27" idx="1"/>
            </p:cNvCxnSpPr>
            <p:nvPr/>
          </p:nvCxnSpPr>
          <p:spPr>
            <a:xfrm>
              <a:off x="1321904" y="5719465"/>
              <a:ext cx="2218654" cy="14570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28" idx="5"/>
              <a:endCxn id="26" idx="1"/>
            </p:cNvCxnSpPr>
            <p:nvPr/>
          </p:nvCxnSpPr>
          <p:spPr>
            <a:xfrm>
              <a:off x="2341628" y="5198466"/>
              <a:ext cx="1265885" cy="49966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endCxn id="26" idx="0"/>
            </p:cNvCxnSpPr>
            <p:nvPr/>
          </p:nvCxnSpPr>
          <p:spPr>
            <a:xfrm>
              <a:off x="3675279" y="5029199"/>
              <a:ext cx="93879" cy="60067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24" idx="4"/>
              <a:endCxn id="26" idx="7"/>
            </p:cNvCxnSpPr>
            <p:nvPr/>
          </p:nvCxnSpPr>
          <p:spPr>
            <a:xfrm flipH="1">
              <a:off x="3930803" y="3886199"/>
              <a:ext cx="905155" cy="18119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/>
          <p:nvPr/>
        </p:nvSpPr>
        <p:spPr>
          <a:xfrm>
            <a:off x="5293042" y="1768733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10</a:t>
            </a:r>
            <a:endParaRPr lang="en-US" sz="20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7175648" y="83820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162800" y="15810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30</a:t>
            </a:r>
            <a:endParaRPr lang="en-US" sz="20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209917" y="160466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6940624" y="200477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15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242448" y="23430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30</a:t>
            </a:r>
            <a:endParaRPr lang="en-US" sz="20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7180243" y="2919679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10</a:t>
            </a:r>
            <a:endParaRPr lang="en-US" sz="20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6154938" y="3542675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5257800" y="28764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15</a:t>
            </a:r>
            <a:endParaRPr lang="en-US" sz="20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6489848" y="281940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5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393975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9" y="1371600"/>
            <a:ext cx="6298488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Start by adding vertex 0</a:t>
            </a:r>
            <a:br>
              <a:rPr lang="en-US" dirty="0"/>
            </a:br>
            <a:r>
              <a:rPr lang="en-US" dirty="0"/>
              <a:t> to the MST (minimum-cost</a:t>
            </a:r>
            <a:br>
              <a:rPr lang="en-US" dirty="0"/>
            </a:br>
            <a:r>
              <a:rPr lang="en-US" dirty="0"/>
              <a:t> spanning tree).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Repeat until all </a:t>
            </a:r>
            <a:br>
              <a:rPr lang="en-US" dirty="0"/>
            </a:br>
            <a:r>
              <a:rPr lang="en-US" dirty="0"/>
              <a:t>vertices have been </a:t>
            </a:r>
            <a:br>
              <a:rPr lang="en-US" dirty="0"/>
            </a:br>
            <a:r>
              <a:rPr lang="en-US" dirty="0"/>
              <a:t>added to the tree: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From all edges connecting vertices from the current tree to vertices outside the current tree, select the smallest edge.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Add that edge to the tree, and also add to the tree the non-tree vertex of that edge.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715546" y="838200"/>
            <a:ext cx="4199854" cy="3048000"/>
            <a:chOff x="864704" y="3048000"/>
            <a:chExt cx="4199854" cy="3048000"/>
          </a:xfrm>
        </p:grpSpPr>
        <p:grpSp>
          <p:nvGrpSpPr>
            <p:cNvPr id="6" name="Group 5"/>
            <p:cNvGrpSpPr/>
            <p:nvPr/>
          </p:nvGrpSpPr>
          <p:grpSpPr>
            <a:xfrm>
              <a:off x="2286000" y="3048000"/>
              <a:ext cx="457200" cy="466130"/>
              <a:chOff x="1676400" y="3424536"/>
              <a:chExt cx="457200" cy="466130"/>
            </a:xfrm>
          </p:grpSpPr>
          <p:sp>
            <p:nvSpPr>
              <p:cNvPr id="38" name="Oval 3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2667000" y="4114800"/>
              <a:ext cx="457200" cy="466130"/>
              <a:chOff x="1676400" y="3424536"/>
              <a:chExt cx="457200" cy="466130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429000" y="4563070"/>
              <a:ext cx="457200" cy="466130"/>
              <a:chOff x="1676400" y="3424536"/>
              <a:chExt cx="457200" cy="466130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3810000" y="3810000"/>
              <a:ext cx="457200" cy="466130"/>
              <a:chOff x="1676400" y="3424536"/>
              <a:chExt cx="457200" cy="466130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864704" y="5486400"/>
              <a:ext cx="457200" cy="466130"/>
              <a:chOff x="1676400" y="3424536"/>
              <a:chExt cx="457200" cy="466130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1951383" y="4800599"/>
              <a:ext cx="457200" cy="466130"/>
              <a:chOff x="1676400" y="3424536"/>
              <a:chExt cx="457200" cy="466130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3540558" y="5629870"/>
              <a:ext cx="457200" cy="466130"/>
              <a:chOff x="1676400" y="3424536"/>
              <a:chExt cx="457200" cy="466130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4607358" y="3420069"/>
              <a:ext cx="457200" cy="466130"/>
              <a:chOff x="1676400" y="3424536"/>
              <a:chExt cx="457200" cy="466130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14" name="Straight Connector 13"/>
            <p:cNvCxnSpPr>
              <a:stCxn id="38" idx="6"/>
              <a:endCxn id="25" idx="1"/>
            </p:cNvCxnSpPr>
            <p:nvPr/>
          </p:nvCxnSpPr>
          <p:spPr>
            <a:xfrm>
              <a:off x="2743200" y="3281065"/>
              <a:ext cx="1864158" cy="37430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38" idx="5"/>
            </p:cNvCxnSpPr>
            <p:nvPr/>
          </p:nvCxnSpPr>
          <p:spPr>
            <a:xfrm>
              <a:off x="2676245" y="3445867"/>
              <a:ext cx="1147550" cy="44033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590800" y="3505200"/>
              <a:ext cx="208179" cy="6140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endCxn id="30" idx="0"/>
            </p:cNvCxnSpPr>
            <p:nvPr/>
          </p:nvCxnSpPr>
          <p:spPr>
            <a:xfrm flipH="1">
              <a:off x="1093304" y="3505200"/>
              <a:ext cx="1345096" cy="19812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endCxn id="35" idx="0"/>
            </p:cNvCxnSpPr>
            <p:nvPr/>
          </p:nvCxnSpPr>
          <p:spPr>
            <a:xfrm>
              <a:off x="2676245" y="3468215"/>
              <a:ext cx="960934" cy="109931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30" idx="6"/>
            </p:cNvCxnSpPr>
            <p:nvPr/>
          </p:nvCxnSpPr>
          <p:spPr>
            <a:xfrm flipV="1">
              <a:off x="1321904" y="5186065"/>
              <a:ext cx="659296" cy="5334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30" idx="6"/>
              <a:endCxn id="27" idx="1"/>
            </p:cNvCxnSpPr>
            <p:nvPr/>
          </p:nvCxnSpPr>
          <p:spPr>
            <a:xfrm>
              <a:off x="1321904" y="5719465"/>
              <a:ext cx="2218654" cy="14570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28" idx="5"/>
              <a:endCxn id="26" idx="1"/>
            </p:cNvCxnSpPr>
            <p:nvPr/>
          </p:nvCxnSpPr>
          <p:spPr>
            <a:xfrm>
              <a:off x="2341628" y="5198466"/>
              <a:ext cx="1265885" cy="49966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endCxn id="26" idx="0"/>
            </p:cNvCxnSpPr>
            <p:nvPr/>
          </p:nvCxnSpPr>
          <p:spPr>
            <a:xfrm>
              <a:off x="3675279" y="5029199"/>
              <a:ext cx="93879" cy="60067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24" idx="4"/>
              <a:endCxn id="26" idx="7"/>
            </p:cNvCxnSpPr>
            <p:nvPr/>
          </p:nvCxnSpPr>
          <p:spPr>
            <a:xfrm flipH="1">
              <a:off x="3930803" y="3886199"/>
              <a:ext cx="905155" cy="18119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/>
          <p:nvPr/>
        </p:nvSpPr>
        <p:spPr>
          <a:xfrm>
            <a:off x="5293042" y="1768733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10</a:t>
            </a:r>
            <a:endParaRPr lang="en-US" sz="20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7175648" y="83820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162800" y="15810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30</a:t>
            </a:r>
            <a:endParaRPr lang="en-US" sz="20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209917" y="160466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6940624" y="200477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15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242448" y="23430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30</a:t>
            </a:r>
            <a:endParaRPr lang="en-US" sz="20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7180243" y="2919679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10</a:t>
            </a:r>
            <a:endParaRPr lang="en-US" sz="20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6154938" y="3542675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5257800" y="28764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15</a:t>
            </a:r>
            <a:endParaRPr lang="en-US" sz="20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6489848" y="281940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5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3184891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9" y="1371600"/>
            <a:ext cx="6298488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Start by adding vertex 0</a:t>
            </a:r>
            <a:br>
              <a:rPr lang="en-US" dirty="0"/>
            </a:br>
            <a:r>
              <a:rPr lang="en-US" dirty="0"/>
              <a:t> to the MST (minimum-cost</a:t>
            </a:r>
            <a:br>
              <a:rPr lang="en-US" dirty="0"/>
            </a:br>
            <a:r>
              <a:rPr lang="en-US" dirty="0"/>
              <a:t> spanning tree).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Repeat until all </a:t>
            </a:r>
            <a:br>
              <a:rPr lang="en-US" dirty="0"/>
            </a:br>
            <a:r>
              <a:rPr lang="en-US" dirty="0"/>
              <a:t>vertices have been </a:t>
            </a:r>
            <a:br>
              <a:rPr lang="en-US" dirty="0"/>
            </a:br>
            <a:r>
              <a:rPr lang="en-US" dirty="0"/>
              <a:t>added to the tree: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From all edges connecting vertices from the current tree to vertices outside the current tree, select the smallest edge.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Add that edge to the tree, and also add to the tree the non-tree vertex of that edge.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715546" y="838200"/>
            <a:ext cx="4199854" cy="3048000"/>
            <a:chOff x="864704" y="3048000"/>
            <a:chExt cx="4199854" cy="3048000"/>
          </a:xfrm>
        </p:grpSpPr>
        <p:grpSp>
          <p:nvGrpSpPr>
            <p:cNvPr id="6" name="Group 5"/>
            <p:cNvGrpSpPr/>
            <p:nvPr/>
          </p:nvGrpSpPr>
          <p:grpSpPr>
            <a:xfrm>
              <a:off x="2286000" y="3048000"/>
              <a:ext cx="457200" cy="466130"/>
              <a:chOff x="1676400" y="3424536"/>
              <a:chExt cx="457200" cy="466130"/>
            </a:xfrm>
          </p:grpSpPr>
          <p:sp>
            <p:nvSpPr>
              <p:cNvPr id="38" name="Oval 3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2667000" y="4114800"/>
              <a:ext cx="457200" cy="466130"/>
              <a:chOff x="1676400" y="3424536"/>
              <a:chExt cx="457200" cy="466130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429000" y="4563070"/>
              <a:ext cx="457200" cy="466130"/>
              <a:chOff x="1676400" y="3424536"/>
              <a:chExt cx="457200" cy="466130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3810000" y="3810000"/>
              <a:ext cx="457200" cy="466130"/>
              <a:chOff x="1676400" y="3424536"/>
              <a:chExt cx="457200" cy="466130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864704" y="5486400"/>
              <a:ext cx="457200" cy="466130"/>
              <a:chOff x="1676400" y="3424536"/>
              <a:chExt cx="457200" cy="466130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1951383" y="4800599"/>
              <a:ext cx="457200" cy="466130"/>
              <a:chOff x="1676400" y="3424536"/>
              <a:chExt cx="457200" cy="466130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3540558" y="5629870"/>
              <a:ext cx="457200" cy="466130"/>
              <a:chOff x="1676400" y="3424536"/>
              <a:chExt cx="457200" cy="466130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4607358" y="3420069"/>
              <a:ext cx="457200" cy="466130"/>
              <a:chOff x="1676400" y="3424536"/>
              <a:chExt cx="457200" cy="466130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14" name="Straight Connector 13"/>
            <p:cNvCxnSpPr>
              <a:stCxn id="38" idx="6"/>
              <a:endCxn id="25" idx="1"/>
            </p:cNvCxnSpPr>
            <p:nvPr/>
          </p:nvCxnSpPr>
          <p:spPr>
            <a:xfrm>
              <a:off x="2743200" y="3281065"/>
              <a:ext cx="1864158" cy="37430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38" idx="5"/>
            </p:cNvCxnSpPr>
            <p:nvPr/>
          </p:nvCxnSpPr>
          <p:spPr>
            <a:xfrm>
              <a:off x="2676245" y="3445867"/>
              <a:ext cx="1147550" cy="44033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590800" y="3505200"/>
              <a:ext cx="208179" cy="6140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endCxn id="30" idx="0"/>
            </p:cNvCxnSpPr>
            <p:nvPr/>
          </p:nvCxnSpPr>
          <p:spPr>
            <a:xfrm flipH="1">
              <a:off x="1093304" y="3505200"/>
              <a:ext cx="1345096" cy="19812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endCxn id="35" idx="0"/>
            </p:cNvCxnSpPr>
            <p:nvPr/>
          </p:nvCxnSpPr>
          <p:spPr>
            <a:xfrm>
              <a:off x="2676245" y="3468215"/>
              <a:ext cx="960934" cy="109931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30" idx="6"/>
            </p:cNvCxnSpPr>
            <p:nvPr/>
          </p:nvCxnSpPr>
          <p:spPr>
            <a:xfrm flipV="1">
              <a:off x="1321904" y="5186065"/>
              <a:ext cx="659296" cy="5334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30" idx="6"/>
              <a:endCxn id="27" idx="1"/>
            </p:cNvCxnSpPr>
            <p:nvPr/>
          </p:nvCxnSpPr>
          <p:spPr>
            <a:xfrm>
              <a:off x="1321904" y="5719465"/>
              <a:ext cx="2218654" cy="14570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28" idx="5"/>
              <a:endCxn id="26" idx="1"/>
            </p:cNvCxnSpPr>
            <p:nvPr/>
          </p:nvCxnSpPr>
          <p:spPr>
            <a:xfrm>
              <a:off x="2341628" y="5198466"/>
              <a:ext cx="1265885" cy="49966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endCxn id="26" idx="0"/>
            </p:cNvCxnSpPr>
            <p:nvPr/>
          </p:nvCxnSpPr>
          <p:spPr>
            <a:xfrm>
              <a:off x="3675279" y="5029199"/>
              <a:ext cx="93879" cy="60067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24" idx="4"/>
              <a:endCxn id="26" idx="7"/>
            </p:cNvCxnSpPr>
            <p:nvPr/>
          </p:nvCxnSpPr>
          <p:spPr>
            <a:xfrm flipH="1">
              <a:off x="3930803" y="3886199"/>
              <a:ext cx="905155" cy="18119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/>
          <p:nvPr/>
        </p:nvSpPr>
        <p:spPr>
          <a:xfrm>
            <a:off x="5293042" y="1768733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10</a:t>
            </a:r>
            <a:endParaRPr lang="en-US" sz="20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7175648" y="83820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162800" y="15810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30</a:t>
            </a:r>
            <a:endParaRPr lang="en-US" sz="20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209917" y="160466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6940624" y="200477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15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242448" y="23430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30</a:t>
            </a:r>
            <a:endParaRPr lang="en-US" sz="20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7180243" y="2919679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10</a:t>
            </a:r>
            <a:endParaRPr lang="en-US" sz="20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6154938" y="3542675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5257800" y="28764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15</a:t>
            </a:r>
            <a:endParaRPr lang="en-US" sz="20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6489848" y="281940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5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5008129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9" y="1371600"/>
            <a:ext cx="6298488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Start by adding vertex 0</a:t>
            </a:r>
            <a:br>
              <a:rPr lang="en-US" dirty="0"/>
            </a:br>
            <a:r>
              <a:rPr lang="en-US" dirty="0"/>
              <a:t> to the MST (minimum-cost</a:t>
            </a:r>
            <a:br>
              <a:rPr lang="en-US" dirty="0"/>
            </a:br>
            <a:r>
              <a:rPr lang="en-US" dirty="0"/>
              <a:t> spanning tree).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Repeat until all </a:t>
            </a:r>
            <a:br>
              <a:rPr lang="en-US" dirty="0"/>
            </a:br>
            <a:r>
              <a:rPr lang="en-US" dirty="0"/>
              <a:t>vertices have been </a:t>
            </a:r>
            <a:br>
              <a:rPr lang="en-US" dirty="0"/>
            </a:br>
            <a:r>
              <a:rPr lang="en-US" dirty="0"/>
              <a:t>added to the tree: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From all edges connecting vertices from the current tree to vertices outside the current tree, select the smallest edge.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Add that edge to the tree, and also add to the tree the non-tree vertex of that edge.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715546" y="838200"/>
            <a:ext cx="4199854" cy="3048000"/>
            <a:chOff x="864704" y="3048000"/>
            <a:chExt cx="4199854" cy="3048000"/>
          </a:xfrm>
        </p:grpSpPr>
        <p:grpSp>
          <p:nvGrpSpPr>
            <p:cNvPr id="6" name="Group 5"/>
            <p:cNvGrpSpPr/>
            <p:nvPr/>
          </p:nvGrpSpPr>
          <p:grpSpPr>
            <a:xfrm>
              <a:off x="2286000" y="3048000"/>
              <a:ext cx="457200" cy="466130"/>
              <a:chOff x="1676400" y="3424536"/>
              <a:chExt cx="457200" cy="466130"/>
            </a:xfrm>
          </p:grpSpPr>
          <p:sp>
            <p:nvSpPr>
              <p:cNvPr id="38" name="Oval 3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2667000" y="4114800"/>
              <a:ext cx="457200" cy="466130"/>
              <a:chOff x="1676400" y="3424536"/>
              <a:chExt cx="457200" cy="466130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429000" y="4563070"/>
              <a:ext cx="457200" cy="466130"/>
              <a:chOff x="1676400" y="3424536"/>
              <a:chExt cx="457200" cy="466130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3810000" y="3810000"/>
              <a:ext cx="457200" cy="466130"/>
              <a:chOff x="1676400" y="3424536"/>
              <a:chExt cx="457200" cy="466130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864704" y="5486400"/>
              <a:ext cx="457200" cy="466130"/>
              <a:chOff x="1676400" y="3424536"/>
              <a:chExt cx="457200" cy="466130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1951383" y="4800599"/>
              <a:ext cx="457200" cy="466130"/>
              <a:chOff x="1676400" y="3424536"/>
              <a:chExt cx="457200" cy="466130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3540558" y="5629870"/>
              <a:ext cx="457200" cy="466130"/>
              <a:chOff x="1676400" y="3424536"/>
              <a:chExt cx="457200" cy="466130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4607358" y="3420069"/>
              <a:ext cx="457200" cy="466130"/>
              <a:chOff x="1676400" y="3424536"/>
              <a:chExt cx="457200" cy="466130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14" name="Straight Connector 13"/>
            <p:cNvCxnSpPr>
              <a:stCxn id="38" idx="6"/>
              <a:endCxn id="25" idx="1"/>
            </p:cNvCxnSpPr>
            <p:nvPr/>
          </p:nvCxnSpPr>
          <p:spPr>
            <a:xfrm>
              <a:off x="2743200" y="3281065"/>
              <a:ext cx="1864158" cy="37430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38" idx="5"/>
            </p:cNvCxnSpPr>
            <p:nvPr/>
          </p:nvCxnSpPr>
          <p:spPr>
            <a:xfrm>
              <a:off x="2676245" y="3445867"/>
              <a:ext cx="1147550" cy="44033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590800" y="3505200"/>
              <a:ext cx="208179" cy="61406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endCxn id="30" idx="0"/>
            </p:cNvCxnSpPr>
            <p:nvPr/>
          </p:nvCxnSpPr>
          <p:spPr>
            <a:xfrm flipH="1">
              <a:off x="1093304" y="3505200"/>
              <a:ext cx="1345096" cy="19812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endCxn id="35" idx="0"/>
            </p:cNvCxnSpPr>
            <p:nvPr/>
          </p:nvCxnSpPr>
          <p:spPr>
            <a:xfrm>
              <a:off x="2676245" y="3468215"/>
              <a:ext cx="960934" cy="109931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30" idx="6"/>
            </p:cNvCxnSpPr>
            <p:nvPr/>
          </p:nvCxnSpPr>
          <p:spPr>
            <a:xfrm flipV="1">
              <a:off x="1321904" y="5186065"/>
              <a:ext cx="659296" cy="5334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30" idx="6"/>
              <a:endCxn id="27" idx="1"/>
            </p:cNvCxnSpPr>
            <p:nvPr/>
          </p:nvCxnSpPr>
          <p:spPr>
            <a:xfrm>
              <a:off x="1321904" y="5719465"/>
              <a:ext cx="2218654" cy="14570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28" idx="5"/>
              <a:endCxn id="26" idx="1"/>
            </p:cNvCxnSpPr>
            <p:nvPr/>
          </p:nvCxnSpPr>
          <p:spPr>
            <a:xfrm>
              <a:off x="2341628" y="5198466"/>
              <a:ext cx="1265885" cy="49966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endCxn id="26" idx="0"/>
            </p:cNvCxnSpPr>
            <p:nvPr/>
          </p:nvCxnSpPr>
          <p:spPr>
            <a:xfrm>
              <a:off x="3675279" y="5029199"/>
              <a:ext cx="93879" cy="60067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24" idx="4"/>
              <a:endCxn id="26" idx="7"/>
            </p:cNvCxnSpPr>
            <p:nvPr/>
          </p:nvCxnSpPr>
          <p:spPr>
            <a:xfrm flipH="1">
              <a:off x="3930803" y="3886199"/>
              <a:ext cx="905155" cy="18119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/>
          <p:nvPr/>
        </p:nvSpPr>
        <p:spPr>
          <a:xfrm>
            <a:off x="5293042" y="1768733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10</a:t>
            </a:r>
            <a:endParaRPr lang="en-US" sz="20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7175648" y="83820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162800" y="15810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30</a:t>
            </a:r>
            <a:endParaRPr lang="en-US" sz="20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209917" y="160466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6940624" y="200477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15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242448" y="23430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30</a:t>
            </a:r>
            <a:endParaRPr lang="en-US" sz="20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7180243" y="2919679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10</a:t>
            </a:r>
            <a:endParaRPr lang="en-US" sz="20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6154938" y="3542675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5257800" y="28764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15</a:t>
            </a:r>
            <a:endParaRPr lang="en-US" sz="20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6489848" y="281940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5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7042315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9" y="1371600"/>
            <a:ext cx="6298488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Start by adding vertex 0</a:t>
            </a:r>
            <a:br>
              <a:rPr lang="en-US" dirty="0"/>
            </a:br>
            <a:r>
              <a:rPr lang="en-US" dirty="0"/>
              <a:t> to the MST (minimum-cost</a:t>
            </a:r>
            <a:br>
              <a:rPr lang="en-US" dirty="0"/>
            </a:br>
            <a:r>
              <a:rPr lang="en-US" dirty="0"/>
              <a:t> spanning tree).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Repeat until all </a:t>
            </a:r>
            <a:br>
              <a:rPr lang="en-US" dirty="0"/>
            </a:br>
            <a:r>
              <a:rPr lang="en-US" dirty="0"/>
              <a:t>vertices have been </a:t>
            </a:r>
            <a:br>
              <a:rPr lang="en-US" dirty="0"/>
            </a:br>
            <a:r>
              <a:rPr lang="en-US" dirty="0"/>
              <a:t>added to the tree: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From all edges connecting vertices from the current tree to vertices outside the current tree, select the smallest edge.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Add that edge to the tree, and also add to the tree the non-tree vertex of that edge.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715546" y="838200"/>
            <a:ext cx="4199854" cy="3048000"/>
            <a:chOff x="864704" y="3048000"/>
            <a:chExt cx="4199854" cy="3048000"/>
          </a:xfrm>
        </p:grpSpPr>
        <p:grpSp>
          <p:nvGrpSpPr>
            <p:cNvPr id="6" name="Group 5"/>
            <p:cNvGrpSpPr/>
            <p:nvPr/>
          </p:nvGrpSpPr>
          <p:grpSpPr>
            <a:xfrm>
              <a:off x="2286000" y="3048000"/>
              <a:ext cx="457200" cy="466130"/>
              <a:chOff x="1676400" y="3424536"/>
              <a:chExt cx="457200" cy="466130"/>
            </a:xfrm>
          </p:grpSpPr>
          <p:sp>
            <p:nvSpPr>
              <p:cNvPr id="38" name="Oval 3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2667000" y="4114800"/>
              <a:ext cx="457200" cy="466130"/>
              <a:chOff x="1676400" y="3424536"/>
              <a:chExt cx="457200" cy="466130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429000" y="4563070"/>
              <a:ext cx="457200" cy="466130"/>
              <a:chOff x="1676400" y="3424536"/>
              <a:chExt cx="457200" cy="466130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3810000" y="3810000"/>
              <a:ext cx="457200" cy="466130"/>
              <a:chOff x="1676400" y="3424536"/>
              <a:chExt cx="457200" cy="466130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864704" y="5486400"/>
              <a:ext cx="457200" cy="466130"/>
              <a:chOff x="1676400" y="3424536"/>
              <a:chExt cx="457200" cy="466130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1951383" y="4800599"/>
              <a:ext cx="457200" cy="466130"/>
              <a:chOff x="1676400" y="3424536"/>
              <a:chExt cx="457200" cy="466130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3540558" y="5629870"/>
              <a:ext cx="457200" cy="466130"/>
              <a:chOff x="1676400" y="3424536"/>
              <a:chExt cx="457200" cy="466130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4607358" y="3420069"/>
              <a:ext cx="457200" cy="466130"/>
              <a:chOff x="1676400" y="3424536"/>
              <a:chExt cx="457200" cy="466130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14" name="Straight Connector 13"/>
            <p:cNvCxnSpPr>
              <a:stCxn id="38" idx="6"/>
              <a:endCxn id="25" idx="1"/>
            </p:cNvCxnSpPr>
            <p:nvPr/>
          </p:nvCxnSpPr>
          <p:spPr>
            <a:xfrm>
              <a:off x="2743200" y="3281065"/>
              <a:ext cx="1864158" cy="37430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38" idx="5"/>
            </p:cNvCxnSpPr>
            <p:nvPr/>
          </p:nvCxnSpPr>
          <p:spPr>
            <a:xfrm>
              <a:off x="2676245" y="3445867"/>
              <a:ext cx="1147550" cy="44033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590800" y="3505200"/>
              <a:ext cx="208179" cy="61406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endCxn id="30" idx="0"/>
            </p:cNvCxnSpPr>
            <p:nvPr/>
          </p:nvCxnSpPr>
          <p:spPr>
            <a:xfrm flipH="1">
              <a:off x="1093304" y="3505200"/>
              <a:ext cx="1345096" cy="19812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endCxn id="35" idx="0"/>
            </p:cNvCxnSpPr>
            <p:nvPr/>
          </p:nvCxnSpPr>
          <p:spPr>
            <a:xfrm>
              <a:off x="2676245" y="3468215"/>
              <a:ext cx="960934" cy="109931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30" idx="6"/>
            </p:cNvCxnSpPr>
            <p:nvPr/>
          </p:nvCxnSpPr>
          <p:spPr>
            <a:xfrm flipV="1">
              <a:off x="1321904" y="5186065"/>
              <a:ext cx="659296" cy="5334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30" idx="6"/>
              <a:endCxn id="27" idx="1"/>
            </p:cNvCxnSpPr>
            <p:nvPr/>
          </p:nvCxnSpPr>
          <p:spPr>
            <a:xfrm>
              <a:off x="1321904" y="5719465"/>
              <a:ext cx="2218654" cy="14570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28" idx="5"/>
              <a:endCxn id="26" idx="1"/>
            </p:cNvCxnSpPr>
            <p:nvPr/>
          </p:nvCxnSpPr>
          <p:spPr>
            <a:xfrm>
              <a:off x="2341628" y="5198466"/>
              <a:ext cx="1265885" cy="49966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endCxn id="26" idx="0"/>
            </p:cNvCxnSpPr>
            <p:nvPr/>
          </p:nvCxnSpPr>
          <p:spPr>
            <a:xfrm>
              <a:off x="3675279" y="5029199"/>
              <a:ext cx="93879" cy="60067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24" idx="4"/>
              <a:endCxn id="26" idx="7"/>
            </p:cNvCxnSpPr>
            <p:nvPr/>
          </p:nvCxnSpPr>
          <p:spPr>
            <a:xfrm flipH="1">
              <a:off x="3930803" y="3886199"/>
              <a:ext cx="905155" cy="18119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/>
          <p:nvPr/>
        </p:nvSpPr>
        <p:spPr>
          <a:xfrm>
            <a:off x="5293042" y="1768733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10</a:t>
            </a:r>
            <a:endParaRPr lang="en-US" sz="20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7175648" y="83820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162800" y="15810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30</a:t>
            </a:r>
            <a:endParaRPr lang="en-US" sz="20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209917" y="160466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6940624" y="200477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15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242448" y="23430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30</a:t>
            </a:r>
            <a:endParaRPr lang="en-US" sz="20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7180243" y="2919679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10</a:t>
            </a:r>
            <a:endParaRPr lang="en-US" sz="20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6154938" y="3542675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5257800" y="28764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15</a:t>
            </a:r>
            <a:endParaRPr lang="en-US" sz="20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6489848" y="281940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5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870658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9" y="1371600"/>
            <a:ext cx="6298488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Start by adding vertex 0</a:t>
            </a:r>
            <a:br>
              <a:rPr lang="en-US" dirty="0"/>
            </a:br>
            <a:r>
              <a:rPr lang="en-US" dirty="0"/>
              <a:t> to the MST (minimum-cost</a:t>
            </a:r>
            <a:br>
              <a:rPr lang="en-US" dirty="0"/>
            </a:br>
            <a:r>
              <a:rPr lang="en-US" dirty="0"/>
              <a:t> spanning tree).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Repeat until all </a:t>
            </a:r>
            <a:br>
              <a:rPr lang="en-US" dirty="0"/>
            </a:br>
            <a:r>
              <a:rPr lang="en-US" dirty="0"/>
              <a:t>vertices have been </a:t>
            </a:r>
            <a:br>
              <a:rPr lang="en-US" dirty="0"/>
            </a:br>
            <a:r>
              <a:rPr lang="en-US" dirty="0"/>
              <a:t>added to the tree: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From all edges connecting vertices from the current tree to vertices outside the current tree, select the smallest edge.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Add that edge to the tree, and also add to the tree the non-tree vertex of that edge.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715546" y="838200"/>
            <a:ext cx="4199854" cy="3048000"/>
            <a:chOff x="864704" y="3048000"/>
            <a:chExt cx="4199854" cy="3048000"/>
          </a:xfrm>
        </p:grpSpPr>
        <p:grpSp>
          <p:nvGrpSpPr>
            <p:cNvPr id="6" name="Group 5"/>
            <p:cNvGrpSpPr/>
            <p:nvPr/>
          </p:nvGrpSpPr>
          <p:grpSpPr>
            <a:xfrm>
              <a:off x="2286000" y="3048000"/>
              <a:ext cx="457200" cy="466130"/>
              <a:chOff x="1676400" y="3424536"/>
              <a:chExt cx="457200" cy="466130"/>
            </a:xfrm>
          </p:grpSpPr>
          <p:sp>
            <p:nvSpPr>
              <p:cNvPr id="38" name="Oval 3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2667000" y="4114800"/>
              <a:ext cx="457200" cy="466130"/>
              <a:chOff x="1676400" y="3424536"/>
              <a:chExt cx="457200" cy="466130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429000" y="4563070"/>
              <a:ext cx="457200" cy="466130"/>
              <a:chOff x="1676400" y="3424536"/>
              <a:chExt cx="457200" cy="466130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3810000" y="3810000"/>
              <a:ext cx="457200" cy="466130"/>
              <a:chOff x="1676400" y="3424536"/>
              <a:chExt cx="457200" cy="466130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864704" y="5486400"/>
              <a:ext cx="457200" cy="466130"/>
              <a:chOff x="1676400" y="3424536"/>
              <a:chExt cx="457200" cy="466130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1951383" y="4800599"/>
              <a:ext cx="457200" cy="466130"/>
              <a:chOff x="1676400" y="3424536"/>
              <a:chExt cx="457200" cy="466130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3540558" y="5629870"/>
              <a:ext cx="457200" cy="466130"/>
              <a:chOff x="1676400" y="3424536"/>
              <a:chExt cx="457200" cy="466130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4607358" y="3420069"/>
              <a:ext cx="457200" cy="466130"/>
              <a:chOff x="1676400" y="3424536"/>
              <a:chExt cx="457200" cy="466130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14" name="Straight Connector 13"/>
            <p:cNvCxnSpPr>
              <a:stCxn id="38" idx="6"/>
              <a:endCxn id="25" idx="1"/>
            </p:cNvCxnSpPr>
            <p:nvPr/>
          </p:nvCxnSpPr>
          <p:spPr>
            <a:xfrm>
              <a:off x="2743200" y="3281065"/>
              <a:ext cx="1864158" cy="37430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38" idx="5"/>
            </p:cNvCxnSpPr>
            <p:nvPr/>
          </p:nvCxnSpPr>
          <p:spPr>
            <a:xfrm>
              <a:off x="2676245" y="3445867"/>
              <a:ext cx="1147550" cy="44033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590800" y="3505200"/>
              <a:ext cx="208179" cy="61406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endCxn id="30" idx="0"/>
            </p:cNvCxnSpPr>
            <p:nvPr/>
          </p:nvCxnSpPr>
          <p:spPr>
            <a:xfrm flipH="1">
              <a:off x="1093304" y="3505200"/>
              <a:ext cx="1345096" cy="19812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endCxn id="35" idx="0"/>
            </p:cNvCxnSpPr>
            <p:nvPr/>
          </p:nvCxnSpPr>
          <p:spPr>
            <a:xfrm>
              <a:off x="2676245" y="3468215"/>
              <a:ext cx="960934" cy="109931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30" idx="6"/>
            </p:cNvCxnSpPr>
            <p:nvPr/>
          </p:nvCxnSpPr>
          <p:spPr>
            <a:xfrm flipV="1">
              <a:off x="1321904" y="5186065"/>
              <a:ext cx="659296" cy="5334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30" idx="6"/>
              <a:endCxn id="27" idx="1"/>
            </p:cNvCxnSpPr>
            <p:nvPr/>
          </p:nvCxnSpPr>
          <p:spPr>
            <a:xfrm>
              <a:off x="1321904" y="5719465"/>
              <a:ext cx="2218654" cy="14570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28" idx="5"/>
              <a:endCxn id="26" idx="1"/>
            </p:cNvCxnSpPr>
            <p:nvPr/>
          </p:nvCxnSpPr>
          <p:spPr>
            <a:xfrm>
              <a:off x="2341628" y="5198466"/>
              <a:ext cx="1265885" cy="49966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endCxn id="26" idx="0"/>
            </p:cNvCxnSpPr>
            <p:nvPr/>
          </p:nvCxnSpPr>
          <p:spPr>
            <a:xfrm>
              <a:off x="3675279" y="5029199"/>
              <a:ext cx="93879" cy="60067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24" idx="4"/>
              <a:endCxn id="26" idx="7"/>
            </p:cNvCxnSpPr>
            <p:nvPr/>
          </p:nvCxnSpPr>
          <p:spPr>
            <a:xfrm flipH="1">
              <a:off x="3930803" y="3886199"/>
              <a:ext cx="905155" cy="18119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/>
          <p:nvPr/>
        </p:nvSpPr>
        <p:spPr>
          <a:xfrm>
            <a:off x="5293042" y="1768733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10</a:t>
            </a:r>
            <a:endParaRPr lang="en-US" sz="20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7175648" y="83820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162800" y="15810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30</a:t>
            </a:r>
            <a:endParaRPr lang="en-US" sz="20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209917" y="160466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6940624" y="200477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15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242448" y="23430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30</a:t>
            </a:r>
            <a:endParaRPr lang="en-US" sz="20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7180243" y="2919679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10</a:t>
            </a:r>
            <a:endParaRPr lang="en-US" sz="20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6154938" y="3542675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5257800" y="28764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15</a:t>
            </a:r>
            <a:endParaRPr lang="en-US" sz="20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6489848" y="281940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5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825192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9" y="1371600"/>
            <a:ext cx="6298488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Start by adding vertex 0</a:t>
            </a:r>
            <a:br>
              <a:rPr lang="en-US" dirty="0"/>
            </a:br>
            <a:r>
              <a:rPr lang="en-US" dirty="0"/>
              <a:t> to the MST (minimum-cost</a:t>
            </a:r>
            <a:br>
              <a:rPr lang="en-US" dirty="0"/>
            </a:br>
            <a:r>
              <a:rPr lang="en-US" dirty="0"/>
              <a:t> spanning tree).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Repeat until all </a:t>
            </a:r>
            <a:br>
              <a:rPr lang="en-US" dirty="0"/>
            </a:br>
            <a:r>
              <a:rPr lang="en-US" dirty="0"/>
              <a:t>vertices have been </a:t>
            </a:r>
            <a:br>
              <a:rPr lang="en-US" dirty="0"/>
            </a:br>
            <a:r>
              <a:rPr lang="en-US" dirty="0"/>
              <a:t>added to the tree: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From all edges connecting vertices from the current tree to vertices outside the current tree, select the smallest edge.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Add that edge to the tree, and also add to the tree the non-tree vertex of that edge.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4715546" y="838200"/>
            <a:ext cx="4199854" cy="3048000"/>
            <a:chOff x="4715546" y="838200"/>
            <a:chExt cx="4199854" cy="3048000"/>
          </a:xfrm>
        </p:grpSpPr>
        <p:grpSp>
          <p:nvGrpSpPr>
            <p:cNvPr id="5" name="Group 4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7" name="Group 6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" name="Group 7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4" name="Oval 3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TextBox 3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9" name="Group 8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32" name="Oval 3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10" name="Group 9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30" name="Oval 2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TextBox 3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11" name="Group 10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28" name="Oval 2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TextBox 2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12" name="Group 11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26" name="Oval 2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TextBox 2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13" name="Group 12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24" name="Oval 2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TextBox 2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14" name="Straight Connector 13"/>
              <p:cNvCxnSpPr>
                <a:stCxn id="38" idx="6"/>
                <a:endCxn id="25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>
                <a:stCxn id="38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>
                <a:endCxn id="30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>
                <a:endCxn id="35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>
                <a:stCxn id="30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>
                <a:endCxn id="26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0" name="TextBox 39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41061409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Prim's Algorithm - Simple </a:t>
            </a:r>
            <a:r>
              <a:rPr lang="en-US" dirty="0" smtClean="0"/>
              <a:t>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Start by adding vertex 0 to the MST (minimum-cost spanning tree).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Repeat until all vertices have been added to the tree: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From all edges connecting vertices from the current tree to vertices outside the current tree, select the smallest edge.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Add that edge to the tree, and also add to the tree the non-tree vertex of that edge.</a:t>
            </a:r>
          </a:p>
          <a:p>
            <a:r>
              <a:rPr lang="en-US" dirty="0" smtClean="0"/>
              <a:t>Running </a:t>
            </a:r>
            <a:r>
              <a:rPr lang="en-US" dirty="0"/>
              <a:t>time?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0478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Prim's Algorithm - Simple V</a:t>
            </a:r>
            <a:r>
              <a:rPr lang="en-US" dirty="0" smtClean="0"/>
              <a:t>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Start by adding vertex 0 to the MST (minimum-cost spanning tree).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Repeat until all vertices have been added to the tree: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From all edges connecting vertices from the current tree to vertices outside the current tree, select the smallest edge.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Add that edge to the tree, and also add to the tree the non-tree vertex of that edge.</a:t>
            </a:r>
          </a:p>
          <a:p>
            <a:r>
              <a:rPr lang="en-US" dirty="0" smtClean="0"/>
              <a:t>Most </a:t>
            </a:r>
            <a:r>
              <a:rPr lang="en-US" dirty="0"/>
              <a:t>naive </a:t>
            </a:r>
            <a:r>
              <a:rPr lang="en-US" dirty="0" smtClean="0"/>
              <a:t>implementation: time ???</a:t>
            </a:r>
            <a:endParaRPr lang="en-US" dirty="0"/>
          </a:p>
          <a:p>
            <a:pPr lvl="1"/>
            <a:r>
              <a:rPr lang="en-US" dirty="0"/>
              <a:t>Every time we add a new vertex and edge, go through all edges again, to identify the next edge (and vertex) to add.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540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Weighted </a:t>
            </a:r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626218" cy="5029200"/>
          </a:xfrm>
        </p:spPr>
        <p:txBody>
          <a:bodyPr/>
          <a:lstStyle/>
          <a:p>
            <a:r>
              <a:rPr lang="en-US" sz="2400" dirty="0"/>
              <a:t>Each </a:t>
            </a:r>
            <a:r>
              <a:rPr lang="en-US" sz="2400" dirty="0" smtClean="0"/>
              <a:t>edge has </a:t>
            </a:r>
            <a:r>
              <a:rPr lang="en-US" sz="2400" dirty="0"/>
              <a:t>a weight.</a:t>
            </a:r>
          </a:p>
          <a:p>
            <a:r>
              <a:rPr lang="en-US" sz="2400" dirty="0" smtClean="0"/>
              <a:t>Example: a transportation </a:t>
            </a:r>
            <a:r>
              <a:rPr lang="en-US" sz="2400" dirty="0"/>
              <a:t>network (roads, railroads, subway). The weight of each road can be:</a:t>
            </a:r>
          </a:p>
          <a:p>
            <a:pPr lvl="1"/>
            <a:r>
              <a:rPr lang="en-US" sz="2000" dirty="0"/>
              <a:t>The length.</a:t>
            </a:r>
          </a:p>
          <a:p>
            <a:pPr lvl="1"/>
            <a:r>
              <a:rPr lang="en-US" sz="2000" dirty="0"/>
              <a:t>The expected time to traverse.</a:t>
            </a:r>
          </a:p>
          <a:p>
            <a:pPr lvl="1"/>
            <a:r>
              <a:rPr lang="en-US" sz="2000" dirty="0"/>
              <a:t>The expected cost to build.</a:t>
            </a:r>
          </a:p>
          <a:p>
            <a:r>
              <a:rPr lang="en-US" sz="2400" dirty="0" smtClean="0"/>
              <a:t>Example: </a:t>
            </a:r>
            <a:r>
              <a:rPr lang="en-US" sz="2400" dirty="0" smtClean="0"/>
              <a:t>in </a:t>
            </a:r>
            <a:r>
              <a:rPr lang="en-US" sz="2400" dirty="0" smtClean="0"/>
              <a:t>a </a:t>
            </a:r>
            <a:r>
              <a:rPr lang="en-US" sz="2400" dirty="0" smtClean="0"/>
              <a:t>computer </a:t>
            </a:r>
            <a:r>
              <a:rPr lang="en-US" sz="2400" dirty="0"/>
              <a:t>network, the weight of each edge (direct link) can be:</a:t>
            </a:r>
          </a:p>
          <a:p>
            <a:pPr lvl="1"/>
            <a:r>
              <a:rPr lang="en-US" sz="2000" dirty="0"/>
              <a:t>Latency.</a:t>
            </a:r>
          </a:p>
          <a:p>
            <a:pPr lvl="1"/>
            <a:r>
              <a:rPr lang="en-US" sz="2000" dirty="0"/>
              <a:t>Expected cost to build.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238815"/>
            <a:ext cx="4199854" cy="3104585"/>
            <a:chOff x="4715546" y="838200"/>
            <a:chExt cx="4199854" cy="3104585"/>
          </a:xfrm>
        </p:grpSpPr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6561215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Prim's Algorithm - Simple V</a:t>
            </a:r>
            <a:r>
              <a:rPr lang="en-US" dirty="0" smtClean="0"/>
              <a:t>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Start by adding vertex 0 to the MST (minimum-cost spanning tree).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Repeat until all vertices have been added to the tree: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From all edges connecting vertices from the current tree to vertices outside the current tree, select the smallest edge.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Add that edge to the tree, and also add to the tree the non-tree vertex of that edge.</a:t>
            </a:r>
          </a:p>
          <a:p>
            <a:r>
              <a:rPr lang="en-US" dirty="0" smtClean="0"/>
              <a:t>Most </a:t>
            </a:r>
            <a:r>
              <a:rPr lang="en-US" dirty="0"/>
              <a:t>naive </a:t>
            </a:r>
            <a:r>
              <a:rPr lang="en-US" dirty="0" smtClean="0"/>
              <a:t>implementation: time O(VE).</a:t>
            </a:r>
            <a:endParaRPr lang="en-US" dirty="0"/>
          </a:p>
          <a:p>
            <a:pPr lvl="1"/>
            <a:r>
              <a:rPr lang="en-US" dirty="0"/>
              <a:t>Every time we add a new vertex and edge, go through all edges again, to identify the next edge (and vertex) to add.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7584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Prim's Algorithm - Dense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dense graph is nearly full, and thus has O(V</a:t>
            </a:r>
            <a:r>
              <a:rPr lang="en-US" baseline="30000" dirty="0"/>
              <a:t>2</a:t>
            </a:r>
            <a:r>
              <a:rPr lang="en-US" dirty="0"/>
              <a:t>) edges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For example, </a:t>
            </a:r>
            <a:r>
              <a:rPr lang="en-US" dirty="0" smtClean="0"/>
              <a:t>think </a:t>
            </a:r>
            <a:r>
              <a:rPr lang="en-US" dirty="0"/>
              <a:t>of a graph where each vertex has at least V/2 neighbors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Just reading the input (i.e., looking at each edge of the graph once) takes O(V</a:t>
            </a:r>
            <a:r>
              <a:rPr lang="en-US" baseline="30000" dirty="0"/>
              <a:t>2</a:t>
            </a:r>
            <a:r>
              <a:rPr lang="en-US" dirty="0"/>
              <a:t>) time.</a:t>
            </a:r>
          </a:p>
          <a:p>
            <a:r>
              <a:rPr lang="en-US" dirty="0"/>
              <a:t>Thus, we cannot possibly compute a minimum-cost spanning tree for a dense graph in less than O(V</a:t>
            </a:r>
            <a:r>
              <a:rPr lang="en-US" baseline="30000" dirty="0"/>
              <a:t>2</a:t>
            </a:r>
            <a:r>
              <a:rPr lang="en-US" dirty="0"/>
              <a:t>) time</a:t>
            </a:r>
            <a:r>
              <a:rPr lang="en-US" dirty="0" smtClean="0"/>
              <a:t>.</a:t>
            </a:r>
          </a:p>
          <a:p>
            <a:r>
              <a:rPr lang="en-US" dirty="0"/>
              <a:t>Prim's algorithm can be implemented so as to take O(V</a:t>
            </a:r>
            <a:r>
              <a:rPr lang="en-US" baseline="30000" dirty="0"/>
              <a:t>2</a:t>
            </a:r>
            <a:r>
              <a:rPr lang="en-US" dirty="0"/>
              <a:t>) time, which is optimal for dense graphs.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4210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Prim's Algorithm - Dense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Again, assume </a:t>
            </a:r>
            <a:r>
              <a:rPr lang="en-US" sz="2400" dirty="0"/>
              <a:t>an </a:t>
            </a:r>
            <a:r>
              <a:rPr lang="en-US" sz="2400" b="1" u="sng" dirty="0"/>
              <a:t>adjacency matrix</a:t>
            </a:r>
            <a:r>
              <a:rPr lang="en-US" sz="2400" dirty="0"/>
              <a:t> representation.</a:t>
            </a:r>
          </a:p>
          <a:p>
            <a:r>
              <a:rPr lang="en-US" sz="2400" dirty="0" smtClean="0"/>
              <a:t>Every </a:t>
            </a:r>
            <a:r>
              <a:rPr lang="en-US" sz="2400" dirty="0"/>
              <a:t>time we add a vertex to the MST, we need to </a:t>
            </a:r>
            <a:r>
              <a:rPr lang="en-US" sz="2400" dirty="0" smtClean="0"/>
              <a:t>update, for </a:t>
            </a:r>
            <a:r>
              <a:rPr lang="en-US" sz="2400" dirty="0"/>
              <a:t>each vertex W not in the tree:</a:t>
            </a:r>
          </a:p>
          <a:p>
            <a:pPr lvl="1"/>
            <a:r>
              <a:rPr lang="en-US" sz="2000" dirty="0"/>
              <a:t>The smallest edge </a:t>
            </a:r>
            <a:r>
              <a:rPr lang="en-US" sz="2000" dirty="0" err="1"/>
              <a:t>wt</a:t>
            </a:r>
            <a:r>
              <a:rPr lang="en-US" sz="2000" dirty="0"/>
              <a:t>[W] connecting it to the tree.</a:t>
            </a:r>
          </a:p>
          <a:p>
            <a:pPr lvl="1"/>
            <a:r>
              <a:rPr lang="en-US" sz="2000" dirty="0"/>
              <a:t>If no edge connects W to the tree, </a:t>
            </a:r>
            <a:r>
              <a:rPr lang="en-US" sz="2000" dirty="0" err="1"/>
              <a:t>wt</a:t>
            </a:r>
            <a:r>
              <a:rPr lang="en-US" sz="2000" dirty="0"/>
              <a:t>[W] = infinity.</a:t>
            </a:r>
          </a:p>
          <a:p>
            <a:pPr lvl="1"/>
            <a:r>
              <a:rPr lang="en-US" sz="2000" dirty="0"/>
              <a:t>The tree vertex </a:t>
            </a:r>
            <a:r>
              <a:rPr lang="en-US" sz="2000" dirty="0" err="1"/>
              <a:t>fr</a:t>
            </a:r>
            <a:r>
              <a:rPr lang="en-US" sz="2000" dirty="0"/>
              <a:t>[W] associated with the edge whose weight is </a:t>
            </a:r>
            <a:r>
              <a:rPr lang="en-US" sz="2000" dirty="0" err="1"/>
              <a:t>wt</a:t>
            </a:r>
            <a:r>
              <a:rPr lang="en-US" sz="2000" dirty="0"/>
              <a:t>[W].</a:t>
            </a:r>
          </a:p>
          <a:p>
            <a:r>
              <a:rPr lang="en-US" sz="2400" dirty="0"/>
              <a:t>These quantities can be updated in O(V) time when adding a new vertex to the tree.</a:t>
            </a:r>
          </a:p>
          <a:p>
            <a:r>
              <a:rPr lang="en-US" sz="2400" dirty="0" smtClean="0"/>
              <a:t>Then, the </a:t>
            </a:r>
            <a:r>
              <a:rPr lang="en-US" sz="2400" dirty="0"/>
              <a:t>next vertex to add is the one with the smallest </a:t>
            </a:r>
            <a:r>
              <a:rPr lang="en-US" sz="2400" dirty="0" err="1"/>
              <a:t>wt</a:t>
            </a:r>
            <a:r>
              <a:rPr lang="en-US" sz="2400" dirty="0"/>
              <a:t>[W].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9501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9" y="1295400"/>
            <a:ext cx="4114801" cy="5029200"/>
          </a:xfrm>
        </p:spPr>
        <p:txBody>
          <a:bodyPr/>
          <a:lstStyle/>
          <a:p>
            <a:r>
              <a:rPr lang="en-US" sz="2400" dirty="0"/>
              <a:t>Every time we add a vertex to the MST, we need to </a:t>
            </a:r>
            <a:r>
              <a:rPr lang="en-US" sz="2400" dirty="0" smtClean="0"/>
              <a:t>update, for </a:t>
            </a:r>
            <a:r>
              <a:rPr lang="en-US" sz="2400" dirty="0"/>
              <a:t>each vertex W not in the tree:</a:t>
            </a:r>
          </a:p>
          <a:p>
            <a:pPr lvl="1"/>
            <a:r>
              <a:rPr lang="en-US" sz="2000" dirty="0"/>
              <a:t>The smallest edge </a:t>
            </a:r>
            <a:r>
              <a:rPr lang="en-US" sz="2000" dirty="0" err="1"/>
              <a:t>wt</a:t>
            </a:r>
            <a:r>
              <a:rPr lang="en-US" sz="2000" dirty="0"/>
              <a:t>[W] connecting it to the tree.</a:t>
            </a:r>
          </a:p>
          <a:p>
            <a:pPr lvl="1"/>
            <a:r>
              <a:rPr lang="en-US" sz="2000" dirty="0"/>
              <a:t>If no edge connects W to the tree, </a:t>
            </a:r>
            <a:r>
              <a:rPr lang="en-US" sz="2000" dirty="0" err="1"/>
              <a:t>wt</a:t>
            </a:r>
            <a:r>
              <a:rPr lang="en-US" sz="2000" dirty="0"/>
              <a:t>[W] = infinity.</a:t>
            </a:r>
          </a:p>
          <a:p>
            <a:pPr lvl="1"/>
            <a:r>
              <a:rPr lang="en-US" sz="2000" dirty="0"/>
              <a:t>The tree vertex </a:t>
            </a:r>
            <a:r>
              <a:rPr lang="en-US" sz="2000" dirty="0" err="1"/>
              <a:t>fr</a:t>
            </a:r>
            <a:r>
              <a:rPr lang="en-US" sz="2000" dirty="0"/>
              <a:t>[W] associated with the edge whose weight is </a:t>
            </a:r>
            <a:r>
              <a:rPr lang="en-US" sz="2000" dirty="0" err="1"/>
              <a:t>wt</a:t>
            </a:r>
            <a:r>
              <a:rPr lang="en-US" sz="2000" dirty="0"/>
              <a:t>[W</a:t>
            </a:r>
            <a:r>
              <a:rPr lang="en-US" sz="2000" dirty="0" smtClean="0"/>
              <a:t>].</a:t>
            </a:r>
          </a:p>
          <a:p>
            <a:r>
              <a:rPr lang="en-US" sz="2400" dirty="0" smtClean="0"/>
              <a:t>When we add a vertex to the MST, we mark it as "processed" by setting:</a:t>
            </a:r>
            <a:br>
              <a:rPr lang="en-US" sz="2400" dirty="0" smtClean="0"/>
            </a:br>
            <a:r>
              <a:rPr lang="en-US" sz="2400" dirty="0" smtClean="0"/>
              <a:t> </a:t>
            </a:r>
            <a:r>
              <a:rPr lang="en-US" sz="2400" dirty="0" err="1" smtClean="0"/>
              <a:t>st</a:t>
            </a:r>
            <a:r>
              <a:rPr lang="en-US" sz="2400" dirty="0" smtClean="0"/>
              <a:t>[W] = </a:t>
            </a:r>
            <a:r>
              <a:rPr lang="en-US" sz="2400" dirty="0" err="1" smtClean="0"/>
              <a:t>fr</a:t>
            </a:r>
            <a:r>
              <a:rPr lang="en-US" sz="2400" dirty="0" smtClean="0"/>
              <a:t>[W].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715546" y="838200"/>
            <a:ext cx="4199854" cy="3048000"/>
            <a:chOff x="864704" y="3048000"/>
            <a:chExt cx="4199854" cy="3048000"/>
          </a:xfrm>
        </p:grpSpPr>
        <p:grpSp>
          <p:nvGrpSpPr>
            <p:cNvPr id="6" name="Group 5"/>
            <p:cNvGrpSpPr/>
            <p:nvPr/>
          </p:nvGrpSpPr>
          <p:grpSpPr>
            <a:xfrm>
              <a:off x="2286000" y="3048000"/>
              <a:ext cx="457200" cy="466130"/>
              <a:chOff x="1676400" y="3424536"/>
              <a:chExt cx="457200" cy="466130"/>
            </a:xfrm>
          </p:grpSpPr>
          <p:sp>
            <p:nvSpPr>
              <p:cNvPr id="38" name="Oval 3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2667000" y="4114800"/>
              <a:ext cx="457200" cy="466130"/>
              <a:chOff x="1676400" y="3424536"/>
              <a:chExt cx="457200" cy="466130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429000" y="4563070"/>
              <a:ext cx="457200" cy="466130"/>
              <a:chOff x="1676400" y="3424536"/>
              <a:chExt cx="457200" cy="466130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3810000" y="3810000"/>
              <a:ext cx="457200" cy="466130"/>
              <a:chOff x="1676400" y="3424536"/>
              <a:chExt cx="457200" cy="466130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864704" y="5486400"/>
              <a:ext cx="457200" cy="466130"/>
              <a:chOff x="1676400" y="3424536"/>
              <a:chExt cx="457200" cy="466130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1951383" y="4800599"/>
              <a:ext cx="457200" cy="466130"/>
              <a:chOff x="1676400" y="3424536"/>
              <a:chExt cx="457200" cy="466130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3540558" y="5629870"/>
              <a:ext cx="457200" cy="466130"/>
              <a:chOff x="1676400" y="3424536"/>
              <a:chExt cx="457200" cy="466130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4607358" y="3420069"/>
              <a:ext cx="457200" cy="466130"/>
              <a:chOff x="1676400" y="3424536"/>
              <a:chExt cx="457200" cy="466130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14" name="Straight Connector 13"/>
            <p:cNvCxnSpPr>
              <a:stCxn id="38" idx="6"/>
              <a:endCxn id="25" idx="1"/>
            </p:cNvCxnSpPr>
            <p:nvPr/>
          </p:nvCxnSpPr>
          <p:spPr>
            <a:xfrm>
              <a:off x="2743200" y="3281065"/>
              <a:ext cx="1864158" cy="37430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38" idx="5"/>
            </p:cNvCxnSpPr>
            <p:nvPr/>
          </p:nvCxnSpPr>
          <p:spPr>
            <a:xfrm>
              <a:off x="2676245" y="3445867"/>
              <a:ext cx="1147550" cy="44033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590800" y="3505200"/>
              <a:ext cx="208179" cy="6140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endCxn id="30" idx="0"/>
            </p:cNvCxnSpPr>
            <p:nvPr/>
          </p:nvCxnSpPr>
          <p:spPr>
            <a:xfrm flipH="1">
              <a:off x="1093304" y="3505200"/>
              <a:ext cx="1345096" cy="19812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endCxn id="35" idx="0"/>
            </p:cNvCxnSpPr>
            <p:nvPr/>
          </p:nvCxnSpPr>
          <p:spPr>
            <a:xfrm>
              <a:off x="2676245" y="3468215"/>
              <a:ext cx="960934" cy="109931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30" idx="6"/>
            </p:cNvCxnSpPr>
            <p:nvPr/>
          </p:nvCxnSpPr>
          <p:spPr>
            <a:xfrm flipV="1">
              <a:off x="1321904" y="5186065"/>
              <a:ext cx="659296" cy="5334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30" idx="6"/>
              <a:endCxn id="27" idx="1"/>
            </p:cNvCxnSpPr>
            <p:nvPr/>
          </p:nvCxnSpPr>
          <p:spPr>
            <a:xfrm>
              <a:off x="1321904" y="5719465"/>
              <a:ext cx="2218654" cy="14570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28" idx="5"/>
              <a:endCxn id="26" idx="1"/>
            </p:cNvCxnSpPr>
            <p:nvPr/>
          </p:nvCxnSpPr>
          <p:spPr>
            <a:xfrm>
              <a:off x="2341628" y="5198466"/>
              <a:ext cx="1265885" cy="49966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endCxn id="26" idx="0"/>
            </p:cNvCxnSpPr>
            <p:nvPr/>
          </p:nvCxnSpPr>
          <p:spPr>
            <a:xfrm>
              <a:off x="3675279" y="5029199"/>
              <a:ext cx="93879" cy="60067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24" idx="4"/>
              <a:endCxn id="26" idx="7"/>
            </p:cNvCxnSpPr>
            <p:nvPr/>
          </p:nvCxnSpPr>
          <p:spPr>
            <a:xfrm flipH="1">
              <a:off x="3930803" y="3886199"/>
              <a:ext cx="905155" cy="18119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/>
          <p:nvPr/>
        </p:nvSpPr>
        <p:spPr>
          <a:xfrm>
            <a:off x="5293042" y="1768733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10</a:t>
            </a:r>
            <a:endParaRPr lang="en-US" sz="20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7175648" y="83820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162800" y="15810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30</a:t>
            </a:r>
            <a:endParaRPr lang="en-US" sz="20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209917" y="160466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6940624" y="200477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15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242448" y="23430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30</a:t>
            </a:r>
            <a:endParaRPr lang="en-US" sz="20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7180243" y="2919679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10</a:t>
            </a:r>
            <a:endParaRPr lang="en-US" sz="20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6154938" y="3542675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5257800" y="28764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15</a:t>
            </a:r>
            <a:endParaRPr lang="en-US" sz="20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6489848" y="281940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5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0885121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/>
          <a:lstStyle/>
          <a:p>
            <a:r>
              <a:rPr lang="en-US" dirty="0" smtClean="0"/>
              <a:t>Prim's Algorithm: </a:t>
            </a:r>
            <a:r>
              <a:rPr lang="en-US" dirty="0"/>
              <a:t>Dense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/>
              <a:t>void </a:t>
            </a:r>
            <a:r>
              <a:rPr lang="en-US" sz="2000" b="1" dirty="0" err="1"/>
              <a:t>GRAPHmstV</a:t>
            </a:r>
            <a:r>
              <a:rPr lang="en-US" sz="2000" b="1" dirty="0"/>
              <a:t>(Graph G, </a:t>
            </a:r>
            <a:r>
              <a:rPr lang="en-US" sz="2000" b="1" dirty="0" err="1"/>
              <a:t>int</a:t>
            </a:r>
            <a:r>
              <a:rPr lang="en-US" sz="2000" b="1" dirty="0"/>
              <a:t> </a:t>
            </a:r>
            <a:r>
              <a:rPr lang="en-US" sz="2000" b="1" dirty="0" err="1"/>
              <a:t>st</a:t>
            </a:r>
            <a:r>
              <a:rPr lang="en-US" sz="2000" b="1" dirty="0"/>
              <a:t>[], double </a:t>
            </a:r>
            <a:r>
              <a:rPr lang="en-US" sz="2000" b="1" dirty="0" err="1"/>
              <a:t>wt</a:t>
            </a:r>
            <a:r>
              <a:rPr lang="en-US" sz="2000" b="1" dirty="0"/>
              <a:t>[])</a:t>
            </a:r>
          </a:p>
          <a:p>
            <a:pPr marL="0" indent="0">
              <a:buNone/>
            </a:pPr>
            <a:r>
              <a:rPr lang="en-US" sz="2000" b="1" dirty="0"/>
              <a:t>  { </a:t>
            </a:r>
            <a:r>
              <a:rPr lang="en-US" sz="2000" b="1" dirty="0" err="1"/>
              <a:t>int</a:t>
            </a:r>
            <a:r>
              <a:rPr lang="en-US" sz="2000" b="1" dirty="0"/>
              <a:t> v, w, min; </a:t>
            </a:r>
          </a:p>
          <a:p>
            <a:pPr marL="0" indent="0">
              <a:buNone/>
            </a:pPr>
            <a:r>
              <a:rPr lang="en-US" sz="2000" b="1" dirty="0"/>
              <a:t>    for (v = 0; v &lt; G-&gt;V; v++)</a:t>
            </a:r>
          </a:p>
          <a:p>
            <a:pPr marL="0" indent="0">
              <a:buNone/>
            </a:pPr>
            <a:r>
              <a:rPr lang="en-US" sz="2000" b="1" dirty="0"/>
              <a:t>      { </a:t>
            </a:r>
            <a:r>
              <a:rPr lang="en-US" sz="2000" b="1" dirty="0" err="1"/>
              <a:t>st</a:t>
            </a:r>
            <a:r>
              <a:rPr lang="en-US" sz="2000" b="1" dirty="0"/>
              <a:t>[v] = -1; </a:t>
            </a:r>
            <a:r>
              <a:rPr lang="en-US" sz="2000" b="1" dirty="0" err="1"/>
              <a:t>fr</a:t>
            </a:r>
            <a:r>
              <a:rPr lang="en-US" sz="2000" b="1" dirty="0"/>
              <a:t>[v] = v; </a:t>
            </a:r>
            <a:r>
              <a:rPr lang="en-US" sz="2000" b="1" dirty="0" err="1"/>
              <a:t>wt</a:t>
            </a:r>
            <a:r>
              <a:rPr lang="en-US" sz="2000" b="1" dirty="0"/>
              <a:t>[v] = </a:t>
            </a:r>
            <a:r>
              <a:rPr lang="en-US" sz="2000" b="1" dirty="0" err="1"/>
              <a:t>maxWT</a:t>
            </a:r>
            <a:r>
              <a:rPr lang="en-US" sz="2000" b="1" dirty="0"/>
              <a:t>; }</a:t>
            </a:r>
          </a:p>
          <a:p>
            <a:pPr marL="0" indent="0">
              <a:buNone/>
            </a:pPr>
            <a:r>
              <a:rPr lang="en-US" sz="2000" b="1" dirty="0"/>
              <a:t>    </a:t>
            </a:r>
            <a:r>
              <a:rPr lang="en-US" sz="2000" b="1" dirty="0" err="1"/>
              <a:t>st</a:t>
            </a:r>
            <a:r>
              <a:rPr lang="en-US" sz="2000" b="1" dirty="0"/>
              <a:t>[0] = 0; </a:t>
            </a:r>
            <a:r>
              <a:rPr lang="en-US" sz="2000" b="1" dirty="0" err="1"/>
              <a:t>wt</a:t>
            </a:r>
            <a:r>
              <a:rPr lang="en-US" sz="2000" b="1" dirty="0"/>
              <a:t>[G-&gt;V] = </a:t>
            </a:r>
            <a:r>
              <a:rPr lang="en-US" sz="2000" b="1" dirty="0" err="1"/>
              <a:t>maxWT</a:t>
            </a:r>
            <a:r>
              <a:rPr lang="en-US" sz="2000" b="1" dirty="0"/>
              <a:t>;</a:t>
            </a:r>
          </a:p>
          <a:p>
            <a:pPr marL="0" indent="0">
              <a:buNone/>
            </a:pPr>
            <a:r>
              <a:rPr lang="en-US" sz="2000" b="1" dirty="0"/>
              <a:t>    for (min = 0; min != G-&gt;V; )</a:t>
            </a:r>
          </a:p>
          <a:p>
            <a:pPr marL="0" indent="0">
              <a:buNone/>
            </a:pPr>
            <a:r>
              <a:rPr lang="en-US" sz="2000" b="1" dirty="0"/>
              <a:t>      {</a:t>
            </a:r>
          </a:p>
          <a:p>
            <a:pPr marL="0" indent="0">
              <a:buNone/>
            </a:pPr>
            <a:r>
              <a:rPr lang="en-US" sz="2000" b="1" dirty="0"/>
              <a:t>        v = min; </a:t>
            </a:r>
            <a:r>
              <a:rPr lang="en-US" sz="2000" b="1" dirty="0" err="1"/>
              <a:t>st</a:t>
            </a:r>
            <a:r>
              <a:rPr lang="en-US" sz="2000" b="1" dirty="0"/>
              <a:t>[min] = </a:t>
            </a:r>
            <a:r>
              <a:rPr lang="en-US" sz="2000" b="1" dirty="0" err="1"/>
              <a:t>fr</a:t>
            </a:r>
            <a:r>
              <a:rPr lang="en-US" sz="2000" b="1" dirty="0"/>
              <a:t>[min];</a:t>
            </a:r>
          </a:p>
          <a:p>
            <a:pPr marL="0" indent="0">
              <a:buNone/>
            </a:pPr>
            <a:r>
              <a:rPr lang="en-US" sz="2000" b="1" dirty="0"/>
              <a:t>        for (w = 0, min = G-&gt;V; w &lt; G-&gt;V; w++)</a:t>
            </a:r>
          </a:p>
          <a:p>
            <a:pPr marL="0" indent="0">
              <a:buNone/>
            </a:pPr>
            <a:r>
              <a:rPr lang="en-US" sz="2000" b="1" dirty="0"/>
              <a:t>          if (</a:t>
            </a:r>
            <a:r>
              <a:rPr lang="en-US" sz="2000" b="1" dirty="0" err="1"/>
              <a:t>st</a:t>
            </a:r>
            <a:r>
              <a:rPr lang="en-US" sz="2000" b="1" dirty="0"/>
              <a:t>[w] == -1)</a:t>
            </a:r>
          </a:p>
          <a:p>
            <a:pPr marL="0" indent="0">
              <a:buNone/>
            </a:pPr>
            <a:r>
              <a:rPr lang="en-US" sz="2000" b="1" dirty="0"/>
              <a:t>            { </a:t>
            </a:r>
          </a:p>
          <a:p>
            <a:pPr marL="0" indent="0">
              <a:buNone/>
            </a:pPr>
            <a:r>
              <a:rPr lang="en-US" sz="2000" b="1" dirty="0"/>
              <a:t>              if </a:t>
            </a:r>
            <a:r>
              <a:rPr lang="en-US" sz="2000" b="1" dirty="0"/>
              <a:t>(G-&gt;</a:t>
            </a:r>
            <a:r>
              <a:rPr lang="en-US" sz="2000" b="1" dirty="0" err="1"/>
              <a:t>adj</a:t>
            </a:r>
            <a:r>
              <a:rPr lang="en-US" sz="2000" b="1" dirty="0"/>
              <a:t>[v][w</a:t>
            </a:r>
            <a:r>
              <a:rPr lang="en-US" sz="2000" b="1" dirty="0" smtClean="0"/>
              <a:t>]</a:t>
            </a:r>
            <a:r>
              <a:rPr lang="en-US" sz="2000" b="1" dirty="0" smtClean="0"/>
              <a:t> </a:t>
            </a:r>
            <a:r>
              <a:rPr lang="en-US" sz="2000" b="1" dirty="0"/>
              <a:t>&lt; </a:t>
            </a:r>
            <a:r>
              <a:rPr lang="en-US" sz="2000" b="1" dirty="0" err="1"/>
              <a:t>wt</a:t>
            </a:r>
            <a:r>
              <a:rPr lang="en-US" sz="2000" b="1" dirty="0"/>
              <a:t>[w]) </a:t>
            </a:r>
          </a:p>
          <a:p>
            <a:pPr marL="0" indent="0">
              <a:buNone/>
            </a:pPr>
            <a:r>
              <a:rPr lang="en-US" sz="2000" b="1" dirty="0"/>
              <a:t>                { </a:t>
            </a:r>
            <a:r>
              <a:rPr lang="en-US" sz="2000" b="1" dirty="0" err="1"/>
              <a:t>wt</a:t>
            </a:r>
            <a:r>
              <a:rPr lang="en-US" sz="2000" b="1" dirty="0"/>
              <a:t>[w] = </a:t>
            </a:r>
            <a:r>
              <a:rPr lang="en-US" sz="2000" b="1" dirty="0"/>
              <a:t>G-&gt;</a:t>
            </a:r>
            <a:r>
              <a:rPr lang="en-US" sz="2000" b="1" dirty="0" err="1"/>
              <a:t>adj</a:t>
            </a:r>
            <a:r>
              <a:rPr lang="en-US" sz="2000" b="1" dirty="0"/>
              <a:t>[v][w</a:t>
            </a:r>
            <a:r>
              <a:rPr lang="en-US" sz="2000" b="1" dirty="0" smtClean="0"/>
              <a:t>]</a:t>
            </a:r>
            <a:r>
              <a:rPr lang="en-US" sz="2000" b="1" dirty="0" smtClean="0"/>
              <a:t>; </a:t>
            </a:r>
            <a:r>
              <a:rPr lang="en-US" sz="2000" b="1" dirty="0" err="1"/>
              <a:t>fr</a:t>
            </a:r>
            <a:r>
              <a:rPr lang="en-US" sz="2000" b="1" dirty="0"/>
              <a:t>[w] = v; }</a:t>
            </a:r>
          </a:p>
          <a:p>
            <a:pPr marL="0" indent="0">
              <a:buNone/>
            </a:pPr>
            <a:r>
              <a:rPr lang="en-US" sz="2000" b="1" dirty="0"/>
              <a:t>              if (</a:t>
            </a:r>
            <a:r>
              <a:rPr lang="en-US" sz="2000" b="1" dirty="0" err="1"/>
              <a:t>wt</a:t>
            </a:r>
            <a:r>
              <a:rPr lang="en-US" sz="2000" b="1" dirty="0"/>
              <a:t>[w] &lt; </a:t>
            </a:r>
            <a:r>
              <a:rPr lang="en-US" sz="2000" b="1" dirty="0" err="1"/>
              <a:t>wt</a:t>
            </a:r>
            <a:r>
              <a:rPr lang="en-US" sz="2000" b="1" dirty="0"/>
              <a:t>[min]) min = w; </a:t>
            </a:r>
          </a:p>
          <a:p>
            <a:pPr marL="0" indent="0">
              <a:buNone/>
            </a:pPr>
            <a:r>
              <a:rPr lang="en-US" sz="2000" b="1" dirty="0"/>
              <a:t>            </a:t>
            </a:r>
            <a:r>
              <a:rPr lang="en-US" sz="2000" b="1" dirty="0" smtClean="0"/>
              <a:t>}}}</a:t>
            </a: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4670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Prim's Algorithm - Dense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Running time: ???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4800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Prim's Algorithm - Dense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Running time: O(V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r>
              <a:rPr lang="en-US" dirty="0" smtClean="0"/>
              <a:t>Optimal for </a:t>
            </a:r>
            <a:r>
              <a:rPr lang="en-US" b="1" dirty="0" smtClean="0"/>
              <a:t>dense graphs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2927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Prim's Algorithm </a:t>
            </a:r>
            <a:r>
              <a:rPr lang="en-US" dirty="0" smtClean="0"/>
              <a:t>for Sparse </a:t>
            </a:r>
            <a:r>
              <a:rPr lang="en-US" dirty="0"/>
              <a:t>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smtClean="0"/>
              <a:t>sparse graph </a:t>
            </a:r>
            <a:r>
              <a:rPr lang="en-US" dirty="0"/>
              <a:t>is </a:t>
            </a:r>
            <a:r>
              <a:rPr lang="en-US" dirty="0" smtClean="0"/>
              <a:t>one that is not dense.</a:t>
            </a:r>
            <a:endParaRPr lang="en-US" dirty="0"/>
          </a:p>
          <a:p>
            <a:r>
              <a:rPr lang="en-US" dirty="0"/>
              <a:t>This is somewhat vague.</a:t>
            </a:r>
          </a:p>
          <a:p>
            <a:r>
              <a:rPr lang="en-US" dirty="0"/>
              <a:t>If you want a specific example, think of a case where the number of edges is linear to the number of vertices.</a:t>
            </a:r>
          </a:p>
          <a:p>
            <a:pPr lvl="1"/>
            <a:r>
              <a:rPr lang="en-US" dirty="0"/>
              <a:t>For example, if each vertex can only have between 1 and 10 neighbors, than the number of edges can be at most ???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6345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Prim's Algorithm </a:t>
            </a:r>
            <a:r>
              <a:rPr lang="en-US" dirty="0" smtClean="0"/>
              <a:t>for Sparse </a:t>
            </a:r>
            <a:r>
              <a:rPr lang="en-US" dirty="0"/>
              <a:t>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smtClean="0"/>
              <a:t>sparse graph </a:t>
            </a:r>
            <a:r>
              <a:rPr lang="en-US" dirty="0"/>
              <a:t>is </a:t>
            </a:r>
            <a:r>
              <a:rPr lang="en-US" dirty="0" smtClean="0"/>
              <a:t>"one that is not dense".</a:t>
            </a:r>
            <a:endParaRPr lang="en-US" dirty="0"/>
          </a:p>
          <a:p>
            <a:r>
              <a:rPr lang="en-US" dirty="0"/>
              <a:t>This is somewhat vague.</a:t>
            </a:r>
          </a:p>
          <a:p>
            <a:r>
              <a:rPr lang="en-US" dirty="0"/>
              <a:t>If you want a specific example, think of a case where the number of edges is linear to the number of vertices.</a:t>
            </a:r>
          </a:p>
          <a:p>
            <a:pPr lvl="1"/>
            <a:r>
              <a:rPr lang="en-US" dirty="0"/>
              <a:t>For example, if each vertex can only have between 1 and 10 neighbors, than the number of edges can be at most </a:t>
            </a:r>
            <a:r>
              <a:rPr lang="en-US" dirty="0" smtClean="0"/>
              <a:t>10*V.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8735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Prim's Algorithm </a:t>
            </a:r>
            <a:r>
              <a:rPr lang="en-US" dirty="0" smtClean="0"/>
              <a:t>for Sparse </a:t>
            </a:r>
            <a:r>
              <a:rPr lang="en-US" dirty="0"/>
              <a:t>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we use an adjacency matrix representation, then we can never do better than O(V</a:t>
            </a:r>
            <a:r>
              <a:rPr lang="en-US" baseline="30000" dirty="0"/>
              <a:t>2</a:t>
            </a:r>
            <a:r>
              <a:rPr lang="en-US" dirty="0"/>
              <a:t>) time.</a:t>
            </a:r>
          </a:p>
          <a:p>
            <a:r>
              <a:rPr lang="en-US" dirty="0"/>
              <a:t>Why</a:t>
            </a:r>
            <a:r>
              <a:rPr lang="en-US" dirty="0" smtClean="0"/>
              <a:t>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121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4988242" cy="1143000"/>
          </a:xfrm>
        </p:spPr>
        <p:txBody>
          <a:bodyPr/>
          <a:lstStyle/>
          <a:p>
            <a:r>
              <a:rPr lang="en-US" dirty="0" smtClean="0"/>
              <a:t>Minimum-</a:t>
            </a:r>
            <a:r>
              <a:rPr lang="en-US" dirty="0"/>
              <a:t>C</a:t>
            </a:r>
            <a:r>
              <a:rPr lang="en-US" dirty="0" smtClean="0"/>
              <a:t>ost Spanning Tree (MST)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084"/>
            <a:ext cx="4114800" cy="4681716"/>
          </a:xfrm>
        </p:spPr>
        <p:txBody>
          <a:bodyPr/>
          <a:lstStyle/>
          <a:p>
            <a:r>
              <a:rPr lang="en-US" dirty="0" smtClean="0"/>
              <a:t>Important </a:t>
            </a:r>
            <a:r>
              <a:rPr lang="en-US" dirty="0"/>
              <a:t>problem in weighted graphs: finding a minimum-cost spanning tree:</a:t>
            </a:r>
          </a:p>
          <a:p>
            <a:r>
              <a:rPr lang="en-US" dirty="0"/>
              <a:t>A tree that:</a:t>
            </a:r>
          </a:p>
          <a:p>
            <a:pPr lvl="1"/>
            <a:r>
              <a:rPr lang="en-US" dirty="0"/>
              <a:t>Connects </a:t>
            </a:r>
            <a:r>
              <a:rPr lang="en-US" b="1" u="sng" dirty="0"/>
              <a:t>all</a:t>
            </a:r>
            <a:r>
              <a:rPr lang="en-US" dirty="0"/>
              <a:t> vertices of the </a:t>
            </a:r>
            <a:r>
              <a:rPr lang="en-US" dirty="0" smtClean="0"/>
              <a:t>graph.</a:t>
            </a:r>
            <a:endParaRPr lang="en-US" dirty="0"/>
          </a:p>
          <a:p>
            <a:pPr lvl="1"/>
            <a:r>
              <a:rPr lang="en-US" dirty="0"/>
              <a:t>Has the smallest possible total weight of edges.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52400"/>
            <a:ext cx="4199854" cy="3104585"/>
            <a:chOff x="4715546" y="838200"/>
            <a:chExt cx="4199854" cy="3104585"/>
          </a:xfrm>
        </p:grpSpPr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4715546" y="3505200"/>
            <a:ext cx="4199854" cy="3048000"/>
            <a:chOff x="4715546" y="838200"/>
            <a:chExt cx="4199854" cy="3048000"/>
          </a:xfrm>
        </p:grpSpPr>
        <p:grpSp>
          <p:nvGrpSpPr>
            <p:cNvPr id="53" name="Group 52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62" name="Group 61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91" name="Oval 90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" name="TextBox 91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63" name="Group 62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89" name="TextBox 8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  <p:sp>
              <p:nvSpPr>
                <p:cNvPr id="90" name="Oval 8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4" name="Group 63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87" name="Oval 86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TextBox 87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65" name="Group 64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85" name="Oval 84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TextBox 85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66" name="Group 65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83" name="Oval 82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" name="TextBox 83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67" name="Group 66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81" name="Oval 80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TextBox 81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68" name="Group 67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79" name="Oval 78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TextBox 79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69" name="Group 68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77" name="Oval 76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" name="TextBox 77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70" name="Straight Connector 69"/>
              <p:cNvCxnSpPr>
                <a:stCxn id="91" idx="6"/>
                <a:endCxn id="78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>
                <a:stCxn id="91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>
                <a:endCxn id="83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>
                <a:endCxn id="88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>
                <a:stCxn id="83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>
                <a:endCxn id="79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" name="TextBox 53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1345495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Prim's Algorithm </a:t>
            </a:r>
            <a:r>
              <a:rPr lang="en-US" dirty="0" smtClean="0"/>
              <a:t>for Sparse </a:t>
            </a:r>
            <a:r>
              <a:rPr lang="en-US" dirty="0"/>
              <a:t>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we use an adjacency matrix representation, then we can never do better than O(V</a:t>
            </a:r>
            <a:r>
              <a:rPr lang="en-US" baseline="30000" dirty="0"/>
              <a:t>2</a:t>
            </a:r>
            <a:r>
              <a:rPr lang="en-US" dirty="0"/>
              <a:t>) time.</a:t>
            </a:r>
          </a:p>
          <a:p>
            <a:r>
              <a:rPr lang="en-US" dirty="0"/>
              <a:t>Why</a:t>
            </a:r>
            <a:r>
              <a:rPr lang="en-US" dirty="0" smtClean="0"/>
              <a:t>? </a:t>
            </a:r>
          </a:p>
          <a:p>
            <a:pPr lvl="1"/>
            <a:r>
              <a:rPr lang="en-US" dirty="0"/>
              <a:t>Because just scanning the adjacency matrix to figure out where the edges are takes O(V</a:t>
            </a:r>
            <a:r>
              <a:rPr lang="en-US" baseline="30000" dirty="0"/>
              <a:t>2</a:t>
            </a:r>
            <a:r>
              <a:rPr lang="en-US" dirty="0"/>
              <a:t>) time.</a:t>
            </a:r>
          </a:p>
          <a:p>
            <a:pPr lvl="1"/>
            <a:r>
              <a:rPr lang="en-US" dirty="0"/>
              <a:t>The adjacency matrix itself has size V*V.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8232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Prim's Algorithm </a:t>
            </a:r>
            <a:r>
              <a:rPr lang="en-US" dirty="0" smtClean="0"/>
              <a:t>for Sparse </a:t>
            </a:r>
            <a:r>
              <a:rPr lang="en-US" dirty="0"/>
              <a:t>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we use an adjacency matrix representation, then we can never do better than O(V</a:t>
            </a:r>
            <a:r>
              <a:rPr lang="en-US" baseline="30000" dirty="0"/>
              <a:t>2</a:t>
            </a:r>
            <a:r>
              <a:rPr lang="en-US" dirty="0"/>
              <a:t>) time.</a:t>
            </a:r>
          </a:p>
          <a:p>
            <a:r>
              <a:rPr lang="en-US" dirty="0"/>
              <a:t>Why</a:t>
            </a:r>
            <a:r>
              <a:rPr lang="en-US" dirty="0" smtClean="0"/>
              <a:t>? </a:t>
            </a:r>
          </a:p>
          <a:p>
            <a:pPr lvl="1"/>
            <a:r>
              <a:rPr lang="en-US" dirty="0"/>
              <a:t>Because just scanning the adjacency matrix to figure out where the edges are takes O(V</a:t>
            </a:r>
            <a:r>
              <a:rPr lang="en-US" baseline="30000" dirty="0"/>
              <a:t>2</a:t>
            </a:r>
            <a:r>
              <a:rPr lang="en-US" dirty="0"/>
              <a:t>) time.</a:t>
            </a:r>
          </a:p>
          <a:p>
            <a:pPr lvl="1"/>
            <a:r>
              <a:rPr lang="en-US" dirty="0"/>
              <a:t>The adjacency matrix itself has size V*V</a:t>
            </a:r>
            <a:r>
              <a:rPr lang="en-US" dirty="0" smtClean="0"/>
              <a:t>.</a:t>
            </a:r>
          </a:p>
          <a:p>
            <a:r>
              <a:rPr lang="en-US" dirty="0"/>
              <a:t>We have already seen an implementation of Prim's algorithm, using adjacency matrices, which achieves O(V</a:t>
            </a:r>
            <a:r>
              <a:rPr lang="en-US" baseline="30000" dirty="0"/>
              <a:t>2</a:t>
            </a:r>
            <a:r>
              <a:rPr lang="en-US" dirty="0"/>
              <a:t>) running time.</a:t>
            </a:r>
          </a:p>
          <a:p>
            <a:r>
              <a:rPr lang="en-US" dirty="0"/>
              <a:t>For sparse graphs, if we want to achieve better running time than O(V</a:t>
            </a:r>
            <a:r>
              <a:rPr lang="en-US" baseline="30000" dirty="0"/>
              <a:t>2</a:t>
            </a:r>
            <a:r>
              <a:rPr lang="en-US" dirty="0"/>
              <a:t>), we have to switch to an adjacency lists representation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4816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Prim's Algorithm </a:t>
            </a:r>
            <a:r>
              <a:rPr lang="en-US" dirty="0" smtClean="0"/>
              <a:t>for Sparse </a:t>
            </a:r>
            <a:r>
              <a:rPr lang="en-US" dirty="0"/>
              <a:t>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Quick review: what exactly is an adjacency lists representation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3955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Prim's Algorithm </a:t>
            </a:r>
            <a:r>
              <a:rPr lang="en-US" dirty="0" smtClean="0"/>
              <a:t>for Sparse </a:t>
            </a:r>
            <a:r>
              <a:rPr lang="en-US" dirty="0"/>
              <a:t>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Quick review: what exactly is an adjacency lists representation?</a:t>
            </a:r>
          </a:p>
          <a:p>
            <a:pPr lvl="1"/>
            <a:r>
              <a:rPr lang="en-US" dirty="0"/>
              <a:t>Each vertex is a number between 0 and V (same as for adjacency matrices).</a:t>
            </a:r>
          </a:p>
          <a:p>
            <a:pPr lvl="1"/>
            <a:r>
              <a:rPr lang="en-US" dirty="0"/>
              <a:t>The adjacency information is stored in an array ADJ of lists.</a:t>
            </a:r>
          </a:p>
          <a:p>
            <a:pPr lvl="1"/>
            <a:r>
              <a:rPr lang="en-US" dirty="0"/>
              <a:t>ADJ[w] is a list containing all neighbors of vertex w.</a:t>
            </a:r>
          </a:p>
          <a:p>
            <a:r>
              <a:rPr lang="en-US" dirty="0"/>
              <a:t>What is the sum of length of all lists in the ADJ array?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0738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Prim's Algorithm </a:t>
            </a:r>
            <a:r>
              <a:rPr lang="en-US" dirty="0" smtClean="0"/>
              <a:t>for Sparse </a:t>
            </a:r>
            <a:r>
              <a:rPr lang="en-US" dirty="0"/>
              <a:t>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Quick review: what exactly is an adjacency lists representation?</a:t>
            </a:r>
          </a:p>
          <a:p>
            <a:pPr lvl="1"/>
            <a:r>
              <a:rPr lang="en-US" dirty="0"/>
              <a:t>Each vertex is a number between 0 and V (same as for adjacency matrices).</a:t>
            </a:r>
          </a:p>
          <a:p>
            <a:pPr lvl="1"/>
            <a:r>
              <a:rPr lang="en-US" dirty="0"/>
              <a:t>The adjacency information is stored in an array ADJ of lists.</a:t>
            </a:r>
          </a:p>
          <a:p>
            <a:pPr lvl="1"/>
            <a:r>
              <a:rPr lang="en-US" dirty="0"/>
              <a:t>ADJ[w] is a list containing all neighbors of vertex w.</a:t>
            </a:r>
          </a:p>
          <a:p>
            <a:r>
              <a:rPr lang="en-US" dirty="0"/>
              <a:t>What is the sum of length of all lists in the ADJ array? </a:t>
            </a:r>
          </a:p>
          <a:p>
            <a:pPr lvl="1"/>
            <a:r>
              <a:rPr lang="en-US" dirty="0"/>
              <a:t>2*E (each edge is included in two lists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8607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Prim's Algorithm for Sparse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sparse graphs, we will use an implementation of Prim's algorithm based on:</a:t>
            </a:r>
          </a:p>
          <a:p>
            <a:pPr lvl="1"/>
            <a:r>
              <a:rPr lang="en-US" dirty="0"/>
              <a:t>A graph representation using </a:t>
            </a:r>
            <a:r>
              <a:rPr lang="en-US" b="1" u="sng" dirty="0"/>
              <a:t>adjacency lists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 </a:t>
            </a:r>
            <a:r>
              <a:rPr lang="en-US" b="1" u="sng" dirty="0"/>
              <a:t>priority queue</a:t>
            </a:r>
            <a:r>
              <a:rPr lang="en-US" dirty="0"/>
              <a:t> </a:t>
            </a:r>
            <a:r>
              <a:rPr lang="en-US" dirty="0" smtClean="0"/>
              <a:t>(heap) containing </a:t>
            </a:r>
            <a:r>
              <a:rPr lang="en-US" dirty="0"/>
              <a:t>the set of edges on the fringe.</a:t>
            </a:r>
          </a:p>
          <a:p>
            <a:r>
              <a:rPr lang="en-US" dirty="0"/>
              <a:t>An </a:t>
            </a:r>
            <a:r>
              <a:rPr lang="en-US" dirty="0" smtClean="0"/>
              <a:t>edge F </a:t>
            </a:r>
            <a:r>
              <a:rPr lang="en-US" dirty="0"/>
              <a:t>will be included in this priority queue if: for some vertex </a:t>
            </a:r>
            <a:r>
              <a:rPr lang="en-US" dirty="0" smtClean="0"/>
              <a:t>w </a:t>
            </a:r>
            <a:r>
              <a:rPr lang="en-US" dirty="0"/>
              <a:t>NOT in the tree yet, </a:t>
            </a:r>
            <a:r>
              <a:rPr lang="en-US" dirty="0" smtClean="0"/>
              <a:t>F </a:t>
            </a:r>
            <a:r>
              <a:rPr lang="en-US" dirty="0"/>
              <a:t>is the shortest edge connecting </a:t>
            </a:r>
            <a:r>
              <a:rPr lang="en-US" dirty="0" smtClean="0"/>
              <a:t>w </a:t>
            </a:r>
            <a:r>
              <a:rPr lang="en-US" dirty="0"/>
              <a:t>to vertex in the tree.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87589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Prim's Algorithm - </a:t>
            </a:r>
            <a:r>
              <a:rPr lang="en-US" dirty="0" smtClean="0"/>
              <a:t>PQ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Initialize a priority queue P.</a:t>
            </a:r>
          </a:p>
          <a:p>
            <a:r>
              <a:rPr lang="en-US" dirty="0" smtClean="0"/>
              <a:t>v </a:t>
            </a:r>
            <a:r>
              <a:rPr lang="en-US" dirty="0"/>
              <a:t>= vertex 0</a:t>
            </a:r>
          </a:p>
          <a:p>
            <a:r>
              <a:rPr lang="en-US" dirty="0"/>
              <a:t>While (true)</a:t>
            </a:r>
          </a:p>
          <a:p>
            <a:pPr lvl="1"/>
            <a:r>
              <a:rPr lang="en-US" dirty="0"/>
              <a:t>Add </a:t>
            </a:r>
            <a:r>
              <a:rPr lang="en-US" dirty="0" smtClean="0"/>
              <a:t>v </a:t>
            </a:r>
            <a:r>
              <a:rPr lang="en-US" dirty="0"/>
              <a:t>to the spanning tree.</a:t>
            </a:r>
          </a:p>
          <a:p>
            <a:pPr lvl="1"/>
            <a:r>
              <a:rPr lang="en-US" dirty="0"/>
              <a:t>Let S = set of edges </a:t>
            </a:r>
            <a:r>
              <a:rPr lang="en-US" dirty="0" smtClean="0"/>
              <a:t>of </a:t>
            </a:r>
            <a:r>
              <a:rPr lang="en-US" dirty="0" smtClean="0"/>
              <a:t>v:</a:t>
            </a:r>
            <a:endParaRPr lang="en-US" dirty="0"/>
          </a:p>
          <a:p>
            <a:pPr lvl="1"/>
            <a:r>
              <a:rPr lang="en-US" dirty="0"/>
              <a:t>If S is empty, exit.</a:t>
            </a:r>
          </a:p>
          <a:p>
            <a:pPr lvl="1"/>
            <a:r>
              <a:rPr lang="en-US" dirty="0" smtClean="0"/>
              <a:t>For each F </a:t>
            </a:r>
            <a:r>
              <a:rPr lang="en-US" dirty="0"/>
              <a:t>= </a:t>
            </a:r>
            <a:r>
              <a:rPr lang="en-US" dirty="0" smtClean="0"/>
              <a:t>(v, w) </a:t>
            </a:r>
            <a:r>
              <a:rPr lang="en-US" dirty="0"/>
              <a:t>in </a:t>
            </a:r>
            <a:r>
              <a:rPr lang="en-US" dirty="0" smtClean="0"/>
              <a:t>S</a:t>
            </a:r>
          </a:p>
          <a:p>
            <a:pPr lvl="2"/>
            <a:r>
              <a:rPr lang="en-US" dirty="0" smtClean="0"/>
              <a:t>if w is already in the spanning tree, continue.</a:t>
            </a:r>
            <a:endParaRPr lang="en-US" dirty="0"/>
          </a:p>
          <a:p>
            <a:pPr lvl="2"/>
            <a:r>
              <a:rPr lang="en-US" sz="1800" dirty="0" smtClean="0"/>
              <a:t>If </a:t>
            </a:r>
            <a:r>
              <a:rPr lang="en-US" sz="1800" dirty="0"/>
              <a:t>another </a:t>
            </a:r>
            <a:r>
              <a:rPr lang="en-US" sz="1800" dirty="0" smtClean="0"/>
              <a:t>edge F' </a:t>
            </a:r>
            <a:r>
              <a:rPr lang="en-US" sz="1800" dirty="0"/>
              <a:t>in P also connects to </a:t>
            </a:r>
            <a:r>
              <a:rPr lang="en-US" sz="1800" dirty="0" smtClean="0"/>
              <a:t>w, </a:t>
            </a:r>
            <a:r>
              <a:rPr lang="en-US" sz="1800" dirty="0"/>
              <a:t>keep the smallest of </a:t>
            </a:r>
            <a:r>
              <a:rPr lang="en-US" sz="1800" dirty="0" smtClean="0"/>
              <a:t>F </a:t>
            </a:r>
            <a:r>
              <a:rPr lang="en-US" sz="1800" dirty="0"/>
              <a:t>and </a:t>
            </a:r>
            <a:r>
              <a:rPr lang="en-US" sz="1800" dirty="0" smtClean="0"/>
              <a:t>F'.</a:t>
            </a:r>
            <a:endParaRPr lang="en-US" sz="1800" dirty="0"/>
          </a:p>
          <a:p>
            <a:pPr lvl="2"/>
            <a:r>
              <a:rPr lang="en-US" sz="1800" dirty="0" smtClean="0"/>
              <a:t>Else </a:t>
            </a:r>
            <a:r>
              <a:rPr lang="en-US" sz="1800" dirty="0"/>
              <a:t>insert </a:t>
            </a:r>
            <a:r>
              <a:rPr lang="en-US" sz="1800" dirty="0" smtClean="0"/>
              <a:t>F </a:t>
            </a:r>
            <a:r>
              <a:rPr lang="en-US" sz="1800" dirty="0"/>
              <a:t>to P.</a:t>
            </a:r>
          </a:p>
          <a:p>
            <a:pPr lvl="1"/>
            <a:r>
              <a:rPr lang="en-US" dirty="0" smtClean="0"/>
              <a:t>F </a:t>
            </a:r>
            <a:r>
              <a:rPr lang="en-US" dirty="0"/>
              <a:t>= </a:t>
            </a:r>
            <a:r>
              <a:rPr lang="en-US" dirty="0" err="1"/>
              <a:t>remove_minimum</a:t>
            </a:r>
            <a:r>
              <a:rPr lang="en-US" dirty="0"/>
              <a:t>(P)</a:t>
            </a:r>
          </a:p>
          <a:p>
            <a:pPr lvl="1"/>
            <a:r>
              <a:rPr lang="en-US" dirty="0" smtClean="0"/>
              <a:t>v </a:t>
            </a:r>
            <a:r>
              <a:rPr lang="en-US" dirty="0"/>
              <a:t>= vertex of </a:t>
            </a:r>
            <a:r>
              <a:rPr lang="en-US" dirty="0" smtClean="0"/>
              <a:t>F </a:t>
            </a:r>
            <a:r>
              <a:rPr lang="en-US" dirty="0"/>
              <a:t>not yet in the tree.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9585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Prim's Algorithm - </a:t>
            </a:r>
            <a:r>
              <a:rPr lang="en-US" dirty="0" smtClean="0"/>
              <a:t>PQ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Running time???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00389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Prim's Algorithm - </a:t>
            </a:r>
            <a:r>
              <a:rPr lang="en-US" dirty="0" smtClean="0"/>
              <a:t>PQ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Running time? O(E </a:t>
            </a:r>
            <a:r>
              <a:rPr lang="en-US" dirty="0" err="1" smtClean="0"/>
              <a:t>lg</a:t>
            </a:r>
            <a:r>
              <a:rPr lang="en-US" dirty="0" smtClean="0"/>
              <a:t> V</a:t>
            </a:r>
            <a:r>
              <a:rPr lang="en-US" dirty="0" smtClean="0"/>
              <a:t>).</a:t>
            </a:r>
          </a:p>
          <a:p>
            <a:r>
              <a:rPr lang="en-US" dirty="0" smtClean="0"/>
              <a:t>Why?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52962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Prim's Algorithm - </a:t>
            </a:r>
            <a:r>
              <a:rPr lang="en-US" dirty="0" smtClean="0"/>
              <a:t>PQ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Running time? O(E </a:t>
            </a:r>
            <a:r>
              <a:rPr lang="en-US" dirty="0" err="1" smtClean="0"/>
              <a:t>lg</a:t>
            </a:r>
            <a:r>
              <a:rPr lang="en-US" dirty="0" smtClean="0"/>
              <a:t> V</a:t>
            </a:r>
            <a:r>
              <a:rPr lang="en-US" dirty="0" smtClean="0"/>
              <a:t>).</a:t>
            </a:r>
          </a:p>
          <a:p>
            <a:r>
              <a:rPr lang="en-US" dirty="0" smtClean="0"/>
              <a:t>Why? Let's look at this piece of the </a:t>
            </a:r>
            <a:r>
              <a:rPr lang="en-US" dirty="0" err="1" smtClean="0"/>
              <a:t>pseudocode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For each F = (v, w) in S</a:t>
            </a:r>
          </a:p>
          <a:p>
            <a:pPr lvl="2"/>
            <a:r>
              <a:rPr lang="en-US" dirty="0"/>
              <a:t>if w is already in the spanning tree, continue.</a:t>
            </a:r>
          </a:p>
          <a:p>
            <a:pPr lvl="2"/>
            <a:r>
              <a:rPr lang="en-US" sz="1800" dirty="0"/>
              <a:t>If another edge F' in P also connects to w, keep the smallest of F and F'.</a:t>
            </a:r>
          </a:p>
          <a:p>
            <a:pPr lvl="2"/>
            <a:r>
              <a:rPr lang="en-US" sz="1800" dirty="0"/>
              <a:t>Else insert F to P.</a:t>
            </a:r>
          </a:p>
          <a:p>
            <a:r>
              <a:rPr lang="en-US" dirty="0" smtClean="0"/>
              <a:t>The number of iterations for this for loop will be 2*E (each edge is considered twice).</a:t>
            </a:r>
          </a:p>
          <a:p>
            <a:r>
              <a:rPr lang="en-US" dirty="0" smtClean="0"/>
              <a:t>At each iteration, we spend at most log(v) time.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302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4988242" cy="1143000"/>
          </a:xfrm>
        </p:spPr>
        <p:txBody>
          <a:bodyPr/>
          <a:lstStyle/>
          <a:p>
            <a:r>
              <a:rPr lang="en-US" dirty="0" smtClean="0"/>
              <a:t>Minimum-</a:t>
            </a:r>
            <a:r>
              <a:rPr lang="en-US" dirty="0"/>
              <a:t>C</a:t>
            </a:r>
            <a:r>
              <a:rPr lang="en-US" dirty="0" smtClean="0"/>
              <a:t>ost Spanning Tree (MST)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084"/>
            <a:ext cx="4114800" cy="4681716"/>
          </a:xfrm>
        </p:spPr>
        <p:txBody>
          <a:bodyPr/>
          <a:lstStyle/>
          <a:p>
            <a:r>
              <a:rPr lang="en-US" sz="2400" dirty="0" smtClean="0"/>
              <a:t>We will only consider algorithms </a:t>
            </a:r>
            <a:r>
              <a:rPr lang="en-US" sz="2400" dirty="0"/>
              <a:t>that compute the </a:t>
            </a:r>
            <a:r>
              <a:rPr lang="en-US" sz="2400" dirty="0" smtClean="0"/>
              <a:t>MST for </a:t>
            </a:r>
            <a:r>
              <a:rPr lang="en-US" sz="2400" b="1" u="sng" dirty="0" smtClean="0"/>
              <a:t>undirected graphs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 smtClean="0"/>
              <a:t>We </a:t>
            </a:r>
            <a:r>
              <a:rPr lang="en-US" sz="2400" dirty="0"/>
              <a:t>will allow edges to have negative weights.</a:t>
            </a:r>
          </a:p>
          <a:p>
            <a:r>
              <a:rPr lang="en-US" sz="2400" dirty="0" smtClean="0"/>
              <a:t>Warning: later </a:t>
            </a:r>
            <a:r>
              <a:rPr lang="en-US" sz="2400" dirty="0"/>
              <a:t>in the course (when we discuss </a:t>
            </a:r>
            <a:r>
              <a:rPr lang="en-US" sz="2400" dirty="0" err="1"/>
              <a:t>Dijkstra's</a:t>
            </a:r>
            <a:r>
              <a:rPr lang="en-US" sz="2400" dirty="0"/>
              <a:t> algorithm) we will need to make opposite assumptions:</a:t>
            </a:r>
          </a:p>
          <a:p>
            <a:pPr lvl="1"/>
            <a:r>
              <a:rPr lang="en-US" sz="2000" dirty="0"/>
              <a:t>Allow directed graphs.</a:t>
            </a:r>
          </a:p>
          <a:p>
            <a:pPr lvl="1"/>
            <a:r>
              <a:rPr lang="en-US" sz="2000" dirty="0"/>
              <a:t>Not allow negative weights.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52400"/>
            <a:ext cx="4199854" cy="3104585"/>
            <a:chOff x="4715546" y="838200"/>
            <a:chExt cx="4199854" cy="3104585"/>
          </a:xfrm>
        </p:grpSpPr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4715546" y="3505200"/>
            <a:ext cx="4199854" cy="3048000"/>
            <a:chOff x="4715546" y="838200"/>
            <a:chExt cx="4199854" cy="3048000"/>
          </a:xfrm>
        </p:grpSpPr>
        <p:grpSp>
          <p:nvGrpSpPr>
            <p:cNvPr id="53" name="Group 52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62" name="Group 61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91" name="Oval 90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" name="TextBox 91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63" name="Group 62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89" name="TextBox 8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  <p:sp>
              <p:nvSpPr>
                <p:cNvPr id="90" name="Oval 8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4" name="Group 63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87" name="Oval 86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TextBox 87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65" name="Group 64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85" name="Oval 84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TextBox 85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66" name="Group 65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83" name="Oval 82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" name="TextBox 83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67" name="Group 66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81" name="Oval 80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TextBox 81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68" name="Group 67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79" name="Oval 78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TextBox 79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69" name="Group 68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77" name="Oval 76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" name="TextBox 77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70" name="Straight Connector 69"/>
              <p:cNvCxnSpPr>
                <a:stCxn id="91" idx="6"/>
                <a:endCxn id="78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>
                <a:stCxn id="91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>
                <a:endCxn id="83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>
                <a:endCxn id="88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>
                <a:stCxn id="83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>
                <a:endCxn id="79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" name="TextBox 53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408875447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Kruskal's</a:t>
            </a:r>
            <a:r>
              <a:rPr lang="en-US" dirty="0"/>
              <a:t> </a:t>
            </a:r>
            <a:r>
              <a:rPr lang="en-US" dirty="0" smtClean="0"/>
              <a:t>Algorithm: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Prim's </a:t>
            </a:r>
            <a:r>
              <a:rPr lang="en-US" dirty="0"/>
              <a:t>algorithm works with a single tree, such that:</a:t>
            </a:r>
          </a:p>
          <a:p>
            <a:pPr lvl="1"/>
            <a:r>
              <a:rPr lang="en-US" dirty="0"/>
              <a:t>First, the tree contains a single vertex.</a:t>
            </a:r>
          </a:p>
          <a:p>
            <a:pPr lvl="1"/>
            <a:r>
              <a:rPr lang="en-US" dirty="0"/>
              <a:t>The tree keeps growing, until it spans the whole tree.</a:t>
            </a:r>
          </a:p>
          <a:p>
            <a:r>
              <a:rPr lang="en-US" dirty="0" err="1"/>
              <a:t>Kruskal's</a:t>
            </a:r>
            <a:r>
              <a:rPr lang="en-US" dirty="0"/>
              <a:t> algorithm works with a forest (a set of trees).</a:t>
            </a:r>
          </a:p>
          <a:p>
            <a:pPr lvl="1"/>
            <a:r>
              <a:rPr lang="en-US" dirty="0"/>
              <a:t>Initially, each tree in this forest is a single vertex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Each vertex in the graph is its own tree.</a:t>
            </a:r>
            <a:endParaRPr lang="en-US" dirty="0"/>
          </a:p>
          <a:p>
            <a:pPr lvl="1"/>
            <a:r>
              <a:rPr lang="en-US" dirty="0"/>
              <a:t>We keep merging trees together, until we end up with a single </a:t>
            </a:r>
            <a:r>
              <a:rPr lang="en-US" dirty="0" smtClean="0"/>
              <a:t>tree.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3520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Kruskal's</a:t>
            </a:r>
            <a:r>
              <a:rPr lang="en-US" dirty="0"/>
              <a:t> </a:t>
            </a:r>
            <a:r>
              <a:rPr lang="en-US" dirty="0" smtClean="0"/>
              <a:t>Algorithm: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Initialize </a:t>
            </a:r>
            <a:r>
              <a:rPr lang="en-US" dirty="0"/>
              <a:t>a forest (a collection of trees), by defining each vertex to be its own separate tree.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Repeat until the forest contains a single tree:</a:t>
            </a:r>
          </a:p>
          <a:p>
            <a:pPr marL="914400" lvl="1" indent="-514350">
              <a:buFont typeface="+mj-lt"/>
              <a:buAutoNum type="arabicPeriod" startAt="3"/>
            </a:pPr>
            <a:r>
              <a:rPr lang="en-US" dirty="0"/>
              <a:t>Find the shortest edge </a:t>
            </a:r>
            <a:r>
              <a:rPr lang="en-US" dirty="0" smtClean="0"/>
              <a:t>F </a:t>
            </a:r>
            <a:r>
              <a:rPr lang="en-US" dirty="0"/>
              <a:t>connecting two trees in the forest.</a:t>
            </a:r>
          </a:p>
          <a:p>
            <a:pPr marL="914400" lvl="1" indent="-514350">
              <a:buFont typeface="+mj-lt"/>
              <a:buAutoNum type="arabicPeriod" startAt="3"/>
            </a:pPr>
            <a:r>
              <a:rPr lang="en-US" dirty="0" smtClean="0"/>
              <a:t>Connect those </a:t>
            </a:r>
            <a:r>
              <a:rPr lang="en-US" dirty="0"/>
              <a:t>two trees </a:t>
            </a:r>
            <a:r>
              <a:rPr lang="en-US" dirty="0" smtClean="0"/>
              <a:t>into a single tree using </a:t>
            </a:r>
            <a:r>
              <a:rPr lang="en-US" dirty="0"/>
              <a:t>edge </a:t>
            </a:r>
            <a:r>
              <a:rPr lang="en-US" dirty="0" smtClean="0"/>
              <a:t>F.</a:t>
            </a:r>
          </a:p>
          <a:p>
            <a:pPr marL="914400" lvl="1" indent="-514350">
              <a:buFont typeface="+mj-lt"/>
              <a:buAutoNum type="arabicPeriod" startAt="3"/>
            </a:pPr>
            <a:endParaRPr lang="en-US" dirty="0"/>
          </a:p>
          <a:p>
            <a:r>
              <a:rPr lang="en-US" dirty="0"/>
              <a:t>As in Prim's algorithm, the abstract description is simple, but we need to think carefully about how exactly to implement these steps.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14189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Kruskal's</a:t>
            </a:r>
            <a:r>
              <a:rPr lang="en-US" dirty="0"/>
              <a:t> Algorithm</a:t>
            </a:r>
            <a:r>
              <a:rPr lang="en-US" dirty="0" smtClean="0"/>
              <a:t>: An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715546" y="1924615"/>
            <a:ext cx="4199854" cy="3104585"/>
            <a:chOff x="4715546" y="838200"/>
            <a:chExt cx="4199854" cy="3104585"/>
          </a:xfrm>
        </p:grpSpPr>
        <p:grpSp>
          <p:nvGrpSpPr>
            <p:cNvPr id="6" name="Group 5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9" name="Oval 48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8" name="Group 17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7" name="Oval 46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TextBox 47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5" name="Oval 44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TextBox 45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3" name="Oval 42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TextBox 43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1" name="Oval 40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TextBox 41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39" name="Oval 38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TextBox 39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7" name="Oval 36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TextBox 37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5" name="Oval 34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TextBox 35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5" name="Straight Connector 24"/>
              <p:cNvCxnSpPr>
                <a:stCxn id="49" idx="6"/>
                <a:endCxn id="36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>
                <a:stCxn id="49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>
                <a:endCxn id="41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6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stCxn id="41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1" idx="6"/>
                <a:endCxn id="38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39" idx="5"/>
                <a:endCxn id="37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endCxn id="37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stCxn id="35" idx="4"/>
                <a:endCxn id="37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TextBox 6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sp>
        <p:nvSpPr>
          <p:cNvPr id="52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3962400" cy="4876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Initialize a forest (a collection of trees), by defining each vertex to be its own separate tree.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Repeat until the forest contains a single tree:</a:t>
            </a:r>
          </a:p>
          <a:p>
            <a:pPr marL="914400" lvl="1" indent="-514350">
              <a:buFont typeface="+mj-lt"/>
              <a:buAutoNum type="arabicPeriod" startAt="3"/>
            </a:pPr>
            <a:r>
              <a:rPr lang="en-US" sz="2000" dirty="0"/>
              <a:t>Find the shortest </a:t>
            </a:r>
            <a:r>
              <a:rPr lang="en-US" sz="2000" dirty="0" smtClean="0"/>
              <a:t>edge F </a:t>
            </a:r>
            <a:r>
              <a:rPr lang="en-US" sz="2000" dirty="0"/>
              <a:t>connecting two trees in the forest.</a:t>
            </a:r>
          </a:p>
          <a:p>
            <a:pPr marL="914400" lvl="1" indent="-514350">
              <a:buFont typeface="+mj-lt"/>
              <a:buAutoNum type="arabicPeriod" startAt="3"/>
            </a:pPr>
            <a:r>
              <a:rPr lang="en-US" sz="2000" dirty="0"/>
              <a:t>Connect those two trees into a single tree </a:t>
            </a:r>
            <a:r>
              <a:rPr lang="en-US" sz="2000" dirty="0" smtClean="0"/>
              <a:t>using edge F.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0508096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Kruskal's</a:t>
            </a:r>
            <a:r>
              <a:rPr lang="en-US" dirty="0"/>
              <a:t> Algorithm</a:t>
            </a:r>
            <a:r>
              <a:rPr lang="en-US" dirty="0" smtClean="0"/>
              <a:t>: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3962400" cy="4876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Initialize a forest (a collection of trees), by defining each vertex to be its own separate tree.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Repeat until the forest contains a single tree:</a:t>
            </a:r>
          </a:p>
          <a:p>
            <a:pPr marL="914400" lvl="1" indent="-514350">
              <a:buFont typeface="+mj-lt"/>
              <a:buAutoNum type="arabicPeriod" startAt="3"/>
            </a:pPr>
            <a:r>
              <a:rPr lang="en-US" sz="2000" dirty="0"/>
              <a:t>Find the shortest </a:t>
            </a:r>
            <a:r>
              <a:rPr lang="en-US" sz="2000" dirty="0" smtClean="0"/>
              <a:t>edge F </a:t>
            </a:r>
            <a:r>
              <a:rPr lang="en-US" sz="2000" dirty="0"/>
              <a:t>connecting two trees in the forest.</a:t>
            </a:r>
          </a:p>
          <a:p>
            <a:pPr marL="914400" lvl="1" indent="-514350">
              <a:buFont typeface="+mj-lt"/>
              <a:buAutoNum type="arabicPeriod" startAt="3"/>
            </a:pPr>
            <a:r>
              <a:rPr lang="en-US" sz="2000" dirty="0"/>
              <a:t>Connect those two trees into a single tree </a:t>
            </a:r>
            <a:r>
              <a:rPr lang="en-US" sz="2000" dirty="0" smtClean="0"/>
              <a:t>using edge F.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715546" y="1924615"/>
            <a:ext cx="4199854" cy="3104585"/>
            <a:chOff x="4715546" y="838200"/>
            <a:chExt cx="4199854" cy="3104585"/>
          </a:xfrm>
        </p:grpSpPr>
        <p:sp>
          <p:nvSpPr>
            <p:cNvPr id="13" name="TextBox 12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9" name="Oval 48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8" name="Group 17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7" name="Oval 46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TextBox 47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5" name="Oval 44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TextBox 45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3" name="Oval 42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TextBox 43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1" name="Oval 40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TextBox 41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39" name="Oval 38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TextBox 39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7" name="Oval 36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TextBox 37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5" name="Oval 34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TextBox 35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5" name="Straight Connector 24"/>
              <p:cNvCxnSpPr>
                <a:stCxn id="49" idx="6"/>
                <a:endCxn id="36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>
                <a:stCxn id="49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>
                <a:endCxn id="41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6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stCxn id="41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1" idx="6"/>
                <a:endCxn id="38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39" idx="5"/>
                <a:endCxn id="37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endCxn id="37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stCxn id="35" idx="4"/>
                <a:endCxn id="37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TextBox 6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55736085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Kruskal's</a:t>
            </a:r>
            <a:r>
              <a:rPr lang="en-US" dirty="0"/>
              <a:t> Algorithm</a:t>
            </a:r>
            <a:r>
              <a:rPr lang="en-US" dirty="0" smtClean="0"/>
              <a:t>: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3962400" cy="4876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Initialize a forest (a collection of trees), by defining each vertex to be its own separate tree.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Repeat until the forest contains a single tree:</a:t>
            </a:r>
          </a:p>
          <a:p>
            <a:pPr marL="914400" lvl="1" indent="-514350">
              <a:buFont typeface="+mj-lt"/>
              <a:buAutoNum type="arabicPeriod" startAt="3"/>
            </a:pPr>
            <a:r>
              <a:rPr lang="en-US" sz="2000" dirty="0"/>
              <a:t>Find the shortest </a:t>
            </a:r>
            <a:r>
              <a:rPr lang="en-US" sz="2000" dirty="0" smtClean="0"/>
              <a:t>edge F </a:t>
            </a:r>
            <a:r>
              <a:rPr lang="en-US" sz="2000" dirty="0"/>
              <a:t>connecting two trees in the forest.</a:t>
            </a:r>
          </a:p>
          <a:p>
            <a:pPr marL="914400" lvl="1" indent="-514350">
              <a:buFont typeface="+mj-lt"/>
              <a:buAutoNum type="arabicPeriod" startAt="3"/>
            </a:pPr>
            <a:r>
              <a:rPr lang="en-US" sz="2000" dirty="0"/>
              <a:t>Connect those two trees into a single tree </a:t>
            </a:r>
            <a:r>
              <a:rPr lang="en-US" sz="2000" dirty="0" smtClean="0"/>
              <a:t>using edge F.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715546" y="1924615"/>
            <a:ext cx="4199854" cy="3104585"/>
            <a:chOff x="4715546" y="838200"/>
            <a:chExt cx="4199854" cy="3104585"/>
          </a:xfrm>
        </p:grpSpPr>
        <p:sp>
          <p:nvSpPr>
            <p:cNvPr id="13" name="TextBox 12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9" name="Oval 48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8" name="Group 17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7" name="Oval 46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TextBox 47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5" name="Oval 44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TextBox 45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3" name="Oval 42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TextBox 43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1" name="Oval 40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TextBox 41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39" name="Oval 38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TextBox 39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7" name="Oval 36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TextBox 37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5" name="Oval 34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TextBox 35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5" name="Straight Connector 24"/>
              <p:cNvCxnSpPr>
                <a:stCxn id="49" idx="6"/>
                <a:endCxn id="36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>
                <a:stCxn id="49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>
                <a:endCxn id="41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6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stCxn id="41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1" idx="6"/>
                <a:endCxn id="38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39" idx="5"/>
                <a:endCxn id="37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endCxn id="37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stCxn id="35" idx="4"/>
                <a:endCxn id="37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TextBox 6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8978882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Kruskal's</a:t>
            </a:r>
            <a:r>
              <a:rPr lang="en-US" dirty="0"/>
              <a:t> Algorithm</a:t>
            </a:r>
            <a:r>
              <a:rPr lang="en-US" dirty="0" smtClean="0"/>
              <a:t>: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3962400" cy="4876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Initialize a forest (a collection of trees), by defining each vertex to be its own separate tree.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Repeat until the forest contains a single tree:</a:t>
            </a:r>
          </a:p>
          <a:p>
            <a:pPr marL="914400" lvl="1" indent="-514350">
              <a:buFont typeface="+mj-lt"/>
              <a:buAutoNum type="arabicPeriod" startAt="3"/>
            </a:pPr>
            <a:r>
              <a:rPr lang="en-US" sz="2000" dirty="0"/>
              <a:t>Find the shortest </a:t>
            </a:r>
            <a:r>
              <a:rPr lang="en-US" sz="2000" dirty="0" smtClean="0"/>
              <a:t>edge F </a:t>
            </a:r>
            <a:r>
              <a:rPr lang="en-US" sz="2000" dirty="0"/>
              <a:t>connecting two trees in the forest.</a:t>
            </a:r>
          </a:p>
          <a:p>
            <a:pPr marL="914400" lvl="1" indent="-514350">
              <a:buFont typeface="+mj-lt"/>
              <a:buAutoNum type="arabicPeriod" startAt="3"/>
            </a:pPr>
            <a:r>
              <a:rPr lang="en-US" sz="2000" dirty="0"/>
              <a:t>Connect those two trees into a single tree </a:t>
            </a:r>
            <a:r>
              <a:rPr lang="en-US" sz="2000" dirty="0" smtClean="0"/>
              <a:t>using edge F.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715546" y="1924615"/>
            <a:ext cx="4199854" cy="3104585"/>
            <a:chOff x="4715546" y="838200"/>
            <a:chExt cx="4199854" cy="3104585"/>
          </a:xfrm>
        </p:grpSpPr>
        <p:sp>
          <p:nvSpPr>
            <p:cNvPr id="13" name="TextBox 12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9" name="Oval 48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8" name="Group 17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7" name="Oval 46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TextBox 47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5" name="Oval 44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TextBox 45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3" name="Oval 42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TextBox 43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1" name="Oval 40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TextBox 41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39" name="Oval 38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TextBox 39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7" name="Oval 36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TextBox 37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5" name="Oval 34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TextBox 35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5" name="Straight Connector 24"/>
              <p:cNvCxnSpPr>
                <a:stCxn id="49" idx="6"/>
                <a:endCxn id="36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>
                <a:stCxn id="49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>
                <a:endCxn id="41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6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stCxn id="41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1" idx="6"/>
                <a:endCxn id="38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39" idx="5"/>
                <a:endCxn id="37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endCxn id="37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stCxn id="35" idx="4"/>
                <a:endCxn id="37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TextBox 6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76659846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Kruskal's</a:t>
            </a:r>
            <a:r>
              <a:rPr lang="en-US" dirty="0"/>
              <a:t> Algorithm</a:t>
            </a:r>
            <a:r>
              <a:rPr lang="en-US" dirty="0" smtClean="0"/>
              <a:t>: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3962400" cy="4876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Initialize a forest (a collection of trees), by defining each vertex to be its own separate tree.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Repeat until the forest contains a single tree:</a:t>
            </a:r>
          </a:p>
          <a:p>
            <a:pPr marL="914400" lvl="1" indent="-514350">
              <a:buFont typeface="+mj-lt"/>
              <a:buAutoNum type="arabicPeriod" startAt="3"/>
            </a:pPr>
            <a:r>
              <a:rPr lang="en-US" sz="2000" dirty="0"/>
              <a:t>Find the shortest </a:t>
            </a:r>
            <a:r>
              <a:rPr lang="en-US" sz="2000" dirty="0" smtClean="0"/>
              <a:t>edge F </a:t>
            </a:r>
            <a:r>
              <a:rPr lang="en-US" sz="2000" dirty="0"/>
              <a:t>connecting two trees in the forest.</a:t>
            </a:r>
          </a:p>
          <a:p>
            <a:pPr marL="914400" lvl="1" indent="-514350">
              <a:buFont typeface="+mj-lt"/>
              <a:buAutoNum type="arabicPeriod" startAt="3"/>
            </a:pPr>
            <a:r>
              <a:rPr lang="en-US" sz="2000" dirty="0"/>
              <a:t>Connect those two trees into a single tree </a:t>
            </a:r>
            <a:r>
              <a:rPr lang="en-US" sz="2000" dirty="0" smtClean="0"/>
              <a:t>using edge F.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715546" y="1924615"/>
            <a:ext cx="4199854" cy="3104585"/>
            <a:chOff x="4715546" y="838200"/>
            <a:chExt cx="4199854" cy="3104585"/>
          </a:xfrm>
        </p:grpSpPr>
        <p:sp>
          <p:nvSpPr>
            <p:cNvPr id="13" name="TextBox 12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9" name="Oval 48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8" name="Group 17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7" name="Oval 46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TextBox 47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5" name="Oval 44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TextBox 45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3" name="Oval 42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TextBox 43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1" name="Oval 40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TextBox 41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39" name="Oval 38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TextBox 39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7" name="Oval 36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TextBox 37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5" name="Oval 34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TextBox 35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5" name="Straight Connector 24"/>
              <p:cNvCxnSpPr>
                <a:stCxn id="49" idx="6"/>
                <a:endCxn id="36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>
                <a:stCxn id="49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>
                <a:endCxn id="41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6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stCxn id="41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1" idx="6"/>
                <a:endCxn id="38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39" idx="5"/>
                <a:endCxn id="37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endCxn id="37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stCxn id="35" idx="4"/>
                <a:endCxn id="37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TextBox 6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90677472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Kruskal's</a:t>
            </a:r>
            <a:r>
              <a:rPr lang="en-US" dirty="0"/>
              <a:t> Algorithm</a:t>
            </a:r>
            <a:r>
              <a:rPr lang="en-US" dirty="0" smtClean="0"/>
              <a:t>: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3962400" cy="4876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Initialize a forest (a collection of trees), by defining each vertex to be its own separate tree.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Repeat until the forest contains a single tree:</a:t>
            </a:r>
          </a:p>
          <a:p>
            <a:pPr marL="914400" lvl="1" indent="-514350">
              <a:buFont typeface="+mj-lt"/>
              <a:buAutoNum type="arabicPeriod" startAt="3"/>
            </a:pPr>
            <a:r>
              <a:rPr lang="en-US" sz="2000" dirty="0"/>
              <a:t>Find the shortest </a:t>
            </a:r>
            <a:r>
              <a:rPr lang="en-US" sz="2000" dirty="0" smtClean="0"/>
              <a:t>edge F </a:t>
            </a:r>
            <a:r>
              <a:rPr lang="en-US" sz="2000" dirty="0"/>
              <a:t>connecting two trees in the forest.</a:t>
            </a:r>
          </a:p>
          <a:p>
            <a:pPr marL="914400" lvl="1" indent="-514350">
              <a:buFont typeface="+mj-lt"/>
              <a:buAutoNum type="arabicPeriod" startAt="3"/>
            </a:pPr>
            <a:r>
              <a:rPr lang="en-US" sz="2000" dirty="0"/>
              <a:t>Connect those two trees into a single tree </a:t>
            </a:r>
            <a:r>
              <a:rPr lang="en-US" sz="2000" dirty="0" smtClean="0"/>
              <a:t>using edge F.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715546" y="1924615"/>
            <a:ext cx="4199854" cy="3048000"/>
            <a:chOff x="4715546" y="838200"/>
            <a:chExt cx="4199854" cy="3048000"/>
          </a:xfrm>
        </p:grpSpPr>
        <p:sp>
          <p:nvSpPr>
            <p:cNvPr id="13" name="TextBox 12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9" name="Oval 48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8" name="Group 17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7" name="Oval 46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TextBox 47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5" name="Oval 44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TextBox 45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3" name="Oval 42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TextBox 43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1" name="Oval 40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TextBox 41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39" name="Oval 38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TextBox 39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7" name="Oval 36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TextBox 37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5" name="Oval 34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TextBox 35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5" name="Straight Connector 24"/>
              <p:cNvCxnSpPr>
                <a:stCxn id="49" idx="6"/>
                <a:endCxn id="36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>
                <a:stCxn id="49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>
                <a:endCxn id="41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6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stCxn id="41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endCxn id="37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TextBox 6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419372059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/>
          <a:lstStyle/>
          <a:p>
            <a:r>
              <a:rPr lang="en-US" dirty="0" err="1"/>
              <a:t>Kruskal's</a:t>
            </a:r>
            <a:r>
              <a:rPr lang="en-US" dirty="0"/>
              <a:t> </a:t>
            </a:r>
            <a:r>
              <a:rPr lang="en-US" dirty="0" smtClean="0"/>
              <a:t>Algorithm: </a:t>
            </a:r>
            <a:r>
              <a:rPr lang="en-US" dirty="0"/>
              <a:t>Simple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Assume graphs are represented </a:t>
            </a:r>
            <a:r>
              <a:rPr lang="en-US" dirty="0" err="1" smtClean="0"/>
              <a:t>usind</a:t>
            </a:r>
            <a:r>
              <a:rPr lang="en-US" dirty="0" smtClean="0"/>
              <a:t> </a:t>
            </a:r>
            <a:r>
              <a:rPr lang="en-US" b="1" u="sng" dirty="0" smtClean="0"/>
              <a:t>adjacency lists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Initialize </a:t>
            </a:r>
            <a:r>
              <a:rPr lang="en-US" dirty="0"/>
              <a:t>a forest (a collection of trees), by defining each vertex to be its own separate tree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How? We will use the same representation for forests that we used for union-find.</a:t>
            </a:r>
          </a:p>
          <a:p>
            <a:pPr lvl="1"/>
            <a:r>
              <a:rPr lang="en-US" dirty="0" smtClean="0"/>
              <a:t>We </a:t>
            </a:r>
            <a:r>
              <a:rPr lang="en-US" dirty="0"/>
              <a:t>will have an id array, where each vertex will point to its parent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root of each tree will be the ID for that tree</a:t>
            </a:r>
            <a:r>
              <a:rPr lang="en-US" dirty="0" smtClean="0"/>
              <a:t>.</a:t>
            </a:r>
          </a:p>
          <a:p>
            <a:endParaRPr lang="en-US" sz="1200" dirty="0" smtClean="0"/>
          </a:p>
          <a:p>
            <a:r>
              <a:rPr lang="en-US" dirty="0" smtClean="0"/>
              <a:t>Time </a:t>
            </a:r>
            <a:r>
              <a:rPr lang="en-US" dirty="0"/>
              <a:t>it takes for this step </a:t>
            </a:r>
            <a:r>
              <a:rPr lang="en-US" dirty="0" smtClean="0"/>
              <a:t>???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74438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/>
          <a:lstStyle/>
          <a:p>
            <a:r>
              <a:rPr lang="en-US" dirty="0" err="1"/>
              <a:t>Kruskal's</a:t>
            </a:r>
            <a:r>
              <a:rPr lang="en-US" dirty="0"/>
              <a:t> </a:t>
            </a:r>
            <a:r>
              <a:rPr lang="en-US" dirty="0" smtClean="0"/>
              <a:t>Algorithm: </a:t>
            </a:r>
            <a:r>
              <a:rPr lang="en-US" dirty="0"/>
              <a:t>Simple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Assume graphs are represented </a:t>
            </a:r>
            <a:r>
              <a:rPr lang="en-US" dirty="0" err="1" smtClean="0"/>
              <a:t>usind</a:t>
            </a:r>
            <a:r>
              <a:rPr lang="en-US" dirty="0" smtClean="0"/>
              <a:t> </a:t>
            </a:r>
            <a:r>
              <a:rPr lang="en-US" b="1" u="sng" dirty="0" smtClean="0"/>
              <a:t>adjacency lists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Initialize </a:t>
            </a:r>
            <a:r>
              <a:rPr lang="en-US" dirty="0"/>
              <a:t>a forest (a collection of trees), by defining each vertex to be its own separate tree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How? We will use the same representation for forests that we used for union-find.</a:t>
            </a:r>
          </a:p>
          <a:p>
            <a:pPr lvl="1"/>
            <a:r>
              <a:rPr lang="en-US" dirty="0" smtClean="0"/>
              <a:t>We </a:t>
            </a:r>
            <a:r>
              <a:rPr lang="en-US" dirty="0"/>
              <a:t>will have an id array, where each vertex will point to its parent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root of each tree will be the ID for that tree</a:t>
            </a:r>
            <a:r>
              <a:rPr lang="en-US" dirty="0" smtClean="0"/>
              <a:t>.</a:t>
            </a:r>
          </a:p>
          <a:p>
            <a:endParaRPr lang="en-US" sz="1200" dirty="0" smtClean="0"/>
          </a:p>
          <a:p>
            <a:r>
              <a:rPr lang="en-US" dirty="0" smtClean="0"/>
              <a:t>Time </a:t>
            </a:r>
            <a:r>
              <a:rPr lang="en-US" dirty="0"/>
              <a:t>it takes for this </a:t>
            </a:r>
            <a:r>
              <a:rPr lang="en-US" dirty="0" smtClean="0"/>
              <a:t>step? O(V)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430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Prim's Algorithm - </a:t>
            </a:r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Prim's algorithm:</a:t>
            </a:r>
          </a:p>
          <a:p>
            <a:pPr lvl="1"/>
            <a:r>
              <a:rPr lang="en-US" dirty="0" smtClean="0"/>
              <a:t>Start </a:t>
            </a:r>
            <a:r>
              <a:rPr lang="en-US" dirty="0"/>
              <a:t>from an tree that contains a single vertex.</a:t>
            </a:r>
          </a:p>
          <a:p>
            <a:pPr lvl="1"/>
            <a:r>
              <a:rPr lang="en-US" dirty="0"/>
              <a:t>Keep growing that tree, by adding at each step the shortest edge connecting a vertex in the tree to a vertex outside the tree.</a:t>
            </a:r>
          </a:p>
          <a:p>
            <a:r>
              <a:rPr lang="en-US" dirty="0" smtClean="0"/>
              <a:t>As you see, it is a very simple algorithm, when stated abstractly.</a:t>
            </a:r>
            <a:endParaRPr lang="en-US" dirty="0"/>
          </a:p>
          <a:p>
            <a:r>
              <a:rPr lang="en-US" dirty="0"/>
              <a:t>However, we have several choices regarding how to implement this algorithm.</a:t>
            </a:r>
          </a:p>
          <a:p>
            <a:r>
              <a:rPr lang="en-US" dirty="0"/>
              <a:t>We will see three implementations, with </a:t>
            </a:r>
            <a:r>
              <a:rPr lang="en-US" b="1" u="sng" dirty="0"/>
              <a:t>significantly different properties</a:t>
            </a:r>
            <a:r>
              <a:rPr lang="en-US" dirty="0"/>
              <a:t> from each other.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28091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/>
          <a:lstStyle/>
          <a:p>
            <a:r>
              <a:rPr lang="en-US" dirty="0" err="1"/>
              <a:t>Kruskal's</a:t>
            </a:r>
            <a:r>
              <a:rPr lang="en-US" dirty="0"/>
              <a:t> </a:t>
            </a:r>
            <a:r>
              <a:rPr lang="en-US" dirty="0" smtClean="0"/>
              <a:t>Algorithm: </a:t>
            </a:r>
            <a:r>
              <a:rPr lang="en-US" dirty="0"/>
              <a:t>Simple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Repeat </a:t>
            </a:r>
            <a:r>
              <a:rPr lang="en-US" dirty="0"/>
              <a:t>until the forest contains a single tree:</a:t>
            </a:r>
          </a:p>
          <a:p>
            <a:pPr marL="914400" lvl="1" indent="-514350">
              <a:buFont typeface="+mj-lt"/>
              <a:buAutoNum type="arabicPeriod" startAt="3"/>
            </a:pPr>
            <a:r>
              <a:rPr lang="en-US" dirty="0"/>
              <a:t>Find the shortest </a:t>
            </a:r>
            <a:r>
              <a:rPr lang="en-US" dirty="0" smtClean="0"/>
              <a:t>edge F </a:t>
            </a:r>
            <a:r>
              <a:rPr lang="en-US" dirty="0"/>
              <a:t>connecting two trees in the forest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Initialize F </a:t>
            </a:r>
            <a:r>
              <a:rPr lang="en-US" dirty="0"/>
              <a:t>to some edge with infinite weight.</a:t>
            </a:r>
          </a:p>
          <a:p>
            <a:pPr lvl="1"/>
            <a:r>
              <a:rPr lang="en-US" dirty="0"/>
              <a:t>For each </a:t>
            </a:r>
            <a:r>
              <a:rPr lang="en-US" dirty="0" smtClean="0"/>
              <a:t>edge F' </a:t>
            </a:r>
            <a:r>
              <a:rPr lang="en-US" dirty="0"/>
              <a:t>connecting </a:t>
            </a:r>
            <a:r>
              <a:rPr lang="en-US" dirty="0" smtClean="0"/>
              <a:t>any two vertices (v</a:t>
            </a:r>
            <a:r>
              <a:rPr lang="en-US" dirty="0"/>
              <a:t>, w</a:t>
            </a:r>
            <a:r>
              <a:rPr lang="en-US" dirty="0" smtClean="0"/>
              <a:t>):</a:t>
            </a:r>
          </a:p>
          <a:p>
            <a:pPr lvl="2"/>
            <a:r>
              <a:rPr lang="en-US" dirty="0" smtClean="0"/>
              <a:t>Determine </a:t>
            </a:r>
            <a:r>
              <a:rPr lang="en-US" dirty="0"/>
              <a:t>if v and w belong to </a:t>
            </a:r>
            <a:r>
              <a:rPr lang="en-US" dirty="0" smtClean="0"/>
              <a:t>two different trees </a:t>
            </a:r>
            <a:r>
              <a:rPr lang="en-US" dirty="0"/>
              <a:t>in the forest.</a:t>
            </a:r>
          </a:p>
          <a:p>
            <a:pPr lvl="2"/>
            <a:r>
              <a:rPr lang="en-US" dirty="0"/>
              <a:t>If so, update </a:t>
            </a:r>
            <a:r>
              <a:rPr lang="en-US" dirty="0" smtClean="0"/>
              <a:t>F </a:t>
            </a:r>
            <a:r>
              <a:rPr lang="en-US" dirty="0"/>
              <a:t>to be the shortest of </a:t>
            </a:r>
            <a:r>
              <a:rPr lang="en-US" dirty="0" smtClean="0"/>
              <a:t>F </a:t>
            </a:r>
            <a:r>
              <a:rPr lang="en-US" dirty="0"/>
              <a:t>and </a:t>
            </a:r>
            <a:r>
              <a:rPr lang="en-US" dirty="0" smtClean="0"/>
              <a:t>F'.</a:t>
            </a:r>
            <a:endParaRPr lang="en-US" dirty="0"/>
          </a:p>
          <a:p>
            <a:pPr marL="400050" lvl="1" indent="0">
              <a:buNone/>
            </a:pPr>
            <a:endParaRPr lang="en-US" dirty="0"/>
          </a:p>
          <a:p>
            <a:pPr marL="914400" lvl="1" indent="-514350">
              <a:buFont typeface="+mj-lt"/>
              <a:buAutoNum type="arabicPeriod" startAt="4"/>
            </a:pPr>
            <a:r>
              <a:rPr lang="en-US" dirty="0" smtClean="0"/>
              <a:t>Connect those </a:t>
            </a:r>
            <a:r>
              <a:rPr lang="en-US" dirty="0"/>
              <a:t>two trees </a:t>
            </a:r>
            <a:r>
              <a:rPr lang="en-US" dirty="0" smtClean="0"/>
              <a:t>into a single tree using edge F.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20136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/>
          <a:lstStyle/>
          <a:p>
            <a:r>
              <a:rPr lang="en-US" dirty="0" err="1"/>
              <a:t>Kruskal's</a:t>
            </a:r>
            <a:r>
              <a:rPr lang="en-US" dirty="0"/>
              <a:t> </a:t>
            </a:r>
            <a:r>
              <a:rPr lang="en-US" dirty="0" smtClean="0"/>
              <a:t>Algorithm: </a:t>
            </a:r>
            <a:r>
              <a:rPr lang="en-US" dirty="0"/>
              <a:t>Simple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Repeat </a:t>
            </a:r>
            <a:r>
              <a:rPr lang="en-US" dirty="0"/>
              <a:t>until the forest contains a single tree:</a:t>
            </a:r>
          </a:p>
          <a:p>
            <a:pPr marL="914400" lvl="1" indent="-514350">
              <a:buFont typeface="+mj-lt"/>
              <a:buAutoNum type="arabicPeriod" startAt="3"/>
            </a:pPr>
            <a:r>
              <a:rPr lang="en-US" dirty="0"/>
              <a:t>Find the shortest </a:t>
            </a:r>
            <a:r>
              <a:rPr lang="en-US" dirty="0" smtClean="0"/>
              <a:t>edge F </a:t>
            </a:r>
            <a:r>
              <a:rPr lang="en-US" dirty="0"/>
              <a:t>connecting two trees in the forest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Initialize F </a:t>
            </a:r>
            <a:r>
              <a:rPr lang="en-US" dirty="0"/>
              <a:t>to some edge with infinite weight.</a:t>
            </a:r>
          </a:p>
          <a:p>
            <a:pPr lvl="1"/>
            <a:r>
              <a:rPr lang="en-US" dirty="0"/>
              <a:t>For each </a:t>
            </a:r>
            <a:r>
              <a:rPr lang="en-US" dirty="0" smtClean="0"/>
              <a:t>edge F' </a:t>
            </a:r>
            <a:r>
              <a:rPr lang="en-US" dirty="0"/>
              <a:t>connecting (v, w</a:t>
            </a:r>
            <a:r>
              <a:rPr lang="en-US" dirty="0" smtClean="0"/>
              <a:t>):</a:t>
            </a:r>
          </a:p>
          <a:p>
            <a:pPr lvl="2"/>
            <a:r>
              <a:rPr lang="en-US" dirty="0"/>
              <a:t>Determine if v and w belong to two different trees in the </a:t>
            </a:r>
            <a:r>
              <a:rPr lang="en-US" dirty="0" smtClean="0"/>
              <a:t>forest.</a:t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HOW</a:t>
            </a:r>
            <a:r>
              <a:rPr lang="en-US" b="1" dirty="0" smtClean="0">
                <a:solidFill>
                  <a:srgbClr val="FF0000"/>
                </a:solidFill>
              </a:rPr>
              <a:t>?</a:t>
            </a:r>
            <a:endParaRPr lang="en-US" b="1" dirty="0">
              <a:solidFill>
                <a:srgbClr val="FF0000"/>
              </a:solidFill>
            </a:endParaRPr>
          </a:p>
          <a:p>
            <a:pPr lvl="2"/>
            <a:r>
              <a:rPr lang="en-US" dirty="0"/>
              <a:t>If so, update </a:t>
            </a:r>
            <a:r>
              <a:rPr lang="en-US" dirty="0" smtClean="0"/>
              <a:t>F </a:t>
            </a:r>
            <a:r>
              <a:rPr lang="en-US" dirty="0"/>
              <a:t>to be the </a:t>
            </a:r>
            <a:r>
              <a:rPr lang="en-US" dirty="0" smtClean="0"/>
              <a:t>shortest of F and F'.</a:t>
            </a:r>
            <a:endParaRPr lang="en-US" dirty="0"/>
          </a:p>
          <a:p>
            <a:pPr marL="400050" lvl="1" indent="0">
              <a:buNone/>
            </a:pPr>
            <a:endParaRPr lang="en-US" dirty="0"/>
          </a:p>
          <a:p>
            <a:pPr marL="914400" lvl="1" indent="-514350">
              <a:buFont typeface="+mj-lt"/>
              <a:buAutoNum type="arabicPeriod" startAt="4"/>
            </a:pPr>
            <a:r>
              <a:rPr lang="en-US" dirty="0" smtClean="0"/>
              <a:t>Connect those </a:t>
            </a:r>
            <a:r>
              <a:rPr lang="en-US" dirty="0"/>
              <a:t>two trees </a:t>
            </a:r>
            <a:r>
              <a:rPr lang="en-US" dirty="0" smtClean="0"/>
              <a:t>into a single tree using edge F. </a:t>
            </a:r>
            <a:r>
              <a:rPr lang="en-US" b="1" dirty="0" smtClean="0">
                <a:solidFill>
                  <a:srgbClr val="FF0000"/>
                </a:solidFill>
              </a:rPr>
              <a:t>HOW?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95547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/>
          <a:lstStyle/>
          <a:p>
            <a:r>
              <a:rPr lang="en-US" dirty="0" err="1"/>
              <a:t>Kruskal's</a:t>
            </a:r>
            <a:r>
              <a:rPr lang="en-US" dirty="0"/>
              <a:t> </a:t>
            </a:r>
            <a:r>
              <a:rPr lang="en-US" dirty="0" smtClean="0"/>
              <a:t>Algorithm: </a:t>
            </a:r>
            <a:r>
              <a:rPr lang="en-US" dirty="0"/>
              <a:t>Simple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Repeat </a:t>
            </a:r>
            <a:r>
              <a:rPr lang="en-US" dirty="0"/>
              <a:t>until the forest contains a single tree:</a:t>
            </a:r>
          </a:p>
          <a:p>
            <a:pPr marL="914400" lvl="1" indent="-514350">
              <a:buFont typeface="+mj-lt"/>
              <a:buAutoNum type="arabicPeriod" startAt="3"/>
            </a:pPr>
            <a:r>
              <a:rPr lang="en-US" dirty="0"/>
              <a:t>Find the shortest </a:t>
            </a:r>
            <a:r>
              <a:rPr lang="en-US" dirty="0" smtClean="0"/>
              <a:t>edge F </a:t>
            </a:r>
            <a:r>
              <a:rPr lang="en-US" dirty="0"/>
              <a:t>connecting two trees in the forest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Initialize F </a:t>
            </a:r>
            <a:r>
              <a:rPr lang="en-US" dirty="0"/>
              <a:t>to some edge with infinite weight.</a:t>
            </a:r>
          </a:p>
          <a:p>
            <a:pPr lvl="1"/>
            <a:r>
              <a:rPr lang="en-US" dirty="0"/>
              <a:t>For each </a:t>
            </a:r>
            <a:r>
              <a:rPr lang="en-US" dirty="0" smtClean="0"/>
              <a:t>edge F' </a:t>
            </a:r>
            <a:r>
              <a:rPr lang="en-US" dirty="0"/>
              <a:t>connecting (v, w</a:t>
            </a:r>
            <a:r>
              <a:rPr lang="en-US" dirty="0" smtClean="0"/>
              <a:t>):</a:t>
            </a:r>
          </a:p>
          <a:p>
            <a:pPr lvl="2"/>
            <a:r>
              <a:rPr lang="en-US" dirty="0"/>
              <a:t>Determine if v and w belong to two different trees in the forest</a:t>
            </a:r>
            <a:r>
              <a:rPr lang="en-US" dirty="0" smtClean="0"/>
              <a:t>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HOW? By comparing find(v) with find(w). Time:</a:t>
            </a:r>
            <a:endParaRPr lang="en-US" b="1" dirty="0">
              <a:solidFill>
                <a:srgbClr val="FF0000"/>
              </a:solidFill>
            </a:endParaRPr>
          </a:p>
          <a:p>
            <a:pPr lvl="2"/>
            <a:r>
              <a:rPr lang="en-US" dirty="0"/>
              <a:t>If so, update </a:t>
            </a:r>
            <a:r>
              <a:rPr lang="en-US" dirty="0" smtClean="0"/>
              <a:t>F </a:t>
            </a:r>
            <a:r>
              <a:rPr lang="en-US" dirty="0"/>
              <a:t>to be the </a:t>
            </a:r>
            <a:r>
              <a:rPr lang="en-US" dirty="0" smtClean="0"/>
              <a:t>shortest of F and F'.</a:t>
            </a:r>
            <a:endParaRPr lang="en-US" dirty="0"/>
          </a:p>
          <a:p>
            <a:pPr marL="400050" lvl="1" indent="0">
              <a:buNone/>
            </a:pPr>
            <a:endParaRPr lang="en-US" dirty="0"/>
          </a:p>
          <a:p>
            <a:pPr marL="914400" lvl="1" indent="-514350">
              <a:buFont typeface="+mj-lt"/>
              <a:buAutoNum type="arabicPeriod" startAt="4"/>
            </a:pPr>
            <a:r>
              <a:rPr lang="en-US" dirty="0" smtClean="0"/>
              <a:t>Connect those </a:t>
            </a:r>
            <a:r>
              <a:rPr lang="en-US" dirty="0"/>
              <a:t>two trees </a:t>
            </a:r>
            <a:r>
              <a:rPr lang="en-US" dirty="0" smtClean="0"/>
              <a:t>into a single tree using edge F. </a:t>
            </a:r>
            <a:r>
              <a:rPr lang="en-US" b="1" dirty="0" smtClean="0">
                <a:solidFill>
                  <a:srgbClr val="FF0000"/>
                </a:solidFill>
              </a:rPr>
              <a:t>HOW? By calling union(v, w). Time: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1219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/>
          <a:lstStyle/>
          <a:p>
            <a:r>
              <a:rPr lang="en-US" dirty="0" err="1"/>
              <a:t>Kruskal's</a:t>
            </a:r>
            <a:r>
              <a:rPr lang="en-US" dirty="0"/>
              <a:t> </a:t>
            </a:r>
            <a:r>
              <a:rPr lang="en-US" dirty="0" smtClean="0"/>
              <a:t>Algorithm: </a:t>
            </a:r>
            <a:r>
              <a:rPr lang="en-US" dirty="0"/>
              <a:t>Simple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Repeat </a:t>
            </a:r>
            <a:r>
              <a:rPr lang="en-US" dirty="0"/>
              <a:t>until the forest contains a single tree:</a:t>
            </a:r>
          </a:p>
          <a:p>
            <a:pPr marL="914400" lvl="1" indent="-514350">
              <a:buFont typeface="+mj-lt"/>
              <a:buAutoNum type="arabicPeriod" startAt="3"/>
            </a:pPr>
            <a:r>
              <a:rPr lang="en-US" dirty="0"/>
              <a:t>Find the shortest </a:t>
            </a:r>
            <a:r>
              <a:rPr lang="en-US" dirty="0" smtClean="0"/>
              <a:t>edge F </a:t>
            </a:r>
            <a:r>
              <a:rPr lang="en-US" dirty="0"/>
              <a:t>connecting two trees in the forest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Initialize F </a:t>
            </a:r>
            <a:r>
              <a:rPr lang="en-US" dirty="0"/>
              <a:t>to some edge with infinite weight.</a:t>
            </a:r>
          </a:p>
          <a:p>
            <a:pPr lvl="1"/>
            <a:r>
              <a:rPr lang="en-US" dirty="0"/>
              <a:t>For each </a:t>
            </a:r>
            <a:r>
              <a:rPr lang="en-US" dirty="0" smtClean="0"/>
              <a:t>edge F' </a:t>
            </a:r>
            <a:r>
              <a:rPr lang="en-US" dirty="0"/>
              <a:t>connecting (v, w</a:t>
            </a:r>
            <a:r>
              <a:rPr lang="en-US" dirty="0" smtClean="0"/>
              <a:t>):</a:t>
            </a:r>
          </a:p>
          <a:p>
            <a:pPr lvl="2"/>
            <a:r>
              <a:rPr lang="en-US" dirty="0" smtClean="0"/>
              <a:t>Determine </a:t>
            </a:r>
            <a:r>
              <a:rPr lang="en-US" dirty="0"/>
              <a:t>if v and w belong to the same tree in the forest</a:t>
            </a:r>
            <a:r>
              <a:rPr lang="en-US" dirty="0" smtClean="0"/>
              <a:t>. </a:t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HOW? By comparing find(v) with find(w). Time: O(</a:t>
            </a:r>
            <a:r>
              <a:rPr lang="en-US" b="1" dirty="0" err="1" smtClean="0">
                <a:solidFill>
                  <a:srgbClr val="FF0000"/>
                </a:solidFill>
              </a:rPr>
              <a:t>lg</a:t>
            </a:r>
            <a:r>
              <a:rPr lang="en-US" b="1" dirty="0" smtClean="0">
                <a:solidFill>
                  <a:srgbClr val="FF0000"/>
                </a:solidFill>
              </a:rPr>
              <a:t> V)</a:t>
            </a:r>
            <a:endParaRPr lang="en-US" b="1" dirty="0">
              <a:solidFill>
                <a:srgbClr val="FF0000"/>
              </a:solidFill>
            </a:endParaRPr>
          </a:p>
          <a:p>
            <a:pPr lvl="2"/>
            <a:r>
              <a:rPr lang="en-US" dirty="0"/>
              <a:t>If so, update </a:t>
            </a:r>
            <a:r>
              <a:rPr lang="en-US" dirty="0" smtClean="0"/>
              <a:t>F </a:t>
            </a:r>
            <a:r>
              <a:rPr lang="en-US" dirty="0"/>
              <a:t>to be the </a:t>
            </a:r>
            <a:r>
              <a:rPr lang="en-US" dirty="0" smtClean="0"/>
              <a:t>shortest of F and F'.</a:t>
            </a:r>
            <a:endParaRPr lang="en-US" dirty="0"/>
          </a:p>
          <a:p>
            <a:pPr marL="400050" lvl="1" indent="0">
              <a:buNone/>
            </a:pPr>
            <a:endParaRPr lang="en-US" dirty="0"/>
          </a:p>
          <a:p>
            <a:pPr marL="914400" lvl="1" indent="-514350">
              <a:buFont typeface="+mj-lt"/>
              <a:buAutoNum type="arabicPeriod" startAt="4"/>
            </a:pPr>
            <a:r>
              <a:rPr lang="en-US" dirty="0" smtClean="0"/>
              <a:t>Connect those </a:t>
            </a:r>
            <a:r>
              <a:rPr lang="en-US" dirty="0"/>
              <a:t>two trees </a:t>
            </a:r>
            <a:r>
              <a:rPr lang="en-US" dirty="0" smtClean="0"/>
              <a:t>into a single tree using edge F. </a:t>
            </a:r>
            <a:r>
              <a:rPr lang="en-US" b="1" dirty="0" smtClean="0">
                <a:solidFill>
                  <a:srgbClr val="FF0000"/>
                </a:solidFill>
              </a:rPr>
              <a:t>HOW? By calling union(v, w). Time: O(1)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49681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/>
          <a:lstStyle/>
          <a:p>
            <a:r>
              <a:rPr lang="en-US" dirty="0" err="1"/>
              <a:t>Kruskal's</a:t>
            </a:r>
            <a:r>
              <a:rPr lang="en-US" dirty="0"/>
              <a:t> </a:t>
            </a:r>
            <a:r>
              <a:rPr lang="en-US" dirty="0" smtClean="0"/>
              <a:t>Algorithm: </a:t>
            </a:r>
            <a:r>
              <a:rPr lang="en-US" dirty="0"/>
              <a:t>Simple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Repeat </a:t>
            </a:r>
            <a:r>
              <a:rPr lang="en-US" dirty="0"/>
              <a:t>until the forest contains a single tree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Total time for all iterations: </a:t>
            </a:r>
            <a:endParaRPr lang="en-US" dirty="0"/>
          </a:p>
          <a:p>
            <a:pPr marL="914400" lvl="1" indent="-514350">
              <a:buFont typeface="+mj-lt"/>
              <a:buAutoNum type="arabicPeriod" startAt="3"/>
            </a:pPr>
            <a:r>
              <a:rPr lang="en-US" dirty="0"/>
              <a:t>Find the shortest </a:t>
            </a:r>
            <a:r>
              <a:rPr lang="en-US" dirty="0" smtClean="0"/>
              <a:t>edge F </a:t>
            </a:r>
            <a:r>
              <a:rPr lang="en-US" dirty="0"/>
              <a:t>connecting two trees in the forest</a:t>
            </a:r>
            <a:r>
              <a:rPr lang="en-US" dirty="0" smtClean="0"/>
              <a:t>. </a:t>
            </a:r>
            <a:r>
              <a:rPr lang="en-US" b="1" dirty="0" smtClean="0">
                <a:solidFill>
                  <a:srgbClr val="FF0000"/>
                </a:solidFill>
              </a:rPr>
              <a:t>Time: </a:t>
            </a:r>
            <a:endParaRPr lang="en-US" dirty="0" smtClean="0"/>
          </a:p>
          <a:p>
            <a:pPr lvl="1"/>
            <a:r>
              <a:rPr lang="en-US" dirty="0" smtClean="0"/>
              <a:t>Initialize F </a:t>
            </a:r>
            <a:r>
              <a:rPr lang="en-US" dirty="0"/>
              <a:t>to some edge with infinite weight.</a:t>
            </a:r>
          </a:p>
          <a:p>
            <a:pPr lvl="1"/>
            <a:r>
              <a:rPr lang="en-US" dirty="0"/>
              <a:t>For each </a:t>
            </a:r>
            <a:r>
              <a:rPr lang="en-US" dirty="0" smtClean="0"/>
              <a:t>edge F' </a:t>
            </a:r>
            <a:r>
              <a:rPr lang="en-US" dirty="0"/>
              <a:t>connecting (v, w</a:t>
            </a:r>
            <a:r>
              <a:rPr lang="en-US" dirty="0" smtClean="0"/>
              <a:t>):</a:t>
            </a:r>
          </a:p>
          <a:p>
            <a:pPr lvl="2"/>
            <a:r>
              <a:rPr lang="en-US" dirty="0" smtClean="0"/>
              <a:t>Determine </a:t>
            </a:r>
            <a:r>
              <a:rPr lang="en-US" dirty="0"/>
              <a:t>if v and w belong to the same tree in the forest</a:t>
            </a:r>
            <a:r>
              <a:rPr lang="en-US" dirty="0" smtClean="0"/>
              <a:t>. </a:t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HOW? By comparing find(v) with find(w). Time: O(</a:t>
            </a:r>
            <a:r>
              <a:rPr lang="en-US" b="1" dirty="0" err="1" smtClean="0">
                <a:solidFill>
                  <a:srgbClr val="FF0000"/>
                </a:solidFill>
              </a:rPr>
              <a:t>lg</a:t>
            </a:r>
            <a:r>
              <a:rPr lang="en-US" b="1" dirty="0" smtClean="0">
                <a:solidFill>
                  <a:srgbClr val="FF0000"/>
                </a:solidFill>
              </a:rPr>
              <a:t> V)</a:t>
            </a:r>
            <a:endParaRPr lang="en-US" b="1" dirty="0">
              <a:solidFill>
                <a:srgbClr val="FF0000"/>
              </a:solidFill>
            </a:endParaRPr>
          </a:p>
          <a:p>
            <a:pPr lvl="2"/>
            <a:r>
              <a:rPr lang="en-US" dirty="0"/>
              <a:t>If so, update </a:t>
            </a:r>
            <a:r>
              <a:rPr lang="en-US" dirty="0" smtClean="0"/>
              <a:t>F </a:t>
            </a:r>
            <a:r>
              <a:rPr lang="en-US" dirty="0"/>
              <a:t>to be the </a:t>
            </a:r>
            <a:r>
              <a:rPr lang="en-US" dirty="0" smtClean="0"/>
              <a:t>shortest of F and F'.</a:t>
            </a:r>
            <a:endParaRPr lang="en-US" dirty="0"/>
          </a:p>
          <a:p>
            <a:pPr marL="400050" lvl="1" indent="0">
              <a:buNone/>
            </a:pPr>
            <a:endParaRPr lang="en-US" dirty="0"/>
          </a:p>
          <a:p>
            <a:pPr marL="914400" lvl="1" indent="-514350">
              <a:buFont typeface="+mj-lt"/>
              <a:buAutoNum type="arabicPeriod" startAt="4"/>
            </a:pPr>
            <a:r>
              <a:rPr lang="en-US" dirty="0" smtClean="0"/>
              <a:t>Connect those </a:t>
            </a:r>
            <a:r>
              <a:rPr lang="en-US" dirty="0"/>
              <a:t>two trees </a:t>
            </a:r>
            <a:r>
              <a:rPr lang="en-US" dirty="0" smtClean="0"/>
              <a:t>into a single tree using edge F. </a:t>
            </a:r>
            <a:r>
              <a:rPr lang="en-US" b="1" dirty="0" smtClean="0">
                <a:solidFill>
                  <a:srgbClr val="FF0000"/>
                </a:solidFill>
              </a:rPr>
              <a:t>HOW? By calling union(v, w). Time: O(1)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51720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/>
          <a:lstStyle/>
          <a:p>
            <a:r>
              <a:rPr lang="en-US" dirty="0" err="1"/>
              <a:t>Kruskal's</a:t>
            </a:r>
            <a:r>
              <a:rPr lang="en-US" dirty="0"/>
              <a:t> </a:t>
            </a:r>
            <a:r>
              <a:rPr lang="en-US" dirty="0" smtClean="0"/>
              <a:t>Algorithm: </a:t>
            </a:r>
            <a:r>
              <a:rPr lang="en-US" dirty="0"/>
              <a:t>Simple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Repeat </a:t>
            </a:r>
            <a:r>
              <a:rPr lang="en-US" dirty="0"/>
              <a:t>until the forest contains a single tree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Total time for all iterations: O(V*E*</a:t>
            </a:r>
            <a:r>
              <a:rPr lang="en-US" b="1" dirty="0" err="1" smtClean="0">
                <a:solidFill>
                  <a:srgbClr val="FF0000"/>
                </a:solidFill>
              </a:rPr>
              <a:t>lg</a:t>
            </a:r>
            <a:r>
              <a:rPr lang="en-US" b="1" dirty="0" smtClean="0">
                <a:solidFill>
                  <a:srgbClr val="FF0000"/>
                </a:solidFill>
              </a:rPr>
              <a:t>(V))</a:t>
            </a:r>
            <a:endParaRPr lang="en-US" dirty="0"/>
          </a:p>
          <a:p>
            <a:pPr marL="914400" lvl="1" indent="-514350">
              <a:buFont typeface="+mj-lt"/>
              <a:buAutoNum type="arabicPeriod" startAt="3"/>
            </a:pPr>
            <a:r>
              <a:rPr lang="en-US" dirty="0"/>
              <a:t>Find the shortest </a:t>
            </a:r>
            <a:r>
              <a:rPr lang="en-US" dirty="0" smtClean="0"/>
              <a:t>edge F </a:t>
            </a:r>
            <a:r>
              <a:rPr lang="en-US" dirty="0"/>
              <a:t>connecting two trees in the forest</a:t>
            </a:r>
            <a:r>
              <a:rPr lang="en-US" dirty="0" smtClean="0"/>
              <a:t>. </a:t>
            </a:r>
            <a:r>
              <a:rPr lang="en-US" b="1" dirty="0" smtClean="0">
                <a:solidFill>
                  <a:srgbClr val="FF0000"/>
                </a:solidFill>
              </a:rPr>
              <a:t>Time: O(E*</a:t>
            </a:r>
            <a:r>
              <a:rPr lang="en-US" b="1" dirty="0" err="1" smtClean="0">
                <a:solidFill>
                  <a:srgbClr val="FF0000"/>
                </a:solidFill>
              </a:rPr>
              <a:t>lg</a:t>
            </a:r>
            <a:r>
              <a:rPr lang="en-US" b="1" dirty="0" smtClean="0">
                <a:solidFill>
                  <a:srgbClr val="FF0000"/>
                </a:solidFill>
              </a:rPr>
              <a:t>(V))</a:t>
            </a:r>
            <a:endParaRPr lang="en-US" dirty="0" smtClean="0"/>
          </a:p>
          <a:p>
            <a:pPr lvl="1"/>
            <a:r>
              <a:rPr lang="en-US" dirty="0" smtClean="0"/>
              <a:t>Initialize F </a:t>
            </a:r>
            <a:r>
              <a:rPr lang="en-US" dirty="0"/>
              <a:t>to some edge with infinite weight.</a:t>
            </a:r>
          </a:p>
          <a:p>
            <a:pPr lvl="1"/>
            <a:r>
              <a:rPr lang="en-US" dirty="0"/>
              <a:t>For each </a:t>
            </a:r>
            <a:r>
              <a:rPr lang="en-US" dirty="0" smtClean="0"/>
              <a:t>edge F' </a:t>
            </a:r>
            <a:r>
              <a:rPr lang="en-US" dirty="0"/>
              <a:t>connecting (v, w</a:t>
            </a:r>
            <a:r>
              <a:rPr lang="en-US" dirty="0" smtClean="0"/>
              <a:t>):</a:t>
            </a:r>
          </a:p>
          <a:p>
            <a:pPr lvl="2"/>
            <a:r>
              <a:rPr lang="en-US" dirty="0" smtClean="0"/>
              <a:t>Determine </a:t>
            </a:r>
            <a:r>
              <a:rPr lang="en-US" dirty="0"/>
              <a:t>if v and w belong to the same tree in the forest</a:t>
            </a:r>
            <a:r>
              <a:rPr lang="en-US" dirty="0" smtClean="0"/>
              <a:t>. </a:t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HOW? By comparing find(v) with find(w). Time: O(</a:t>
            </a:r>
            <a:r>
              <a:rPr lang="en-US" b="1" dirty="0" err="1" smtClean="0">
                <a:solidFill>
                  <a:srgbClr val="FF0000"/>
                </a:solidFill>
              </a:rPr>
              <a:t>lg</a:t>
            </a:r>
            <a:r>
              <a:rPr lang="en-US" b="1" dirty="0" smtClean="0">
                <a:solidFill>
                  <a:srgbClr val="FF0000"/>
                </a:solidFill>
              </a:rPr>
              <a:t> V)</a:t>
            </a:r>
            <a:endParaRPr lang="en-US" b="1" dirty="0">
              <a:solidFill>
                <a:srgbClr val="FF0000"/>
              </a:solidFill>
            </a:endParaRPr>
          </a:p>
          <a:p>
            <a:pPr lvl="2"/>
            <a:r>
              <a:rPr lang="en-US" dirty="0"/>
              <a:t>If so, update </a:t>
            </a:r>
            <a:r>
              <a:rPr lang="en-US" dirty="0" smtClean="0"/>
              <a:t>F </a:t>
            </a:r>
            <a:r>
              <a:rPr lang="en-US" dirty="0"/>
              <a:t>to be the </a:t>
            </a:r>
            <a:r>
              <a:rPr lang="en-US" dirty="0" smtClean="0"/>
              <a:t>shortest of F and F'.</a:t>
            </a:r>
            <a:endParaRPr lang="en-US" dirty="0"/>
          </a:p>
          <a:p>
            <a:pPr marL="400050" lvl="1" indent="0">
              <a:buNone/>
            </a:pPr>
            <a:endParaRPr lang="en-US" dirty="0"/>
          </a:p>
          <a:p>
            <a:pPr marL="914400" lvl="1" indent="-514350">
              <a:buFont typeface="+mj-lt"/>
              <a:buAutoNum type="arabicPeriod" startAt="4"/>
            </a:pPr>
            <a:r>
              <a:rPr lang="en-US" dirty="0" smtClean="0"/>
              <a:t>Connect those </a:t>
            </a:r>
            <a:r>
              <a:rPr lang="en-US" dirty="0"/>
              <a:t>two trees </a:t>
            </a:r>
            <a:r>
              <a:rPr lang="en-US" dirty="0" smtClean="0"/>
              <a:t>into a single tree using edge F. </a:t>
            </a:r>
            <a:r>
              <a:rPr lang="en-US" b="1" dirty="0" smtClean="0">
                <a:solidFill>
                  <a:srgbClr val="FF0000"/>
                </a:solidFill>
              </a:rPr>
              <a:t>HOW? By calling union(v, w). Time: O(1)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04982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/>
              <a:t>Running </a:t>
            </a:r>
            <a:r>
              <a:rPr lang="en-US" dirty="0" smtClean="0"/>
              <a:t>Time </a:t>
            </a:r>
            <a:r>
              <a:rPr lang="en-US" dirty="0"/>
              <a:t>for </a:t>
            </a:r>
            <a:r>
              <a:rPr lang="en-US" dirty="0" smtClean="0"/>
              <a:t>Simple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95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Initialize </a:t>
            </a:r>
            <a:r>
              <a:rPr lang="en-US" dirty="0"/>
              <a:t>a forest (a collection of trees), by defining each vertex to be its own separate tree.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Repeat until the forest contains a single tree:</a:t>
            </a:r>
          </a:p>
          <a:p>
            <a:pPr marL="914400" lvl="1" indent="-514350">
              <a:buFont typeface="+mj-lt"/>
              <a:buAutoNum type="arabicPeriod" startAt="3"/>
            </a:pPr>
            <a:r>
              <a:rPr lang="en-US" dirty="0"/>
              <a:t>Find the shortest </a:t>
            </a:r>
            <a:r>
              <a:rPr lang="en-US" dirty="0" smtClean="0"/>
              <a:t>edge F </a:t>
            </a:r>
            <a:r>
              <a:rPr lang="en-US" dirty="0"/>
              <a:t>connecting two trees in the forest.</a:t>
            </a:r>
          </a:p>
          <a:p>
            <a:pPr marL="914400" lvl="1" indent="-514350">
              <a:buFont typeface="+mj-lt"/>
              <a:buAutoNum type="arabicPeriod" startAt="3"/>
            </a:pPr>
            <a:r>
              <a:rPr lang="en-US" dirty="0" smtClean="0"/>
              <a:t>Connect those </a:t>
            </a:r>
            <a:r>
              <a:rPr lang="en-US" dirty="0"/>
              <a:t>two trees </a:t>
            </a:r>
            <a:r>
              <a:rPr lang="en-US" dirty="0" smtClean="0"/>
              <a:t>into a single tree using edge F.</a:t>
            </a:r>
          </a:p>
          <a:p>
            <a:pPr marL="914400" lvl="1" indent="-514350">
              <a:buFont typeface="+mj-lt"/>
              <a:buAutoNum type="arabicPeriod" startAt="3"/>
            </a:pPr>
            <a:endParaRPr lang="en-US" dirty="0"/>
          </a:p>
          <a:p>
            <a:r>
              <a:rPr lang="en-US" dirty="0" smtClean="0"/>
              <a:t>Running time for simple implementation: O(V*E*</a:t>
            </a:r>
            <a:r>
              <a:rPr lang="en-US" dirty="0" err="1" smtClean="0"/>
              <a:t>lg</a:t>
            </a:r>
            <a:r>
              <a:rPr lang="en-US" dirty="0" smtClean="0"/>
              <a:t>(V)).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86383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Kruskal's</a:t>
            </a:r>
            <a:r>
              <a:rPr lang="en-US" dirty="0"/>
              <a:t> </a:t>
            </a:r>
            <a:r>
              <a:rPr lang="en-US" dirty="0" smtClean="0"/>
              <a:t>Algorithm: Faster Version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57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Sort all edges, save result in array K.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Initialize </a:t>
            </a:r>
            <a:r>
              <a:rPr lang="en-US" dirty="0"/>
              <a:t>a forest (a collection of trees), by defining each vertex to be its own separate tree.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For each edge F in K (in ascending order).</a:t>
            </a:r>
            <a:endParaRPr lang="en-US" dirty="0"/>
          </a:p>
          <a:p>
            <a:pPr marL="914400" lvl="1" indent="-514350">
              <a:buFont typeface="+mj-lt"/>
              <a:buAutoNum type="arabicPeriod" startAt="4"/>
            </a:pPr>
            <a:r>
              <a:rPr lang="en-US" dirty="0" smtClean="0"/>
              <a:t>If F is connecting </a:t>
            </a:r>
            <a:r>
              <a:rPr lang="en-US" dirty="0"/>
              <a:t>two trees in the </a:t>
            </a:r>
            <a:r>
              <a:rPr lang="en-US" dirty="0" smtClean="0"/>
              <a:t>forest:</a:t>
            </a:r>
          </a:p>
          <a:p>
            <a:pPr marL="1314450" lvl="2" indent="-514350">
              <a:buFont typeface="+mj-lt"/>
              <a:buAutoNum type="arabicPeriod" startAt="5"/>
            </a:pPr>
            <a:r>
              <a:rPr lang="en-US" dirty="0" smtClean="0"/>
              <a:t>Connect the two trees with F.</a:t>
            </a:r>
          </a:p>
          <a:p>
            <a:pPr marL="1314450" lvl="2" indent="-514350">
              <a:buFont typeface="+mj-lt"/>
              <a:buAutoNum type="arabicPeriod" startAt="5"/>
            </a:pPr>
            <a:r>
              <a:rPr lang="en-US" dirty="0"/>
              <a:t>If the forest is left with a single tree, break (we are done).</a:t>
            </a:r>
          </a:p>
          <a:p>
            <a:pPr marL="800100" lvl="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6813074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Kruskal's</a:t>
            </a:r>
            <a:r>
              <a:rPr lang="en-US" dirty="0"/>
              <a:t> </a:t>
            </a:r>
            <a:r>
              <a:rPr lang="en-US" dirty="0" smtClean="0"/>
              <a:t>Algorithm: Faster Version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58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Sort all edges, save result in array K. </a:t>
            </a:r>
            <a:r>
              <a:rPr lang="en-US" b="1" dirty="0">
                <a:solidFill>
                  <a:srgbClr val="FF0000"/>
                </a:solidFill>
              </a:rPr>
              <a:t>Time?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Initialize </a:t>
            </a:r>
            <a:r>
              <a:rPr lang="en-US" dirty="0"/>
              <a:t>a forest (a collection of trees), by defining each vertex to be its own separate tree</a:t>
            </a:r>
            <a:r>
              <a:rPr lang="en-US" dirty="0" smtClean="0"/>
              <a:t>. </a:t>
            </a:r>
            <a:r>
              <a:rPr lang="en-US" b="1" dirty="0">
                <a:solidFill>
                  <a:srgbClr val="FF0000"/>
                </a:solidFill>
              </a:rPr>
              <a:t>Time?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For each edge in K (in ascending order). </a:t>
            </a:r>
            <a:r>
              <a:rPr lang="en-US" b="1" dirty="0">
                <a:solidFill>
                  <a:srgbClr val="FF0000"/>
                </a:solidFill>
              </a:rPr>
              <a:t>Time?</a:t>
            </a:r>
            <a:endParaRPr lang="en-US" dirty="0"/>
          </a:p>
          <a:p>
            <a:pPr marL="914400" lvl="1" indent="-514350">
              <a:buFont typeface="+mj-lt"/>
              <a:buAutoNum type="arabicPeriod" startAt="4"/>
            </a:pPr>
            <a:r>
              <a:rPr lang="en-US" dirty="0" smtClean="0"/>
              <a:t>If F is connecting </a:t>
            </a:r>
            <a:r>
              <a:rPr lang="en-US" dirty="0"/>
              <a:t>two trees in the </a:t>
            </a:r>
            <a:r>
              <a:rPr lang="en-US" dirty="0" smtClean="0"/>
              <a:t>forest: </a:t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Time?</a:t>
            </a:r>
          </a:p>
          <a:p>
            <a:pPr marL="1314450" lvl="2" indent="-514350">
              <a:buFont typeface="+mj-lt"/>
              <a:buAutoNum type="arabicPeriod" startAt="5"/>
            </a:pPr>
            <a:r>
              <a:rPr lang="en-US" dirty="0" smtClean="0"/>
              <a:t>Connect the two trees with F. </a:t>
            </a:r>
            <a:r>
              <a:rPr lang="en-US" b="1" dirty="0">
                <a:solidFill>
                  <a:srgbClr val="FF0000"/>
                </a:solidFill>
              </a:rPr>
              <a:t>Time?</a:t>
            </a:r>
            <a:endParaRPr lang="en-US" dirty="0" smtClean="0"/>
          </a:p>
          <a:p>
            <a:pPr marL="1314450" lvl="2" indent="-514350">
              <a:buFont typeface="+mj-lt"/>
              <a:buAutoNum type="arabicPeriod" startAt="5"/>
            </a:pPr>
            <a:r>
              <a:rPr lang="en-US" dirty="0"/>
              <a:t>If the forest is left with a single tree, break (we are done).</a:t>
            </a:r>
          </a:p>
          <a:p>
            <a:pPr marL="800100" lvl="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2063270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Kruskal's</a:t>
            </a:r>
            <a:r>
              <a:rPr lang="en-US" dirty="0"/>
              <a:t> </a:t>
            </a:r>
            <a:r>
              <a:rPr lang="en-US" dirty="0" smtClean="0"/>
              <a:t>Algorithm: Faster Version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59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Sort all edges, save result in array K. </a:t>
            </a:r>
            <a:r>
              <a:rPr lang="en-US" b="1" dirty="0" smtClean="0">
                <a:solidFill>
                  <a:srgbClr val="FF0000"/>
                </a:solidFill>
              </a:rPr>
              <a:t>Time: O(E </a:t>
            </a:r>
            <a:r>
              <a:rPr lang="en-US" b="1" dirty="0" err="1" smtClean="0">
                <a:solidFill>
                  <a:srgbClr val="FF0000"/>
                </a:solidFill>
              </a:rPr>
              <a:t>lg</a:t>
            </a:r>
            <a:r>
              <a:rPr lang="en-US" b="1" dirty="0" smtClean="0">
                <a:solidFill>
                  <a:srgbClr val="FF0000"/>
                </a:solidFill>
              </a:rPr>
              <a:t> E)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Initialize </a:t>
            </a:r>
            <a:r>
              <a:rPr lang="en-US" dirty="0"/>
              <a:t>a forest (a collection of trees), by defining each vertex to be its own separate tree</a:t>
            </a:r>
            <a:r>
              <a:rPr lang="en-US" dirty="0" smtClean="0"/>
              <a:t>. </a:t>
            </a:r>
            <a:r>
              <a:rPr lang="en-US" b="1" dirty="0" smtClean="0">
                <a:solidFill>
                  <a:srgbClr val="FF0000"/>
                </a:solidFill>
              </a:rPr>
              <a:t>Time: O(V)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For each edge in K (in ascending order). </a:t>
            </a:r>
            <a:r>
              <a:rPr lang="en-US" b="1" dirty="0" smtClean="0">
                <a:solidFill>
                  <a:srgbClr val="FF0000"/>
                </a:solidFill>
              </a:rPr>
              <a:t>Time: O(E </a:t>
            </a:r>
            <a:r>
              <a:rPr lang="en-US" b="1" dirty="0" err="1" smtClean="0">
                <a:solidFill>
                  <a:srgbClr val="FF0000"/>
                </a:solidFill>
              </a:rPr>
              <a:t>lg</a:t>
            </a:r>
            <a:r>
              <a:rPr lang="en-US" b="1" dirty="0" smtClean="0">
                <a:solidFill>
                  <a:srgbClr val="FF0000"/>
                </a:solidFill>
              </a:rPr>
              <a:t> V)</a:t>
            </a:r>
            <a:endParaRPr lang="en-US" dirty="0"/>
          </a:p>
          <a:p>
            <a:pPr marL="914400" lvl="1" indent="-514350">
              <a:buFont typeface="+mj-lt"/>
              <a:buAutoNum type="arabicPeriod" startAt="4"/>
            </a:pPr>
            <a:r>
              <a:rPr lang="en-US" dirty="0" smtClean="0"/>
              <a:t>If F is connecting </a:t>
            </a:r>
            <a:r>
              <a:rPr lang="en-US" dirty="0"/>
              <a:t>two trees in the </a:t>
            </a:r>
            <a:r>
              <a:rPr lang="en-US" dirty="0" smtClean="0"/>
              <a:t>forest:</a:t>
            </a:r>
            <a:br>
              <a:rPr lang="en-US" dirty="0" smtClean="0"/>
            </a:br>
            <a:r>
              <a:rPr lang="en-US" sz="2400" b="1" dirty="0" smtClean="0">
                <a:solidFill>
                  <a:srgbClr val="FF0000"/>
                </a:solidFill>
              </a:rPr>
              <a:t>Time? O(</a:t>
            </a:r>
            <a:r>
              <a:rPr lang="en-US" sz="2400" b="1" dirty="0" err="1" smtClean="0">
                <a:solidFill>
                  <a:srgbClr val="FF0000"/>
                </a:solidFill>
              </a:rPr>
              <a:t>lg</a:t>
            </a:r>
            <a:r>
              <a:rPr lang="en-US" sz="2400" b="1" dirty="0" smtClean="0">
                <a:solidFill>
                  <a:srgbClr val="FF0000"/>
                </a:solidFill>
              </a:rPr>
              <a:t> V), two find operations </a:t>
            </a:r>
          </a:p>
          <a:p>
            <a:pPr marL="1314450" lvl="2" indent="-514350">
              <a:buFont typeface="+mj-lt"/>
              <a:buAutoNum type="arabicPeriod" startAt="5"/>
            </a:pPr>
            <a:r>
              <a:rPr lang="en-US" dirty="0" smtClean="0"/>
              <a:t>Connect the two trees with F. </a:t>
            </a:r>
            <a:r>
              <a:rPr lang="en-US" b="1" dirty="0" smtClean="0">
                <a:solidFill>
                  <a:srgbClr val="FF0000"/>
                </a:solidFill>
              </a:rPr>
              <a:t>Time: O(1), union operation</a:t>
            </a:r>
            <a:endParaRPr lang="en-US" dirty="0" smtClean="0"/>
          </a:p>
          <a:p>
            <a:pPr marL="1314450" lvl="2" indent="-514350">
              <a:buFont typeface="+mj-lt"/>
              <a:buAutoNum type="arabicPeriod" startAt="5"/>
            </a:pPr>
            <a:r>
              <a:rPr lang="en-US" dirty="0"/>
              <a:t>If the forest is left with a single tree, break (we are done</a:t>
            </a:r>
            <a:r>
              <a:rPr lang="en-US" dirty="0" smtClean="0"/>
              <a:t>).</a:t>
            </a:r>
          </a:p>
          <a:p>
            <a:pPr marL="1314450" lvl="2" indent="-514350">
              <a:buFont typeface="+mj-lt"/>
              <a:buAutoNum type="arabicPeriod" startAt="5"/>
            </a:pPr>
            <a:endParaRPr lang="en-US" dirty="0"/>
          </a:p>
          <a:p>
            <a:r>
              <a:rPr lang="en-US" dirty="0"/>
              <a:t>Overall running </a:t>
            </a:r>
            <a:r>
              <a:rPr lang="en-US" dirty="0" smtClean="0"/>
              <a:t>time???</a:t>
            </a:r>
            <a:endParaRPr lang="en-US" dirty="0"/>
          </a:p>
          <a:p>
            <a:pPr marL="800100" lvl="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13144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Prim's Algorithm - Simple </a:t>
            </a:r>
            <a:r>
              <a:rPr lang="en-US" dirty="0" smtClean="0"/>
              <a:t>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 an adjacency matrix representation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Each vertex is a number from 0 to V-1.</a:t>
            </a:r>
          </a:p>
          <a:p>
            <a:pPr lvl="1"/>
            <a:r>
              <a:rPr lang="en-US" dirty="0" smtClean="0"/>
              <a:t>We have a V*V adjacency matrix ADJ, where:</a:t>
            </a:r>
            <a:br>
              <a:rPr lang="en-US" dirty="0" smtClean="0"/>
            </a:br>
            <a:r>
              <a:rPr lang="en-US" dirty="0" smtClean="0"/>
              <a:t>ADJ[v][w] is the weight of the edge connecting v and w.</a:t>
            </a:r>
          </a:p>
          <a:p>
            <a:pPr lvl="1"/>
            <a:r>
              <a:rPr lang="en-US" dirty="0" smtClean="0"/>
              <a:t>If v and w are not connected, </a:t>
            </a:r>
            <a:r>
              <a:rPr lang="en-US" dirty="0"/>
              <a:t>ADJ[v][w</a:t>
            </a:r>
            <a:r>
              <a:rPr lang="en-US" dirty="0" smtClean="0"/>
              <a:t>] = infinity.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74624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Kruskal's</a:t>
            </a:r>
            <a:r>
              <a:rPr lang="en-US" dirty="0"/>
              <a:t> </a:t>
            </a:r>
            <a:r>
              <a:rPr lang="en-US" dirty="0" smtClean="0"/>
              <a:t>Algorithm: Faster Version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60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Sort all edges, save result in array K. </a:t>
            </a:r>
            <a:r>
              <a:rPr lang="en-US" b="1" dirty="0" smtClean="0">
                <a:solidFill>
                  <a:srgbClr val="FF0000"/>
                </a:solidFill>
              </a:rPr>
              <a:t>Time: O(E </a:t>
            </a:r>
            <a:r>
              <a:rPr lang="en-US" b="1" dirty="0" err="1" smtClean="0">
                <a:solidFill>
                  <a:srgbClr val="FF0000"/>
                </a:solidFill>
              </a:rPr>
              <a:t>lg</a:t>
            </a:r>
            <a:r>
              <a:rPr lang="en-US" b="1" dirty="0" smtClean="0">
                <a:solidFill>
                  <a:srgbClr val="FF0000"/>
                </a:solidFill>
              </a:rPr>
              <a:t> E)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Initialize </a:t>
            </a:r>
            <a:r>
              <a:rPr lang="en-US" dirty="0"/>
              <a:t>a forest (a collection of trees), by defining each vertex to be its own separate tree</a:t>
            </a:r>
            <a:r>
              <a:rPr lang="en-US" dirty="0" smtClean="0"/>
              <a:t>. </a:t>
            </a:r>
            <a:r>
              <a:rPr lang="en-US" b="1" dirty="0" smtClean="0">
                <a:solidFill>
                  <a:srgbClr val="FF0000"/>
                </a:solidFill>
              </a:rPr>
              <a:t>Time: O(V)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For each edge in K (in ascending order). </a:t>
            </a:r>
            <a:r>
              <a:rPr lang="en-US" b="1" dirty="0" smtClean="0">
                <a:solidFill>
                  <a:srgbClr val="FF0000"/>
                </a:solidFill>
              </a:rPr>
              <a:t>Time: O(E </a:t>
            </a:r>
            <a:r>
              <a:rPr lang="en-US" b="1" dirty="0" err="1" smtClean="0">
                <a:solidFill>
                  <a:srgbClr val="FF0000"/>
                </a:solidFill>
              </a:rPr>
              <a:t>lg</a:t>
            </a:r>
            <a:r>
              <a:rPr lang="en-US" b="1" dirty="0" smtClean="0">
                <a:solidFill>
                  <a:srgbClr val="FF0000"/>
                </a:solidFill>
              </a:rPr>
              <a:t> V)</a:t>
            </a:r>
            <a:endParaRPr lang="en-US" dirty="0"/>
          </a:p>
          <a:p>
            <a:pPr marL="914400" lvl="1" indent="-514350">
              <a:buFont typeface="+mj-lt"/>
              <a:buAutoNum type="arabicPeriod" startAt="4"/>
            </a:pPr>
            <a:r>
              <a:rPr lang="en-US" dirty="0" smtClean="0"/>
              <a:t>If F is connecting </a:t>
            </a:r>
            <a:r>
              <a:rPr lang="en-US" dirty="0"/>
              <a:t>two trees in the </a:t>
            </a:r>
            <a:r>
              <a:rPr lang="en-US" dirty="0" smtClean="0"/>
              <a:t>forest:</a:t>
            </a:r>
            <a:br>
              <a:rPr lang="en-US" dirty="0" smtClean="0"/>
            </a:br>
            <a:r>
              <a:rPr lang="en-US" sz="2400" b="1" dirty="0" smtClean="0">
                <a:solidFill>
                  <a:srgbClr val="FF0000"/>
                </a:solidFill>
              </a:rPr>
              <a:t>Time? O(</a:t>
            </a:r>
            <a:r>
              <a:rPr lang="en-US" sz="2400" b="1" dirty="0" err="1" smtClean="0">
                <a:solidFill>
                  <a:srgbClr val="FF0000"/>
                </a:solidFill>
              </a:rPr>
              <a:t>lg</a:t>
            </a:r>
            <a:r>
              <a:rPr lang="en-US" sz="2400" b="1" dirty="0" smtClean="0">
                <a:solidFill>
                  <a:srgbClr val="FF0000"/>
                </a:solidFill>
              </a:rPr>
              <a:t> V), two find operations </a:t>
            </a:r>
          </a:p>
          <a:p>
            <a:pPr marL="1314450" lvl="2" indent="-514350">
              <a:buFont typeface="+mj-lt"/>
              <a:buAutoNum type="arabicPeriod" startAt="5"/>
            </a:pPr>
            <a:r>
              <a:rPr lang="en-US" dirty="0" smtClean="0"/>
              <a:t>Connect the two trees with F. </a:t>
            </a:r>
            <a:r>
              <a:rPr lang="en-US" b="1" dirty="0" smtClean="0">
                <a:solidFill>
                  <a:srgbClr val="FF0000"/>
                </a:solidFill>
              </a:rPr>
              <a:t>Time: O(1), union operation</a:t>
            </a:r>
            <a:endParaRPr lang="en-US" dirty="0" smtClean="0"/>
          </a:p>
          <a:p>
            <a:pPr marL="1314450" lvl="2" indent="-514350">
              <a:buFont typeface="+mj-lt"/>
              <a:buAutoNum type="arabicPeriod" startAt="5"/>
            </a:pPr>
            <a:r>
              <a:rPr lang="en-US" dirty="0"/>
              <a:t>If the forest is left with a single tree, break (we are done</a:t>
            </a:r>
            <a:r>
              <a:rPr lang="en-US" dirty="0" smtClean="0"/>
              <a:t>).</a:t>
            </a:r>
          </a:p>
          <a:p>
            <a:pPr marL="1314450" lvl="2" indent="-514350">
              <a:buFont typeface="+mj-lt"/>
              <a:buAutoNum type="arabicPeriod" startAt="5"/>
            </a:pPr>
            <a:endParaRPr lang="en-US" dirty="0"/>
          </a:p>
          <a:p>
            <a:r>
              <a:rPr lang="en-US" dirty="0"/>
              <a:t>Overall running </a:t>
            </a:r>
            <a:r>
              <a:rPr lang="en-US" dirty="0" smtClean="0"/>
              <a:t>time: O(E </a:t>
            </a:r>
            <a:r>
              <a:rPr lang="en-US" dirty="0" err="1" smtClean="0"/>
              <a:t>lg</a:t>
            </a:r>
            <a:r>
              <a:rPr lang="en-US" dirty="0" smtClean="0"/>
              <a:t> E).</a:t>
            </a:r>
            <a:endParaRPr lang="en-US" dirty="0"/>
          </a:p>
          <a:p>
            <a:pPr marL="800100" lvl="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931550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Kruskal's</a:t>
            </a:r>
            <a:r>
              <a:rPr lang="en-US" dirty="0"/>
              <a:t> </a:t>
            </a:r>
            <a:r>
              <a:rPr lang="en-US" dirty="0" smtClean="0"/>
              <a:t>Algorithm - PQ</a:t>
            </a:r>
            <a:r>
              <a:rPr lang="el-GR" dirty="0" smtClean="0"/>
              <a:t> </a:t>
            </a:r>
            <a:r>
              <a:rPr lang="en-US" dirty="0" smtClean="0"/>
              <a:t>Version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previous implementation, we sort edges at the beginning.</a:t>
            </a:r>
          </a:p>
          <a:p>
            <a:pPr lvl="1"/>
            <a:r>
              <a:rPr lang="en-US" dirty="0"/>
              <a:t>This takes O(E </a:t>
            </a:r>
            <a:r>
              <a:rPr lang="en-US" dirty="0" err="1"/>
              <a:t>lg</a:t>
            </a:r>
            <a:r>
              <a:rPr lang="en-US" dirty="0"/>
              <a:t> E) time, which dominates the running time of the algorithm.</a:t>
            </a:r>
          </a:p>
          <a:p>
            <a:pPr lvl="1"/>
            <a:r>
              <a:rPr lang="en-US" dirty="0"/>
              <a:t>Thus, the entire algorithm takes O(E </a:t>
            </a:r>
            <a:r>
              <a:rPr lang="en-US" dirty="0" err="1"/>
              <a:t>lg</a:t>
            </a:r>
            <a:r>
              <a:rPr lang="en-US" dirty="0"/>
              <a:t> E) time</a:t>
            </a:r>
            <a:r>
              <a:rPr lang="en-US" dirty="0" smtClean="0"/>
              <a:t>.</a:t>
            </a:r>
          </a:p>
          <a:p>
            <a:r>
              <a:rPr lang="en-US" dirty="0"/>
              <a:t>We can do better if, instead of sorting all edges at the beginning, we instead insert all edges into a priority queue.</a:t>
            </a:r>
          </a:p>
          <a:p>
            <a:pPr lvl="1"/>
            <a:r>
              <a:rPr lang="en-US" dirty="0"/>
              <a:t>How long does that take, if we use a heap</a:t>
            </a:r>
            <a:r>
              <a:rPr lang="en-US" dirty="0" smtClean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29797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Kruskal's</a:t>
            </a:r>
            <a:r>
              <a:rPr lang="en-US" dirty="0"/>
              <a:t> </a:t>
            </a:r>
            <a:r>
              <a:rPr lang="en-US" dirty="0" smtClean="0"/>
              <a:t>Algorithm - PQ</a:t>
            </a:r>
            <a:r>
              <a:rPr lang="el-GR" dirty="0" smtClean="0"/>
              <a:t> </a:t>
            </a:r>
            <a:r>
              <a:rPr lang="en-US" dirty="0" smtClean="0"/>
              <a:t>Version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In the previous implementation, we sort edges at the beginning.</a:t>
            </a:r>
          </a:p>
          <a:p>
            <a:pPr lvl="1"/>
            <a:r>
              <a:rPr lang="en-US" sz="2000" dirty="0"/>
              <a:t>This takes O(E </a:t>
            </a:r>
            <a:r>
              <a:rPr lang="en-US" sz="2000" dirty="0" err="1"/>
              <a:t>lg</a:t>
            </a:r>
            <a:r>
              <a:rPr lang="en-US" sz="2000" dirty="0"/>
              <a:t> E) time, which dominates the running time of the algorithm.</a:t>
            </a:r>
          </a:p>
          <a:p>
            <a:pPr lvl="1"/>
            <a:r>
              <a:rPr lang="en-US" sz="2000" dirty="0"/>
              <a:t>Thus, the entire algorithm takes O(E </a:t>
            </a:r>
            <a:r>
              <a:rPr lang="en-US" sz="2000" dirty="0" err="1"/>
              <a:t>lg</a:t>
            </a:r>
            <a:r>
              <a:rPr lang="en-US" sz="2000" dirty="0"/>
              <a:t> E) time</a:t>
            </a:r>
            <a:r>
              <a:rPr lang="en-US" sz="2000" dirty="0" smtClean="0"/>
              <a:t>.</a:t>
            </a:r>
          </a:p>
          <a:p>
            <a:r>
              <a:rPr lang="en-US" sz="2400" dirty="0"/>
              <a:t>We can do better if, instead of sorting all edges at the beginning, we instead insert all edges into a priority queue.</a:t>
            </a:r>
          </a:p>
          <a:p>
            <a:pPr lvl="1"/>
            <a:r>
              <a:rPr lang="en-US" sz="2000" dirty="0"/>
              <a:t>How long does that take, if we use a heap</a:t>
            </a:r>
            <a:r>
              <a:rPr lang="en-US" sz="2000" dirty="0" smtClean="0"/>
              <a:t>?</a:t>
            </a:r>
          </a:p>
          <a:p>
            <a:pPr lvl="1"/>
            <a:r>
              <a:rPr lang="en-US" sz="2000" dirty="0" smtClean="0"/>
              <a:t>O(E) time.</a:t>
            </a:r>
            <a:endParaRPr lang="en-US" sz="2000" dirty="0"/>
          </a:p>
          <a:p>
            <a:r>
              <a:rPr lang="en-US" sz="2400" dirty="0"/>
              <a:t>We can also do better if, for the find operation, we use the most efficient version discussed in the textbook.</a:t>
            </a:r>
          </a:p>
          <a:p>
            <a:pPr lvl="1"/>
            <a:r>
              <a:rPr lang="en-US" sz="2000" dirty="0"/>
              <a:t>That version flattens paths that it traverses.</a:t>
            </a:r>
          </a:p>
          <a:p>
            <a:pPr lvl="1"/>
            <a:r>
              <a:rPr lang="en-US" sz="2000" dirty="0"/>
              <a:t>Running time: O(</a:t>
            </a:r>
            <a:r>
              <a:rPr lang="en-US" sz="2000" dirty="0" err="1"/>
              <a:t>lg</a:t>
            </a:r>
            <a:r>
              <a:rPr lang="en-US" sz="2000" dirty="0"/>
              <a:t>* V).</a:t>
            </a:r>
          </a:p>
          <a:p>
            <a:pPr lvl="1"/>
            <a:r>
              <a:rPr lang="en-US" sz="2000" dirty="0" err="1"/>
              <a:t>lg</a:t>
            </a:r>
            <a:r>
              <a:rPr lang="en-US" sz="2000" dirty="0"/>
              <a:t>*(V) is the number of times we need to apply </a:t>
            </a:r>
            <a:r>
              <a:rPr lang="en-US" sz="2000" dirty="0" err="1"/>
              <a:t>lg</a:t>
            </a:r>
            <a:r>
              <a:rPr lang="en-US" sz="2000" dirty="0"/>
              <a:t> to V to obtain 1.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97555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Detour: </a:t>
            </a:r>
            <a:r>
              <a:rPr lang="en-US" dirty="0" err="1" smtClean="0"/>
              <a:t>lg</a:t>
            </a:r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lg</a:t>
            </a:r>
            <a:r>
              <a:rPr lang="en-US" dirty="0" smtClean="0"/>
              <a:t>*(2) = ?</a:t>
            </a:r>
          </a:p>
          <a:p>
            <a:r>
              <a:rPr lang="en-US" dirty="0" err="1" smtClean="0"/>
              <a:t>lg</a:t>
            </a:r>
            <a:r>
              <a:rPr lang="en-US" dirty="0" smtClean="0"/>
              <a:t>*(4) = ?</a:t>
            </a:r>
            <a:endParaRPr lang="en-US" dirty="0"/>
          </a:p>
          <a:p>
            <a:r>
              <a:rPr lang="en-US" dirty="0" err="1" smtClean="0"/>
              <a:t>lg</a:t>
            </a:r>
            <a:r>
              <a:rPr lang="en-US" dirty="0" smtClean="0"/>
              <a:t>*(16) = ?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35140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Detour: </a:t>
            </a:r>
            <a:r>
              <a:rPr lang="en-US" dirty="0" err="1"/>
              <a:t>lg</a:t>
            </a:r>
            <a:r>
              <a:rPr lang="en-US" dirty="0"/>
              <a:t>*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lg</a:t>
            </a:r>
            <a:r>
              <a:rPr lang="en-US" dirty="0" smtClean="0"/>
              <a:t>*(2) = 1, because </a:t>
            </a:r>
            <a:r>
              <a:rPr lang="en-US" dirty="0" err="1" smtClean="0"/>
              <a:t>lg</a:t>
            </a:r>
            <a:r>
              <a:rPr lang="en-US" dirty="0" smtClean="0"/>
              <a:t>(2) = 1.</a:t>
            </a:r>
          </a:p>
          <a:p>
            <a:r>
              <a:rPr lang="en-US" dirty="0" err="1" smtClean="0"/>
              <a:t>lg</a:t>
            </a:r>
            <a:r>
              <a:rPr lang="en-US" dirty="0" smtClean="0"/>
              <a:t>*(4) = 2, </a:t>
            </a:r>
            <a:r>
              <a:rPr lang="en-US" dirty="0"/>
              <a:t>because </a:t>
            </a:r>
            <a:r>
              <a:rPr lang="en-US" dirty="0" err="1" smtClean="0"/>
              <a:t>lg</a:t>
            </a:r>
            <a:r>
              <a:rPr lang="en-US" dirty="0" smtClean="0"/>
              <a:t>(</a:t>
            </a:r>
            <a:r>
              <a:rPr lang="en-US" dirty="0" err="1" smtClean="0"/>
              <a:t>lg</a:t>
            </a:r>
            <a:r>
              <a:rPr lang="en-US" dirty="0" smtClean="0"/>
              <a:t>(4)) </a:t>
            </a:r>
            <a:r>
              <a:rPr lang="en-US" dirty="0"/>
              <a:t>= 1.</a:t>
            </a:r>
          </a:p>
          <a:p>
            <a:r>
              <a:rPr lang="en-US" dirty="0" err="1" smtClean="0"/>
              <a:t>lg</a:t>
            </a:r>
            <a:r>
              <a:rPr lang="en-US" dirty="0" smtClean="0"/>
              <a:t>*(16) = 3, </a:t>
            </a:r>
            <a:r>
              <a:rPr lang="en-US" dirty="0"/>
              <a:t>because </a:t>
            </a:r>
            <a:r>
              <a:rPr lang="en-US" dirty="0" err="1" smtClean="0"/>
              <a:t>lg</a:t>
            </a:r>
            <a:r>
              <a:rPr lang="en-US" dirty="0" smtClean="0"/>
              <a:t>(</a:t>
            </a:r>
            <a:r>
              <a:rPr lang="en-US" dirty="0" err="1" smtClean="0"/>
              <a:t>lg</a:t>
            </a:r>
            <a:r>
              <a:rPr lang="en-US" dirty="0" smtClean="0"/>
              <a:t>(</a:t>
            </a:r>
            <a:r>
              <a:rPr lang="en-US" dirty="0" err="1" smtClean="0"/>
              <a:t>lg</a:t>
            </a:r>
            <a:r>
              <a:rPr lang="en-US" dirty="0" smtClean="0"/>
              <a:t>(16))) </a:t>
            </a:r>
            <a:r>
              <a:rPr lang="en-US" dirty="0"/>
              <a:t>= 1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lg</a:t>
            </a:r>
            <a:r>
              <a:rPr lang="en-US" dirty="0" smtClean="0"/>
              <a:t>*(???) </a:t>
            </a:r>
            <a:r>
              <a:rPr lang="en-US" dirty="0"/>
              <a:t>= </a:t>
            </a:r>
            <a:r>
              <a:rPr lang="en-US" dirty="0" smtClean="0"/>
              <a:t>4</a:t>
            </a:r>
          </a:p>
          <a:p>
            <a:r>
              <a:rPr lang="en-US" dirty="0" err="1" smtClean="0"/>
              <a:t>lg</a:t>
            </a:r>
            <a:r>
              <a:rPr lang="en-US" dirty="0" smtClean="0"/>
              <a:t>*(???) </a:t>
            </a:r>
            <a:r>
              <a:rPr lang="en-US" dirty="0"/>
              <a:t>= </a:t>
            </a:r>
            <a:r>
              <a:rPr lang="en-US" dirty="0" smtClean="0"/>
              <a:t>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9302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Detour: </a:t>
            </a:r>
            <a:r>
              <a:rPr lang="en-US" dirty="0" err="1"/>
              <a:t>lg</a:t>
            </a:r>
            <a:r>
              <a:rPr lang="en-US" dirty="0"/>
              <a:t>*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lg</a:t>
            </a:r>
            <a:r>
              <a:rPr lang="en-US" dirty="0" smtClean="0"/>
              <a:t>*(2) = 1, because </a:t>
            </a:r>
            <a:r>
              <a:rPr lang="en-US" dirty="0" err="1" smtClean="0"/>
              <a:t>lg</a:t>
            </a:r>
            <a:r>
              <a:rPr lang="en-US" dirty="0" smtClean="0"/>
              <a:t>(2) = 1.</a:t>
            </a:r>
          </a:p>
          <a:p>
            <a:r>
              <a:rPr lang="en-US" dirty="0" err="1" smtClean="0"/>
              <a:t>lg</a:t>
            </a:r>
            <a:r>
              <a:rPr lang="en-US" dirty="0" smtClean="0"/>
              <a:t>*(4) = 2, </a:t>
            </a:r>
            <a:r>
              <a:rPr lang="en-US" dirty="0"/>
              <a:t>because </a:t>
            </a:r>
            <a:r>
              <a:rPr lang="en-US" dirty="0" err="1" smtClean="0"/>
              <a:t>lg</a:t>
            </a:r>
            <a:r>
              <a:rPr lang="en-US" dirty="0" smtClean="0"/>
              <a:t>(</a:t>
            </a:r>
            <a:r>
              <a:rPr lang="en-US" dirty="0" err="1" smtClean="0"/>
              <a:t>lg</a:t>
            </a:r>
            <a:r>
              <a:rPr lang="en-US" dirty="0" smtClean="0"/>
              <a:t>(4)) </a:t>
            </a:r>
            <a:r>
              <a:rPr lang="en-US" dirty="0"/>
              <a:t>= 1.</a:t>
            </a:r>
          </a:p>
          <a:p>
            <a:r>
              <a:rPr lang="en-US" dirty="0" err="1" smtClean="0"/>
              <a:t>lg</a:t>
            </a:r>
            <a:r>
              <a:rPr lang="en-US" dirty="0" smtClean="0"/>
              <a:t>*(16) = 3, </a:t>
            </a:r>
            <a:r>
              <a:rPr lang="en-US" dirty="0"/>
              <a:t>because </a:t>
            </a:r>
            <a:r>
              <a:rPr lang="en-US" dirty="0" err="1" smtClean="0"/>
              <a:t>lg</a:t>
            </a:r>
            <a:r>
              <a:rPr lang="en-US" dirty="0" smtClean="0"/>
              <a:t>(</a:t>
            </a:r>
            <a:r>
              <a:rPr lang="en-US" dirty="0" err="1" smtClean="0"/>
              <a:t>lg</a:t>
            </a:r>
            <a:r>
              <a:rPr lang="en-US" dirty="0" smtClean="0"/>
              <a:t>(</a:t>
            </a:r>
            <a:r>
              <a:rPr lang="en-US" dirty="0" err="1" smtClean="0"/>
              <a:t>lg</a:t>
            </a:r>
            <a:r>
              <a:rPr lang="en-US" dirty="0" smtClean="0"/>
              <a:t>(16))) </a:t>
            </a:r>
            <a:r>
              <a:rPr lang="en-US" dirty="0"/>
              <a:t>= 1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lg</a:t>
            </a:r>
            <a:r>
              <a:rPr lang="en-US" dirty="0" smtClean="0"/>
              <a:t>*(65536) </a:t>
            </a:r>
            <a:r>
              <a:rPr lang="en-US" dirty="0"/>
              <a:t>= </a:t>
            </a:r>
            <a:r>
              <a:rPr lang="en-US" dirty="0" smtClean="0"/>
              <a:t>4, because </a:t>
            </a:r>
            <a:r>
              <a:rPr lang="en-US" dirty="0" err="1" smtClean="0"/>
              <a:t>lg</a:t>
            </a:r>
            <a:r>
              <a:rPr lang="en-US" dirty="0" smtClean="0"/>
              <a:t>(65536) = 16.</a:t>
            </a:r>
          </a:p>
          <a:p>
            <a:r>
              <a:rPr lang="en-US" dirty="0" err="1" smtClean="0"/>
              <a:t>lg</a:t>
            </a:r>
            <a:r>
              <a:rPr lang="en-US" dirty="0" smtClean="0"/>
              <a:t>*(2</a:t>
            </a:r>
            <a:r>
              <a:rPr lang="en-US" baseline="30000" dirty="0" smtClean="0"/>
              <a:t>65536</a:t>
            </a:r>
            <a:r>
              <a:rPr lang="en-US" dirty="0" smtClean="0"/>
              <a:t>) </a:t>
            </a:r>
            <a:r>
              <a:rPr lang="en-US" dirty="0"/>
              <a:t>= </a:t>
            </a:r>
            <a:r>
              <a:rPr lang="en-US" dirty="0" smtClean="0"/>
              <a:t>5, because </a:t>
            </a:r>
            <a:r>
              <a:rPr lang="en-US" dirty="0" err="1" smtClean="0"/>
              <a:t>lg</a:t>
            </a:r>
            <a:r>
              <a:rPr lang="en-US" dirty="0" smtClean="0"/>
              <a:t>(</a:t>
            </a:r>
            <a:r>
              <a:rPr lang="en-US" dirty="0"/>
              <a:t>2</a:t>
            </a:r>
            <a:r>
              <a:rPr lang="en-US" baseline="30000" dirty="0"/>
              <a:t>65536</a:t>
            </a:r>
            <a:r>
              <a:rPr lang="en-US" dirty="0" smtClean="0"/>
              <a:t>) = 65536.</a:t>
            </a:r>
          </a:p>
          <a:p>
            <a:endParaRPr lang="en-US" dirty="0"/>
          </a:p>
          <a:p>
            <a:r>
              <a:rPr lang="en-US" dirty="0"/>
              <a:t>I don't expect we will get to deal with data sizes larger than 2</a:t>
            </a:r>
            <a:r>
              <a:rPr lang="en-US" baseline="30000" dirty="0"/>
              <a:t>65536</a:t>
            </a:r>
            <a:r>
              <a:rPr lang="en-US" dirty="0"/>
              <a:t> in our lifetime.</a:t>
            </a:r>
          </a:p>
          <a:p>
            <a:r>
              <a:rPr lang="en-US" dirty="0"/>
              <a:t>Thus, </a:t>
            </a:r>
            <a:r>
              <a:rPr lang="en-US" dirty="0" err="1"/>
              <a:t>lg</a:t>
            </a:r>
            <a:r>
              <a:rPr lang="en-US" dirty="0"/>
              <a:t>* effectively has 5 as an upper bound, so for practical purposes we can treat it as a constant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44982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Kruskal's</a:t>
            </a:r>
            <a:r>
              <a:rPr lang="en-US" dirty="0"/>
              <a:t> Algorithm - PQ</a:t>
            </a:r>
            <a:r>
              <a:rPr lang="el-GR" dirty="0"/>
              <a:t> </a:t>
            </a:r>
            <a:r>
              <a:rPr lang="en-US" dirty="0"/>
              <a:t>Version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66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Initialize a heap with the edges (using weight as key</a:t>
            </a:r>
            <a:r>
              <a:rPr lang="en-US" dirty="0" smtClean="0"/>
              <a:t>). </a:t>
            </a: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Initialize </a:t>
            </a:r>
            <a:r>
              <a:rPr lang="en-US" dirty="0"/>
              <a:t>a forest (a collection of trees), by defining each vertex to be its own separate tree</a:t>
            </a:r>
            <a:r>
              <a:rPr lang="en-US" dirty="0" smtClean="0"/>
              <a:t>. 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While (true). </a:t>
            </a:r>
            <a:endParaRPr lang="en-US" dirty="0"/>
          </a:p>
          <a:p>
            <a:pPr marL="914400" lvl="1" indent="-514350">
              <a:buFont typeface="+mj-lt"/>
              <a:buAutoNum type="arabicPeriod" startAt="4"/>
            </a:pPr>
            <a:r>
              <a:rPr lang="en-US" dirty="0" smtClean="0"/>
              <a:t>F = </a:t>
            </a:r>
            <a:r>
              <a:rPr lang="en-US" dirty="0" err="1" smtClean="0"/>
              <a:t>remove_mininum</a:t>
            </a:r>
            <a:r>
              <a:rPr lang="en-US" dirty="0" smtClean="0"/>
              <a:t>(heap). </a:t>
            </a:r>
            <a:endParaRPr lang="en-US" dirty="0" smtClean="0">
              <a:solidFill>
                <a:srgbClr val="FF0000"/>
              </a:solidFill>
            </a:endParaRPr>
          </a:p>
          <a:p>
            <a:pPr marL="914400" lvl="1" indent="-514350">
              <a:buFont typeface="+mj-lt"/>
              <a:buAutoNum type="arabicPeriod" startAt="4"/>
            </a:pPr>
            <a:r>
              <a:rPr lang="en-US" dirty="0" smtClean="0"/>
              <a:t>If F is connecting </a:t>
            </a:r>
            <a:r>
              <a:rPr lang="en-US" dirty="0"/>
              <a:t>two trees in the </a:t>
            </a:r>
            <a:r>
              <a:rPr lang="en-US" dirty="0" smtClean="0"/>
              <a:t>forest: </a:t>
            </a:r>
            <a:br>
              <a:rPr lang="en-US" dirty="0" smtClean="0"/>
            </a:br>
            <a:endParaRPr lang="en-US" b="1" dirty="0" smtClean="0">
              <a:solidFill>
                <a:srgbClr val="FF0000"/>
              </a:solidFill>
            </a:endParaRPr>
          </a:p>
          <a:p>
            <a:pPr marL="1314450" lvl="2" indent="-514350">
              <a:buFont typeface="+mj-lt"/>
              <a:buAutoNum type="arabicPeriod" startAt="6"/>
            </a:pPr>
            <a:r>
              <a:rPr lang="en-US" dirty="0" smtClean="0"/>
              <a:t>Connect the two trees with F. </a:t>
            </a:r>
          </a:p>
          <a:p>
            <a:pPr marL="1314450" lvl="2" indent="-514350">
              <a:buFont typeface="+mj-lt"/>
              <a:buAutoNum type="arabicPeriod" startAt="6"/>
            </a:pPr>
            <a:r>
              <a:rPr lang="en-US" dirty="0"/>
              <a:t>If the forest is left with a single tree, break (we are done).</a:t>
            </a:r>
          </a:p>
          <a:p>
            <a:pPr marL="800100" lvl="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4147715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Kruskal's</a:t>
            </a:r>
            <a:r>
              <a:rPr lang="en-US" dirty="0"/>
              <a:t> Algorithm - PQ</a:t>
            </a:r>
            <a:r>
              <a:rPr lang="el-GR" dirty="0"/>
              <a:t> </a:t>
            </a:r>
            <a:r>
              <a:rPr lang="en-US" dirty="0"/>
              <a:t>Version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67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Initialize a heap with the edges (using weight as key</a:t>
            </a:r>
            <a:r>
              <a:rPr lang="en-US" dirty="0" smtClean="0"/>
              <a:t>). </a:t>
            </a:r>
            <a:r>
              <a:rPr lang="en-US" b="1" dirty="0" smtClean="0">
                <a:solidFill>
                  <a:srgbClr val="FF0000"/>
                </a:solidFill>
              </a:rPr>
              <a:t>Time</a:t>
            </a:r>
            <a:r>
              <a:rPr lang="en-US" b="1" dirty="0">
                <a:solidFill>
                  <a:srgbClr val="FF0000"/>
                </a:solidFill>
              </a:rPr>
              <a:t>?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Initialize </a:t>
            </a:r>
            <a:r>
              <a:rPr lang="en-US" dirty="0"/>
              <a:t>a forest (a collection of trees), by defining each vertex to be its own separate tree</a:t>
            </a:r>
            <a:r>
              <a:rPr lang="en-US" dirty="0" smtClean="0"/>
              <a:t>. </a:t>
            </a:r>
            <a:r>
              <a:rPr lang="en-US" b="1" dirty="0">
                <a:solidFill>
                  <a:srgbClr val="FF0000"/>
                </a:solidFill>
              </a:rPr>
              <a:t>Time?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While (true). </a:t>
            </a:r>
            <a:r>
              <a:rPr lang="en-US" b="1" dirty="0">
                <a:solidFill>
                  <a:srgbClr val="FF0000"/>
                </a:solidFill>
              </a:rPr>
              <a:t>Time?</a:t>
            </a:r>
            <a:endParaRPr lang="en-US" dirty="0"/>
          </a:p>
          <a:p>
            <a:pPr marL="914400" lvl="1" indent="-514350">
              <a:buFont typeface="+mj-lt"/>
              <a:buAutoNum type="arabicPeriod" startAt="4"/>
            </a:pPr>
            <a:r>
              <a:rPr lang="en-US" dirty="0" smtClean="0"/>
              <a:t>F = </a:t>
            </a:r>
            <a:r>
              <a:rPr lang="en-US" dirty="0" err="1" smtClean="0"/>
              <a:t>remove_mininum</a:t>
            </a:r>
            <a:r>
              <a:rPr lang="en-US" dirty="0" smtClean="0"/>
              <a:t>(heap). </a:t>
            </a:r>
            <a:r>
              <a:rPr lang="en-US" b="1" dirty="0" smtClean="0">
                <a:solidFill>
                  <a:srgbClr val="FF0000"/>
                </a:solidFill>
              </a:rPr>
              <a:t>Time?</a:t>
            </a:r>
            <a:endParaRPr lang="en-US" dirty="0" smtClean="0">
              <a:solidFill>
                <a:srgbClr val="FF0000"/>
              </a:solidFill>
            </a:endParaRPr>
          </a:p>
          <a:p>
            <a:pPr marL="914400" lvl="1" indent="-514350">
              <a:buFont typeface="+mj-lt"/>
              <a:buAutoNum type="arabicPeriod" startAt="4"/>
            </a:pPr>
            <a:r>
              <a:rPr lang="en-US" dirty="0" smtClean="0"/>
              <a:t>If F is connecting </a:t>
            </a:r>
            <a:r>
              <a:rPr lang="en-US" dirty="0"/>
              <a:t>two trees in the </a:t>
            </a:r>
            <a:r>
              <a:rPr lang="en-US" dirty="0" smtClean="0"/>
              <a:t>forest: </a:t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Time?</a:t>
            </a:r>
          </a:p>
          <a:p>
            <a:pPr marL="1314450" lvl="2" indent="-514350">
              <a:buFont typeface="+mj-lt"/>
              <a:buAutoNum type="arabicPeriod" startAt="6"/>
            </a:pPr>
            <a:r>
              <a:rPr lang="en-US" dirty="0" smtClean="0"/>
              <a:t>Connect the two trees with F. </a:t>
            </a:r>
            <a:r>
              <a:rPr lang="en-US" b="1" dirty="0">
                <a:solidFill>
                  <a:srgbClr val="FF0000"/>
                </a:solidFill>
              </a:rPr>
              <a:t>Time?</a:t>
            </a:r>
            <a:endParaRPr lang="en-US" dirty="0" smtClean="0"/>
          </a:p>
          <a:p>
            <a:pPr marL="1314450" lvl="2" indent="-514350">
              <a:buFont typeface="+mj-lt"/>
              <a:buAutoNum type="arabicPeriod" startAt="6"/>
            </a:pPr>
            <a:r>
              <a:rPr lang="en-US" dirty="0"/>
              <a:t>If the forest is left with a single tree, break (we are done).</a:t>
            </a:r>
          </a:p>
          <a:p>
            <a:pPr marL="800100" lvl="2" indent="0">
              <a:buNone/>
            </a:pPr>
            <a:endParaRPr lang="en-US" dirty="0" smtClean="0"/>
          </a:p>
          <a:p>
            <a:pPr lvl="0"/>
            <a:r>
              <a:rPr lang="en-US" b="1" dirty="0">
                <a:solidFill>
                  <a:srgbClr val="FF0000"/>
                </a:solidFill>
              </a:rPr>
              <a:t>Overall running time</a:t>
            </a:r>
            <a:r>
              <a:rPr lang="en-US" b="1" dirty="0" smtClean="0">
                <a:solidFill>
                  <a:srgbClr val="FF0000"/>
                </a:solidFill>
              </a:rPr>
              <a:t>?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4170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Kruskal's</a:t>
            </a:r>
            <a:r>
              <a:rPr lang="en-US" dirty="0"/>
              <a:t> Algorithm - PQ</a:t>
            </a:r>
            <a:r>
              <a:rPr lang="el-GR" dirty="0"/>
              <a:t> </a:t>
            </a:r>
            <a:r>
              <a:rPr lang="en-US" dirty="0"/>
              <a:t>Version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68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Initialize a heap with the edges (using weight as key</a:t>
            </a:r>
            <a:r>
              <a:rPr lang="en-US" dirty="0" smtClean="0"/>
              <a:t>). </a:t>
            </a:r>
            <a:r>
              <a:rPr lang="en-US" b="1" dirty="0" smtClean="0">
                <a:solidFill>
                  <a:srgbClr val="FF0000"/>
                </a:solidFill>
              </a:rPr>
              <a:t>Time? O(E)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Initialize </a:t>
            </a:r>
            <a:r>
              <a:rPr lang="en-US" dirty="0"/>
              <a:t>a forest (a collection of trees), by defining each vertex to be its own separate tree</a:t>
            </a:r>
            <a:r>
              <a:rPr lang="en-US" dirty="0" smtClean="0"/>
              <a:t>. </a:t>
            </a:r>
            <a:r>
              <a:rPr lang="en-US" b="1" dirty="0">
                <a:solidFill>
                  <a:srgbClr val="FF0000"/>
                </a:solidFill>
              </a:rPr>
              <a:t>Time</a:t>
            </a:r>
            <a:r>
              <a:rPr lang="en-US" b="1" dirty="0" smtClean="0">
                <a:solidFill>
                  <a:srgbClr val="FF0000"/>
                </a:solidFill>
              </a:rPr>
              <a:t>? O(V)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While (true). </a:t>
            </a:r>
            <a:r>
              <a:rPr lang="en-US" b="1" dirty="0">
                <a:solidFill>
                  <a:srgbClr val="FF0000"/>
                </a:solidFill>
              </a:rPr>
              <a:t>Time</a:t>
            </a:r>
            <a:r>
              <a:rPr lang="en-US" b="1" dirty="0" smtClean="0">
                <a:solidFill>
                  <a:srgbClr val="FF0000"/>
                </a:solidFill>
              </a:rPr>
              <a:t>? X </a:t>
            </a:r>
            <a:r>
              <a:rPr lang="en-US" b="1" dirty="0" err="1" smtClean="0">
                <a:solidFill>
                  <a:srgbClr val="FF0000"/>
                </a:solidFill>
              </a:rPr>
              <a:t>lg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V.      X: number of iterations.</a:t>
            </a:r>
            <a:endParaRPr lang="en-US" dirty="0"/>
          </a:p>
          <a:p>
            <a:pPr marL="914400" lvl="1" indent="-514350">
              <a:buFont typeface="+mj-lt"/>
              <a:buAutoNum type="arabicPeriod" startAt="4"/>
            </a:pPr>
            <a:r>
              <a:rPr lang="en-US" dirty="0" smtClean="0"/>
              <a:t>F = </a:t>
            </a:r>
            <a:r>
              <a:rPr lang="en-US" dirty="0" err="1" smtClean="0"/>
              <a:t>remove_mininum</a:t>
            </a:r>
            <a:r>
              <a:rPr lang="en-US" dirty="0" smtClean="0"/>
              <a:t>(heap). </a:t>
            </a:r>
            <a:r>
              <a:rPr lang="en-US" b="1" dirty="0" smtClean="0">
                <a:solidFill>
                  <a:srgbClr val="FF0000"/>
                </a:solidFill>
              </a:rPr>
              <a:t>Time? O(</a:t>
            </a:r>
            <a:r>
              <a:rPr lang="en-US" b="1" dirty="0" err="1" smtClean="0">
                <a:solidFill>
                  <a:srgbClr val="FF0000"/>
                </a:solidFill>
              </a:rPr>
              <a:t>lg</a:t>
            </a:r>
            <a:r>
              <a:rPr lang="en-US" b="1" dirty="0" smtClean="0">
                <a:solidFill>
                  <a:srgbClr val="FF0000"/>
                </a:solidFill>
              </a:rPr>
              <a:t> E)</a:t>
            </a:r>
            <a:endParaRPr lang="en-US" dirty="0" smtClean="0">
              <a:solidFill>
                <a:srgbClr val="FF0000"/>
              </a:solidFill>
            </a:endParaRPr>
          </a:p>
          <a:p>
            <a:pPr marL="914400" lvl="1" indent="-514350">
              <a:buFont typeface="+mj-lt"/>
              <a:buAutoNum type="arabicPeriod" startAt="4"/>
            </a:pPr>
            <a:r>
              <a:rPr lang="en-US" dirty="0" smtClean="0"/>
              <a:t>If F is connecting </a:t>
            </a:r>
            <a:r>
              <a:rPr lang="en-US" dirty="0"/>
              <a:t>two trees in the </a:t>
            </a:r>
            <a:r>
              <a:rPr lang="en-US" dirty="0" smtClean="0"/>
              <a:t>forest: </a:t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Time? O(</a:t>
            </a:r>
            <a:r>
              <a:rPr lang="en-US" b="1" dirty="0" err="1" smtClean="0">
                <a:solidFill>
                  <a:srgbClr val="FF0000"/>
                </a:solidFill>
              </a:rPr>
              <a:t>lg</a:t>
            </a:r>
            <a:r>
              <a:rPr lang="en-US" b="1" dirty="0" smtClean="0">
                <a:solidFill>
                  <a:srgbClr val="FF0000"/>
                </a:solidFill>
              </a:rPr>
              <a:t>* V), find operation</a:t>
            </a:r>
          </a:p>
          <a:p>
            <a:pPr marL="1314450" lvl="2" indent="-514350">
              <a:buFont typeface="+mj-lt"/>
              <a:buAutoNum type="arabicPeriod" startAt="6"/>
            </a:pPr>
            <a:r>
              <a:rPr lang="en-US" dirty="0" smtClean="0"/>
              <a:t>Connect the two trees with F. </a:t>
            </a:r>
            <a:r>
              <a:rPr lang="en-US" b="1" dirty="0">
                <a:solidFill>
                  <a:srgbClr val="FF0000"/>
                </a:solidFill>
              </a:rPr>
              <a:t>Time</a:t>
            </a:r>
            <a:r>
              <a:rPr lang="en-US" b="1" dirty="0" smtClean="0">
                <a:solidFill>
                  <a:srgbClr val="FF0000"/>
                </a:solidFill>
              </a:rPr>
              <a:t>? O(1)</a:t>
            </a:r>
            <a:endParaRPr lang="en-US" dirty="0" smtClean="0"/>
          </a:p>
          <a:p>
            <a:pPr marL="1314450" lvl="2" indent="-514350">
              <a:buFont typeface="+mj-lt"/>
              <a:buAutoNum type="arabicPeriod" startAt="6"/>
            </a:pPr>
            <a:r>
              <a:rPr lang="en-US" dirty="0"/>
              <a:t>If the forest is left with a single tree, break (we are done</a:t>
            </a:r>
            <a:r>
              <a:rPr lang="en-US" dirty="0" smtClean="0"/>
              <a:t>).</a:t>
            </a:r>
          </a:p>
          <a:p>
            <a:pPr marL="800100" lvl="2" indent="0">
              <a:buNone/>
            </a:pPr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Overall running time? E + X </a:t>
            </a:r>
            <a:r>
              <a:rPr lang="en-US" b="1" dirty="0" err="1" smtClean="0">
                <a:solidFill>
                  <a:srgbClr val="FF0000"/>
                </a:solidFill>
              </a:rPr>
              <a:t>lg</a:t>
            </a:r>
            <a:r>
              <a:rPr lang="en-US" b="1" dirty="0" smtClean="0">
                <a:solidFill>
                  <a:srgbClr val="FF0000"/>
                </a:solidFill>
              </a:rPr>
              <a:t> V.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3668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Kruskal's</a:t>
            </a:r>
            <a:r>
              <a:rPr lang="en-US" dirty="0"/>
              <a:t> Algorithm - PQ</a:t>
            </a:r>
            <a:r>
              <a:rPr lang="el-GR" dirty="0"/>
              <a:t> </a:t>
            </a:r>
            <a:r>
              <a:rPr lang="en-US" dirty="0"/>
              <a:t>Version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69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Initialize a heap with the edges (using weight as key</a:t>
            </a:r>
            <a:r>
              <a:rPr lang="en-US" dirty="0" smtClean="0"/>
              <a:t>).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Initialize </a:t>
            </a:r>
            <a:r>
              <a:rPr lang="en-US" dirty="0"/>
              <a:t>a forest (a collection of trees), by defining each vertex to be its own separate tree</a:t>
            </a:r>
            <a:r>
              <a:rPr lang="en-US" dirty="0" smtClean="0"/>
              <a:t>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While (true). </a:t>
            </a:r>
            <a:r>
              <a:rPr lang="en-US" b="1" dirty="0">
                <a:solidFill>
                  <a:srgbClr val="FF0000"/>
                </a:solidFill>
              </a:rPr>
              <a:t>Time</a:t>
            </a:r>
            <a:r>
              <a:rPr lang="en-US" b="1" dirty="0" smtClean="0">
                <a:solidFill>
                  <a:srgbClr val="FF0000"/>
                </a:solidFill>
              </a:rPr>
              <a:t>? X </a:t>
            </a:r>
            <a:r>
              <a:rPr lang="en-US" b="1" dirty="0" err="1" smtClean="0">
                <a:solidFill>
                  <a:srgbClr val="FF0000"/>
                </a:solidFill>
              </a:rPr>
              <a:t>lg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V.      X: number of iterations.</a:t>
            </a:r>
            <a:endParaRPr lang="en-US" dirty="0"/>
          </a:p>
          <a:p>
            <a:pPr marL="914400" lvl="1" indent="-514350">
              <a:buFont typeface="+mj-lt"/>
              <a:buAutoNum type="arabicPeriod" startAt="4"/>
            </a:pPr>
            <a:r>
              <a:rPr lang="en-US" dirty="0" smtClean="0"/>
              <a:t>F = </a:t>
            </a:r>
            <a:r>
              <a:rPr lang="en-US" dirty="0" err="1" smtClean="0"/>
              <a:t>remove_mininum</a:t>
            </a:r>
            <a:r>
              <a:rPr lang="en-US" dirty="0" smtClean="0"/>
              <a:t>(heap). </a:t>
            </a:r>
            <a:r>
              <a:rPr lang="en-US" b="1" dirty="0" smtClean="0">
                <a:solidFill>
                  <a:srgbClr val="FF0000"/>
                </a:solidFill>
              </a:rPr>
              <a:t>Time? O(</a:t>
            </a:r>
            <a:r>
              <a:rPr lang="en-US" b="1" dirty="0" err="1" smtClean="0">
                <a:solidFill>
                  <a:srgbClr val="FF0000"/>
                </a:solidFill>
              </a:rPr>
              <a:t>lg</a:t>
            </a:r>
            <a:r>
              <a:rPr lang="en-US" b="1" dirty="0" smtClean="0">
                <a:solidFill>
                  <a:srgbClr val="FF0000"/>
                </a:solidFill>
              </a:rPr>
              <a:t> E)</a:t>
            </a:r>
            <a:endParaRPr lang="en-US" dirty="0" smtClean="0">
              <a:solidFill>
                <a:srgbClr val="FF0000"/>
              </a:solidFill>
            </a:endParaRPr>
          </a:p>
          <a:p>
            <a:pPr marL="914400" lvl="1" indent="-514350">
              <a:buFont typeface="+mj-lt"/>
              <a:buAutoNum type="arabicPeriod" startAt="4"/>
            </a:pPr>
            <a:r>
              <a:rPr lang="en-US" dirty="0" smtClean="0"/>
              <a:t>If F is connecting </a:t>
            </a:r>
            <a:r>
              <a:rPr lang="en-US" dirty="0"/>
              <a:t>two trees in the </a:t>
            </a:r>
            <a:r>
              <a:rPr lang="en-US" dirty="0" smtClean="0"/>
              <a:t>forest: 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1314450" lvl="2" indent="-514350">
              <a:buFont typeface="+mj-lt"/>
              <a:buAutoNum type="arabicPeriod" startAt="6"/>
            </a:pPr>
            <a:r>
              <a:rPr lang="en-US" dirty="0" smtClean="0"/>
              <a:t>Connect the two trees with F. </a:t>
            </a:r>
            <a:r>
              <a:rPr lang="en-US" b="1" dirty="0">
                <a:solidFill>
                  <a:srgbClr val="FF0000"/>
                </a:solidFill>
              </a:rPr>
              <a:t>Time</a:t>
            </a:r>
            <a:r>
              <a:rPr lang="en-US" b="1" dirty="0" smtClean="0">
                <a:solidFill>
                  <a:srgbClr val="FF0000"/>
                </a:solidFill>
              </a:rPr>
              <a:t>? O(1)</a:t>
            </a:r>
            <a:endParaRPr lang="en-US" dirty="0" smtClean="0"/>
          </a:p>
          <a:p>
            <a:pPr marL="1314450" lvl="2" indent="-514350">
              <a:buFont typeface="+mj-lt"/>
              <a:buAutoNum type="arabicPeriod" startAt="6"/>
            </a:pPr>
            <a:r>
              <a:rPr lang="en-US" dirty="0"/>
              <a:t>If the forest is left with a single tree, break (we are done</a:t>
            </a:r>
            <a:r>
              <a:rPr lang="en-US" dirty="0" smtClean="0"/>
              <a:t>).</a:t>
            </a:r>
          </a:p>
          <a:p>
            <a:pPr marL="800100" lvl="2" indent="0">
              <a:buNone/>
            </a:pPr>
            <a:endParaRPr lang="en-US" sz="1000" dirty="0" smtClean="0"/>
          </a:p>
          <a:p>
            <a:r>
              <a:rPr lang="en-US" dirty="0" smtClean="0"/>
              <a:t>Overall running time? E + X </a:t>
            </a:r>
            <a:r>
              <a:rPr lang="en-US" dirty="0" err="1" smtClean="0"/>
              <a:t>lg</a:t>
            </a:r>
            <a:r>
              <a:rPr lang="en-US" dirty="0" smtClean="0"/>
              <a:t> V.</a:t>
            </a:r>
          </a:p>
          <a:p>
            <a:pPr lvl="1"/>
            <a:r>
              <a:rPr lang="en-US" dirty="0"/>
              <a:t>X is the number of edges in the graph with weight &lt;= the maximum weight of an edge in </a:t>
            </a:r>
            <a:r>
              <a:rPr lang="en-US"/>
              <a:t>the </a:t>
            </a:r>
            <a:r>
              <a:rPr lang="en-US" smtClean="0"/>
              <a:t>final MST</a:t>
            </a:r>
            <a:r>
              <a:rPr lang="en-US" dirty="0"/>
              <a:t>.</a:t>
            </a:r>
          </a:p>
          <a:p>
            <a:pPr lvl="1"/>
            <a:r>
              <a:rPr lang="en-US" dirty="0" smtClean="0"/>
              <a:t>E &lt; V</a:t>
            </a:r>
            <a:r>
              <a:rPr lang="en-US" baseline="30000" dirty="0" smtClean="0"/>
              <a:t>2</a:t>
            </a:r>
            <a:r>
              <a:rPr lang="en-US" dirty="0" smtClean="0"/>
              <a:t>, so </a:t>
            </a:r>
            <a:r>
              <a:rPr lang="en-US" dirty="0" err="1" smtClean="0"/>
              <a:t>lg</a:t>
            </a:r>
            <a:r>
              <a:rPr lang="en-US" dirty="0" smtClean="0"/>
              <a:t> E &lt; 2 </a:t>
            </a:r>
            <a:r>
              <a:rPr lang="en-US" dirty="0" err="1" smtClean="0"/>
              <a:t>lg</a:t>
            </a:r>
            <a:r>
              <a:rPr lang="en-US" dirty="0" smtClean="0"/>
              <a:t> V, so O(</a:t>
            </a:r>
            <a:r>
              <a:rPr lang="en-US" dirty="0" err="1" smtClean="0"/>
              <a:t>lg</a:t>
            </a:r>
            <a:r>
              <a:rPr lang="en-US" dirty="0" smtClean="0"/>
              <a:t> E) = O(</a:t>
            </a:r>
            <a:r>
              <a:rPr lang="en-US" dirty="0" err="1" smtClean="0"/>
              <a:t>lg</a:t>
            </a:r>
            <a:r>
              <a:rPr lang="en-US" dirty="0" smtClean="0"/>
              <a:t> V).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526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Prim's Algorithm - Simple </a:t>
            </a:r>
            <a:r>
              <a:rPr lang="en-US" dirty="0" smtClean="0"/>
              <a:t>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Start </a:t>
            </a:r>
            <a:r>
              <a:rPr lang="en-US" dirty="0"/>
              <a:t>by adding vertex 0 to the MST (minimum-cost spanning tree).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Repeat until all vertices have been added to the tree: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From all edges connecting vertices from the current tree </a:t>
            </a:r>
            <a:r>
              <a:rPr lang="en-US" dirty="0" smtClean="0"/>
              <a:t>to vertices </a:t>
            </a:r>
            <a:r>
              <a:rPr lang="en-US" dirty="0"/>
              <a:t>outside the current tree, select the smallest edge.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Add that edge to the tree, and also add to the tree the non-tree vertex of that edge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702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9" y="1371600"/>
            <a:ext cx="6298488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Start by adding vertex </a:t>
            </a:r>
            <a:r>
              <a:rPr lang="en-US" dirty="0" smtClean="0"/>
              <a:t>0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/>
              <a:t>to the MST (</a:t>
            </a:r>
            <a:r>
              <a:rPr lang="en-US" dirty="0" smtClean="0"/>
              <a:t>minimum-cost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/>
              <a:t>spanning tree).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Repeat until all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vertices have </a:t>
            </a:r>
            <a:r>
              <a:rPr lang="en-US" dirty="0"/>
              <a:t>been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added </a:t>
            </a:r>
            <a:r>
              <a:rPr lang="en-US" dirty="0"/>
              <a:t>to </a:t>
            </a:r>
            <a:r>
              <a:rPr lang="en-US" dirty="0" smtClean="0"/>
              <a:t>the </a:t>
            </a:r>
            <a:r>
              <a:rPr lang="en-US" dirty="0"/>
              <a:t>tree: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From all edges connecting vertices from the current tree to vertices outside the current tree, select the smallest edge.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Add that edge to the tree, and also add to the tree the non-tree vertex of that edge.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50" name="Group 49"/>
          <p:cNvGrpSpPr/>
          <p:nvPr/>
        </p:nvGrpSpPr>
        <p:grpSpPr>
          <a:xfrm>
            <a:off x="4715546" y="838200"/>
            <a:ext cx="4199854" cy="3104585"/>
            <a:chOff x="4715546" y="838200"/>
            <a:chExt cx="4199854" cy="3104585"/>
          </a:xfrm>
        </p:grpSpPr>
        <p:grpSp>
          <p:nvGrpSpPr>
            <p:cNvPr id="5" name="Group 4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7" name="Group 6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8" name="Group 7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4" name="Oval 3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TextBox 3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9" name="Group 8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32" name="Oval 3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10" name="Group 9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30" name="Oval 2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TextBox 3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11" name="Group 10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28" name="Oval 2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TextBox 2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12" name="Group 11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26" name="Oval 2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TextBox 2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13" name="Group 12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24" name="Oval 2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TextBox 2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14" name="Straight Connector 13"/>
              <p:cNvCxnSpPr>
                <a:stCxn id="38" idx="6"/>
                <a:endCxn id="25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>
                <a:stCxn id="38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>
                <a:endCxn id="30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>
                <a:endCxn id="35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>
                <a:stCxn id="30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>
                <a:stCxn id="30" idx="6"/>
                <a:endCxn id="27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>
                <a:stCxn id="28" idx="5"/>
                <a:endCxn id="26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>
                <a:endCxn id="26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>
                <a:stCxn id="24" idx="4"/>
                <a:endCxn id="26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0" name="TextBox 39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4216316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9" y="1371600"/>
            <a:ext cx="6298488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Start by adding vertex 0</a:t>
            </a:r>
            <a:br>
              <a:rPr lang="en-US" dirty="0"/>
            </a:br>
            <a:r>
              <a:rPr lang="en-US" dirty="0"/>
              <a:t> to the MST (minimum-cost</a:t>
            </a:r>
            <a:br>
              <a:rPr lang="en-US" dirty="0"/>
            </a:br>
            <a:r>
              <a:rPr lang="en-US" dirty="0"/>
              <a:t> spanning tree).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Repeat until all </a:t>
            </a:r>
            <a:br>
              <a:rPr lang="en-US" dirty="0"/>
            </a:br>
            <a:r>
              <a:rPr lang="en-US" dirty="0"/>
              <a:t>vertices have been </a:t>
            </a:r>
            <a:br>
              <a:rPr lang="en-US" dirty="0"/>
            </a:br>
            <a:r>
              <a:rPr lang="en-US" dirty="0"/>
              <a:t>added to the tree: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From all edges connecting vertices from the current tree to vertices outside the current tree, select the smallest edge.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Add that edge to the tree, and also add to the tree the non-tree vertex of that edge.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715546" y="838200"/>
            <a:ext cx="4199854" cy="3048000"/>
            <a:chOff x="864704" y="3048000"/>
            <a:chExt cx="4199854" cy="3048000"/>
          </a:xfrm>
        </p:grpSpPr>
        <p:grpSp>
          <p:nvGrpSpPr>
            <p:cNvPr id="6" name="Group 5"/>
            <p:cNvGrpSpPr/>
            <p:nvPr/>
          </p:nvGrpSpPr>
          <p:grpSpPr>
            <a:xfrm>
              <a:off x="2286000" y="3048000"/>
              <a:ext cx="457200" cy="466130"/>
              <a:chOff x="1676400" y="3424536"/>
              <a:chExt cx="457200" cy="466130"/>
            </a:xfrm>
          </p:grpSpPr>
          <p:sp>
            <p:nvSpPr>
              <p:cNvPr id="38" name="Oval 3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2667000" y="4114800"/>
              <a:ext cx="457200" cy="466130"/>
              <a:chOff x="1676400" y="3424536"/>
              <a:chExt cx="457200" cy="466130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429000" y="4563070"/>
              <a:ext cx="457200" cy="466130"/>
              <a:chOff x="1676400" y="3424536"/>
              <a:chExt cx="457200" cy="466130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3810000" y="3810000"/>
              <a:ext cx="457200" cy="466130"/>
              <a:chOff x="1676400" y="3424536"/>
              <a:chExt cx="457200" cy="466130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864704" y="5486400"/>
              <a:ext cx="457200" cy="466130"/>
              <a:chOff x="1676400" y="3424536"/>
              <a:chExt cx="457200" cy="466130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1951383" y="4800599"/>
              <a:ext cx="457200" cy="466130"/>
              <a:chOff x="1676400" y="3424536"/>
              <a:chExt cx="457200" cy="466130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3540558" y="5629870"/>
              <a:ext cx="457200" cy="466130"/>
              <a:chOff x="1676400" y="3424536"/>
              <a:chExt cx="457200" cy="466130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4607358" y="3420069"/>
              <a:ext cx="457200" cy="466130"/>
              <a:chOff x="1676400" y="3424536"/>
              <a:chExt cx="457200" cy="466130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14" name="Straight Connector 13"/>
            <p:cNvCxnSpPr>
              <a:stCxn id="38" idx="6"/>
              <a:endCxn id="25" idx="1"/>
            </p:cNvCxnSpPr>
            <p:nvPr/>
          </p:nvCxnSpPr>
          <p:spPr>
            <a:xfrm>
              <a:off x="2743200" y="3281065"/>
              <a:ext cx="1864158" cy="37430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38" idx="5"/>
            </p:cNvCxnSpPr>
            <p:nvPr/>
          </p:nvCxnSpPr>
          <p:spPr>
            <a:xfrm>
              <a:off x="2676245" y="3445867"/>
              <a:ext cx="1147550" cy="44033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590800" y="3505200"/>
              <a:ext cx="208179" cy="6140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endCxn id="30" idx="0"/>
            </p:cNvCxnSpPr>
            <p:nvPr/>
          </p:nvCxnSpPr>
          <p:spPr>
            <a:xfrm flipH="1">
              <a:off x="1093304" y="3505200"/>
              <a:ext cx="1345096" cy="19812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endCxn id="35" idx="0"/>
            </p:cNvCxnSpPr>
            <p:nvPr/>
          </p:nvCxnSpPr>
          <p:spPr>
            <a:xfrm>
              <a:off x="2676245" y="3468215"/>
              <a:ext cx="960934" cy="109931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30" idx="6"/>
            </p:cNvCxnSpPr>
            <p:nvPr/>
          </p:nvCxnSpPr>
          <p:spPr>
            <a:xfrm flipV="1">
              <a:off x="1321904" y="5186065"/>
              <a:ext cx="659296" cy="5334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30" idx="6"/>
              <a:endCxn id="27" idx="1"/>
            </p:cNvCxnSpPr>
            <p:nvPr/>
          </p:nvCxnSpPr>
          <p:spPr>
            <a:xfrm>
              <a:off x="1321904" y="5719465"/>
              <a:ext cx="2218654" cy="14570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28" idx="5"/>
              <a:endCxn id="26" idx="1"/>
            </p:cNvCxnSpPr>
            <p:nvPr/>
          </p:nvCxnSpPr>
          <p:spPr>
            <a:xfrm>
              <a:off x="2341628" y="5198466"/>
              <a:ext cx="1265885" cy="49966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endCxn id="26" idx="0"/>
            </p:cNvCxnSpPr>
            <p:nvPr/>
          </p:nvCxnSpPr>
          <p:spPr>
            <a:xfrm>
              <a:off x="3675279" y="5029199"/>
              <a:ext cx="93879" cy="60067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24" idx="4"/>
              <a:endCxn id="26" idx="7"/>
            </p:cNvCxnSpPr>
            <p:nvPr/>
          </p:nvCxnSpPr>
          <p:spPr>
            <a:xfrm flipH="1">
              <a:off x="3930803" y="3886199"/>
              <a:ext cx="905155" cy="18119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/>
          <p:nvPr/>
        </p:nvSpPr>
        <p:spPr>
          <a:xfrm>
            <a:off x="5293042" y="1768733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10</a:t>
            </a:r>
            <a:endParaRPr lang="en-US" sz="20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7175648" y="83820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162800" y="15810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30</a:t>
            </a:r>
            <a:endParaRPr lang="en-US" sz="20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209917" y="160466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6940624" y="200477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15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242448" y="23430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30</a:t>
            </a:r>
            <a:endParaRPr lang="en-US" sz="20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7180243" y="2919679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10</a:t>
            </a:r>
            <a:endParaRPr lang="en-US" sz="20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6154938" y="3542675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5257800" y="28764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15</a:t>
            </a:r>
            <a:endParaRPr lang="en-US" sz="20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6489848" y="281940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5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109004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6384</TotalTime>
  <Words>4523</Words>
  <Application>Microsoft Office PowerPoint</Application>
  <PresentationFormat>On-screen Show (4:3)</PresentationFormat>
  <Paragraphs>909</Paragraphs>
  <Slides>69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0" baseType="lpstr">
      <vt:lpstr>Office Theme</vt:lpstr>
      <vt:lpstr>PowerPoint Presentation</vt:lpstr>
      <vt:lpstr>Weighted Graphs</vt:lpstr>
      <vt:lpstr>Minimum-Cost Spanning Tree (MST)</vt:lpstr>
      <vt:lpstr>Minimum-Cost Spanning Tree (MST)</vt:lpstr>
      <vt:lpstr>Prim's Algorithm - Overview</vt:lpstr>
      <vt:lpstr>Prim's Algorithm - Simple Version</vt:lpstr>
      <vt:lpstr>Prim's Algorithm - Simple Version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Prim's Algorithm - Simple Version</vt:lpstr>
      <vt:lpstr>Prim's Algorithm - Simple Version</vt:lpstr>
      <vt:lpstr>Prim's Algorithm - Simple Version</vt:lpstr>
      <vt:lpstr>Prim's Algorithm - Dense Graphs</vt:lpstr>
      <vt:lpstr>Prim's Algorithm - Dense Graphs</vt:lpstr>
      <vt:lpstr>Example</vt:lpstr>
      <vt:lpstr>Prim's Algorithm: Dense Graphs</vt:lpstr>
      <vt:lpstr>Prim's Algorithm - Dense Graphs</vt:lpstr>
      <vt:lpstr>Prim's Algorithm - Dense Graphs</vt:lpstr>
      <vt:lpstr>Prim's Algorithm for Sparse Graphs</vt:lpstr>
      <vt:lpstr>Prim's Algorithm for Sparse Graphs</vt:lpstr>
      <vt:lpstr>Prim's Algorithm for Sparse Graphs</vt:lpstr>
      <vt:lpstr>Prim's Algorithm for Sparse Graphs</vt:lpstr>
      <vt:lpstr>Prim's Algorithm for Sparse Graphs</vt:lpstr>
      <vt:lpstr>Prim's Algorithm for Sparse Graphs</vt:lpstr>
      <vt:lpstr>Prim's Algorithm for Sparse Graphs</vt:lpstr>
      <vt:lpstr>Prim's Algorithm for Sparse Graphs</vt:lpstr>
      <vt:lpstr>Prim's Algorithm for Sparse Graphs</vt:lpstr>
      <vt:lpstr>Prim's Algorithm - PQ Version</vt:lpstr>
      <vt:lpstr>Prim's Algorithm - PQ Version</vt:lpstr>
      <vt:lpstr>Prim's Algorithm - PQ Version</vt:lpstr>
      <vt:lpstr>Prim's Algorithm - PQ Version</vt:lpstr>
      <vt:lpstr>Kruskal's Algorithm: Overview</vt:lpstr>
      <vt:lpstr>Kruskal's Algorithm: Overview</vt:lpstr>
      <vt:lpstr>Kruskal's Algorithm: An Example</vt:lpstr>
      <vt:lpstr>Kruskal's Algorithm: An Example</vt:lpstr>
      <vt:lpstr>Kruskal's Algorithm: An Example</vt:lpstr>
      <vt:lpstr>Kruskal's Algorithm: An Example</vt:lpstr>
      <vt:lpstr>Kruskal's Algorithm: An Example</vt:lpstr>
      <vt:lpstr>Kruskal's Algorithm: An Example</vt:lpstr>
      <vt:lpstr>Kruskal's Algorithm: Simple Implementation</vt:lpstr>
      <vt:lpstr>Kruskal's Algorithm: Simple Implementation</vt:lpstr>
      <vt:lpstr>Kruskal's Algorithm: Simple Implementation</vt:lpstr>
      <vt:lpstr>Kruskal's Algorithm: Simple Implementation</vt:lpstr>
      <vt:lpstr>Kruskal's Algorithm: Simple Implementation</vt:lpstr>
      <vt:lpstr>Kruskal's Algorithm: Simple Implementation</vt:lpstr>
      <vt:lpstr>Kruskal's Algorithm: Simple Implementation</vt:lpstr>
      <vt:lpstr>Kruskal's Algorithm: Simple Implementation</vt:lpstr>
      <vt:lpstr>Running Time for Simple Implementation</vt:lpstr>
      <vt:lpstr>Kruskal's Algorithm: Faster Version</vt:lpstr>
      <vt:lpstr>Kruskal's Algorithm: Faster Version</vt:lpstr>
      <vt:lpstr>Kruskal's Algorithm: Faster Version</vt:lpstr>
      <vt:lpstr>Kruskal's Algorithm: Faster Version</vt:lpstr>
      <vt:lpstr>Kruskal's Algorithm - PQ Version</vt:lpstr>
      <vt:lpstr>Kruskal's Algorithm - PQ Version</vt:lpstr>
      <vt:lpstr>Detour: lg*</vt:lpstr>
      <vt:lpstr>Detour: lg*</vt:lpstr>
      <vt:lpstr>Detour: lg*</vt:lpstr>
      <vt:lpstr>Kruskal's Algorithm - PQ Version</vt:lpstr>
      <vt:lpstr>Kruskal's Algorithm - PQ Version</vt:lpstr>
      <vt:lpstr>Kruskal's Algorithm - PQ Version</vt:lpstr>
      <vt:lpstr>Kruskal's Algorithm - PQ Version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athitsos</cp:lastModifiedBy>
  <cp:revision>1115</cp:revision>
  <dcterms:created xsi:type="dcterms:W3CDTF">2006-08-16T00:00:00Z</dcterms:created>
  <dcterms:modified xsi:type="dcterms:W3CDTF">2014-08-04T20:24:43Z</dcterms:modified>
</cp:coreProperties>
</file>