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293" r:id="rId3"/>
    <p:sldId id="294" r:id="rId4"/>
    <p:sldId id="288" r:id="rId5"/>
    <p:sldId id="295" r:id="rId6"/>
    <p:sldId id="296" r:id="rId7"/>
    <p:sldId id="297" r:id="rId8"/>
    <p:sldId id="292" r:id="rId9"/>
    <p:sldId id="298" r:id="rId10"/>
    <p:sldId id="289" r:id="rId11"/>
    <p:sldId id="257" r:id="rId12"/>
    <p:sldId id="325" r:id="rId13"/>
    <p:sldId id="326" r:id="rId14"/>
    <p:sldId id="327" r:id="rId15"/>
    <p:sldId id="328" r:id="rId16"/>
    <p:sldId id="329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40" r:id="rId26"/>
    <p:sldId id="339" r:id="rId27"/>
    <p:sldId id="341" r:id="rId28"/>
    <p:sldId id="342" r:id="rId29"/>
    <p:sldId id="343" r:id="rId30"/>
    <p:sldId id="344" r:id="rId31"/>
    <p:sldId id="324" r:id="rId32"/>
    <p:sldId id="302" r:id="rId33"/>
    <p:sldId id="303" r:id="rId34"/>
    <p:sldId id="304" r:id="rId35"/>
    <p:sldId id="305" r:id="rId36"/>
    <p:sldId id="306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299" r:id="rId51"/>
    <p:sldId id="300" r:id="rId52"/>
    <p:sldId id="301" r:id="rId53"/>
    <p:sldId id="345" r:id="rId54"/>
    <p:sldId id="346" r:id="rId55"/>
    <p:sldId id="352" r:id="rId56"/>
    <p:sldId id="348" r:id="rId57"/>
    <p:sldId id="347" r:id="rId58"/>
    <p:sldId id="349" r:id="rId59"/>
    <p:sldId id="351" r:id="rId6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93"/>
            <p14:sldId id="294"/>
            <p14:sldId id="288"/>
            <p14:sldId id="295"/>
            <p14:sldId id="296"/>
            <p14:sldId id="297"/>
            <p14:sldId id="292"/>
            <p14:sldId id="298"/>
            <p14:sldId id="289"/>
            <p14:sldId id="257"/>
            <p14:sldId id="325"/>
            <p14:sldId id="326"/>
            <p14:sldId id="327"/>
            <p14:sldId id="328"/>
            <p14:sldId id="329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40"/>
            <p14:sldId id="339"/>
            <p14:sldId id="341"/>
            <p14:sldId id="342"/>
            <p14:sldId id="343"/>
            <p14:sldId id="344"/>
            <p14:sldId id="324"/>
            <p14:sldId id="302"/>
            <p14:sldId id="303"/>
            <p14:sldId id="304"/>
            <p14:sldId id="305"/>
            <p14:sldId id="306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99"/>
            <p14:sldId id="300"/>
            <p14:sldId id="301"/>
            <p14:sldId id="345"/>
            <p14:sldId id="346"/>
            <p14:sldId id="352"/>
            <p14:sldId id="348"/>
            <p14:sldId id="347"/>
            <p14:sldId id="349"/>
            <p14:sldId id="35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36" autoAdjust="0"/>
    <p:restoredTop sz="95066" autoAdjust="0"/>
  </p:normalViewPr>
  <p:slideViewPr>
    <p:cSldViewPr snapToObjects="1">
      <p:cViewPr>
        <p:scale>
          <a:sx n="90" d="100"/>
          <a:sy n="90" d="100"/>
        </p:scale>
        <p:origin x="-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 snapToObjects="1">
      <p:cViewPr varScale="1">
        <p:scale>
          <a:sx n="80" d="100"/>
          <a:sy n="80" d="100"/>
        </p:scale>
        <p:origin x="-3864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8/5/2014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8/5/2014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88139" tIns="44070" rIns="88139" bIns="4407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8/5/2014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Shortest Paths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wt</a:t>
            </a:r>
            <a:r>
              <a:rPr lang="en-US" dirty="0" smtClean="0"/>
              <a:t>[w] &gt; </a:t>
            </a:r>
            <a:r>
              <a:rPr lang="en-US" dirty="0" err="1" smtClean="0"/>
              <a:t>wt</a:t>
            </a:r>
            <a:r>
              <a:rPr lang="en-US" dirty="0" smtClean="0"/>
              <a:t>[v] + </a:t>
            </a:r>
            <a:r>
              <a:rPr lang="en-US" dirty="0" err="1" smtClean="0"/>
              <a:t>e.wt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wt</a:t>
            </a:r>
            <a:r>
              <a:rPr lang="en-US" dirty="0" smtClean="0"/>
              <a:t>[w] = </a:t>
            </a:r>
            <a:r>
              <a:rPr lang="en-US" dirty="0" err="1" smtClean="0"/>
              <a:t>wt</a:t>
            </a:r>
            <a:r>
              <a:rPr lang="en-US" dirty="0" smtClean="0"/>
              <a:t>[v] + </a:t>
            </a:r>
            <a:r>
              <a:rPr lang="en-US" dirty="0" err="1" smtClean="0"/>
              <a:t>e.wt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</a:t>
            </a:r>
            <a:r>
              <a:rPr lang="en-US" dirty="0" smtClean="0"/>
              <a:t>[w] = v;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wt</a:t>
            </a:r>
            <a:r>
              <a:rPr lang="en-US" dirty="0" smtClean="0"/>
              <a:t>[w]: current estimate of shortest distance from source to w.</a:t>
            </a:r>
          </a:p>
          <a:p>
            <a:r>
              <a:rPr lang="en-US" dirty="0" err="1" smtClean="0"/>
              <a:t>st</a:t>
            </a:r>
            <a:r>
              <a:rPr lang="en-US" dirty="0" smtClean="0"/>
              <a:t>[w]: parent vertex of w on shortest found path from source to 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7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First, we initialize arrays wt, </a:t>
            </a:r>
            <a:r>
              <a:rPr lang="en-US" sz="2400" dirty="0" err="1" smtClean="0"/>
              <a:t>st</a:t>
            </a:r>
            <a:r>
              <a:rPr lang="en-US" sz="2400" dirty="0" smtClean="0"/>
              <a:t>, in (steps 2, 3, 4).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216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12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 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867959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111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7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2540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712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7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, 4}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wt[0] </a:t>
            </a:r>
            <a:r>
              <a:rPr lang="en-US" sz="2000" dirty="0"/>
              <a:t>= </a:t>
            </a:r>
            <a:r>
              <a:rPr lang="en-US" sz="2000" dirty="0" smtClean="0"/>
              <a:t>wt[7] </a:t>
            </a:r>
            <a:r>
              <a:rPr lang="en-US" sz="2000" dirty="0"/>
              <a:t>+ </a:t>
            </a:r>
            <a:r>
              <a:rPr lang="en-US" sz="2000" dirty="0" smtClean="0"/>
              <a:t>15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[0] </a:t>
            </a:r>
            <a:r>
              <a:rPr lang="en-US" sz="2000" dirty="0"/>
              <a:t>= </a:t>
            </a:r>
            <a:r>
              <a:rPr lang="en-US" sz="2000" dirty="0" smtClean="0"/>
              <a:t>7.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767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2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7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{0,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wt[4] </a:t>
            </a:r>
            <a:r>
              <a:rPr lang="en-US" sz="2000" dirty="0"/>
              <a:t>= </a:t>
            </a:r>
            <a:r>
              <a:rPr lang="en-US" sz="2000" dirty="0" smtClean="0"/>
              <a:t>wt[7] </a:t>
            </a:r>
            <a:r>
              <a:rPr lang="en-US" sz="2000" dirty="0"/>
              <a:t>+ </a:t>
            </a:r>
            <a:r>
              <a:rPr lang="en-US" sz="2000" dirty="0" smtClean="0"/>
              <a:t>10, </a:t>
            </a:r>
            <a:r>
              <a:rPr lang="en-US" sz="2000" dirty="0" err="1" smtClean="0"/>
              <a:t>st</a:t>
            </a:r>
            <a:r>
              <a:rPr lang="en-US" sz="2000" dirty="0" smtClean="0"/>
              <a:t>[4] </a:t>
            </a:r>
            <a:r>
              <a:rPr lang="en-US" sz="2000" dirty="0"/>
              <a:t>= </a:t>
            </a:r>
            <a:r>
              <a:rPr lang="en-US" sz="2000" dirty="0" smtClean="0"/>
              <a:t>7.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091036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374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43067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683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5,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10+25=35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wt[3]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</a:t>
            </a:r>
            <a:r>
              <a:rPr lang="en-US" sz="2000" dirty="0" smtClean="0"/>
              <a:t>25, </a:t>
            </a:r>
            <a:r>
              <a:rPr lang="en-US" sz="2000" dirty="0" err="1" smtClean="0"/>
              <a:t>st</a:t>
            </a:r>
            <a:r>
              <a:rPr lang="en-US" sz="2000" dirty="0" smtClean="0"/>
              <a:t>[3] </a:t>
            </a:r>
            <a:r>
              <a:rPr lang="en-US" sz="2000" dirty="0"/>
              <a:t>= 4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38808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208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{3,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10+20=30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wt[5]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</a:t>
            </a:r>
            <a:r>
              <a:rPr lang="en-US" sz="2000" dirty="0" smtClean="0"/>
              <a:t>20, </a:t>
            </a:r>
            <a:r>
              <a:rPr lang="en-US" sz="2000" dirty="0" err="1" smtClean="0"/>
              <a:t>st</a:t>
            </a:r>
            <a:r>
              <a:rPr lang="en-US" sz="2000" dirty="0" smtClean="0"/>
              <a:t>[5] </a:t>
            </a:r>
            <a:r>
              <a:rPr lang="en-US" sz="2000" dirty="0"/>
              <a:t>= 4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594481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141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{3, 5,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10+30=40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wt[6]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+ 3</a:t>
            </a:r>
            <a:r>
              <a:rPr lang="en-US" sz="2000" dirty="0" smtClean="0"/>
              <a:t>0, </a:t>
            </a:r>
            <a:r>
              <a:rPr lang="en-US" sz="2000" dirty="0" err="1" smtClean="0"/>
              <a:t>st</a:t>
            </a:r>
            <a:r>
              <a:rPr lang="en-US" sz="2000" dirty="0" smtClean="0"/>
              <a:t>[6] </a:t>
            </a:r>
            <a:r>
              <a:rPr lang="en-US" sz="2000" dirty="0"/>
              <a:t>= 4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68904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38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u="sng" dirty="0"/>
              <a:t>network</a:t>
            </a:r>
            <a:r>
              <a:rPr lang="en-US" dirty="0"/>
              <a:t> is a </a:t>
            </a:r>
            <a:r>
              <a:rPr lang="en-US" b="1" u="sng" dirty="0"/>
              <a:t>directed graph</a:t>
            </a:r>
            <a:r>
              <a:rPr lang="en-US" dirty="0"/>
              <a:t>. We will use both terms interchangeably.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u="sng" dirty="0"/>
              <a:t>weight of a path</a:t>
            </a:r>
            <a:r>
              <a:rPr lang="en-US" dirty="0"/>
              <a:t> is the sum of weights of the edges that make up the path.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b="1" u="sng" dirty="0" smtClean="0"/>
              <a:t>shortest </a:t>
            </a:r>
            <a:r>
              <a:rPr lang="en-US" b="1" u="sng" dirty="0"/>
              <a:t>path</a:t>
            </a:r>
            <a:r>
              <a:rPr lang="en-US" dirty="0"/>
              <a:t> between two </a:t>
            </a:r>
            <a:r>
              <a:rPr lang="en-US" dirty="0" smtClean="0"/>
              <a:t>vertices </a:t>
            </a:r>
            <a:r>
              <a:rPr lang="en-US" dirty="0"/>
              <a:t>s and t in a directed graph is a directed path from s to t with the property that no other such path has a lower weight.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40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06443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686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, 2, 5,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15+20=35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wt[1]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</a:t>
            </a:r>
            <a:r>
              <a:rPr lang="en-US" sz="2000" dirty="0" smtClean="0"/>
              <a:t>20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[1]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90931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309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, 5,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15+30=45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wt[2]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+ 3</a:t>
            </a:r>
            <a:r>
              <a:rPr lang="en-US" sz="2000" dirty="0" smtClean="0"/>
              <a:t>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[2]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31801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660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2,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30 with 15+10=25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wt[5]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</a:t>
            </a:r>
            <a:r>
              <a:rPr lang="en-US" sz="2000" dirty="0" smtClean="0"/>
              <a:t>10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[5]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78919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37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2, 5,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4</a:t>
            </a:r>
            <a:r>
              <a:rPr lang="en-US" sz="2000" dirty="0" smtClean="0"/>
              <a:t>0 with 15+20=35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wt[6]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+ 2</a:t>
            </a:r>
            <a:r>
              <a:rPr lang="en-US" sz="2000" dirty="0" smtClean="0"/>
              <a:t>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[6]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91643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31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835159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067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5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/>
              <a:t>3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35 </a:t>
            </a:r>
            <a:r>
              <a:rPr lang="en-US" sz="2000" dirty="0"/>
              <a:t>with </a:t>
            </a:r>
            <a:r>
              <a:rPr lang="en-US" sz="2000" dirty="0" smtClean="0"/>
              <a:t>25+15=40</a:t>
            </a:r>
            <a:br>
              <a:rPr lang="en-US" sz="2000" dirty="0" smtClean="0"/>
            </a:br>
            <a:r>
              <a:rPr lang="en-US" sz="2000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5278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219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1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61272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362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3</a:t>
            </a:r>
            <a:endParaRPr lang="en-US" sz="2400" dirty="0" smtClean="0"/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9218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522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6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693431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87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</a:t>
            </a:r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shortest paths is not a single problem, but rather a family of problems.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will consider </a:t>
            </a:r>
            <a:r>
              <a:rPr lang="en-US" dirty="0" smtClean="0"/>
              <a:t>two of </a:t>
            </a:r>
            <a:r>
              <a:rPr lang="en-US" dirty="0"/>
              <a:t>these </a:t>
            </a:r>
            <a:r>
              <a:rPr lang="en-US" dirty="0" smtClean="0"/>
              <a:t>problems:</a:t>
            </a:r>
          </a:p>
          <a:p>
            <a:pPr lvl="1"/>
            <a:r>
              <a:rPr lang="en-US" dirty="0" smtClean="0"/>
              <a:t>Single-source</a:t>
            </a:r>
            <a:r>
              <a:rPr lang="en-US" dirty="0"/>
              <a:t>: </a:t>
            </a:r>
            <a:r>
              <a:rPr lang="en-US" dirty="0" smtClean="0"/>
              <a:t>find </a:t>
            </a:r>
            <a:r>
              <a:rPr lang="en-US" dirty="0"/>
              <a:t>the shortest path from the source vertex v to all other vertices in the graph.</a:t>
            </a:r>
          </a:p>
          <a:p>
            <a:pPr lvl="2"/>
            <a:r>
              <a:rPr lang="en-US" dirty="0"/>
              <a:t>It turns out that these shortest paths form a tree, with v as the root.</a:t>
            </a:r>
          </a:p>
          <a:p>
            <a:pPr lvl="1"/>
            <a:r>
              <a:rPr lang="en-US" dirty="0"/>
              <a:t>All-pairs: find the shortest paths for all pairs of vertices in the graph.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5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6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39121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222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 smtClean="0"/>
              <a:t>First, we initialize arrays wt, </a:t>
            </a:r>
            <a:r>
              <a:rPr lang="en-US" sz="2400" dirty="0" err="1" smtClean="0"/>
              <a:t>st</a:t>
            </a:r>
            <a:r>
              <a:rPr lang="en-US" sz="2400" dirty="0" smtClean="0"/>
              <a:t>, in (steps 2, 3, 4).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1648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509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 smtClean="0"/>
              <a:t>Step 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209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0392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 smtClean="0"/>
              <a:t>Steps 7, 8, 9: v = 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8639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909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934204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4</a:t>
            </a:r>
          </a:p>
          <a:p>
            <a:r>
              <a:rPr lang="en-US" sz="2400" dirty="0" smtClean="0"/>
              <a:t>Step 10: For w = {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, 5, 6, 7}</a:t>
            </a:r>
          </a:p>
          <a:p>
            <a:pPr lvl="1"/>
            <a:r>
              <a:rPr lang="en-US" sz="2000" dirty="0" smtClean="0"/>
              <a:t>Step 11: Compare </a:t>
            </a:r>
            <a:r>
              <a:rPr lang="en-US" sz="2000" dirty="0" err="1" smtClean="0"/>
              <a:t>inf</a:t>
            </a:r>
            <a:r>
              <a:rPr lang="en-US" sz="2000" dirty="0" smtClean="0"/>
              <a:t> with 25</a:t>
            </a:r>
          </a:p>
          <a:p>
            <a:pPr lvl="1"/>
            <a:r>
              <a:rPr lang="en-US" sz="2000" dirty="0" smtClean="0"/>
              <a:t>Steps 12, 13</a:t>
            </a:r>
            <a:r>
              <a:rPr lang="en-US" sz="2000" dirty="0"/>
              <a:t>: </a:t>
            </a:r>
            <a:r>
              <a:rPr lang="en-US" sz="2000" dirty="0" smtClean="0"/>
              <a:t>wt[3]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</a:t>
            </a:r>
            <a:r>
              <a:rPr lang="en-US" sz="2000" dirty="0" smtClean="0"/>
              <a:t>25, </a:t>
            </a:r>
            <a:r>
              <a:rPr lang="en-US" sz="2000" dirty="0" err="1" smtClean="0"/>
              <a:t>st</a:t>
            </a:r>
            <a:r>
              <a:rPr lang="en-US" sz="2000" dirty="0" smtClean="0"/>
              <a:t>[3] </a:t>
            </a:r>
            <a:r>
              <a:rPr lang="en-US" sz="2000" dirty="0"/>
              <a:t>= </a:t>
            </a:r>
            <a:r>
              <a:rPr lang="en-US" sz="2000" dirty="0" smtClean="0"/>
              <a:t>4.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639376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8669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419600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4</a:t>
            </a:r>
          </a:p>
          <a:p>
            <a:r>
              <a:rPr lang="en-US" sz="2400" dirty="0" smtClean="0"/>
              <a:t>Step 10: For w = {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5, 6, 7</a:t>
            </a:r>
            <a:r>
              <a:rPr lang="en-US" sz="2400" dirty="0" smtClean="0"/>
              <a:t>}</a:t>
            </a:r>
          </a:p>
          <a:p>
            <a:pPr lvl="1"/>
            <a:r>
              <a:rPr lang="en-US" sz="2000" dirty="0" smtClean="0"/>
              <a:t>Steps 12, 13: update wt[w], </a:t>
            </a:r>
            <a:r>
              <a:rPr lang="en-US" sz="2000" dirty="0" err="1" smtClean="0"/>
              <a:t>st</a:t>
            </a:r>
            <a:r>
              <a:rPr lang="en-US" sz="2000" dirty="0" smtClean="0"/>
              <a:t>[w]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6401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769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419600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2782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13459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7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10+15 </a:t>
            </a:r>
            <a:r>
              <a:rPr lang="en-US" sz="2000" dirty="0"/>
              <a:t>= </a:t>
            </a:r>
            <a:r>
              <a:rPr lang="en-US" sz="2000" dirty="0" smtClean="0"/>
              <a:t>25.</a:t>
            </a:r>
            <a:endParaRPr lang="en-US" sz="2000" dirty="0"/>
          </a:p>
          <a:p>
            <a:pPr lvl="1"/>
            <a:r>
              <a:rPr lang="en-US" sz="2000" dirty="0"/>
              <a:t>Steps 12, 13: wt[0] = </a:t>
            </a:r>
            <a:r>
              <a:rPr lang="en-US" sz="2000" dirty="0" smtClean="0"/>
              <a:t>wt[7] </a:t>
            </a:r>
            <a:r>
              <a:rPr lang="en-US" sz="2000" dirty="0"/>
              <a:t>+ </a:t>
            </a:r>
            <a:r>
              <a:rPr lang="en-US" sz="2000" dirty="0" smtClean="0"/>
              <a:t>15, </a:t>
            </a:r>
            <a:r>
              <a:rPr lang="en-US" sz="2000" dirty="0" err="1"/>
              <a:t>st</a:t>
            </a:r>
            <a:r>
              <a:rPr lang="en-US" sz="2000" dirty="0"/>
              <a:t>[0] = </a:t>
            </a:r>
            <a:r>
              <a:rPr lang="en-US" sz="2000" dirty="0" smtClean="0"/>
              <a:t>7.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2520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2514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5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48470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7350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5</a:t>
            </a:r>
          </a:p>
          <a:p>
            <a:r>
              <a:rPr lang="en-US" sz="2400" dirty="0"/>
              <a:t>Step 10: For w = {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, 3}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25 with 20+10 </a:t>
            </a:r>
            <a:r>
              <a:rPr lang="en-US" sz="2000" dirty="0"/>
              <a:t>= 25</a:t>
            </a:r>
            <a:r>
              <a:rPr lang="en-US" sz="2000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18935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948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directed graphs.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all our </a:t>
            </a:r>
            <a:r>
              <a:rPr lang="en-US" dirty="0" smtClean="0"/>
              <a:t>shortest path algorithms</a:t>
            </a:r>
            <a:r>
              <a:rPr lang="en-US" dirty="0"/>
              <a:t>, we will allow graphs to be </a:t>
            </a:r>
            <a:r>
              <a:rPr lang="en-US" dirty="0" smtClean="0"/>
              <a:t>directed.</a:t>
            </a:r>
          </a:p>
          <a:p>
            <a:pPr lvl="1"/>
            <a:r>
              <a:rPr lang="en-US" dirty="0" smtClean="0"/>
              <a:t>Obviously</a:t>
            </a:r>
            <a:r>
              <a:rPr lang="en-US" dirty="0"/>
              <a:t>, any algorithm that works on directed graphs will also work on undirected </a:t>
            </a:r>
            <a:r>
              <a:rPr lang="en-US" dirty="0" smtClean="0"/>
              <a:t>graphs. Why?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Negative edge weights are not allowed. Why?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914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5</a:t>
            </a:r>
          </a:p>
          <a:p>
            <a:r>
              <a:rPr lang="en-US" sz="2400" dirty="0"/>
              <a:t>Step 10: For w = {</a:t>
            </a:r>
            <a:r>
              <a:rPr lang="en-US" sz="2400" dirty="0" smtClean="0"/>
              <a:t>0, 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25 with 20+15 </a:t>
            </a:r>
            <a:r>
              <a:rPr lang="en-US" sz="2000" dirty="0"/>
              <a:t>= </a:t>
            </a:r>
            <a:r>
              <a:rPr lang="en-US" sz="2000" dirty="0" smtClean="0"/>
              <a:t>35.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89779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50346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0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284079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3378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, 2,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 smtClean="0"/>
              <a:t>inf</a:t>
            </a:r>
            <a:r>
              <a:rPr lang="en-US" sz="2000" dirty="0" smtClean="0"/>
              <a:t> </a:t>
            </a:r>
            <a:r>
              <a:rPr lang="en-US" sz="2000" dirty="0"/>
              <a:t>with </a:t>
            </a:r>
            <a:r>
              <a:rPr lang="en-US" sz="2000" dirty="0" smtClean="0"/>
              <a:t>25+20 </a:t>
            </a:r>
            <a:r>
              <a:rPr lang="en-US" sz="2000" dirty="0"/>
              <a:t>= </a:t>
            </a:r>
            <a:r>
              <a:rPr lang="en-US" sz="2000" dirty="0" smtClean="0"/>
              <a:t>45.</a:t>
            </a:r>
          </a:p>
          <a:p>
            <a:pPr lvl="1"/>
            <a:r>
              <a:rPr lang="en-US" sz="2000" dirty="0" smtClean="0"/>
              <a:t>Steps </a:t>
            </a:r>
            <a:r>
              <a:rPr lang="en-US" sz="2000" dirty="0"/>
              <a:t>12, 13: </a:t>
            </a:r>
            <a:r>
              <a:rPr lang="en-US" sz="2000" dirty="0" smtClean="0"/>
              <a:t>wt[1]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</a:t>
            </a:r>
            <a:r>
              <a:rPr lang="en-US" sz="2000" dirty="0" smtClean="0"/>
              <a:t>20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[1]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38147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5302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 smtClean="0"/>
              <a:t>inf</a:t>
            </a:r>
            <a:r>
              <a:rPr lang="en-US" sz="2000" dirty="0" smtClean="0"/>
              <a:t> </a:t>
            </a:r>
            <a:r>
              <a:rPr lang="en-US" sz="2000" dirty="0"/>
              <a:t>with </a:t>
            </a:r>
            <a:r>
              <a:rPr lang="en-US" sz="2000" dirty="0" smtClean="0"/>
              <a:t>25+30 </a:t>
            </a:r>
            <a:r>
              <a:rPr lang="en-US" sz="2000" dirty="0"/>
              <a:t>= 5</a:t>
            </a:r>
            <a:r>
              <a:rPr lang="en-US" sz="2000" dirty="0" smtClean="0"/>
              <a:t>5.</a:t>
            </a:r>
          </a:p>
          <a:p>
            <a:pPr lvl="1"/>
            <a:r>
              <a:rPr lang="en-US" sz="2000" dirty="0" smtClean="0"/>
              <a:t>Steps </a:t>
            </a:r>
            <a:r>
              <a:rPr lang="en-US" sz="2000" dirty="0"/>
              <a:t>12, 13: </a:t>
            </a:r>
            <a:r>
              <a:rPr lang="en-US" sz="2000" dirty="0" smtClean="0"/>
              <a:t>wt[2]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+ 3</a:t>
            </a:r>
            <a:r>
              <a:rPr lang="en-US" sz="2000" dirty="0" smtClean="0"/>
              <a:t>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[2]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6123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50703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2,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30 with 25+20 </a:t>
            </a:r>
            <a:r>
              <a:rPr lang="en-US" sz="2000" dirty="0"/>
              <a:t>= </a:t>
            </a:r>
            <a:r>
              <a:rPr lang="en-US" sz="2000" dirty="0" smtClean="0"/>
              <a:t>45.</a:t>
            </a:r>
            <a:br>
              <a:rPr lang="en-US" sz="2000" dirty="0" smtClean="0"/>
            </a:br>
            <a:r>
              <a:rPr lang="en-US" sz="2000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38321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32220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3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6300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75550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3</a:t>
            </a:r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7163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25246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6</a:t>
            </a:r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72228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54722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1</a:t>
            </a:r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75331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28639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2</a:t>
            </a:r>
            <a:endParaRPr lang="en-US" sz="2400" dirty="0" smtClean="0"/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6569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55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210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directed graphs.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all our </a:t>
            </a:r>
            <a:r>
              <a:rPr lang="en-US" dirty="0" smtClean="0"/>
              <a:t>shortest path algorithms</a:t>
            </a:r>
            <a:r>
              <a:rPr lang="en-US" dirty="0"/>
              <a:t>, we will allow graphs to be </a:t>
            </a:r>
            <a:r>
              <a:rPr lang="en-US" dirty="0" smtClean="0"/>
              <a:t>directed.</a:t>
            </a:r>
          </a:p>
          <a:p>
            <a:pPr lvl="1"/>
            <a:r>
              <a:rPr lang="en-US" dirty="0" smtClean="0"/>
              <a:t>Obviously</a:t>
            </a:r>
            <a:r>
              <a:rPr lang="en-US" dirty="0"/>
              <a:t>, any algorithm that works on directed graphs will also work on undirected </a:t>
            </a:r>
            <a:r>
              <a:rPr lang="en-US" dirty="0" smtClean="0"/>
              <a:t>graphs. Why?</a:t>
            </a:r>
          </a:p>
          <a:p>
            <a:pPr lvl="2"/>
            <a:r>
              <a:rPr lang="en-US" dirty="0" smtClean="0"/>
              <a:t>Undirected </a:t>
            </a:r>
            <a:r>
              <a:rPr lang="en-US" dirty="0"/>
              <a:t>graphs are a special case of directed graphs.</a:t>
            </a:r>
            <a:endParaRPr lang="en-US" dirty="0" smtClean="0"/>
          </a:p>
          <a:p>
            <a:r>
              <a:rPr lang="en-US" dirty="0" smtClean="0"/>
              <a:t>Negative edge weights are not allowed. Why?</a:t>
            </a:r>
          </a:p>
          <a:p>
            <a:pPr lvl="1"/>
            <a:r>
              <a:rPr lang="en-US" dirty="0" smtClean="0"/>
              <a:t>With </a:t>
            </a:r>
            <a:r>
              <a:rPr lang="en-US" dirty="0"/>
              <a:t>negative weights, </a:t>
            </a:r>
            <a:r>
              <a:rPr lang="en-US" dirty="0" smtClean="0"/>
              <a:t> "</a:t>
            </a:r>
            <a:r>
              <a:rPr lang="en-US" dirty="0"/>
              <a:t>shortest paths" may not be defined. </a:t>
            </a:r>
            <a:endParaRPr lang="en-US" dirty="0" smtClean="0"/>
          </a:p>
          <a:p>
            <a:pPr lvl="1"/>
            <a:r>
              <a:rPr lang="en-US" dirty="0" smtClean="0"/>
              <a:t>If a </a:t>
            </a:r>
            <a:r>
              <a:rPr lang="en-US" dirty="0"/>
              <a:t>cyclic path </a:t>
            </a:r>
            <a:r>
              <a:rPr lang="en-US" dirty="0" smtClean="0"/>
              <a:t>has negative </a:t>
            </a:r>
            <a:r>
              <a:rPr lang="en-US" dirty="0"/>
              <a:t>weight, then repeating that path infinitely will lead to "shorter" and "shorter" paths.</a:t>
            </a:r>
          </a:p>
          <a:p>
            <a:pPr lvl="1"/>
            <a:r>
              <a:rPr lang="en-US" dirty="0"/>
              <a:t>If all weights are nonnegative, a shortest path never needs to include a cycle.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870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All-Pairs 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</a:t>
            </a:r>
            <a:r>
              <a:rPr lang="en-US" dirty="0" smtClean="0"/>
              <a:t>describe </a:t>
            </a:r>
            <a:r>
              <a:rPr lang="en-US" dirty="0"/>
              <a:t>an algorithm for computing the shortest paths among all pairs of vertices, we should agree on what this algorithm should return.</a:t>
            </a:r>
          </a:p>
          <a:p>
            <a:r>
              <a:rPr lang="en-US" dirty="0"/>
              <a:t>We need to compute two V x V arrays:</a:t>
            </a:r>
          </a:p>
          <a:p>
            <a:pPr lvl="1"/>
            <a:r>
              <a:rPr lang="en-US" dirty="0" err="1"/>
              <a:t>dist</a:t>
            </a:r>
            <a:r>
              <a:rPr lang="en-US" dirty="0"/>
              <a:t>[v][w] is the distance of the shortest path from v to w.</a:t>
            </a:r>
          </a:p>
          <a:p>
            <a:pPr lvl="1"/>
            <a:r>
              <a:rPr lang="en-US" dirty="0"/>
              <a:t>path[v][w] is the vertex following v, on the shortest path from v to w.</a:t>
            </a:r>
          </a:p>
          <a:p>
            <a:r>
              <a:rPr lang="en-US" dirty="0"/>
              <a:t>Given these two arrays (after our algorithm has completed), how can we recover the shortest path between some v and w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570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All-Pairs 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</a:t>
            </a:r>
            <a:r>
              <a:rPr lang="en-US" sz="2400" dirty="0"/>
              <a:t>need to compute two V x V arrays:</a:t>
            </a:r>
          </a:p>
          <a:p>
            <a:pPr lvl="1"/>
            <a:r>
              <a:rPr lang="en-US" sz="2000" dirty="0" err="1"/>
              <a:t>dist</a:t>
            </a:r>
            <a:r>
              <a:rPr lang="en-US" sz="2000" dirty="0"/>
              <a:t>[v][w] is the distance of the shortest path from v to w.</a:t>
            </a:r>
          </a:p>
          <a:p>
            <a:pPr lvl="1"/>
            <a:r>
              <a:rPr lang="en-US" sz="2000" dirty="0"/>
              <a:t>path[v][w] is the vertex following v, on the shortest path from v to w.</a:t>
            </a:r>
          </a:p>
          <a:p>
            <a:r>
              <a:rPr lang="en-US" sz="2400" dirty="0"/>
              <a:t>Given these two arrays (after our algorithm has completed), how can we recover the shortest path between some v and w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path = empty list</a:t>
            </a:r>
          </a:p>
          <a:p>
            <a:r>
              <a:rPr lang="en-US" sz="2400" dirty="0"/>
              <a:t>c = v</a:t>
            </a:r>
          </a:p>
          <a:p>
            <a:r>
              <a:rPr lang="en-US" sz="2400" dirty="0"/>
              <a:t>while(true)</a:t>
            </a:r>
          </a:p>
          <a:p>
            <a:pPr lvl="1"/>
            <a:r>
              <a:rPr lang="en-US" sz="2000" dirty="0" err="1"/>
              <a:t>insert_to_end</a:t>
            </a:r>
            <a:r>
              <a:rPr lang="en-US" sz="2000" dirty="0"/>
              <a:t>(path, c)</a:t>
            </a:r>
          </a:p>
          <a:p>
            <a:pPr lvl="1"/>
            <a:r>
              <a:rPr lang="en-US" sz="2000" dirty="0"/>
              <a:t>if (c == w) break</a:t>
            </a:r>
          </a:p>
          <a:p>
            <a:pPr lvl="1"/>
            <a:r>
              <a:rPr lang="en-US" sz="2000" dirty="0"/>
              <a:t>c = path[c][w]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932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Overview: we can simply call </a:t>
            </a:r>
            <a:r>
              <a:rPr lang="en-US" dirty="0" err="1" smtClean="0"/>
              <a:t>Dijkstra's</a:t>
            </a:r>
            <a:r>
              <a:rPr lang="en-US" dirty="0" smtClean="0"/>
              <a:t> algorithm on each vertex.</a:t>
            </a:r>
          </a:p>
          <a:p>
            <a:r>
              <a:rPr lang="en-US" dirty="0" smtClean="0"/>
              <a:t>Time: V times the time of running </a:t>
            </a:r>
            <a:r>
              <a:rPr lang="en-US" dirty="0" err="1" smtClean="0"/>
              <a:t>Dijkstra's</a:t>
            </a:r>
            <a:r>
              <a:rPr lang="en-US" dirty="0" smtClean="0"/>
              <a:t> algorithm once.</a:t>
            </a:r>
          </a:p>
          <a:p>
            <a:pPr lvl="1"/>
            <a:r>
              <a:rPr lang="en-US" dirty="0" smtClean="0"/>
              <a:t>O(E </a:t>
            </a:r>
            <a:r>
              <a:rPr lang="en-US" dirty="0" err="1" smtClean="0"/>
              <a:t>lg</a:t>
            </a:r>
            <a:r>
              <a:rPr lang="en-US" dirty="0" smtClean="0"/>
              <a:t> V) for one vertex.</a:t>
            </a:r>
          </a:p>
          <a:p>
            <a:pPr lvl="1"/>
            <a:r>
              <a:rPr lang="en-US" dirty="0" smtClean="0"/>
              <a:t>O(VE </a:t>
            </a:r>
            <a:r>
              <a:rPr lang="en-US" dirty="0" err="1" smtClean="0"/>
              <a:t>lg</a:t>
            </a:r>
            <a:r>
              <a:rPr lang="en-US" dirty="0" smtClean="0"/>
              <a:t> V) for all vertices.</a:t>
            </a:r>
          </a:p>
          <a:p>
            <a:pPr lvl="1"/>
            <a:r>
              <a:rPr lang="en-US" dirty="0" smtClean="0"/>
              <a:t>O(V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V) for dense graphs.</a:t>
            </a:r>
          </a:p>
          <a:p>
            <a:r>
              <a:rPr lang="en-US" dirty="0" smtClean="0"/>
              <a:t>There is a better algorithm for dense graphs, Floyd's algorithm, with O(V</a:t>
            </a:r>
            <a:r>
              <a:rPr lang="en-US" baseline="30000" dirty="0" smtClean="0"/>
              <a:t>3</a:t>
            </a:r>
            <a:r>
              <a:rPr lang="en-US" dirty="0" smtClean="0"/>
              <a:t>) complexity, but we will not cover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598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1143000"/>
          </a:xfrm>
        </p:spPr>
        <p:txBody>
          <a:bodyPr/>
          <a:lstStyle/>
          <a:p>
            <a:r>
              <a:rPr lang="en-US" dirty="0"/>
              <a:t>All-Pairs Shortest </a:t>
            </a:r>
            <a:r>
              <a:rPr lang="en-US" dirty="0" smtClean="0"/>
              <a:t>Paths Using </a:t>
            </a:r>
            <a:r>
              <a:rPr lang="en-US" dirty="0" err="1" smtClean="0"/>
              <a:t>Dijkstra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19028"/>
            <a:ext cx="8534400" cy="5034172"/>
          </a:xfrm>
        </p:spPr>
        <p:txBody>
          <a:bodyPr/>
          <a:lstStyle/>
          <a:p>
            <a:r>
              <a:rPr lang="en-US" sz="2400" dirty="0" smtClean="0"/>
              <a:t>The complete all-pairs </a:t>
            </a:r>
            <a:br>
              <a:rPr lang="en-US" sz="2400" dirty="0" smtClean="0"/>
            </a:br>
            <a:r>
              <a:rPr lang="en-US" sz="2400" dirty="0" smtClean="0"/>
              <a:t>algorithm </a:t>
            </a:r>
            <a:r>
              <a:rPr lang="en-US" sz="2400" dirty="0"/>
              <a:t>is more </a:t>
            </a:r>
            <a:r>
              <a:rPr lang="en-US" sz="2400" dirty="0" smtClean="0"/>
              <a:t>complicated </a:t>
            </a:r>
            <a:br>
              <a:rPr lang="en-US" sz="2400" dirty="0" smtClean="0"/>
            </a:br>
            <a:r>
              <a:rPr lang="en-US" sz="2400" dirty="0" smtClean="0"/>
              <a:t>than </a:t>
            </a:r>
            <a:r>
              <a:rPr lang="en-US" sz="2400" dirty="0"/>
              <a:t>simply </a:t>
            </a:r>
            <a:r>
              <a:rPr lang="en-US" sz="2400" dirty="0" smtClean="0"/>
              <a:t>calling </a:t>
            </a:r>
            <a:r>
              <a:rPr lang="en-US" sz="2400" dirty="0" err="1"/>
              <a:t>Dijkstra's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algorithm </a:t>
            </a:r>
            <a:r>
              <a:rPr lang="en-US" sz="2400" dirty="0"/>
              <a:t>V times.</a:t>
            </a:r>
          </a:p>
          <a:p>
            <a:r>
              <a:rPr lang="en-US" sz="2400" dirty="0"/>
              <a:t>Here is why</a:t>
            </a:r>
            <a:r>
              <a:rPr lang="en-US" sz="2400" dirty="0" smtClean="0"/>
              <a:t>:</a:t>
            </a:r>
          </a:p>
          <a:p>
            <a:r>
              <a:rPr lang="en-US" sz="2400" dirty="0"/>
              <a:t>Suppose we call </a:t>
            </a:r>
            <a:r>
              <a:rPr lang="en-US" sz="2400" dirty="0" err="1"/>
              <a:t>Dijkstra's</a:t>
            </a:r>
            <a:r>
              <a:rPr lang="en-US" sz="2400" dirty="0"/>
              <a:t> algorithm on vertex 1.</a:t>
            </a:r>
          </a:p>
          <a:p>
            <a:r>
              <a:rPr lang="en-US" sz="2400" dirty="0"/>
              <a:t>The algorithm computes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 smtClean="0"/>
              <a:t>wt</a:t>
            </a:r>
            <a:r>
              <a:rPr lang="en-US" sz="2000" dirty="0" smtClean="0"/>
              <a:t>[v]: weight </a:t>
            </a:r>
            <a:r>
              <a:rPr lang="en-US" sz="2000" dirty="0"/>
              <a:t>of </a:t>
            </a:r>
            <a:r>
              <a:rPr lang="en-US" sz="2000" dirty="0" smtClean="0"/>
              <a:t>shortest </a:t>
            </a:r>
            <a:r>
              <a:rPr lang="en-US" sz="2000" dirty="0"/>
              <a:t>path </a:t>
            </a:r>
            <a:r>
              <a:rPr lang="en-US" sz="2000" dirty="0" smtClean="0"/>
              <a:t>from vertex 1 to </a:t>
            </a:r>
            <a:r>
              <a:rPr lang="en-US" sz="2000" dirty="0"/>
              <a:t>v. </a:t>
            </a:r>
          </a:p>
          <a:p>
            <a:pPr lvl="1"/>
            <a:r>
              <a:rPr lang="en-US" sz="2000" dirty="0" err="1" smtClean="0"/>
              <a:t>st</a:t>
            </a:r>
            <a:r>
              <a:rPr lang="en-US" sz="2000" dirty="0" smtClean="0"/>
              <a:t>[v]: parent </a:t>
            </a:r>
            <a:r>
              <a:rPr lang="en-US" sz="2000" dirty="0"/>
              <a:t>vertex of v on </a:t>
            </a:r>
            <a:r>
              <a:rPr lang="en-US" sz="2000" dirty="0" smtClean="0"/>
              <a:t>shortest </a:t>
            </a:r>
            <a:r>
              <a:rPr lang="en-US" sz="2000" dirty="0"/>
              <a:t>path </a:t>
            </a:r>
            <a:r>
              <a:rPr lang="en-US" sz="2000" dirty="0" smtClean="0"/>
              <a:t>from vertex 1 </a:t>
            </a:r>
            <a:r>
              <a:rPr lang="en-US" sz="2000" dirty="0"/>
              <a:t>to v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How do arrays </a:t>
            </a:r>
            <a:r>
              <a:rPr lang="en-US" sz="2400" dirty="0" err="1" smtClean="0"/>
              <a:t>wt</a:t>
            </a:r>
            <a:r>
              <a:rPr lang="en-US" sz="2400" dirty="0" smtClean="0"/>
              <a:t> and </a:t>
            </a:r>
            <a:r>
              <a:rPr lang="en-US" sz="2400" dirty="0" err="1" smtClean="0"/>
              <a:t>st</a:t>
            </a:r>
            <a:r>
              <a:rPr lang="en-US" sz="2400" dirty="0" smtClean="0"/>
              <a:t> correspond to arrays </a:t>
            </a:r>
            <a:r>
              <a:rPr lang="en-US" sz="2400" dirty="0"/>
              <a:t>dist and </a:t>
            </a:r>
            <a:r>
              <a:rPr lang="en-US" sz="2400" dirty="0" smtClean="0"/>
              <a:t>path</a:t>
            </a:r>
            <a:r>
              <a:rPr lang="en-US" sz="2400" dirty="0"/>
              <a:t>?</a:t>
            </a:r>
            <a:endParaRPr lang="en-US" sz="2400" dirty="0" smtClean="0"/>
          </a:p>
          <a:p>
            <a:pPr lvl="1"/>
            <a:r>
              <a:rPr lang="en-US" sz="2000" dirty="0" err="1"/>
              <a:t>dist</a:t>
            </a:r>
            <a:r>
              <a:rPr lang="en-US" sz="2000" dirty="0"/>
              <a:t>[v][w] is the distance of the shortest path from v to w.</a:t>
            </a:r>
          </a:p>
          <a:p>
            <a:pPr lvl="1"/>
            <a:r>
              <a:rPr lang="en-US" sz="2000" dirty="0"/>
              <a:t>path[v][w] is the vertex following v, on the shortest path from v to w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No useful correspondence!!!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4" name="Straight Connector 53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5763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G is the graph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 </a:t>
            </a:r>
            <a:r>
              <a:rPr lang="en-US" sz="2400" dirty="0"/>
              <a:t>see on the right.</a:t>
            </a:r>
          </a:p>
          <a:p>
            <a:r>
              <a:rPr lang="en-US" sz="2400" dirty="0"/>
              <a:t>Suppose that H is the reverse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graph</a:t>
            </a:r>
            <a:r>
              <a:rPr lang="en-US" sz="2400" dirty="0"/>
              <a:t>, obtained by switching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direction of every single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edge </a:t>
            </a:r>
            <a:r>
              <a:rPr lang="en-US" sz="2400" dirty="0"/>
              <a:t>in G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624850" y="1693267"/>
              <a:ext cx="1147550" cy="545078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38200" y="3269038"/>
            <a:ext cx="4199854" cy="3207962"/>
            <a:chOff x="4791746" y="1364038"/>
            <a:chExt cx="4199854" cy="3207962"/>
          </a:xfrm>
        </p:grpSpPr>
        <p:grpSp>
          <p:nvGrpSpPr>
            <p:cNvPr id="54" name="Group 53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91" name="Oval 9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>
              <a:stCxn id="99" idx="6"/>
              <a:endCxn id="8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24850" y="1693267"/>
              <a:ext cx="1147550" cy="508970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9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endCxn id="9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9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91" idx="5"/>
              <a:endCxn id="8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9" idx="5"/>
              <a:endCxn id="8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endCxn id="8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5" idx="4"/>
              <a:endCxn id="8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83" name="Straight Connector 8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7171654" y="3288598"/>
            <a:ext cx="1213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Graph G</a:t>
            </a:r>
            <a:endParaRPr lang="en-US" sz="2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182072" y="5634090"/>
            <a:ext cx="1213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Graph 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53240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G is the graph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 </a:t>
            </a:r>
            <a:r>
              <a:rPr lang="en-US" sz="2400" dirty="0"/>
              <a:t>see on the right.</a:t>
            </a:r>
          </a:p>
          <a:p>
            <a:r>
              <a:rPr lang="en-US" sz="2400" dirty="0"/>
              <a:t>Suppose that H is the reverse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graph</a:t>
            </a:r>
            <a:r>
              <a:rPr lang="en-US" sz="2400" dirty="0"/>
              <a:t>, obtained by switching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direction of every single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edge </a:t>
            </a:r>
            <a:r>
              <a:rPr lang="en-US" sz="2400" dirty="0"/>
              <a:t>in 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Then, for any vertices v and w, the shortest path from w to v in H is simply the reverse of the shortest path from v to w in G.</a:t>
            </a:r>
          </a:p>
          <a:p>
            <a:r>
              <a:rPr lang="en-US" sz="2400" dirty="0"/>
              <a:t>For example:</a:t>
            </a:r>
          </a:p>
          <a:p>
            <a:pPr lvl="1"/>
            <a:r>
              <a:rPr lang="en-US" sz="2000" dirty="0"/>
              <a:t>Shortest path from 1 to </a:t>
            </a:r>
            <a:r>
              <a:rPr lang="en-US" sz="2000" dirty="0" smtClean="0"/>
              <a:t>4 </a:t>
            </a:r>
            <a:r>
              <a:rPr lang="en-US" sz="2000" dirty="0"/>
              <a:t>in G: </a:t>
            </a:r>
          </a:p>
          <a:p>
            <a:pPr lvl="1"/>
            <a:r>
              <a:rPr lang="en-US" sz="2000" dirty="0" smtClean="0"/>
              <a:t>Shortest </a:t>
            </a:r>
            <a:r>
              <a:rPr lang="en-US" sz="2000" dirty="0"/>
              <a:t>path from </a:t>
            </a:r>
            <a:r>
              <a:rPr lang="en-US" sz="2000" dirty="0" smtClean="0"/>
              <a:t>4 </a:t>
            </a:r>
            <a:r>
              <a:rPr lang="en-US" sz="2000" dirty="0"/>
              <a:t>to 1 in H: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599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G is the graph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 </a:t>
            </a:r>
            <a:r>
              <a:rPr lang="en-US" sz="2400" dirty="0"/>
              <a:t>see on the right.</a:t>
            </a:r>
          </a:p>
          <a:p>
            <a:r>
              <a:rPr lang="en-US" sz="2400" dirty="0"/>
              <a:t>Suppose that H is the reverse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graph</a:t>
            </a:r>
            <a:r>
              <a:rPr lang="en-US" sz="2400" dirty="0"/>
              <a:t>, obtained by switching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direction of every single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edge </a:t>
            </a:r>
            <a:r>
              <a:rPr lang="en-US" sz="2400" dirty="0"/>
              <a:t>in 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Then, for any vertices v and w, the shortest path from w to v in H is simply the reverse of the shortest path from v to w in G.</a:t>
            </a:r>
          </a:p>
          <a:p>
            <a:r>
              <a:rPr lang="en-US" sz="2400" dirty="0"/>
              <a:t>For example:</a:t>
            </a:r>
          </a:p>
          <a:p>
            <a:pPr lvl="1"/>
            <a:r>
              <a:rPr lang="en-US" sz="2000" dirty="0"/>
              <a:t>Shortest path from 1 to </a:t>
            </a:r>
            <a:r>
              <a:rPr lang="en-US" sz="2000" dirty="0" smtClean="0"/>
              <a:t>4 </a:t>
            </a:r>
            <a:r>
              <a:rPr lang="en-US" sz="2000" dirty="0"/>
              <a:t>in G: 1, 0, 7, 4</a:t>
            </a:r>
          </a:p>
          <a:p>
            <a:pPr lvl="1"/>
            <a:r>
              <a:rPr lang="en-US" sz="2000" dirty="0"/>
              <a:t>Shortest path from </a:t>
            </a:r>
            <a:r>
              <a:rPr lang="en-US" sz="2000" dirty="0" smtClean="0"/>
              <a:t>4 </a:t>
            </a:r>
            <a:r>
              <a:rPr lang="en-US" sz="2000" dirty="0"/>
              <a:t>to 1 in H: 4, 7, 0, 1.</a:t>
            </a:r>
          </a:p>
          <a:p>
            <a:pPr lvl="1"/>
            <a:r>
              <a:rPr lang="en-US" sz="2000" dirty="0"/>
              <a:t>These two paths are just reversed forms of each other, and they have the same weights.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2948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we call </a:t>
            </a:r>
            <a:r>
              <a:rPr lang="en-US" sz="2400" dirty="0" err="1" smtClean="0"/>
              <a:t>Dijkstra's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algorithm with source = vertex 1,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on graph H (the </a:t>
            </a:r>
            <a:r>
              <a:rPr lang="en-US" sz="2400" b="1" u="sng" dirty="0" smtClean="0"/>
              <a:t>reverse graph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what you see on the right).</a:t>
            </a:r>
          </a:p>
          <a:p>
            <a:r>
              <a:rPr lang="en-US" sz="2400" dirty="0"/>
              <a:t>Consider the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</a:t>
            </a:r>
            <a:r>
              <a:rPr lang="en-US" sz="2400" dirty="0"/>
              <a:t>get as a result of that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These arrays are related to arrays dist and path on the </a:t>
            </a:r>
            <a:r>
              <a:rPr lang="en-US" sz="2400" b="1" u="sng" dirty="0"/>
              <a:t>original graph G</a:t>
            </a:r>
            <a:r>
              <a:rPr lang="en-US" sz="2400" dirty="0"/>
              <a:t> (what you actually see on the right) as follows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dist</a:t>
            </a:r>
            <a:r>
              <a:rPr lang="en-US" sz="2000" dirty="0" smtClean="0"/>
              <a:t>[v][</a:t>
            </a:r>
            <a:r>
              <a:rPr lang="en-US" sz="2000" dirty="0"/>
              <a:t>1</a:t>
            </a:r>
            <a:r>
              <a:rPr lang="en-US" sz="2000" dirty="0" smtClean="0"/>
              <a:t>] = </a:t>
            </a:r>
            <a:r>
              <a:rPr lang="en-US" sz="2000" dirty="0" err="1" smtClean="0"/>
              <a:t>wt</a:t>
            </a:r>
            <a:r>
              <a:rPr lang="en-US" sz="2000" dirty="0" smtClean="0"/>
              <a:t>[v].</a:t>
            </a:r>
          </a:p>
          <a:p>
            <a:pPr lvl="1"/>
            <a:r>
              <a:rPr lang="en-US" sz="2000" dirty="0" smtClean="0"/>
              <a:t>path[v][1] = </a:t>
            </a:r>
            <a:r>
              <a:rPr lang="en-US" sz="2000" dirty="0" err="1" smtClean="0"/>
              <a:t>st</a:t>
            </a:r>
            <a:r>
              <a:rPr lang="en-US" sz="2000" dirty="0" smtClean="0"/>
              <a:t>[v].</a:t>
            </a:r>
            <a:endParaRPr lang="en-US" sz="2000" dirty="0"/>
          </a:p>
          <a:p>
            <a:r>
              <a:rPr lang="en-US" sz="2400" dirty="0"/>
              <a:t>Why?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681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we call </a:t>
            </a:r>
            <a:r>
              <a:rPr lang="en-US" sz="2400" dirty="0" err="1" smtClean="0"/>
              <a:t>Dijkstra's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algorithm with source = vertex </a:t>
            </a:r>
            <a:r>
              <a:rPr lang="en-US" sz="2400" dirty="0" smtClean="0"/>
              <a:t>1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on graph H (the </a:t>
            </a:r>
            <a:r>
              <a:rPr lang="en-US" sz="2400" b="1" u="sng" dirty="0" smtClean="0"/>
              <a:t>reverse graph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what you see on the right).</a:t>
            </a:r>
          </a:p>
          <a:p>
            <a:r>
              <a:rPr lang="en-US" sz="2400" dirty="0"/>
              <a:t>Consider the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</a:t>
            </a:r>
            <a:r>
              <a:rPr lang="en-US" sz="2400" dirty="0"/>
              <a:t>get as a result of that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wt</a:t>
            </a:r>
            <a:r>
              <a:rPr lang="en-US" sz="2400" dirty="0" smtClean="0"/>
              <a:t>[v</a:t>
            </a:r>
            <a:r>
              <a:rPr lang="en-US" sz="2400" dirty="0"/>
              <a:t>] is the weight of the shortest path from 1 to v in H.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/>
              <a:t>wt</a:t>
            </a:r>
            <a:r>
              <a:rPr lang="en-US" sz="2000" dirty="0"/>
              <a:t>[v] is the weight of the shortest path from v to 1 in G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 smtClean="0"/>
              <a:t>dist</a:t>
            </a:r>
            <a:r>
              <a:rPr lang="en-US" sz="2000" dirty="0" smtClean="0"/>
              <a:t>[v</a:t>
            </a:r>
            <a:r>
              <a:rPr lang="en-US" sz="2000" dirty="0"/>
              <a:t>][1] = </a:t>
            </a:r>
            <a:r>
              <a:rPr lang="en-US" sz="2000" dirty="0" err="1"/>
              <a:t>wt</a:t>
            </a:r>
            <a:r>
              <a:rPr lang="en-US" sz="2000" dirty="0"/>
              <a:t>[v</a:t>
            </a:r>
            <a:r>
              <a:rPr lang="en-US" sz="2000" dirty="0" smtClean="0"/>
              <a:t>].</a:t>
            </a:r>
            <a:endParaRPr lang="en-US" sz="2000" dirty="0"/>
          </a:p>
          <a:p>
            <a:r>
              <a:rPr lang="en-US" sz="2400" dirty="0" err="1"/>
              <a:t>st</a:t>
            </a:r>
            <a:r>
              <a:rPr lang="en-US" sz="2400" dirty="0"/>
              <a:t>[v] is the parent of v on the shortest path from 1 to v in H.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/>
              <a:t>st</a:t>
            </a:r>
            <a:r>
              <a:rPr lang="en-US" sz="2000" dirty="0"/>
              <a:t>[v] is the vertex following v on the shortest path from v to 1 in G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smtClean="0"/>
              <a:t>path[v</a:t>
            </a:r>
            <a:r>
              <a:rPr lang="en-US" sz="2000" dirty="0"/>
              <a:t>][1] = </a:t>
            </a:r>
            <a:r>
              <a:rPr lang="en-US" sz="2000" dirty="0" err="1"/>
              <a:t>st</a:t>
            </a:r>
            <a:r>
              <a:rPr lang="en-US" sz="2000" dirty="0"/>
              <a:t>[v</a:t>
            </a:r>
            <a:r>
              <a:rPr lang="en-US" sz="2000" dirty="0" smtClean="0"/>
              <a:t>].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636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Dijkstra's</a:t>
            </a:r>
            <a:r>
              <a:rPr lang="en-US" dirty="0"/>
              <a:t> Algorithm for All-Pairs Shortest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Input: graph G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Construct reverse graph 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each s in {0, ..., V-1</a:t>
            </a:r>
            <a:r>
              <a:rPr lang="en-US" dirty="0" smtClean="0"/>
              <a:t>}: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Call </a:t>
            </a:r>
            <a:r>
              <a:rPr lang="en-US" dirty="0" err="1"/>
              <a:t>Dijkstra's</a:t>
            </a:r>
            <a:r>
              <a:rPr lang="en-US" dirty="0"/>
              <a:t> algorithm on graph H, with source = s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For each </a:t>
            </a:r>
            <a:r>
              <a:rPr lang="en-US" dirty="0" smtClean="0"/>
              <a:t>v </a:t>
            </a:r>
            <a:r>
              <a:rPr lang="en-US" dirty="0"/>
              <a:t>in {0, ..., V-1}:</a:t>
            </a:r>
          </a:p>
          <a:p>
            <a:pPr marL="1371600" lvl="2" indent="-457200">
              <a:buFont typeface="+mj-lt"/>
              <a:buAutoNum type="arabicPeriod" startAt="5"/>
            </a:pPr>
            <a:r>
              <a:rPr lang="en-US" sz="2400" dirty="0"/>
              <a:t>dist[v</a:t>
            </a:r>
            <a:r>
              <a:rPr lang="en-US" sz="2400" dirty="0" smtClean="0"/>
              <a:t>][s] </a:t>
            </a:r>
            <a:r>
              <a:rPr lang="en-US" sz="2400" dirty="0"/>
              <a:t>= </a:t>
            </a:r>
            <a:r>
              <a:rPr lang="en-US" sz="2400" dirty="0" err="1"/>
              <a:t>wt</a:t>
            </a:r>
            <a:r>
              <a:rPr lang="en-US" sz="2400" dirty="0"/>
              <a:t>[v].</a:t>
            </a:r>
          </a:p>
          <a:p>
            <a:pPr marL="1371600" lvl="2" indent="-457200">
              <a:buFont typeface="+mj-lt"/>
              <a:buAutoNum type="arabicPeriod" startAt="5"/>
            </a:pPr>
            <a:r>
              <a:rPr lang="en-US" sz="2400" dirty="0"/>
              <a:t>path[v</a:t>
            </a:r>
            <a:r>
              <a:rPr lang="en-US" sz="2400" dirty="0" smtClean="0"/>
              <a:t>][s] </a:t>
            </a:r>
            <a:r>
              <a:rPr lang="en-US" sz="2400" dirty="0"/>
              <a:t>= </a:t>
            </a:r>
            <a:r>
              <a:rPr lang="en-US" sz="2400" dirty="0" err="1"/>
              <a:t>st</a:t>
            </a:r>
            <a:r>
              <a:rPr lang="en-US" sz="2400" dirty="0"/>
              <a:t>[v</a:t>
            </a:r>
            <a:r>
              <a:rPr lang="en-US" sz="2400" dirty="0" smtClean="0"/>
              <a:t>].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sz="18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0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Shortest-Paths </a:t>
            </a:r>
            <a:r>
              <a:rPr lang="en-US" dirty="0"/>
              <a:t>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network G and a designated vertex s, a </a:t>
            </a:r>
            <a:r>
              <a:rPr lang="en-US" b="1" u="sng" dirty="0"/>
              <a:t>shortest-paths spanning tree</a:t>
            </a:r>
            <a:r>
              <a:rPr lang="en-US" dirty="0"/>
              <a:t> (</a:t>
            </a:r>
            <a:r>
              <a:rPr lang="en-US" dirty="0" smtClean="0"/>
              <a:t>SPST) </a:t>
            </a:r>
            <a:r>
              <a:rPr lang="en-US" dirty="0"/>
              <a:t>for s is a tree that contains s and all vertices reachable from s, such that:</a:t>
            </a:r>
          </a:p>
          <a:p>
            <a:pPr lvl="1"/>
            <a:r>
              <a:rPr lang="en-US" dirty="0"/>
              <a:t>Vertex s is the root of this tree.</a:t>
            </a:r>
          </a:p>
          <a:p>
            <a:pPr lvl="1"/>
            <a:r>
              <a:rPr lang="en-US" dirty="0"/>
              <a:t>Each tree path </a:t>
            </a:r>
            <a:r>
              <a:rPr lang="en-US" dirty="0" smtClean="0"/>
              <a:t>is </a:t>
            </a:r>
            <a:r>
              <a:rPr lang="en-US" dirty="0"/>
              <a:t>a shortest path in 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86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</a:t>
            </a:r>
            <a:r>
              <a:rPr lang="en-US" dirty="0" smtClean="0"/>
              <a:t>SPSTs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compute an SPST, given a graph G and a vertex s, we will design an algorithm that maintains and updates the following two arrays:</a:t>
            </a:r>
          </a:p>
          <a:p>
            <a:pPr lvl="1"/>
            <a:r>
              <a:rPr lang="en-US" dirty="0"/>
              <a:t>Array wt: wt[v] is the weight of the shortest path we have found so far from s to v. </a:t>
            </a:r>
          </a:p>
          <a:p>
            <a:pPr lvl="2"/>
            <a:r>
              <a:rPr lang="en-US" dirty="0"/>
              <a:t>At the beginning, </a:t>
            </a:r>
            <a:r>
              <a:rPr lang="en-US" dirty="0" err="1"/>
              <a:t>wt</a:t>
            </a:r>
            <a:r>
              <a:rPr lang="en-US" dirty="0"/>
              <a:t>[v] = infinity, except for s, where </a:t>
            </a:r>
            <a:r>
              <a:rPr lang="en-US" dirty="0" err="1"/>
              <a:t>wt</a:t>
            </a:r>
            <a:r>
              <a:rPr lang="en-US" dirty="0"/>
              <a:t>[s] = 0.</a:t>
            </a:r>
          </a:p>
          <a:p>
            <a:pPr lvl="1"/>
            <a:r>
              <a:rPr lang="en-US" dirty="0"/>
              <a:t>Array </a:t>
            </a:r>
            <a:r>
              <a:rPr lang="en-US" dirty="0" err="1"/>
              <a:t>st</a:t>
            </a:r>
            <a:r>
              <a:rPr lang="en-US" dirty="0"/>
              <a:t>: </a:t>
            </a:r>
            <a:r>
              <a:rPr lang="en-US" dirty="0" err="1"/>
              <a:t>st</a:t>
            </a:r>
            <a:r>
              <a:rPr lang="en-US" dirty="0"/>
              <a:t>[v] is the parent vertex of v on the shortest path found so far from s to v.</a:t>
            </a:r>
          </a:p>
          <a:p>
            <a:pPr lvl="2"/>
            <a:r>
              <a:rPr lang="en-US" dirty="0"/>
              <a:t>At the beginning, </a:t>
            </a:r>
            <a:r>
              <a:rPr lang="en-US" dirty="0" err="1"/>
              <a:t>st</a:t>
            </a:r>
            <a:r>
              <a:rPr lang="en-US" dirty="0"/>
              <a:t>[v] = -1, except for s, where </a:t>
            </a:r>
            <a:r>
              <a:rPr lang="en-US" dirty="0" err="1"/>
              <a:t>st</a:t>
            </a:r>
            <a:r>
              <a:rPr lang="en-US" dirty="0"/>
              <a:t>[s] = s.</a:t>
            </a:r>
          </a:p>
          <a:p>
            <a:pPr lvl="1"/>
            <a:r>
              <a:rPr lang="en-US" dirty="0"/>
              <a:t>Array </a:t>
            </a:r>
            <a:r>
              <a:rPr lang="en-US" dirty="0" smtClean="0"/>
              <a:t>in: in[v</a:t>
            </a:r>
            <a:r>
              <a:rPr lang="en-US" dirty="0"/>
              <a:t>] is 1 </a:t>
            </a:r>
            <a:r>
              <a:rPr lang="en-US" dirty="0" smtClean="0"/>
              <a:t>if </a:t>
            </a:r>
            <a:r>
              <a:rPr lang="en-US" dirty="0"/>
              <a:t>v has been already added to the SPST, 0 otherwise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At the beginning, </a:t>
            </a:r>
            <a:r>
              <a:rPr lang="en-US" dirty="0" smtClean="0"/>
              <a:t>in[v</a:t>
            </a:r>
            <a:r>
              <a:rPr lang="en-US" dirty="0"/>
              <a:t>] = 0</a:t>
            </a:r>
            <a:r>
              <a:rPr lang="en-US" dirty="0" smtClean="0"/>
              <a:t>, </a:t>
            </a:r>
            <a:r>
              <a:rPr lang="en-US" dirty="0"/>
              <a:t>except for s, where </a:t>
            </a:r>
            <a:r>
              <a:rPr lang="en-US" dirty="0" smtClean="0"/>
              <a:t>in[s</a:t>
            </a:r>
            <a:r>
              <a:rPr lang="en-US" dirty="0"/>
              <a:t>] =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6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Dijkstra's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Computes an SPST for a graph G and a source s.</a:t>
            </a:r>
          </a:p>
          <a:p>
            <a:r>
              <a:rPr lang="en-US" dirty="0" smtClean="0"/>
              <a:t>Very similar to Prim's algorithm, but:</a:t>
            </a:r>
          </a:p>
          <a:p>
            <a:pPr lvl="1"/>
            <a:r>
              <a:rPr lang="en-US" dirty="0" smtClean="0"/>
              <a:t>First vertex to add is the source.</a:t>
            </a:r>
          </a:p>
          <a:p>
            <a:pPr lvl="1"/>
            <a:r>
              <a:rPr lang="en-US" dirty="0" smtClean="0"/>
              <a:t>Works with directed graphs, whereas Prim's only works with undirected graphs.</a:t>
            </a:r>
          </a:p>
          <a:p>
            <a:pPr lvl="1">
              <a:buFontTx/>
              <a:buChar char="-"/>
            </a:pPr>
            <a:r>
              <a:rPr lang="en-US" dirty="0" smtClean="0"/>
              <a:t>Requires edge weights to be non-negative.</a:t>
            </a:r>
          </a:p>
          <a:p>
            <a:pPr lvl="1">
              <a:buFontTx/>
              <a:buChar char="-"/>
            </a:pPr>
            <a:r>
              <a:rPr lang="en-US" b="1" dirty="0" smtClean="0"/>
              <a:t>The </a:t>
            </a:r>
            <a:r>
              <a:rPr lang="en-US" b="1" dirty="0" err="1" smtClean="0"/>
              <a:t>wt</a:t>
            </a:r>
            <a:r>
              <a:rPr lang="en-US" b="1" dirty="0" smtClean="0"/>
              <a:t> array behaves differently (see next slides).</a:t>
            </a:r>
          </a:p>
          <a:p>
            <a:r>
              <a:rPr lang="en-US" dirty="0" smtClean="0"/>
              <a:t>Time: O(V</a:t>
            </a:r>
            <a:r>
              <a:rPr lang="en-US" baseline="30000" dirty="0" smtClean="0"/>
              <a:t>2</a:t>
            </a:r>
            <a:r>
              <a:rPr lang="en-US" dirty="0" smtClean="0"/>
              <a:t>), similar analysis to that of Prim's algorithm.</a:t>
            </a:r>
          </a:p>
          <a:p>
            <a:r>
              <a:rPr lang="en-US" dirty="0" smtClean="0"/>
              <a:t>Time O(E </a:t>
            </a:r>
            <a:r>
              <a:rPr lang="en-US" dirty="0" err="1" smtClean="0"/>
              <a:t>lg</a:t>
            </a:r>
            <a:r>
              <a:rPr lang="en-US" dirty="0" smtClean="0"/>
              <a:t> V) using a priority-queue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4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err="1"/>
              <a:t>Dijkstra's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Input: number of vertices V, </a:t>
            </a:r>
            <a:r>
              <a:rPr lang="en-US" sz="2400" dirty="0" err="1" smtClean="0"/>
              <a:t>VxV</a:t>
            </a:r>
            <a:r>
              <a:rPr lang="en-US" sz="2400" dirty="0" smtClean="0"/>
              <a:t> array weight, source vertex 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For all v: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000" dirty="0" smtClean="0"/>
              <a:t>wt[v] = infinity.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000" dirty="0" err="1" smtClean="0"/>
              <a:t>st</a:t>
            </a:r>
            <a:r>
              <a:rPr lang="en-US" sz="2000" dirty="0" smtClean="0"/>
              <a:t>[v] = -1. 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000" dirty="0" smtClean="0"/>
              <a:t>in[v] = 0.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wt[s] = 0, </a:t>
            </a:r>
            <a:r>
              <a:rPr lang="en-US" sz="2400" dirty="0" err="1" smtClean="0"/>
              <a:t>st</a:t>
            </a:r>
            <a:r>
              <a:rPr lang="en-US" sz="2400" dirty="0" smtClean="0"/>
              <a:t>[s] = </a:t>
            </a:r>
            <a:r>
              <a:rPr lang="en-US" sz="2400" dirty="0" smtClean="0"/>
              <a:t>s.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Repeat </a:t>
            </a:r>
            <a:r>
              <a:rPr lang="en-US" sz="2400" dirty="0"/>
              <a:t>until all vertices have been added to the tree: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Find the v with </a:t>
            </a:r>
            <a:r>
              <a:rPr lang="en-US" sz="2000" dirty="0"/>
              <a:t>the </a:t>
            </a:r>
            <a:r>
              <a:rPr lang="en-US" sz="2000" dirty="0" smtClean="0"/>
              <a:t>smallest</a:t>
            </a:r>
            <a:r>
              <a:rPr lang="en-US" sz="2000" dirty="0"/>
              <a:t> wt[v</a:t>
            </a:r>
            <a:r>
              <a:rPr lang="en-US" sz="2000" dirty="0" smtClean="0"/>
              <a:t>], among all v such that in[v] = </a:t>
            </a:r>
            <a:r>
              <a:rPr lang="en-US" sz="2000" dirty="0"/>
              <a:t>0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Add to the SPST vertex v and edge from </a:t>
            </a:r>
            <a:r>
              <a:rPr lang="en-US" sz="2000" dirty="0" err="1" smtClean="0"/>
              <a:t>st</a:t>
            </a:r>
            <a:r>
              <a:rPr lang="en-US" sz="2000" dirty="0" smtClean="0"/>
              <a:t>[v] to v.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in[v] = 1.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For each neighbor w of v, such that in[w] = 0:</a:t>
            </a:r>
          </a:p>
          <a:p>
            <a:pPr marL="1314450" lvl="2" indent="-457200">
              <a:buFont typeface="+mj-lt"/>
              <a:buAutoNum type="arabicPeriod" startAt="11"/>
            </a:pPr>
            <a:r>
              <a:rPr lang="en-US" b="1" dirty="0" smtClean="0"/>
              <a:t>If wt[w] &gt; wt[v] + weight</a:t>
            </a:r>
            <a:r>
              <a:rPr lang="en-US" b="1" dirty="0"/>
              <a:t>[</a:t>
            </a:r>
            <a:r>
              <a:rPr lang="en-US" b="1" dirty="0" smtClean="0"/>
              <a:t>v, w]:</a:t>
            </a:r>
          </a:p>
          <a:p>
            <a:pPr marL="1771650" lvl="3" indent="-457200">
              <a:buFont typeface="+mj-lt"/>
              <a:buAutoNum type="arabicPeriod" startAt="12"/>
            </a:pPr>
            <a:r>
              <a:rPr lang="en-US" sz="2000" b="1" dirty="0" smtClean="0"/>
              <a:t>wt[w] = </a:t>
            </a:r>
            <a:r>
              <a:rPr lang="en-US" sz="2000" b="1" dirty="0"/>
              <a:t>wt[v] + </a:t>
            </a:r>
            <a:r>
              <a:rPr lang="en-US" sz="2000" b="1" dirty="0" smtClean="0"/>
              <a:t>weight[v</a:t>
            </a:r>
            <a:r>
              <a:rPr lang="en-US" sz="2000" b="1" dirty="0"/>
              <a:t>, </a:t>
            </a:r>
            <a:r>
              <a:rPr lang="en-US" sz="2000" b="1" dirty="0" smtClean="0"/>
              <a:t>w], </a:t>
            </a:r>
          </a:p>
          <a:p>
            <a:pPr marL="1771650" lvl="3" indent="-457200">
              <a:buFont typeface="+mj-lt"/>
              <a:buAutoNum type="arabicPeriod" startAt="12"/>
            </a:pPr>
            <a:r>
              <a:rPr lang="en-US" sz="2000" b="1" dirty="0" err="1" smtClean="0"/>
              <a:t>st</a:t>
            </a:r>
            <a:r>
              <a:rPr lang="en-US" sz="2000" b="1" dirty="0" smtClean="0"/>
              <a:t>[w] = v.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6695</TotalTime>
  <Words>4354</Words>
  <Application>Microsoft Office PowerPoint</Application>
  <PresentationFormat>On-screen Show (4:3)</PresentationFormat>
  <Paragraphs>2632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Terminology</vt:lpstr>
      <vt:lpstr>Shortest Paths</vt:lpstr>
      <vt:lpstr>Assumptions</vt:lpstr>
      <vt:lpstr>Assumptions</vt:lpstr>
      <vt:lpstr>Shortest-Paths Spanning Tree</vt:lpstr>
      <vt:lpstr>Computing SPSTs</vt:lpstr>
      <vt:lpstr>Dijkstra's Algorithm</vt:lpstr>
      <vt:lpstr>Dijkstra's Algorithm</vt:lpstr>
      <vt:lpstr>Edge Relaxation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All-Pairs Shortest Paths</vt:lpstr>
      <vt:lpstr>All-Pairs Shortest Paths</vt:lpstr>
      <vt:lpstr>Computing Shortest Paths</vt:lpstr>
      <vt:lpstr>All-Pairs Shortest Paths Using Dijkstra</vt:lpstr>
      <vt:lpstr>Using Reverse Graphs</vt:lpstr>
      <vt:lpstr>Using Reverse Graphs</vt:lpstr>
      <vt:lpstr>Using Reverse Graphs</vt:lpstr>
      <vt:lpstr>Using Reverse Graphs</vt:lpstr>
      <vt:lpstr>Using Reverse Graphs</vt:lpstr>
      <vt:lpstr>Using Dijkstra's Algorithm for All-Pairs Shortest Paths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1159</cp:revision>
  <cp:lastPrinted>2014-04-28T19:46:02Z</cp:lastPrinted>
  <dcterms:created xsi:type="dcterms:W3CDTF">2006-08-16T00:00:00Z</dcterms:created>
  <dcterms:modified xsi:type="dcterms:W3CDTF">2014-08-05T23:28:34Z</dcterms:modified>
</cp:coreProperties>
</file>