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5"/>
  </p:notesMasterIdLst>
  <p:handoutMasterIdLst>
    <p:handoutMasterId r:id="rId66"/>
  </p:handoutMasterIdLst>
  <p:sldIdLst>
    <p:sldId id="256" r:id="rId5"/>
    <p:sldId id="286" r:id="rId6"/>
    <p:sldId id="385" r:id="rId7"/>
    <p:sldId id="387" r:id="rId8"/>
    <p:sldId id="388" r:id="rId9"/>
    <p:sldId id="390" r:id="rId10"/>
    <p:sldId id="391" r:id="rId11"/>
    <p:sldId id="389" r:id="rId12"/>
    <p:sldId id="386" r:id="rId13"/>
    <p:sldId id="395" r:id="rId14"/>
    <p:sldId id="394" r:id="rId15"/>
    <p:sldId id="396" r:id="rId16"/>
    <p:sldId id="397" r:id="rId17"/>
    <p:sldId id="398" r:id="rId18"/>
    <p:sldId id="399" r:id="rId19"/>
    <p:sldId id="400" r:id="rId20"/>
    <p:sldId id="373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10" r:id="rId30"/>
    <p:sldId id="412" r:id="rId31"/>
    <p:sldId id="411" r:id="rId32"/>
    <p:sldId id="409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431" r:id="rId51"/>
    <p:sldId id="437" r:id="rId52"/>
    <p:sldId id="432" r:id="rId53"/>
    <p:sldId id="433" r:id="rId54"/>
    <p:sldId id="438" r:id="rId55"/>
    <p:sldId id="435" r:id="rId56"/>
    <p:sldId id="434" r:id="rId57"/>
    <p:sldId id="439" r:id="rId58"/>
    <p:sldId id="440" r:id="rId59"/>
    <p:sldId id="441" r:id="rId60"/>
    <p:sldId id="442" r:id="rId61"/>
    <p:sldId id="443" r:id="rId62"/>
    <p:sldId id="445" r:id="rId63"/>
    <p:sldId id="444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1B486-1B8E-4DFB-A154-DF3B31528542}" v="4" dt="2025-01-11T01:20:16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9" autoAdjust="0"/>
    <p:restoredTop sz="94660"/>
  </p:normalViewPr>
  <p:slideViewPr>
    <p:cSldViewPr>
      <p:cViewPr varScale="1">
        <p:scale>
          <a:sx n="96" d="100"/>
          <a:sy n="96" d="100"/>
        </p:scale>
        <p:origin x="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308"/>
    </p:cViewPr>
  </p:sorterViewPr>
  <p:notesViewPr>
    <p:cSldViewPr>
      <p:cViewPr varScale="1">
        <p:scale>
          <a:sx n="87" d="100"/>
          <a:sy n="87" d="100"/>
        </p:scale>
        <p:origin x="-125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is Athitsos" userId="cac912e4-cfd7-44a5-98fd-59802aaf955c" providerId="ADAL" clId="{C29B1AD9-E8C6-4A32-B0A3-9FCD2FD9E802}"/>
  </pc:docChgLst>
  <pc:docChgLst>
    <pc:chgData name="Vassilis Athitsos" userId="cac912e4-cfd7-44a5-98fd-59802aaf955c" providerId="ADAL" clId="{D1687E4D-E5FB-437D-A237-D6BBB0CD2417}"/>
  </pc:docChgLst>
  <pc:docChgLst>
    <pc:chgData name="Vassilis Athitsos" userId="cac912e4-cfd7-44a5-98fd-59802aaf955c" providerId="ADAL" clId="{E121B486-1B8E-4DFB-A154-DF3B31528542}"/>
    <pc:docChg chg="modSld">
      <pc:chgData name="Vassilis Athitsos" userId="cac912e4-cfd7-44a5-98fd-59802aaf955c" providerId="ADAL" clId="{E121B486-1B8E-4DFB-A154-DF3B31528542}" dt="2025-01-11T01:20:16.172" v="3" actId="20577"/>
      <pc:docMkLst>
        <pc:docMk/>
      </pc:docMkLst>
      <pc:sldChg chg="modSp">
        <pc:chgData name="Vassilis Athitsos" userId="cac912e4-cfd7-44a5-98fd-59802aaf955c" providerId="ADAL" clId="{E121B486-1B8E-4DFB-A154-DF3B31528542}" dt="2025-01-11T01:20:16.172" v="3" actId="20577"/>
        <pc:sldMkLst>
          <pc:docMk/>
          <pc:sldMk cId="3255105699" sldId="256"/>
        </pc:sldMkLst>
        <pc:spChg chg="mod">
          <ac:chgData name="Vassilis Athitsos" userId="cac912e4-cfd7-44a5-98fd-59802aaf955c" providerId="ADAL" clId="{E121B486-1B8E-4DFB-A154-DF3B31528542}" dt="2025-01-11T01:20:16.172" v="3" actId="20577"/>
          <ac:spMkLst>
            <pc:docMk/>
            <pc:sldMk cId="3255105699" sldId="256"/>
            <ac:spMk id="5" creationId="{00000000-0000-0000-0000-000000000000}"/>
          </ac:spMkLst>
        </pc:spChg>
      </pc:sldChg>
    </pc:docChg>
  </pc:docChgLst>
  <pc:docChgLst>
    <pc:chgData name="Vassilis Athitsos" userId="cac912e4-cfd7-44a5-98fd-59802aaf955c" providerId="ADAL" clId="{F2B55FB0-20A7-4981-ADBB-60F0DE2E945D}"/>
  </pc:docChgLst>
  <pc:docChgLst>
    <pc:chgData name="Athitsos, Vassilis" userId="cac912e4-cfd7-44a5-98fd-59802aaf955c" providerId="ADAL" clId="{C29B1AD9-E8C6-4A32-B0A3-9FCD2FD9E802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8421C-8D12-40DA-9A7B-265D7490C88C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A3C7-F538-4CDD-A942-504D0B9CC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3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B22C-122D-4EE2-9812-B1AA4CFA338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5B3F-8216-487B-AC35-BDA899023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5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7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8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7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98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3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38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03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4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00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9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34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3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37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15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14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0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5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508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634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9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52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87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62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83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60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2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93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360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486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22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9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14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181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13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838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97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4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278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490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7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415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9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5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5B3F-8216-487B-AC35-BDA8990236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714B-E11A-4793-9D4B-C7DA0B002A2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908-18CF-4D46-A568-031B411BADD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A0BF-8AB8-438E-8F5F-3BC988050D5C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1D551-D1C9-475F-8F97-B5E238F846D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71D-2E90-4908-919F-619FDB1089CE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358A-EF12-449E-95F9-53ECB702F323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F9DE-364F-4108-BF86-9295B2495FBB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91E9-5B6C-4491-8FE2-FE8BB8D7CBC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2F4-B520-430E-BC9F-5620D1D8289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798-164E-4412-9238-A87AFC6688E7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5C6D-AA2A-4233-A83B-6410688265D8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1508-6116-47D0-9391-D505EF128AA1}" type="datetime1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1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251.png"/><Relationship Id="rId4" Type="http://schemas.openxmlformats.org/officeDocument/2006/relationships/image" Target="../media/image221.png"/><Relationship Id="rId9" Type="http://schemas.openxmlformats.org/officeDocument/2006/relationships/image" Target="../media/image2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3.png"/><Relationship Id="rId4" Type="http://schemas.openxmlformats.org/officeDocument/2006/relationships/image" Target="../media/image221.png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_descent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hyperlink" Target="https://en.wikipedia.org/wiki/Stochastic_gradient_descen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000.png"/><Relationship Id="rId10" Type="http://schemas.openxmlformats.org/officeDocument/2006/relationships/image" Target="../media/image3.png"/><Relationship Id="rId4" Type="http://schemas.openxmlformats.org/officeDocument/2006/relationships/image" Target="../media/image221.png"/><Relationship Id="rId9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05000"/>
            <a:ext cx="7391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Neural Networks – Part 2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/>
              <a:t>Training as an Optimization Problem.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dirty="0"/>
              <a:t>Gradient Descent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56310" y="4239161"/>
            <a:ext cx="51488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+mn-lt"/>
              </a:rPr>
              <a:t>CSE 4311 </a:t>
            </a:r>
            <a:r>
              <a:rPr lang="en-US" sz="2000" dirty="0">
                <a:latin typeface="+mn-lt"/>
              </a:rPr>
              <a:t>– Neural Networks and Deep Learning</a:t>
            </a:r>
          </a:p>
          <a:p>
            <a:pPr algn="ctr" eaLnBrk="1" hangingPunct="1"/>
            <a:r>
              <a:rPr lang="en-US" sz="2000" dirty="0" err="1">
                <a:latin typeface="+mn-lt"/>
              </a:rPr>
              <a:t>Vassilis</a:t>
            </a:r>
            <a:r>
              <a:rPr lang="en-US" sz="2000" dirty="0">
                <a:latin typeface="+mn-lt"/>
              </a:rPr>
              <a:t> Athitsos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Computer Science and Engineering Department</a:t>
            </a:r>
          </a:p>
          <a:p>
            <a:pPr algn="ctr" eaLnBrk="1" hangingPunct="1"/>
            <a:r>
              <a:rPr lang="en-US" sz="2000" dirty="0">
                <a:latin typeface="+mn-lt"/>
              </a:rPr>
              <a:t>University of Texas at Arlington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Training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695250" cy="4572000"/>
          </a:xfrm>
        </p:spPr>
        <p:txBody>
          <a:bodyPr/>
          <a:lstStyle/>
          <a:p>
            <a:r>
              <a:rPr lang="en-US" sz="2400" dirty="0"/>
              <a:t>What do we want our training to achieve?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83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Training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695250" cy="4572000"/>
          </a:xfrm>
        </p:spPr>
        <p:txBody>
          <a:bodyPr/>
          <a:lstStyle/>
          <a:p>
            <a:r>
              <a:rPr lang="en-US" sz="2400" dirty="0"/>
              <a:t>What do we want our training to achieve?</a:t>
            </a:r>
          </a:p>
          <a:p>
            <a:pPr lvl="1"/>
            <a:r>
              <a:rPr lang="en-US" sz="2000" dirty="0"/>
              <a:t>Intuitively, we want to come up with weights so that each input is mapped to the correct output.</a:t>
            </a:r>
          </a:p>
          <a:p>
            <a:pPr lvl="1"/>
            <a:r>
              <a:rPr lang="en-US" sz="2000" dirty="0"/>
              <a:t>We want a general approach, that can be applied to any training set.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6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a neural network is an optimization problem.</a:t>
            </a:r>
          </a:p>
          <a:p>
            <a:r>
              <a:rPr lang="en-US" dirty="0"/>
              <a:t>In an optimization problem we need to:</a:t>
            </a:r>
          </a:p>
          <a:p>
            <a:pPr lvl="1"/>
            <a:r>
              <a:rPr lang="en-US" dirty="0"/>
              <a:t>Define what </a:t>
            </a:r>
            <a:r>
              <a:rPr lang="en-US" b="1" u="sng" dirty="0"/>
              <a:t>parameters</a:t>
            </a:r>
            <a:r>
              <a:rPr lang="en-US" dirty="0"/>
              <a:t> we are optimizing. This is also called the </a:t>
            </a:r>
            <a:r>
              <a:rPr lang="en-US" b="1" u="sng" dirty="0"/>
              <a:t>search space</a:t>
            </a:r>
            <a:r>
              <a:rPr lang="en-US" dirty="0"/>
              <a:t> (the space of possible choices).</a:t>
            </a:r>
          </a:p>
          <a:p>
            <a:pPr lvl="1"/>
            <a:r>
              <a:rPr lang="en-US" dirty="0"/>
              <a:t>Define a quantitative </a:t>
            </a:r>
            <a:r>
              <a:rPr lang="en-US" b="1" u="sng" dirty="0"/>
              <a:t>optimization criterion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any choice of parameters, this criterion will measure will tell us how good they are.</a:t>
            </a:r>
          </a:p>
          <a:p>
            <a:pPr lvl="2"/>
            <a:r>
              <a:rPr lang="en-US" dirty="0"/>
              <a:t>If we have two different choices, this criterion will tell us which choice one is better.</a:t>
            </a:r>
          </a:p>
          <a:p>
            <a:pPr lvl="1"/>
            <a:r>
              <a:rPr lang="en-US" dirty="0"/>
              <a:t>Define an </a:t>
            </a:r>
            <a:r>
              <a:rPr lang="en-US" b="1" u="sng" dirty="0"/>
              <a:t>optimization algorithm</a:t>
            </a:r>
            <a:r>
              <a:rPr lang="en-US" dirty="0"/>
              <a:t> for finding a good set of parameters.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37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Parameters We Optimize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695250" cy="4572000"/>
          </a:xfrm>
        </p:spPr>
        <p:txBody>
          <a:bodyPr/>
          <a:lstStyle/>
          <a:p>
            <a:r>
              <a:rPr lang="en-US" sz="2400" dirty="0"/>
              <a:t>In a neural network, what parameters are we optimizing?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69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Parameters We Optimize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</p:spPr>
            <p:txBody>
              <a:bodyPr/>
              <a:lstStyle/>
              <a:p>
                <a:r>
                  <a:rPr lang="en-US" sz="2400" dirty="0"/>
                  <a:t>In a neural network, what parameters are we optimizing?</a:t>
                </a:r>
              </a:p>
              <a:p>
                <a:pPr lvl="1"/>
                <a:r>
                  <a:rPr lang="en-US" sz="2000" dirty="0"/>
                  <a:t>Bias weights b and regular weights w.</a:t>
                </a:r>
              </a:p>
              <a:p>
                <a:pPr lvl="1"/>
                <a:r>
                  <a:rPr lang="en-US" sz="2000" dirty="0"/>
                  <a:t>In our toy example, this gives us three values that we have to optimize: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,1,2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  <a:blipFill>
                <a:blip r:embed="rId3"/>
                <a:stretch>
                  <a:fillRect l="-1499" t="-1067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72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Optimization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</p:spPr>
            <p:txBody>
              <a:bodyPr/>
              <a:lstStyle/>
              <a:p>
                <a:r>
                  <a:rPr lang="en-US" sz="2400" dirty="0"/>
                  <a:t>Suppose that we are considering some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,1,2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quantitative criterion can we use to measure how good (or bad) those values are?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  <a:blipFill>
                <a:blip r:embed="rId3"/>
                <a:stretch>
                  <a:fillRect l="-1499" t="-1067" r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6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Optimization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</p:spPr>
            <p:txBody>
              <a:bodyPr/>
              <a:lstStyle/>
              <a:p>
                <a:r>
                  <a:rPr lang="en-US" sz="2400" dirty="0"/>
                  <a:t>Suppose that we are considering some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,1,2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What quantitative criterion can we use to measure how good (or bad) those values are?</a:t>
                </a:r>
              </a:p>
              <a:p>
                <a:pPr lvl="1"/>
                <a:r>
                  <a:rPr lang="en-US" sz="2000" dirty="0"/>
                  <a:t>One commonly used measure: sum of squared differences.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5695250" cy="4572000"/>
              </a:xfrm>
              <a:blipFill>
                <a:blip r:embed="rId3"/>
                <a:stretch>
                  <a:fillRect l="-1499" t="-1067" r="-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1375826"/>
                <a:ext cx="3124200" cy="12003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22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Squared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4876800"/>
              </a:xfrm>
            </p:spPr>
            <p:txBody>
              <a:bodyPr/>
              <a:lstStyle/>
              <a:p>
                <a:r>
                  <a:rPr lang="en-US" sz="2400" dirty="0"/>
                  <a:t>A neural network defines a mathematical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000" dirty="0"/>
                  <a:t>, a list that specifies all the bias weights in the network.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, a list that specifies all other weights (non-bias weights) in the network.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, the vector that is given as input to the network.</a:t>
                </a:r>
              </a:p>
              <a:p>
                <a:r>
                  <a:rPr lang="en-US" sz="2400" dirty="0"/>
                  <a:t>For our AND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000" dirty="0"/>
                  <a:t> is a single number: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contains two numbers: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dirty="0"/>
                  <a:t> can be any 2-dimensional vector.</a:t>
                </a:r>
              </a:p>
              <a:p>
                <a:r>
                  <a:rPr lang="en-US" sz="2400" dirty="0"/>
                  <a:t>For any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we define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</a:rPr>
                      <m:t>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2400" b="0" dirty="0"/>
                </a:br>
                <a:endParaRPr lang="en-US" sz="1200" b="0" dirty="0"/>
              </a:p>
              <a:p>
                <a:r>
                  <a:rPr lang="en-US" sz="2400" dirty="0"/>
                  <a:t>In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 is the </a:t>
                </a:r>
                <a:r>
                  <a:rPr lang="en-US" sz="2400" b="1" u="sng" dirty="0"/>
                  <a:t>squared difference</a:t>
                </a:r>
                <a:r>
                  <a:rPr lang="en-US" sz="2400" dirty="0"/>
                  <a:t> between the output of the neural network and the target output, multiplied (for reasons of convenience, explained later)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4876800"/>
              </a:xfrm>
              <a:blipFill>
                <a:blip r:embed="rId3"/>
                <a:stretch>
                  <a:fillRect l="-992" t="-1000" r="-1487" b="-1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58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Squared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524000"/>
                <a:ext cx="8610600" cy="4572000"/>
              </a:xfrm>
            </p:spPr>
            <p:txBody>
              <a:bodyPr/>
              <a:lstStyle/>
              <a:p>
                <a:r>
                  <a:rPr lang="en-US" sz="2400" dirty="0"/>
                  <a:t>The error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400" dirty="0"/>
                  <a:t> over the entire training set is defined as: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This is called the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sum of squared differences (SSD) error</a:t>
                </a:r>
                <a:r>
                  <a:rPr lang="en-US" sz="2400" dirty="0">
                    <a:solidFill>
                      <a:prstClr val="black"/>
                    </a:solidFill>
                  </a:rPr>
                  <a:t>. 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We simply sum up, over all training examples, the squared difference (squared error) that we get  for each example.</a:t>
                </a: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/>
                  <a:t> is a function of network parameters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lvl="1"/>
                <a:r>
                  <a:rPr lang="en-US" sz="2000" dirty="0"/>
                  <a:t>Different choices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give a different error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lvl="1"/>
                <a:r>
                  <a:rPr lang="en-US" sz="2000" dirty="0"/>
                  <a:t>Our training goal is to find values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that </a:t>
                </a:r>
                <a:r>
                  <a:rPr lang="en-US" sz="2000" b="1" u="sng" dirty="0"/>
                  <a:t>minimize</a:t>
                </a:r>
                <a:r>
                  <a:rPr lang="en-US" sz="2000" dirty="0"/>
                  <a:t> error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524000"/>
                <a:ext cx="8610600" cy="4572000"/>
              </a:xfrm>
              <a:blipFill>
                <a:blip r:embed="rId3"/>
                <a:stretch>
                  <a:fillRect l="-992" t="-1067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5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Optima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can be maximization or minimization.</a:t>
            </a:r>
          </a:p>
          <a:p>
            <a:pPr lvl="1"/>
            <a:r>
              <a:rPr lang="en-US" dirty="0"/>
              <a:t>We typically want to maximize if our optimization criterion relates to accuracy, fitness, utility…</a:t>
            </a:r>
          </a:p>
          <a:p>
            <a:pPr lvl="1"/>
            <a:r>
              <a:rPr lang="en-US" dirty="0"/>
              <a:t>We typically want to minimize if our optimization criterion relates to error, cost, time or space complexity…</a:t>
            </a:r>
          </a:p>
          <a:p>
            <a:r>
              <a:rPr lang="en-US" dirty="0"/>
              <a:t>In our case, our optimization criterion is SSD error, so we want to minimize that.</a:t>
            </a:r>
          </a:p>
          <a:p>
            <a:r>
              <a:rPr lang="en-US" dirty="0"/>
              <a:t>An </a:t>
            </a:r>
            <a:r>
              <a:rPr lang="en-US" b="1" u="sng" dirty="0"/>
              <a:t>optimum</a:t>
            </a:r>
            <a:r>
              <a:rPr lang="en-US" dirty="0"/>
              <a:t> is a </a:t>
            </a:r>
            <a:r>
              <a:rPr lang="en-US" b="1" u="sng" dirty="0"/>
              <a:t>maximum</a:t>
            </a:r>
            <a:r>
              <a:rPr lang="en-US" dirty="0"/>
              <a:t> when we want to maximize, and a </a:t>
            </a:r>
            <a:r>
              <a:rPr lang="en-US" b="1" u="sng" dirty="0"/>
              <a:t>minimum</a:t>
            </a:r>
            <a:r>
              <a:rPr lang="en-US" dirty="0"/>
              <a:t> when we want to minimize.</a:t>
            </a:r>
          </a:p>
          <a:p>
            <a:r>
              <a:rPr lang="en-US" dirty="0"/>
              <a:t>The goal in optimization is to find an optimum.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3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r>
              <a:rPr lang="en-US" dirty="0"/>
              <a:t>To train a neural network we need:</a:t>
            </a:r>
          </a:p>
          <a:p>
            <a:pPr lvl="1"/>
            <a:r>
              <a:rPr lang="en-US" dirty="0"/>
              <a:t>Values for hyperparameters specifying the network topology (number of layers, units per layer, connectivity of layers).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hyperparameters</a:t>
            </a:r>
            <a:r>
              <a:rPr lang="en-US" dirty="0"/>
              <a:t>, besides network topology.</a:t>
            </a:r>
          </a:p>
          <a:p>
            <a:pPr lvl="2"/>
            <a:r>
              <a:rPr lang="en-US" dirty="0"/>
              <a:t>More details later.</a:t>
            </a:r>
          </a:p>
          <a:p>
            <a:pPr lvl="1"/>
            <a:r>
              <a:rPr lang="en-US" dirty="0"/>
              <a:t>A training set.</a:t>
            </a:r>
          </a:p>
          <a:p>
            <a:pPr lvl="2"/>
            <a:r>
              <a:rPr lang="en-US" dirty="0"/>
              <a:t>This is a typical supervised learning problem, so each element of a training set is a pair of an example input and a target output.</a:t>
            </a:r>
          </a:p>
          <a:p>
            <a:pPr lvl="2"/>
            <a:r>
              <a:rPr lang="en-US" dirty="0"/>
              <a:t>Typically, both the input and the output are multidimensional.</a:t>
            </a:r>
          </a:p>
          <a:p>
            <a:pPr lvl="1"/>
            <a:r>
              <a:rPr lang="en-US" dirty="0"/>
              <a:t>An optimization criterion.</a:t>
            </a:r>
          </a:p>
          <a:p>
            <a:pPr lvl="2"/>
            <a:r>
              <a:rPr lang="en-US" dirty="0"/>
              <a:t>This is a quantitative performance measure, that tells us how well the network performs on the training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1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Optima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What does it mean if we say that a choice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u="sng" dirty="0"/>
                  <a:t>minimizes</a:t>
                </a:r>
                <a:r>
                  <a:rPr lang="en-US" sz="2400" dirty="0"/>
                  <a:t> the SSD error?</a:t>
                </a:r>
                <a:br>
                  <a:rPr lang="en-US" sz="2400" dirty="0"/>
                </a:b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A term like “minimum”, “maximum”, “optimum” can be unclear, unless we specify whether it is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global</a:t>
                </a:r>
                <a:r>
                  <a:rPr lang="en-US" sz="2400" dirty="0">
                    <a:solidFill>
                      <a:prstClr val="black"/>
                    </a:solidFill>
                  </a:rPr>
                  <a:t> or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local</a:t>
                </a:r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To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globally optimal</a:t>
                </a:r>
                <a:r>
                  <a:rPr lang="en-US" sz="2400" dirty="0">
                    <a:solidFill>
                      <a:prstClr val="black"/>
                    </a:solidFill>
                  </a:rPr>
                  <a:t>, they </a:t>
                </a:r>
                <a:r>
                  <a:rPr lang="en-US" sz="2400" dirty="0"/>
                  <a:t>must satisfy this property: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8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That is, no other choice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can give a lower error.</a:t>
                </a:r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875" b="-7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82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Optima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to be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locally optimal</a:t>
                </a:r>
                <a:r>
                  <a:rPr lang="en-US" sz="2400" dirty="0">
                    <a:solidFill>
                      <a:prstClr val="black"/>
                    </a:solidFill>
                  </a:rPr>
                  <a:t>, they </a:t>
                </a:r>
                <a:r>
                  <a:rPr lang="en-US" sz="2400" dirty="0"/>
                  <a:t>must satisfy a far weaker property: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such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that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𝒐𝒑𝒕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𝒐𝒑𝒕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𝒐𝒑𝒕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𝒘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lvl="0" indent="0">
                  <a:buNone/>
                </a:pPr>
                <a:endParaRPr lang="en-US" sz="8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Remember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denotes the Euclidean norm.</a:t>
                </a:r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In words,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are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locally optimal</a:t>
                </a:r>
                <a:r>
                  <a:rPr lang="en-US" sz="2400" dirty="0">
                    <a:solidFill>
                      <a:prstClr val="black"/>
                    </a:solidFill>
                  </a:rPr>
                  <a:t>, it means that we can find no better values for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that are relatively close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There may be values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𝒘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that give a far lower SSD error, but they are not very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𝒐𝒑𝒕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2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Optima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any optimization method, it is important to understand if the result is globally or locally optimal.</a:t>
            </a:r>
          </a:p>
          <a:p>
            <a:r>
              <a:rPr lang="en-US" dirty="0"/>
              <a:t>For neural networks, we do </a:t>
            </a:r>
            <a:r>
              <a:rPr lang="en-US" b="1" u="sng" dirty="0"/>
              <a:t>not</a:t>
            </a:r>
            <a:r>
              <a:rPr lang="en-US" dirty="0"/>
              <a:t> have any method that finds globally optimal solutions in a reasonable amount of time (like polynomial time).</a:t>
            </a:r>
          </a:p>
          <a:p>
            <a:r>
              <a:rPr lang="en-US" dirty="0"/>
              <a:t>The standard training algorithm (called </a:t>
            </a:r>
            <a:r>
              <a:rPr lang="en-US" b="1" u="sng" dirty="0"/>
              <a:t>backpropagation</a:t>
            </a:r>
            <a:r>
              <a:rPr lang="en-US" dirty="0"/>
              <a:t>) finds a locally optimal solution.</a:t>
            </a:r>
          </a:p>
          <a:p>
            <a:pPr lvl="1"/>
            <a:r>
              <a:rPr lang="en-US" dirty="0"/>
              <a:t>Mathematically we wish we could do better.</a:t>
            </a:r>
          </a:p>
          <a:p>
            <a:pPr lvl="1"/>
            <a:r>
              <a:rPr lang="en-US" dirty="0"/>
              <a:t>In practice, the results are often good enough, otherwise neural networks would not be as popular.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04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said, in an optimization problem we need to:</a:t>
            </a:r>
          </a:p>
          <a:p>
            <a:pPr lvl="1"/>
            <a:r>
              <a:rPr lang="en-US" dirty="0"/>
              <a:t>Define what </a:t>
            </a:r>
            <a:r>
              <a:rPr lang="en-US" b="1" u="sng" dirty="0"/>
              <a:t>parameters</a:t>
            </a:r>
            <a:r>
              <a:rPr lang="en-US" dirty="0"/>
              <a:t> we are optimizing. This is also called the </a:t>
            </a:r>
            <a:r>
              <a:rPr lang="en-US" b="1" u="sng" dirty="0"/>
              <a:t>search space</a:t>
            </a:r>
            <a:r>
              <a:rPr lang="en-US" dirty="0"/>
              <a:t> (the space of possible choices).</a:t>
            </a:r>
          </a:p>
          <a:p>
            <a:pPr lvl="2"/>
            <a:r>
              <a:rPr lang="en-US" dirty="0"/>
              <a:t>For neural networks, what is that?</a:t>
            </a:r>
          </a:p>
          <a:p>
            <a:pPr lvl="1"/>
            <a:r>
              <a:rPr lang="en-US" dirty="0"/>
              <a:t>Define a quantitative </a:t>
            </a:r>
            <a:r>
              <a:rPr lang="en-US" b="1" u="sng" dirty="0"/>
              <a:t>optimization criterion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For neural networks, what is that?</a:t>
            </a:r>
          </a:p>
          <a:p>
            <a:pPr lvl="1"/>
            <a:r>
              <a:rPr lang="en-US" dirty="0"/>
              <a:t>Define an </a:t>
            </a:r>
            <a:r>
              <a:rPr lang="en-US" b="1" u="sng" dirty="0"/>
              <a:t>optimization algorithm</a:t>
            </a:r>
            <a:r>
              <a:rPr lang="en-US" dirty="0"/>
              <a:t> for finding a good set of parameters.</a:t>
            </a:r>
          </a:p>
          <a:p>
            <a:pPr lvl="2"/>
            <a:r>
              <a:rPr lang="en-US" dirty="0"/>
              <a:t>For neural networks, what is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96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990600"/>
          </a:xfrm>
        </p:spPr>
        <p:txBody>
          <a:bodyPr/>
          <a:lstStyle/>
          <a:p>
            <a:r>
              <a:rPr lang="en-US" dirty="0"/>
              <a:t>Training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we said, in an optimization problem we need to:</a:t>
                </a:r>
              </a:p>
              <a:p>
                <a:pPr lvl="1"/>
                <a:r>
                  <a:rPr lang="en-US" dirty="0"/>
                  <a:t>Define what </a:t>
                </a:r>
                <a:r>
                  <a:rPr lang="en-US" b="1" u="sng" dirty="0"/>
                  <a:t>parameters</a:t>
                </a:r>
                <a:r>
                  <a:rPr lang="en-US" dirty="0"/>
                  <a:t> we are optimizing. This is also called the </a:t>
                </a:r>
                <a:r>
                  <a:rPr lang="en-US" b="1" u="sng" dirty="0"/>
                  <a:t>search space</a:t>
                </a:r>
                <a:r>
                  <a:rPr lang="en-US" dirty="0"/>
                  <a:t> (the space of possible choices).</a:t>
                </a:r>
              </a:p>
              <a:p>
                <a:pPr lvl="2"/>
                <a:r>
                  <a:rPr lang="en-US" dirty="0"/>
                  <a:t>For neural networks, we search 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Define a quantitative </a:t>
                </a:r>
                <a:r>
                  <a:rPr lang="en-US" b="1" u="sng" dirty="0"/>
                  <a:t>optimization criterion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For neural networks, we defined the SSD error, which we want to minimize. We will also see and use other choices this semester.</a:t>
                </a:r>
              </a:p>
              <a:p>
                <a:pPr lvl="1"/>
                <a:r>
                  <a:rPr lang="en-US" dirty="0"/>
                  <a:t>Define an </a:t>
                </a:r>
                <a:r>
                  <a:rPr lang="en-US" b="1" u="sng" dirty="0"/>
                  <a:t>optimization algorithm</a:t>
                </a:r>
                <a:r>
                  <a:rPr lang="en-US" dirty="0"/>
                  <a:t> for finding a good set of parameters.</a:t>
                </a:r>
              </a:p>
              <a:p>
                <a:pPr lvl="2"/>
                <a:r>
                  <a:rPr lang="en-US" dirty="0"/>
                  <a:t>We have not done this yet, that is our next topic.</a:t>
                </a:r>
              </a:p>
              <a:p>
                <a:pPr lvl="2"/>
                <a:r>
                  <a:rPr lang="en-US" dirty="0"/>
                  <a:t>Preview: the general method that we will use is called </a:t>
                </a:r>
                <a:r>
                  <a:rPr lang="en-US" b="1" u="sng" dirty="0"/>
                  <a:t>gradient descent</a:t>
                </a:r>
                <a:r>
                  <a:rPr lang="en-US" dirty="0"/>
                  <a:t>. When used specifically for training neural networks, it is called </a:t>
                </a:r>
                <a:r>
                  <a:rPr lang="en-US" b="1" u="sng" dirty="0"/>
                  <a:t>backpropagation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250" r="-370" b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48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and 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Gradients is something that is covered in the third semester of the Calculus sequence.</a:t>
                </a:r>
              </a:p>
              <a:p>
                <a:r>
                  <a:rPr lang="en-US" sz="2400" dirty="0"/>
                  <a:t>For easy reference, here is a quick description.</a:t>
                </a:r>
              </a:p>
              <a:p>
                <a:pPr lvl="1"/>
                <a:r>
                  <a:rPr lang="en-US" sz="2000" dirty="0"/>
                  <a:t>Summary: gradients are vectors of partial derivatives.</a:t>
                </a:r>
              </a:p>
              <a:p>
                <a:r>
                  <a:rPr lang="en-US" sz="2400" dirty="0"/>
                  <a:t>Consider this function f: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400" dirty="0"/>
                  <a:t>The partial derivative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denoted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  <a:p>
                <a:r>
                  <a:rPr lang="en-US" sz="2400" dirty="0"/>
                  <a:t>To compute it, we simply compute the derivative with respect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pretending that any other variables are constant.</a:t>
                </a:r>
              </a:p>
              <a:p>
                <a:pPr lvl="1"/>
                <a:r>
                  <a:rPr lang="en-US" sz="2000" dirty="0"/>
                  <a:t>In our example, the only other variable is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, so we pretend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is constant.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00" r="-1778" b="-4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0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Using the sum rule for derivatives:</a:t>
                </a:r>
              </a:p>
              <a:p>
                <a:pPr marL="0" indent="0">
                  <a:buNone/>
                </a:pPr>
                <a:br>
                  <a:rPr lang="en-US" sz="2400" dirty="0">
                    <a:ea typeface="Cambria Math" panose="02040503050406030204" pitchFamily="18" charset="0"/>
                  </a:rPr>
                </a:br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82000" cy="4876800"/>
              </a:xfr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8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6450"/>
          </a:xfrm>
        </p:spPr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(−600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  <a:blipFill>
                <a:blip r:embed="rId3"/>
                <a:stretch>
                  <a:fillRect b="-1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4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6450"/>
          </a:xfrm>
        </p:spPr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dirty="0">
                    <a:ea typeface="Cambria Math" panose="02040503050406030204" pitchFamily="18" charset="0"/>
                  </a:rPr>
                  <a:t>. Why? Because </a:t>
                </a:r>
                <a:r>
                  <a:rPr lang="en-US" sz="2400" b="1" u="sng" dirty="0">
                    <a:ea typeface="Cambria Math" panose="02040503050406030204" pitchFamily="18" charset="0"/>
                  </a:rPr>
                  <a:t>we treat y as a constant</a:t>
                </a:r>
                <a:r>
                  <a:rPr lang="en-US" sz="2400" dirty="0">
                    <a:ea typeface="Cambria Math" panose="02040503050406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(−600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−600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. Why? Again, </a:t>
                </a:r>
                <a:r>
                  <a:rPr lang="en-US" sz="2400" dirty="0">
                    <a:ea typeface="Cambria Math" panose="02040503050406030204" pitchFamily="18" charset="0"/>
                  </a:rPr>
                  <a:t>because </a:t>
                </a:r>
                <a:r>
                  <a:rPr lang="en-US" sz="2400" b="1" u="sng" dirty="0">
                    <a:ea typeface="Cambria Math" panose="02040503050406030204" pitchFamily="18" charset="0"/>
                  </a:rPr>
                  <a:t>we treat y as a constant</a:t>
                </a:r>
                <a:r>
                  <a:rPr lang="en-US" sz="2400" dirty="0">
                    <a:ea typeface="Cambria Math" panose="02040503050406030204" pitchFamily="18" charset="0"/>
                  </a:rPr>
                  <a:t>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. Again, </a:t>
                </a:r>
                <a:r>
                  <a:rPr lang="en-US" sz="2400" b="1" u="sng" dirty="0">
                    <a:ea typeface="Cambria Math" panose="02040503050406030204" pitchFamily="18" charset="0"/>
                  </a:rPr>
                  <a:t>we treat y as a constant</a:t>
                </a:r>
                <a:r>
                  <a:rPr lang="en-US" sz="2400" dirty="0">
                    <a:ea typeface="Cambria Math" panose="02040503050406030204" pitchFamily="18" charset="0"/>
                  </a:rPr>
                  <a:t>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, since 50 is a constant.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  <a:blipFill>
                <a:blip r:embed="rId3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33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400" dirty="0"/>
                  <a:t>Based on the previous calculations, the partial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/>
                  <a:t> is: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−600+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6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76800"/>
          </a:xfrm>
        </p:spPr>
        <p:txBody>
          <a:bodyPr/>
          <a:lstStyle/>
          <a:p>
            <a:r>
              <a:rPr lang="en-US" dirty="0"/>
              <a:t>We start with training the simplest neural network:</a:t>
            </a:r>
          </a:p>
          <a:p>
            <a:pPr lvl="1"/>
            <a:r>
              <a:rPr lang="en-US" dirty="0"/>
              <a:t>A single perceptron.</a:t>
            </a:r>
          </a:p>
          <a:p>
            <a:r>
              <a:rPr lang="en-US" dirty="0"/>
              <a:t>Training a neural network is an </a:t>
            </a:r>
            <a:r>
              <a:rPr lang="en-US" b="1" u="sng" dirty="0"/>
              <a:t>optimization problem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will define what that means.</a:t>
            </a:r>
          </a:p>
          <a:p>
            <a:r>
              <a:rPr lang="en-US" dirty="0"/>
              <a:t>In general, optimization problems can be solved in different ways.</a:t>
            </a:r>
          </a:p>
          <a:p>
            <a:r>
              <a:rPr lang="en-US" dirty="0"/>
              <a:t>For neural networks in particular, we will solve the optimization problem using </a:t>
            </a:r>
            <a:r>
              <a:rPr lang="en-US" b="1" u="sng" dirty="0"/>
              <a:t>gradient descent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Again, we will define what that means.</a:t>
            </a:r>
          </a:p>
          <a:p>
            <a:r>
              <a:rPr lang="en-US" dirty="0"/>
              <a:t>We will apply gradient descent to train a perceptron.</a:t>
            </a:r>
          </a:p>
          <a:p>
            <a:r>
              <a:rPr lang="en-US" dirty="0"/>
              <a:t>Then, we will address more general neural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03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400" dirty="0"/>
                  <a:t>Now, let’s compute the partial derivative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which is denoted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/>
                  <a:t> .</a:t>
                </a:r>
              </a:p>
              <a:p>
                <a:r>
                  <a:rPr lang="en-US" sz="2400" dirty="0"/>
                  <a:t>To compute it, we simply compute the derivative with respect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, pretending that any other variables are constant.</a:t>
                </a:r>
              </a:p>
              <a:p>
                <a:pPr lvl="1"/>
                <a:r>
                  <a:rPr lang="en-US" sz="2000" dirty="0"/>
                  <a:t>In our example, the only other variable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so we pretend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constant.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95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Using the sum rule for derivatives:</a:t>
                </a:r>
              </a:p>
              <a:p>
                <a:pPr marL="0" indent="0">
                  <a:buNone/>
                </a:pPr>
                <a:br>
                  <a:rPr lang="en-US" sz="2400" dirty="0">
                    <a:ea typeface="Cambria Math" panose="02040503050406030204" pitchFamily="18" charset="0"/>
                  </a:rPr>
                </a:br>
                <a:endParaRPr lang="en-US" sz="1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382000" cy="4876800"/>
              </a:xfrm>
              <a:blipFill>
                <a:blip r:embed="rId3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58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6450"/>
          </a:xfrm>
        </p:spPr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11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(−600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=???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  <a:blipFill>
                <a:blip r:embed="rId3"/>
                <a:stretch>
                  <a:fillRect b="-1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04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6450"/>
          </a:xfrm>
        </p:spPr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</p:spPr>
            <p:txBody>
              <a:bodyPr/>
              <a:lstStyle/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11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(−600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(−800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en-US" sz="8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 Now we treat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as a constant.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(−600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. Again, </a:t>
                </a:r>
                <a:r>
                  <a:rPr lang="en-US" sz="2400" dirty="0">
                    <a:solidFill>
                      <a:prstClr val="black"/>
                    </a:solidFill>
                  </a:rPr>
                  <a:t>we treat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as a constant.</a:t>
                </a:r>
                <a:endParaRPr lang="en-US" sz="24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(−800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−800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 Again, we treat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as a constant.</a:t>
                </a:r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, since 50 is a constant.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382000" cy="4876800"/>
              </a:xfrm>
              <a:blipFill>
                <a:blip r:embed="rId3"/>
                <a:stretch>
                  <a:fillRect b="-18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3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400" dirty="0"/>
                  <a:t>Based on the previous calculations, the partial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400" dirty="0"/>
                  <a:t> is: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−800+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6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8839200" cy="4876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sz="2400" dirty="0"/>
                  <a:t>So, the two partial derivatives are: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−600+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−800+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The </a:t>
                </a:r>
                <a:r>
                  <a:rPr lang="en-US" sz="2400" b="1" u="sng" dirty="0">
                    <a:solidFill>
                      <a:prstClr val="black"/>
                    </a:solidFill>
                  </a:rPr>
                  <a:t>gradient vector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simply the vector of the partial derivatives.</a:t>
                </a:r>
              </a:p>
              <a:p>
                <a:pPr marL="0" lvl="0" indent="0"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8839200" cy="4876800"/>
              </a:xfrm>
              <a:blipFill>
                <a:blip r:embed="rId3"/>
                <a:stretch>
                  <a:fillRect l="-966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07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Formally: suppose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In other words, the input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-dimensional vector, and the output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real number.</a:t>
                </a:r>
              </a:p>
              <a:p>
                <a:r>
                  <a:rPr lang="en-US" dirty="0"/>
                  <a:t>Then, the gradient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-dimensional vector, then the gradient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is defined as the vector of all partial derivatives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125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82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and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Gradients can be used to find local minima.</a:t>
            </a:r>
          </a:p>
          <a:p>
            <a:r>
              <a:rPr lang="en-US" dirty="0"/>
              <a:t>In training a neural network, we typically want to find a local minimum of the optimization criterion.</a:t>
            </a:r>
          </a:p>
          <a:p>
            <a:pPr lvl="1"/>
            <a:r>
              <a:rPr lang="en-US" dirty="0"/>
              <a:t>For example, the optimization criterion can be the sum of squared differences.</a:t>
            </a:r>
          </a:p>
          <a:p>
            <a:r>
              <a:rPr lang="en-US" dirty="0"/>
              <a:t>So, we need to review how gradients are used in such problems.</a:t>
            </a:r>
          </a:p>
          <a:p>
            <a:r>
              <a:rPr lang="en-US" dirty="0"/>
              <a:t>The method is called </a:t>
            </a:r>
            <a:r>
              <a:rPr lang="en-US" b="1" u="sng" dirty="0"/>
              <a:t>gradient descent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 of the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The gradient vector points towards the direction where the function increases the fastest.</a:t>
                </a:r>
              </a:p>
              <a:p>
                <a:r>
                  <a:rPr lang="en-US" sz="2400" dirty="0"/>
                  <a:t>The opposite direction is the direction where the function increases the slowest.</a:t>
                </a:r>
              </a:p>
              <a:p>
                <a:r>
                  <a:rPr lang="en-US" sz="2400" dirty="0"/>
                  <a:t>If we look at our previous example: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If we choose any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, the gradient vector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 tells us towards which direction the function increases and decreases the fastest.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00" b="-1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734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r="14196" b="16528"/>
          <a:stretch/>
        </p:blipFill>
        <p:spPr>
          <a:xfrm>
            <a:off x="4419600" y="2376287"/>
            <a:ext cx="4495800" cy="4253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3544431"/>
            <a:ext cx="3654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Here is a visualization of this function, for the region: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0 &lt; x &lt; 400, 0 &lt; y &lt; 400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Larger values are yellow (see bottom left of figure).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Middle values are green.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Low values are blue.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lowest values are black.</a:t>
            </a:r>
          </a:p>
        </p:txBody>
      </p:sp>
    </p:spTree>
    <p:extLst>
      <p:ext uri="{BB962C8B-B14F-4D97-AF65-F5344CB8AC3E}">
        <p14:creationId xmlns:p14="http://schemas.microsoft.com/office/powerpoint/2010/main" val="374783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Training the AND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/>
              <a:t>When we discussed the AND perceptron before, we hardcoded the weights.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6" name="Group 5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>
                <a:stCxn id="13" idx="2"/>
                <a:endCxn id="8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14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2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=−1.5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247754" y="289365"/>
                    <a:ext cx="167449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761809" y="902850"/>
                    <a:ext cx="1343894" cy="52322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684601" y="1702547"/>
                    <a:ext cx="1352165" cy="52322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>
                <a:stCxn id="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5074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4800" y="2971800"/>
                <a:ext cx="3654829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choose (arbitrarily) point (100, 300), shown 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calculate the gradient, it is equal to (-100, 500).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plot two arrows:</a:t>
                </a:r>
              </a:p>
              <a:p>
                <a:pPr marL="800100" lvl="1" indent="-342900">
                  <a:buFont typeface="Calibri" panose="020F0502020204030204" pitchFamily="34" charset="0"/>
                  <a:buChar char="–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blue arrow points in the direction of the gradient (downwards and a bit to the left).</a:t>
                </a:r>
              </a:p>
              <a:p>
                <a:pPr marL="800100" lvl="1" indent="-342900">
                  <a:buFont typeface="Calibri" panose="020F0502020204030204" pitchFamily="34" charset="0"/>
                  <a:buChar char="–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red arrow points in the opposite direction.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971800"/>
                <a:ext cx="3654829" cy="3477875"/>
              </a:xfrm>
              <a:prstGeom prst="rect">
                <a:avLst/>
              </a:prstGeom>
              <a:blipFill>
                <a:blip r:embed="rId5"/>
                <a:stretch>
                  <a:fillRect l="-1500" t="-1053" r="-2833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42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00" y="2971800"/>
            <a:ext cx="3654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 can see that: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The function values increase (at least for a while) if we start moving towards the direction of the gradient.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The function values decrease (again, at least for a while) if we start moving in the opposite direction.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5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00" y="2971800"/>
            <a:ext cx="36548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 now choose another point, (300, 150), shown as X.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We calculate the gradient, it is equal to (150, 100).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Again, we plot two arrows: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One pointing towards the direction of the gradient (downwards and to the right).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One pointing in the opposite direction.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08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2400" y="2971800"/>
            <a:ext cx="403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Again, we see that: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The function values increase if we start moving (at least for a while) towards the direction of the gradient.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sz="2000" dirty="0">
                <a:solidFill>
                  <a:prstClr val="black"/>
                </a:solidFill>
              </a:rPr>
              <a:t>The function values decrease (at least for a while) in the opposite direction.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Note that, in this example, after a bit the values start increasing again.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859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3019961"/>
                <a:ext cx="403860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Suppose that we want to find a local minimum of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b="1" u="sng" dirty="0">
                    <a:solidFill>
                      <a:prstClr val="black"/>
                    </a:solidFill>
                  </a:rPr>
                  <a:t>Gradient descent</a:t>
                </a:r>
                <a:r>
                  <a:rPr lang="en-US" sz="2000" dirty="0">
                    <a:solidFill>
                      <a:prstClr val="black"/>
                    </a:solidFill>
                  </a:rPr>
                  <a:t> is a method for doing that.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19961"/>
                <a:ext cx="4038600" cy="1323439"/>
              </a:xfrm>
              <a:prstGeom prst="rect">
                <a:avLst/>
              </a:prstGeom>
              <a:blipFill>
                <a:blip r:embed="rId5"/>
                <a:stretch>
                  <a:fillRect l="-1357" t="-2294" r="-452" b="-6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95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09913"/>
                <a:ext cx="8229600" cy="1309487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Gradient descent pseudocode (still too vague, we will see a fully specified version in a bit):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Choose (randomly or however else you want) some starting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Compute gradient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Compute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by starting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and moving opposite to the direction of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This is still too vague: </a:t>
                </a:r>
                <a:r>
                  <a:rPr lang="en-US" sz="2000" b="1" u="sng" dirty="0">
                    <a:solidFill>
                      <a:prstClr val="black"/>
                    </a:solidFill>
                  </a:rPr>
                  <a:t>How much do we move</a:t>
                </a:r>
                <a:r>
                  <a:rPr lang="en-US" sz="2000" dirty="0">
                    <a:solidFill>
                      <a:prstClr val="black"/>
                    </a:solidFill>
                  </a:rPr>
                  <a:t>? We will discuss this in a bit.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Decide whether we are done. If we are done, return the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For example, check if the distance from the new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to the old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less than a threshold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prstClr val="black"/>
                    </a:solidFill>
                  </a:rPr>
                  <a:t>Go back to Step 2.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09913"/>
                <a:ext cx="8229600" cy="1309487"/>
              </a:xfrm>
              <a:blipFill>
                <a:blip r:embed="rId3"/>
                <a:stretch>
                  <a:fillRect l="-815" t="-2791" b="-22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32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2694325"/>
                <a:ext cx="40386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Suppose that we start at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gradient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next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should be obtained by moving “in the opposite direction of the gradient”.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Key question: how far do we move?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94325"/>
                <a:ext cx="4038600" cy="2862322"/>
              </a:xfrm>
              <a:prstGeom prst="rect">
                <a:avLst/>
              </a:prstGeom>
              <a:blipFill>
                <a:blip r:embed="rId5"/>
                <a:stretch>
                  <a:fillRect l="-1357" t="-1277" r="-302" b="-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61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2694325"/>
                <a:ext cx="403860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Suppose that we start at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gradient there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next position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should be obtained by moving “in the opposite direction of the gradient”.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Mathematically: 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l-GR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question is, what is a good value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94325"/>
                <a:ext cx="4038600" cy="4093428"/>
              </a:xfrm>
              <a:prstGeom prst="rect">
                <a:avLst/>
              </a:prstGeom>
              <a:blipFill>
                <a:blip r:embed="rId5"/>
                <a:stretch>
                  <a:fillRect l="-1357" t="-894" r="-302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34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−600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−800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+50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,4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−800+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1309487"/>
              </a:xfrm>
              <a:blipFill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2694325"/>
                <a:ext cx="4038600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Parameter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is a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hyperparameter</a:t>
                </a:r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There are complicated ways that guarantee a good value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in some situations.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For our example, we will do it the simple and hacky way: start with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694325"/>
                <a:ext cx="4038600" cy="4093428"/>
              </a:xfrm>
              <a:prstGeom prst="rect">
                <a:avLst/>
              </a:prstGeom>
              <a:blipFill>
                <a:blip r:embed="rId5"/>
                <a:stretch>
                  <a:fillRect l="-1357" t="-894" r="-1207" b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39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1143000"/>
                <a:ext cx="4264152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300,150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−1∗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0,50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moved too far.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Visually, the region around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brighter.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If we do the math, we can verify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3000"/>
                <a:ext cx="4264152" cy="4093428"/>
              </a:xfrm>
              <a:prstGeom prst="rect">
                <a:avLst/>
              </a:prstGeom>
              <a:blipFill>
                <a:blip r:embed="rId4"/>
                <a:stretch>
                  <a:fillRect l="-1286" t="-89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9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Training the AND 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/>
              <a:t>When we discussed the AND perceptron before, we hardcoded the weights.</a:t>
            </a:r>
          </a:p>
          <a:p>
            <a:r>
              <a:rPr lang="en-US" sz="2400" dirty="0"/>
              <a:t>Now, as a toy example, we will see how we could train this perceptron, so that we learn the weights using training data.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6" name="Group 5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>
                <a:stCxn id="13" idx="2"/>
                <a:endCxn id="8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14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2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 rot="1305911">
                    <a:off x="3378880" y="289365"/>
                    <a:ext cx="141224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378880" y="289365"/>
                    <a:ext cx="141224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 rot="598821">
                    <a:off x="2622830" y="902850"/>
                    <a:ext cx="162185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622830" y="902850"/>
                    <a:ext cx="162185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21023919">
                    <a:off x="2545621" y="1702547"/>
                    <a:ext cx="163012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545621" y="1702547"/>
                    <a:ext cx="1630126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>
                <a:stCxn id="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3545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1143000"/>
                <a:ext cx="426415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300,150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150,50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moved too far.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However, our code can easily detect and fix this problem.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How do we detect the problem?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How do we fix it?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3000"/>
                <a:ext cx="4264152" cy="4401205"/>
              </a:xfrm>
              <a:prstGeom prst="rect">
                <a:avLst/>
              </a:prstGeom>
              <a:blipFill>
                <a:blip r:embed="rId4"/>
                <a:stretch>
                  <a:fillRect l="-1286" t="-832" r="-2000" b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506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2400" y="1143000"/>
                <a:ext cx="4264152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300,150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−1∗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150,50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We moved too far.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How do we detect the problem?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we have a problem.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How do we fix it?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Reset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to a smaller value, like half its previous value, and try again.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So, what would be the new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3000"/>
                <a:ext cx="4264152" cy="5324535"/>
              </a:xfrm>
              <a:prstGeom prst="rect">
                <a:avLst/>
              </a:prstGeom>
              <a:blipFill>
                <a:blip r:embed="rId4"/>
                <a:stretch>
                  <a:fillRect l="-1286" t="-687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2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" y="1143000"/>
                <a:ext cx="44958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Our new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is 0.5:</a:t>
                </a:r>
                <a:br>
                  <a:rPr lang="en-US" sz="2000" dirty="0">
                    <a:solidFill>
                      <a:prstClr val="black"/>
                    </a:solidFill>
                  </a:rPr>
                </a:b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150,100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300,150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150,100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The function value at (225,100)</a:t>
                </a:r>
                <a:br>
                  <a:rPr lang="en-US" sz="2000" dirty="0">
                    <a:solidFill>
                      <a:prstClr val="black"/>
                    </a:solidFill>
                  </a:rPr>
                </a:br>
                <a:r>
                  <a:rPr lang="en-US" sz="2000" dirty="0">
                    <a:solidFill>
                      <a:prstClr val="black"/>
                    </a:solidFill>
                  </a:rPr>
                  <a:t>is indeed smaller than at (300, 150), as we can see by the darker color.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Again, we can verify by doing the math.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What do we do next?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4495800" cy="5632311"/>
              </a:xfrm>
              <a:prstGeom prst="rect">
                <a:avLst/>
              </a:prstGeom>
              <a:blipFill>
                <a:blip r:embed="rId4"/>
                <a:stretch>
                  <a:fillRect l="-1221" t="-650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68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" y="1143000"/>
                <a:ext cx="4340352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Our progress so far:</a:t>
                </a:r>
              </a:p>
              <a:p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Current value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Next step: compute the next point in our descent,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based on the gradient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−0.5∗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−175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87.50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4340352" cy="4401205"/>
              </a:xfrm>
              <a:prstGeom prst="rect">
                <a:avLst/>
              </a:prstGeom>
              <a:blipFill>
                <a:blip r:embed="rId4"/>
                <a:stretch>
                  <a:fillRect l="-1545" t="-832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658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" y="1143000"/>
                <a:ext cx="434035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Our progress so far:</a:t>
                </a:r>
              </a:p>
              <a:p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Current value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Next step: compute the next point in our descent,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based on the gradient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−0.5∗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−175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87.50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Turns out that, again,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was too large,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So, we try again with new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=0.25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4340352" cy="5632311"/>
              </a:xfrm>
              <a:prstGeom prst="rect">
                <a:avLst/>
              </a:prstGeom>
              <a:blipFill>
                <a:blip r:embed="rId4"/>
                <a:stretch>
                  <a:fillRect l="-1545" t="-650" r="-1966" b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524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0" r="14228" b="16530"/>
          <a:stretch/>
        </p:blipFill>
        <p:spPr>
          <a:xfrm>
            <a:off x="4416552" y="2377440"/>
            <a:ext cx="4498848" cy="4251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200" y="1143000"/>
                <a:ext cx="4340352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Our progress so far:</a:t>
                </a:r>
              </a:p>
              <a:p>
                <a:endParaRPr lang="en-US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300,150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225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000" dirty="0">
                    <a:solidFill>
                      <a:prstClr val="black"/>
                    </a:solidFill>
                  </a:rPr>
                  <a:t>Current value for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0.25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225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−0.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−175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37.5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43.75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/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This move was useful:</a:t>
                </a:r>
                <a:br>
                  <a:rPr lang="en-US" sz="2000" dirty="0">
                    <a:solidFill>
                      <a:prstClr val="black"/>
                    </a:solidFill>
                  </a:rPr>
                </a:b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This is a process that is easy to implement.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prstClr val="black"/>
                    </a:solidFill>
                  </a:rPr>
                  <a:t>If we continue, after 25 steps, we get (numerically close) to the minimum.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4340352" cy="5632311"/>
              </a:xfrm>
              <a:prstGeom prst="rect">
                <a:avLst/>
              </a:prstGeom>
              <a:blipFill>
                <a:blip r:embed="rId4"/>
                <a:stretch>
                  <a:fillRect l="-1545" t="-650" r="-2528" b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1272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9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at 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Mathematically,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a local minimum,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=???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382000" cy="4876800"/>
              </a:xfrm>
              <a:blipFill>
                <a:blip r:embed="rId3"/>
                <a:stretch>
                  <a:fillRect l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553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 at Local Minima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382000" cy="48768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Mathematically,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a local minimum,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(the zero </a:t>
                </a:r>
                <a:r>
                  <a:rPr lang="en-US" b="1" dirty="0"/>
                  <a:t>vector</a:t>
                </a:r>
                <a:r>
                  <a:rPr lang="en-US" dirty="0"/>
                  <a:t>, not a single number).</a:t>
                </a:r>
              </a:p>
              <a:p>
                <a:r>
                  <a:rPr lang="en-US" dirty="0"/>
                  <a:t>So,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local minimum, there will be no updates anymore.</a:t>
                </a:r>
              </a:p>
              <a:p>
                <a:r>
                  <a:rPr lang="en-US" dirty="0"/>
                  <a:t>In practice, as we get closer and closer to the local minimum, the gradient eventually starts getting closer and closer to the zero vector.</a:t>
                </a:r>
              </a:p>
              <a:p>
                <a:r>
                  <a:rPr lang="en-US" dirty="0"/>
                  <a:t>Therefore, the norm of the gradient vector can be used as a stopping criterion.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382000" cy="4876800"/>
              </a:xfrm>
              <a:blipFill>
                <a:blip r:embed="rId3"/>
                <a:stretch>
                  <a:fillRect l="-1309" r="-1818" b="-10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53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/>
              <a:t>Gradient Descent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846437"/>
              </a:xfrm>
            </p:spPr>
            <p:txBody>
              <a:bodyPr/>
              <a:lstStyle/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# This is a simplified version, but it still works in many cases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#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is the starting point for the descent.</a:t>
                </a:r>
              </a:p>
              <a:p>
                <a:pPr marL="0" lv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GradientDescent(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000" b="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	history = 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	while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		If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sz="2000" dirty="0">
                    <a:solidFill>
                      <a:prstClr val="black"/>
                    </a:solidFill>
                  </a:rPr>
                </a:br>
                <a:r>
                  <a:rPr lang="en-US" sz="2000" dirty="0">
                    <a:solidFill>
                      <a:prstClr val="black"/>
                    </a:solidFill>
                  </a:rPr>
                  <a:t>			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sz="2000" dirty="0">
                    <a:solidFill>
                      <a:prstClr val="black"/>
                    </a:solidFill>
                  </a:rPr>
                </a:br>
                <a:r>
                  <a:rPr lang="en-US" sz="2000" dirty="0">
                    <a:solidFill>
                      <a:prstClr val="black"/>
                    </a:solidFill>
                  </a:rPr>
                  <a:t>		                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continue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		Else 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			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to end of history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57150" indent="0">
                  <a:buNone/>
                </a:pPr>
                <a:r>
                  <a:rPr lang="en-US" sz="2000" b="1" dirty="0">
                    <a:solidFill>
                      <a:prstClr val="black"/>
                    </a:solidFill>
                  </a:rPr>
                  <a:t>	return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h𝑖𝑠𝑡𝑜𝑟𝑦</m:t>
                        </m:r>
                      </m:e>
                    </m:d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846437"/>
              </a:xfrm>
              <a:blipFill>
                <a:blip r:embed="rId3"/>
                <a:stretch>
                  <a:fillRect l="-741" t="-755" b="-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72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534400" cy="4876800"/>
              </a:xfrm>
            </p:spPr>
            <p:txBody>
              <a:bodyPr/>
              <a:lstStyle/>
              <a:p>
                <a:r>
                  <a:rPr lang="en-US" dirty="0"/>
                  <a:t>Gradient descent is a widely applied method, both in machine learning and in many other fields.</a:t>
                </a:r>
              </a:p>
              <a:p>
                <a:r>
                  <a:rPr lang="en-US" dirty="0"/>
                  <a:t>If you are interested in more details (like how to choose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a good starting point is these Wikipedia articles:</a:t>
                </a:r>
              </a:p>
              <a:p>
                <a:pPr lvl="1"/>
                <a:r>
                  <a:rPr lang="en-US" dirty="0"/>
                  <a:t>Gradient descent:</a:t>
                </a:r>
                <a:br>
                  <a:rPr lang="en-US" dirty="0"/>
                </a:br>
                <a:r>
                  <a:rPr lang="en-US" dirty="0">
                    <a:hlinkClick r:id="rId3"/>
                  </a:rPr>
                  <a:t>https://en.wikipedia.org/wiki/Gradient_descent</a:t>
                </a:r>
                <a:endParaRPr lang="en-US" dirty="0"/>
              </a:p>
              <a:p>
                <a:pPr lvl="1"/>
                <a:r>
                  <a:rPr lang="en-US" dirty="0"/>
                  <a:t>Stochastic gradient descent: </a:t>
                </a:r>
                <a:r>
                  <a:rPr lang="en-US" dirty="0">
                    <a:hlinkClick r:id="rId4"/>
                  </a:rPr>
                  <a:t>https://en.wikipedia.org/wiki/Stochastic_gradient_descent</a:t>
                </a:r>
                <a:endParaRPr lang="en-US" dirty="0"/>
              </a:p>
              <a:p>
                <a:r>
                  <a:rPr lang="en-US" dirty="0"/>
                  <a:t>Technically, we will train neural networks using </a:t>
                </a:r>
                <a:r>
                  <a:rPr lang="en-US" b="1" u="sng" dirty="0"/>
                  <a:t>stochastic gradient descent</a:t>
                </a:r>
                <a:r>
                  <a:rPr lang="en-US" dirty="0"/>
                  <a:t>, but most of the time I will just be using the term “gradient descent”.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534400" cy="4876800"/>
              </a:xfrm>
              <a:blipFill>
                <a:blip r:embed="rId5"/>
                <a:stretch>
                  <a:fillRect l="-1286" t="-1250" r="-2357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Drawing This as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/>
              <a:t>If we think of the AND perceptron as a neural network, what topology does it have?</a:t>
            </a:r>
          </a:p>
          <a:p>
            <a:pPr lvl="1"/>
            <a:r>
              <a:rPr lang="en-US" sz="2000" dirty="0"/>
              <a:t>How many layers?</a:t>
            </a:r>
          </a:p>
          <a:p>
            <a:pPr lvl="1"/>
            <a:r>
              <a:rPr lang="en-US" sz="2000" dirty="0"/>
              <a:t>How many units in each layer?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810000"/>
            <a:ext cx="7156020" cy="2895600"/>
            <a:chOff x="1971417" y="724333"/>
            <a:chExt cx="7156020" cy="2895600"/>
          </a:xfrm>
        </p:grpSpPr>
        <p:grpSp>
          <p:nvGrpSpPr>
            <p:cNvPr id="6" name="Group 5"/>
            <p:cNvGrpSpPr/>
            <p:nvPr/>
          </p:nvGrpSpPr>
          <p:grpSpPr>
            <a:xfrm>
              <a:off x="1971417" y="724333"/>
              <a:ext cx="7020183" cy="2895600"/>
              <a:chOff x="1971417" y="-276447"/>
              <a:chExt cx="7020183" cy="28956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/>
                  <p:cNvSpPr/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2" name="Oval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6558" y="1056620"/>
                    <a:ext cx="2864867" cy="1562100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Arrow Connector 8"/>
              <p:cNvCxnSpPr>
                <a:stCxn id="13" idx="2"/>
                <a:endCxn id="8" idx="1"/>
              </p:cNvCxnSpPr>
              <p:nvPr/>
            </p:nvCxnSpPr>
            <p:spPr>
              <a:xfrm>
                <a:off x="2215526" y="246773"/>
                <a:ext cx="2950582" cy="103861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14" idx="3"/>
              </p:cNvCxnSpPr>
              <p:nvPr/>
            </p:nvCxnSpPr>
            <p:spPr>
              <a:xfrm flipV="1">
                <a:off x="2595168" y="1981201"/>
                <a:ext cx="2169684" cy="37634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12" idx="3"/>
              </p:cNvCxnSpPr>
              <p:nvPr/>
            </p:nvCxnSpPr>
            <p:spPr>
              <a:xfrm>
                <a:off x="2583957" y="1280563"/>
                <a:ext cx="2200080" cy="3796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1417" y="1018953"/>
                    <a:ext cx="61254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2930" y="-276447"/>
                    <a:ext cx="46519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4357" y="2095933"/>
                    <a:ext cx="620811" cy="52322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 rot="1305911">
                    <a:off x="3378880" y="289365"/>
                    <a:ext cx="141224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305911">
                    <a:off x="3378880" y="289365"/>
                    <a:ext cx="141224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 rot="598821">
                    <a:off x="2622830" y="902850"/>
                    <a:ext cx="162185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98821">
                    <a:off x="2622830" y="902850"/>
                    <a:ext cx="1621854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 rot="21023919">
                    <a:off x="2545621" y="1702547"/>
                    <a:ext cx="163012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023919">
                    <a:off x="2545621" y="1702547"/>
                    <a:ext cx="1630126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Arrow Connector 17"/>
              <p:cNvCxnSpPr>
                <a:stCxn id="8" idx="6"/>
              </p:cNvCxnSpPr>
              <p:nvPr/>
            </p:nvCxnSpPr>
            <p:spPr>
              <a:xfrm>
                <a:off x="7611425" y="1837670"/>
                <a:ext cx="1380175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Output: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𝑧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399" y="2296180"/>
                  <a:ext cx="1587038" cy="52322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8077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96419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topic is (still) how to train a neural network.</a:t>
            </a:r>
          </a:p>
          <a:p>
            <a:r>
              <a:rPr lang="en-US" dirty="0"/>
              <a:t>We will first apply gradient descent to train a perceptron.</a:t>
            </a:r>
          </a:p>
          <a:p>
            <a:r>
              <a:rPr lang="en-US" dirty="0"/>
              <a:t>Then we will apply gradient descent to train a neural network.</a:t>
            </a:r>
          </a:p>
          <a:p>
            <a:r>
              <a:rPr lang="en-US" dirty="0"/>
              <a:t>As a reminder, the application of gradient descent to neural networks is called </a:t>
            </a:r>
            <a:r>
              <a:rPr lang="en-US" b="1" u="sng" dirty="0"/>
              <a:t>backpropagation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0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Drawing This as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400" dirty="0"/>
              <a:t>If we think of the AND perceptron as a neural network, what topology does it have?</a:t>
            </a:r>
          </a:p>
          <a:p>
            <a:pPr lvl="1"/>
            <a:r>
              <a:rPr lang="en-US" sz="2000" dirty="0"/>
              <a:t>How many layers? Two (don’t forget the input layer).</a:t>
            </a:r>
          </a:p>
          <a:p>
            <a:pPr lvl="1"/>
            <a:r>
              <a:rPr lang="en-US" sz="2000" dirty="0"/>
              <a:t>How many units in each layer?</a:t>
            </a:r>
          </a:p>
          <a:p>
            <a:pPr lvl="2"/>
            <a:r>
              <a:rPr lang="en-US" dirty="0"/>
              <a:t>Input layer: 2 units</a:t>
            </a:r>
          </a:p>
          <a:p>
            <a:pPr lvl="2"/>
            <a:r>
              <a:rPr lang="en-US" dirty="0"/>
              <a:t>Output layer: 1 unit (the actual perceptron).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5" name="Group 4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9" name="Straight Arrow Connector 8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>
                  <a:stCxn id="20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>
                  <a:stCxn id="19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6" name="TextBox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8" name="Straight Arrow Connector 17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15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752600"/>
                <a:ext cx="8610600" cy="4572000"/>
              </a:xfrm>
            </p:spPr>
            <p:txBody>
              <a:bodyPr/>
              <a:lstStyle/>
              <a:p>
                <a:r>
                  <a:rPr lang="en-US" dirty="0"/>
                  <a:t>This is a toy problem, there are only four possible cases: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1.0,  0.0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1.0,  1.0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752600"/>
                <a:ext cx="8610600" cy="4572000"/>
              </a:xfrm>
              <a:blipFill>
                <a:blip r:embed="rId3"/>
                <a:stretch>
                  <a:fillRect l="-1275" t="-133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4343400"/>
            <a:ext cx="8203971" cy="2344680"/>
            <a:chOff x="381000" y="4343400"/>
            <a:chExt cx="8203971" cy="234468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2114" y="4476690"/>
              <a:ext cx="7062857" cy="1877250"/>
              <a:chOff x="2579131" y="1390590"/>
              <a:chExt cx="7062857" cy="187725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579131" y="1390590"/>
                <a:ext cx="7062857" cy="1877250"/>
                <a:chOff x="2579131" y="389810"/>
                <a:chExt cx="7062857" cy="1877250"/>
              </a:xfrm>
            </p:grpSpPr>
            <p:cxnSp>
              <p:nvCxnSpPr>
                <p:cNvPr id="28" name="Straight Arrow Connector 27"/>
                <p:cNvCxnSpPr>
                  <a:endCxn id="23" idx="1"/>
                </p:cNvCxnSpPr>
                <p:nvPr/>
              </p:nvCxnSpPr>
              <p:spPr>
                <a:xfrm>
                  <a:off x="4907275" y="762973"/>
                  <a:ext cx="2073592" cy="564176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22" idx="6"/>
                  <a:endCxn id="23" idx="3"/>
                </p:cNvCxnSpPr>
                <p:nvPr/>
              </p:nvCxnSpPr>
              <p:spPr>
                <a:xfrm flipV="1">
                  <a:off x="2579131" y="2081491"/>
                  <a:ext cx="4401736" cy="1855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stCxn id="21" idx="6"/>
                  <a:endCxn id="23" idx="2"/>
                </p:cNvCxnSpPr>
                <p:nvPr/>
              </p:nvCxnSpPr>
              <p:spPr>
                <a:xfrm>
                  <a:off x="2581017" y="1217780"/>
                  <a:ext cx="4233143" cy="48654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0" dirty="0"/>
                        <a:t>bias input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oMath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52617" y="389810"/>
                      <a:ext cx="1410964" cy="40011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4329" t="-7576" b="-257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???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965529">
                      <a:off x="5292685" y="633493"/>
                      <a:ext cx="1596784" cy="477888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360000">
                      <a:off x="2628867" y="1019904"/>
                      <a:ext cx="3976666" cy="47788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584" t="-54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/>
                        <a:t>Output: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a14:m>
                      <a:r>
                        <a:rPr lang="en-US" sz="2400" dirty="0"/>
                        <a:t>        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,1,2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???</m:t>
                          </m:r>
                        </m:oMath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1480000">
                      <a:off x="2587935" y="1709432"/>
                      <a:ext cx="4668113" cy="477888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81" b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/>
                <p:cNvCxnSpPr>
                  <a:stCxn id="23" idx="6"/>
                </p:cNvCxnSpPr>
                <p:nvPr/>
              </p:nvCxnSpPr>
              <p:spPr>
                <a:xfrm>
                  <a:off x="7952505" y="1704320"/>
                  <a:ext cx="1689483" cy="3895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/>
                      <a:t>Output: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a14:m>
                    <a:endParaRPr lang="en-US" sz="2000" dirty="0"/>
                  </a:p>
                  <a:p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6813" y="2352636"/>
                    <a:ext cx="1428404" cy="72128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255" t="-336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86" y="4970520"/>
                  <a:ext cx="836314" cy="66828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6019800"/>
                  <a:ext cx="836314" cy="66828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7143" y="5257800"/>
                  <a:ext cx="1138345" cy="10668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/>
            <p:cNvSpPr txBox="1"/>
            <p:nvPr/>
          </p:nvSpPr>
          <p:spPr>
            <a:xfrm>
              <a:off x="381000" y="4343400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9058" y="4611469"/>
              <a:ext cx="1451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  <a:br>
                <a:rPr lang="en-US" dirty="0"/>
              </a:br>
              <a:r>
                <a:rPr lang="en-US" dirty="0"/>
                <a:t>layer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11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Perceptron Training: </a:t>
            </a:r>
            <a:br>
              <a:rPr lang="en-US" dirty="0"/>
            </a:br>
            <a:r>
              <a:rPr lang="en-US" dirty="0"/>
              <a:t>Notation for Training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229600" cy="4419600"/>
              </a:xfrm>
            </p:spPr>
            <p:txBody>
              <a:bodyPr/>
              <a:lstStyle/>
              <a:p>
                <a:r>
                  <a:rPr lang="en-US" sz="2400" dirty="0"/>
                  <a:t>We have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400" dirty="0"/>
                  <a:t> of N training inputs.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000" b="0" dirty="0"/>
              </a:p>
              <a:p>
                <a:r>
                  <a:rPr lang="en-US" sz="24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D-dimensional column vector.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)′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We also have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of N target outputs.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is the target output for training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r>
                  <a:rPr lang="en-US" sz="2400" b="1" u="sng" dirty="0"/>
                  <a:t>If we are training a single perceptron</a:t>
                </a:r>
                <a:r>
                  <a:rPr lang="en-US" sz="2400" dirty="0"/>
                  <a:t>, then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real number.</a:t>
                </a:r>
              </a:p>
              <a:p>
                <a:r>
                  <a:rPr lang="en-US" sz="2400" b="1" u="sng" dirty="0"/>
                  <a:t>In the general case</a:t>
                </a:r>
                <a:r>
                  <a:rPr lang="en-US" sz="2400" dirty="0"/>
                  <a:t>,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is a K-dimensional column vector: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)′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229600" cy="4419600"/>
              </a:xfrm>
              <a:blipFill>
                <a:blip r:embed="rId3"/>
                <a:stretch>
                  <a:fillRect l="-963" t="-1103" r="-741" b="-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2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889944BB334799533CD849BA11EA" ma:contentTypeVersion="10" ma:contentTypeDescription="Create a new document." ma:contentTypeScope="" ma:versionID="a1de4967165218385453540951bf662b">
  <xsd:schema xmlns:xsd="http://www.w3.org/2001/XMLSchema" xmlns:xs="http://www.w3.org/2001/XMLSchema" xmlns:p="http://schemas.microsoft.com/office/2006/metadata/properties" xmlns:ns3="10f37ff0-b97a-40d0-a943-a94b1e0ce6f2" targetNamespace="http://schemas.microsoft.com/office/2006/metadata/properties" ma:root="true" ma:fieldsID="040d0c0c035d035cc1705e4d35c2df38" ns3:_="">
    <xsd:import namespace="10f37ff0-b97a-40d0-a943-a94b1e0c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7ff0-b97a-40d0-a943-a94b1e0ce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7AE0AB-A9AA-4D1C-83DC-DA02CBB9E7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7ff0-b97a-40d0-a943-a94b1e0ce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A59716-3790-4F74-AF65-F29F05911F4A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10f37ff0-b97a-40d0-a943-a94b1e0ce6f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A6B9AD4-BA3B-47A9-881E-1C7F2937C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4002</Words>
  <Application>Microsoft Office PowerPoint</Application>
  <PresentationFormat>On-screen Show (4:3)</PresentationFormat>
  <Paragraphs>722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Cambria Math</vt:lpstr>
      <vt:lpstr>Office Theme</vt:lpstr>
      <vt:lpstr>PowerPoint Presentation</vt:lpstr>
      <vt:lpstr>Training a Neural Network</vt:lpstr>
      <vt:lpstr>Plan</vt:lpstr>
      <vt:lpstr>Training the AND Perceptron</vt:lpstr>
      <vt:lpstr>Training the AND Perceptron</vt:lpstr>
      <vt:lpstr>Drawing This as a Neural Network</vt:lpstr>
      <vt:lpstr>Drawing This as a Neural Network</vt:lpstr>
      <vt:lpstr>Training Set</vt:lpstr>
      <vt:lpstr>Perceptron Training:  Notation for Training Set</vt:lpstr>
      <vt:lpstr>Training Goal</vt:lpstr>
      <vt:lpstr>Training Goal</vt:lpstr>
      <vt:lpstr>Training as an Optimization Problem</vt:lpstr>
      <vt:lpstr>Parameters We Optimize</vt:lpstr>
      <vt:lpstr>Parameters We Optimize</vt:lpstr>
      <vt:lpstr>Optimization Criterion</vt:lpstr>
      <vt:lpstr>Optimization Criterion</vt:lpstr>
      <vt:lpstr>Squared Differences</vt:lpstr>
      <vt:lpstr>Sum of Squared Differences</vt:lpstr>
      <vt:lpstr>Global and Local Optima</vt:lpstr>
      <vt:lpstr>Global and Local Optima</vt:lpstr>
      <vt:lpstr>Global and Local Optima</vt:lpstr>
      <vt:lpstr>Global and Local Optima</vt:lpstr>
      <vt:lpstr>Training as an Optimization Problem</vt:lpstr>
      <vt:lpstr>Training as an Optimization Problem</vt:lpstr>
      <vt:lpstr>Gradients and Partial Derivatives</vt:lpstr>
      <vt:lpstr>Partial Derivatives</vt:lpstr>
      <vt:lpstr>Partial Derivatives</vt:lpstr>
      <vt:lpstr>Partial Derivatives</vt:lpstr>
      <vt:lpstr>Partial Derivatives</vt:lpstr>
      <vt:lpstr>Partial Derivatives</vt:lpstr>
      <vt:lpstr>Partial Derivatives</vt:lpstr>
      <vt:lpstr>Partial Derivatives</vt:lpstr>
      <vt:lpstr>Partial Derivatives</vt:lpstr>
      <vt:lpstr>Partial Derivatives</vt:lpstr>
      <vt:lpstr>Gradients</vt:lpstr>
      <vt:lpstr>Gradients</vt:lpstr>
      <vt:lpstr>Gradients and Neural Networks</vt:lpstr>
      <vt:lpstr>Direction of the Gradient</vt:lpstr>
      <vt:lpstr>Some Examples</vt:lpstr>
      <vt:lpstr>Some Examples</vt:lpstr>
      <vt:lpstr>Some Examples</vt:lpstr>
      <vt:lpstr>Some Examples</vt:lpstr>
      <vt:lpstr>Some Examples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 Descent</vt:lpstr>
      <vt:lpstr>Gradients at Local Minima</vt:lpstr>
      <vt:lpstr>Gradients at Local Minima</vt:lpstr>
      <vt:lpstr>Gradient Descent Pseudocode</vt:lpstr>
      <vt:lpstr>Further Reading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athitsos</dc:creator>
  <cp:lastModifiedBy>Vassilis Athitsos</cp:lastModifiedBy>
  <cp:revision>700</cp:revision>
  <dcterms:created xsi:type="dcterms:W3CDTF">2006-08-16T00:00:00Z</dcterms:created>
  <dcterms:modified xsi:type="dcterms:W3CDTF">2025-01-11T01:20:29Z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0x01010080B5889944BB334799533CD849BA11EA</vt:lpwstr>
  </property>
</Properties>
</file>