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2"/>
  </p:notesMasterIdLst>
  <p:handoutMasterIdLst>
    <p:handoutMasterId r:id="rId73"/>
  </p:handoutMasterIdLst>
  <p:sldIdLst>
    <p:sldId id="256" r:id="rId6"/>
    <p:sldId id="396" r:id="rId7"/>
    <p:sldId id="397" r:id="rId8"/>
    <p:sldId id="398" r:id="rId9"/>
    <p:sldId id="400" r:id="rId10"/>
    <p:sldId id="373" r:id="rId11"/>
    <p:sldId id="401" r:id="rId12"/>
    <p:sldId id="406" r:id="rId13"/>
    <p:sldId id="407" r:id="rId14"/>
    <p:sldId id="292" r:id="rId15"/>
    <p:sldId id="408" r:id="rId16"/>
    <p:sldId id="293" r:id="rId17"/>
    <p:sldId id="296" r:id="rId18"/>
    <p:sldId id="410" r:id="rId19"/>
    <p:sldId id="411" r:id="rId20"/>
    <p:sldId id="412" r:id="rId21"/>
    <p:sldId id="433" r:id="rId22"/>
    <p:sldId id="413" r:id="rId23"/>
    <p:sldId id="414" r:id="rId24"/>
    <p:sldId id="415" r:id="rId25"/>
    <p:sldId id="416" r:id="rId26"/>
    <p:sldId id="417" r:id="rId27"/>
    <p:sldId id="421" r:id="rId28"/>
    <p:sldId id="422" r:id="rId29"/>
    <p:sldId id="423" r:id="rId30"/>
    <p:sldId id="425" r:id="rId31"/>
    <p:sldId id="424" r:id="rId32"/>
    <p:sldId id="427" r:id="rId33"/>
    <p:sldId id="426" r:id="rId34"/>
    <p:sldId id="428" r:id="rId35"/>
    <p:sldId id="429" r:id="rId36"/>
    <p:sldId id="430" r:id="rId37"/>
    <p:sldId id="434" r:id="rId38"/>
    <p:sldId id="431" r:id="rId39"/>
    <p:sldId id="432" r:id="rId40"/>
    <p:sldId id="409" r:id="rId41"/>
    <p:sldId id="297" r:id="rId42"/>
    <p:sldId id="376" r:id="rId43"/>
    <p:sldId id="300" r:id="rId44"/>
    <p:sldId id="302" r:id="rId45"/>
    <p:sldId id="291" r:id="rId46"/>
    <p:sldId id="303" r:id="rId47"/>
    <p:sldId id="351" r:id="rId48"/>
    <p:sldId id="356" r:id="rId49"/>
    <p:sldId id="379" r:id="rId50"/>
    <p:sldId id="380" r:id="rId51"/>
    <p:sldId id="381" r:id="rId52"/>
    <p:sldId id="359" r:id="rId53"/>
    <p:sldId id="358" r:id="rId54"/>
    <p:sldId id="360" r:id="rId55"/>
    <p:sldId id="361" r:id="rId56"/>
    <p:sldId id="362" r:id="rId57"/>
    <p:sldId id="363" r:id="rId58"/>
    <p:sldId id="304" r:id="rId59"/>
    <p:sldId id="305" r:id="rId60"/>
    <p:sldId id="364" r:id="rId61"/>
    <p:sldId id="382" r:id="rId62"/>
    <p:sldId id="383" r:id="rId63"/>
    <p:sldId id="365" r:id="rId64"/>
    <p:sldId id="377" r:id="rId65"/>
    <p:sldId id="368" r:id="rId66"/>
    <p:sldId id="369" r:id="rId67"/>
    <p:sldId id="370" r:id="rId68"/>
    <p:sldId id="378" r:id="rId69"/>
    <p:sldId id="371" r:id="rId70"/>
    <p:sldId id="372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C47D7-D8D9-49D7-A97F-032066D63C13}" v="4" dt="2025-01-11T01:21:05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>
      <p:cViewPr varScale="1">
        <p:scale>
          <a:sx n="99" d="100"/>
          <a:sy n="99" d="100"/>
        </p:scale>
        <p:origin x="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08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FC6C47D7-D8D9-49D7-A97F-032066D63C13}"/>
    <pc:docChg chg="modSld">
      <pc:chgData name="Vassilis Athitsos" userId="cac912e4-cfd7-44a5-98fd-59802aaf955c" providerId="ADAL" clId="{FC6C47D7-D8D9-49D7-A97F-032066D63C13}" dt="2025-01-11T01:21:05.901" v="3" actId="20577"/>
      <pc:docMkLst>
        <pc:docMk/>
      </pc:docMkLst>
      <pc:sldChg chg="modSp">
        <pc:chgData name="Vassilis Athitsos" userId="cac912e4-cfd7-44a5-98fd-59802aaf955c" providerId="ADAL" clId="{FC6C47D7-D8D9-49D7-A97F-032066D63C13}" dt="2025-01-11T01:21:05.901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FC6C47D7-D8D9-49D7-A97F-032066D63C13}" dt="2025-01-11T01:21:05.901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7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1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4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2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7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0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4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4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8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6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45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8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2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0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7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6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2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4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6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3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7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7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1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31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61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7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59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4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61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21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88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776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80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13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06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033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80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23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01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28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32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89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3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09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37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33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13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8B1E-B1BB-4486-9872-D9E137C51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DF3DA-5193-4CBF-BA72-96CFD0B61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3FFC2-6281-430D-BC12-7B93853A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E85C-BA2B-461F-A710-3F280D05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E40F-3615-4EB2-AEE4-B4C4086E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7909-3867-4AE7-936F-5FF9DFB0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B61AD-14B5-4B93-81CE-2753DDE3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800F5-AFA5-439A-B088-59CADFF9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C97F-4532-4F92-A75C-EC6CF1A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F0AF0-F39A-4687-B0B1-128378D3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3B093-152F-412D-A93C-AF9427738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F93F1-0B6F-413C-842A-EA018E243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C476-E384-4988-8777-ABE226C4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E2F6C-95F6-456F-9DD9-D86CFB08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C6DA8-1A2C-4FD4-8E7F-C59C7840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2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17B1-71AF-49AD-BD85-7F30C617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898525"/>
          </a:xfrm>
        </p:spPr>
        <p:txBody>
          <a:bodyPr/>
          <a:lstStyle>
            <a:lvl1pPr algn="ctr"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D158-BEFE-4C68-B24F-8CB6CD11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5767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685800" indent="-228600">
              <a:lnSpc>
                <a:spcPct val="100000"/>
              </a:lnSpc>
              <a:buFont typeface="Calibri" panose="020F0502020204030204" pitchFamily="34" charset="0"/>
              <a:buChar char="–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3C59A-9778-45B7-BFF6-4ABB0944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66800" cy="365125"/>
          </a:xfrm>
        </p:spPr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DEE61-17B5-4C23-9140-9163C9C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438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3DAB-1425-4DBF-9CBD-516A4F92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609600" cy="365125"/>
          </a:xfrm>
        </p:spPr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4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E21D-C753-4F22-8D35-10B4F2C4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CD7F-2199-4641-913F-35E2A0202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F235E-4228-42DC-ADC0-6D1192CA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05700-6129-4E0E-A1F9-12F096C8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9E7E-901C-4338-9655-51FF3BCC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C541-7F67-4FD4-9AC0-170E86E4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AAC7-9E84-449D-B298-1C73D7814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E4071-4776-4264-AAB2-423CE5D28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0C92A-653E-4117-AE5D-57C7AED8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BCA79-309F-4255-90A2-151A7562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29FD1-CAE0-4F2A-9313-BC6A4469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27B4-0383-4E78-921C-7EDDF040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DB50F-998F-4827-A23E-0E0F486F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BD171-D3AD-4EF4-8AC5-144C89433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778F2-CAD5-4973-878A-5EA94642D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C2964-C5D6-4150-98B5-E693B83F9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9D4E6-3540-48BE-BBFE-06C5E625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9FC20-D98B-4C7F-81CE-C0ED2898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FBFB7-9CD7-4C2C-B4CB-2ECC45E1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330D-AFC2-41CA-B56A-F45BE5AE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FD6A3-9F04-4199-A5E3-227009A1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6048E-E4AE-4E4E-B8F0-5D59BD8C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167A2-63B3-481B-BADF-B562956D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9C36A-CF62-489C-A48F-87C4B70D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AA99B-B874-482F-9BD9-0A3E3F2D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21582-9A9A-47D2-B678-61508DA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CFE5-FEBD-48A4-87EC-3619B309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73D9-9151-4646-B0F9-2AAE9D5D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38DE0-E9BD-476D-A6A9-BFEAF20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FD64-3F64-427E-9549-35E6658C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48CB9-BCC6-48CC-AE00-79161442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58A5D-189C-46AD-8FD7-83BF6B8A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E4E6-819F-42B2-B278-33C7F79B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A479F-E271-47E0-976B-6D77086CC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774A1-003B-4C7F-BEEF-07C097A2B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AD861-720E-4C7C-97EE-B47309DC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DDDBC-7877-441D-B6CE-DAF5FECB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469D7-06D1-4F66-84FB-6E6233D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A1FDA-C84D-49F7-84F0-496DD70B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23A4F-3456-4CD4-96D5-D3D298A25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8D27F-68AE-422C-9238-7DC97C4C8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265B0-1370-4236-AC87-A90BF40B60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498B7-33B5-4040-BC26-D3D45F0A5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39B2-1E2C-4F59-B565-168C59D3F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3F6F-EF1E-449B-928F-62F5804D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1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91.png"/><Relationship Id="rId10" Type="http://schemas.openxmlformats.org/officeDocument/2006/relationships/image" Target="../media/image340.png"/><Relationship Id="rId4" Type="http://schemas.openxmlformats.org/officeDocument/2006/relationships/image" Target="../media/image281.png"/><Relationship Id="rId9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18" Type="http://schemas.openxmlformats.org/officeDocument/2006/relationships/image" Target="../media/image3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0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2300.png"/><Relationship Id="rId4" Type="http://schemas.openxmlformats.org/officeDocument/2006/relationships/image" Target="../media/image170.png"/><Relationship Id="rId9" Type="http://schemas.openxmlformats.org/officeDocument/2006/relationships/image" Target="../media/image2200.png"/><Relationship Id="rId14" Type="http://schemas.openxmlformats.org/officeDocument/2006/relationships/image" Target="../media/image27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65532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Neural Networks – Part 3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Training </a:t>
            </a:r>
            <a:r>
              <a:rPr lang="en-US" sz="3200" dirty="0" err="1"/>
              <a:t>Perceptrons</a:t>
            </a:r>
            <a:endParaRPr lang="en-US" sz="3200" dirty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Handling Multiclass Problems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239161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 err="1">
                <a:latin typeface="+mn-lt"/>
              </a:rPr>
              <a:t>Vassilis</a:t>
            </a:r>
            <a:r>
              <a:rPr lang="en-US" sz="2000" dirty="0">
                <a:latin typeface="+mn-lt"/>
              </a:rPr>
              <a:t>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Perceptron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Suppose that a perceptron is using the step function as its activation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Can we apply gradient descent in that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>
                <a:blip r:embed="rId3"/>
                <a:stretch>
                  <a:fillRect l="-1333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19109" y="2667000"/>
                <a:ext cx="5620092" cy="9161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0, 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if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09" y="2667000"/>
                <a:ext cx="5620092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354" y="2658049"/>
                <a:ext cx="2698046" cy="9161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4" y="2658049"/>
                <a:ext cx="2698046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2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Perceptron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Suppose that a perceptron is using the step function as its activation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Can we apply gradient descent in that case?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No,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gives gradients of 0.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This is because the derivative of the step function is zero everywhere, except at 0 where it is not continuous.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This means that we never update the initial point that we start the gradient descent from.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>
                <a:blip r:embed="rId3"/>
                <a:stretch>
                  <a:fillRect l="-1333" t="-1142" r="-1778" b="-10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19109" y="2667000"/>
                <a:ext cx="5620092" cy="9161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0, 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if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09" y="2667000"/>
                <a:ext cx="5620092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354" y="2658049"/>
                <a:ext cx="2698046" cy="9161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4" y="2658049"/>
                <a:ext cx="2698046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763000" cy="39624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A better option is setting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h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the sigmoid function: </a:t>
                </a:r>
                <a:br>
                  <a:rPr lang="en-US" sz="2400" dirty="0"/>
                </a:br>
                <a:endParaRPr lang="en-US" sz="105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105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Then, measured just on a single training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the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/>
                      </a:rPr>
                      <m:t>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is defined as: </a:t>
                </a:r>
                <a:br>
                  <a:rPr lang="en-US" sz="2400" dirty="0"/>
                </a:br>
                <a:br>
                  <a:rPr lang="en-US" sz="105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sz="2400" dirty="0"/>
                </a:br>
                <a:endParaRPr lang="en-US" sz="105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Reminder: if our neural network is a single perceptron, then the target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u="sng" dirty="0"/>
                  <a:t>must be</a:t>
                </a:r>
                <a:r>
                  <a:rPr lang="en-US" sz="2400" dirty="0"/>
                  <a:t> one-dimensional. These formulas, so far, deal only with training a single perceptron.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763000" cy="3962400"/>
              </a:xfrm>
              <a:blipFill>
                <a:blip r:embed="rId3"/>
                <a:stretch>
                  <a:fillRect l="-904" t="-1231" b="-34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Perceptron Learning </a:t>
            </a:r>
          </a:p>
        </p:txBody>
      </p:sp>
    </p:spTree>
    <p:extLst>
      <p:ext uri="{BB962C8B-B14F-4D97-AF65-F5344CB8AC3E}">
        <p14:creationId xmlns:p14="http://schemas.microsoft.com/office/powerpoint/2010/main" val="346133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943600" cy="854075"/>
          </a:xfrm>
        </p:spPr>
        <p:txBody>
          <a:bodyPr/>
          <a:lstStyle/>
          <a:p>
            <a:r>
              <a:rPr lang="en-US" dirty="0">
                <a:latin typeface="+mn-lt"/>
              </a:rPr>
              <a:t>Computing the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610600" cy="4800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:endParaRPr lang="en-US" sz="1000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 this form,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is differentiable.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want to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using gradient descent.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Therefore, we have to take these steps: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Change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in the direction opposite to the gradient: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,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610600" cy="4800600"/>
              </a:xfrm>
              <a:blipFill>
                <a:blip r:embed="rId3"/>
                <a:stretch>
                  <a:fillRect l="-1274" b="-1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5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Updates, One Example at a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10600" cy="4800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:endParaRPr lang="en-US" sz="18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We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based on the gradients: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,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Note: the update formulas are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(the loss corresponding to the n-</a:t>
                </a:r>
                <a:r>
                  <a:rPr lang="en-US" dirty="0" err="1"/>
                  <a:t>th</a:t>
                </a:r>
                <a:r>
                  <a:rPr lang="en-US" dirty="0"/>
                  <a:t> training example).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This means that we compute gradients and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separately for each training example.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Overall, we loop over all training examples, and for each example we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using those formulas.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10600" cy="4800600"/>
              </a:xfrm>
              <a:blipFill>
                <a:blip r:embed="rId3"/>
                <a:stretch>
                  <a:fillRect l="-1274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629400" cy="777875"/>
          </a:xfrm>
        </p:spPr>
        <p:txBody>
          <a:bodyPr/>
          <a:lstStyle/>
          <a:p>
            <a:r>
              <a:rPr lang="en-US" dirty="0"/>
              <a:t>Batch Processing Preview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10600" cy="4800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:endParaRPr lang="en-US" sz="18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We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based on the gradients: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,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 more common approach is to compute the updates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using multiple training examples simultaneously.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That is called “batch processing”, and those multiple training examples are called a “batch”.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For now, to keep things simple, each batch is a single example. Later we will see how to generalize this.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10600" cy="4800600"/>
              </a:xfrm>
              <a:blipFill>
                <a:blip r:embed="rId3"/>
                <a:stretch>
                  <a:fillRect l="-1274" r="-1203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477000" cy="930275"/>
          </a:xfrm>
        </p:spPr>
        <p:txBody>
          <a:bodyPr/>
          <a:lstStyle/>
          <a:p>
            <a:r>
              <a:rPr lang="en-US" dirty="0"/>
              <a:t>Chain Rule for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610600" cy="48006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sz="2400" dirty="0"/>
                </a:br>
                <a:endParaRPr lang="en-US" sz="1600" dirty="0"/>
              </a:p>
              <a:p>
                <a:r>
                  <a:rPr lang="en-US" sz="2400" dirty="0"/>
                  <a:t>So, to do gradient descent, we need to compute the gradients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We start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, which is more simple,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is a scalar.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a complicated formula, its derivative is not obvious.</a:t>
                </a:r>
              </a:p>
              <a:p>
                <a:r>
                  <a:rPr lang="en-US" sz="2400" dirty="0"/>
                  <a:t>In such cases, the chain rule can be used:</a:t>
                </a:r>
              </a:p>
              <a:p>
                <a:r>
                  <a:rPr lang="en-US" sz="2400" dirty="0"/>
                  <a:t>Strategy: </a:t>
                </a:r>
              </a:p>
              <a:p>
                <a:pPr lvl="1"/>
                <a:r>
                  <a:rPr lang="en-US" sz="20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as a composition of simple functions, whose derivatives is obvious.</a:t>
                </a:r>
              </a:p>
              <a:p>
                <a:pPr lvl="1"/>
                <a:r>
                  <a:rPr lang="en-US" sz="2000" dirty="0"/>
                  <a:t>Use the chain rule to compute the gradients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610600" cy="4800600"/>
              </a:xfrm>
              <a:blipFill>
                <a:blip r:embed="rId3"/>
                <a:stretch>
                  <a:fillRect l="-778" r="-708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 have seen the chain rule defined in two different (but equivalent) ways:</a:t>
                </a:r>
              </a:p>
              <a:p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I have always found the second one easier to remember and use.</a:t>
                </a:r>
              </a:p>
              <a:p>
                <a:pPr lvl="1"/>
                <a:r>
                  <a:rPr lang="en-US" dirty="0"/>
                  <a:t>This is the version we use in </a:t>
                </a:r>
                <a:r>
                  <a:rPr lang="en-US"/>
                  <a:t>these slides.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5" t="-2133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1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Decomposing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227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19200"/>
                <a:ext cx="7772400" cy="45767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This is one possible decomposition that works:</a:t>
                </a:r>
              </a:p>
              <a:p>
                <a:pPr lvl="1">
                  <a:lnSpc>
                    <a:spcPct val="110000"/>
                  </a:lnSpc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=−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>
                  <a:lnSpc>
                    <a:spcPct val="110000"/>
                  </a:lnSpc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10000"/>
                  </a:lnSpc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>
                  <a:lnSpc>
                    <a:spcPct val="110000"/>
                  </a:lnSpc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lvl="1">
                  <a:lnSpc>
                    <a:spcPct val="110000"/>
                  </a:lnSpc>
                  <a:buFontTx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Usually we write this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19200"/>
                <a:ext cx="7772400" cy="4576763"/>
              </a:xfrm>
              <a:blipFill>
                <a:blip r:embed="rId4"/>
                <a:stretch>
                  <a:fillRect l="-1098" b="-19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8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87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Then, according to the chain rule: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876800"/>
              </a:xfrm>
              <a:blipFill>
                <a:blip r:embed="rId3"/>
                <a:stretch>
                  <a:fillRect l="-963" b="-7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3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Training as an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27575"/>
          </a:xfrm>
        </p:spPr>
        <p:txBody>
          <a:bodyPr/>
          <a:lstStyle/>
          <a:p>
            <a:r>
              <a:rPr lang="en-US" dirty="0"/>
              <a:t>Training a neural network is an optimization problem.</a:t>
            </a:r>
          </a:p>
          <a:p>
            <a:r>
              <a:rPr lang="en-US" dirty="0"/>
              <a:t>In an optimization problem we need to:</a:t>
            </a:r>
          </a:p>
          <a:p>
            <a:pPr lvl="1"/>
            <a:r>
              <a:rPr lang="en-US" dirty="0"/>
              <a:t>Define what </a:t>
            </a:r>
            <a:r>
              <a:rPr lang="en-US" b="1" u="sng" dirty="0"/>
              <a:t>parameters</a:t>
            </a:r>
            <a:r>
              <a:rPr lang="en-US" dirty="0"/>
              <a:t> we are optimizing. This is also called the </a:t>
            </a:r>
            <a:r>
              <a:rPr lang="en-US" b="1" u="sng" dirty="0"/>
              <a:t>search space</a:t>
            </a:r>
            <a:r>
              <a:rPr lang="en-US" dirty="0"/>
              <a:t> (the space of possible choices).</a:t>
            </a:r>
          </a:p>
          <a:p>
            <a:pPr lvl="1"/>
            <a:r>
              <a:rPr lang="en-US" dirty="0"/>
              <a:t>Define a quantitative </a:t>
            </a:r>
            <a:r>
              <a:rPr lang="en-US" b="1" u="sng" dirty="0"/>
              <a:t>optimization criterion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For any choice of parameters, this criterion will measure will tell us how good they are.</a:t>
            </a:r>
          </a:p>
          <a:p>
            <a:pPr lvl="2"/>
            <a:r>
              <a:rPr lang="en-US" dirty="0"/>
              <a:t>If we have two different choices, this criterion will tell us which choice one is better.</a:t>
            </a:r>
          </a:p>
          <a:p>
            <a:pPr lvl="1"/>
            <a:r>
              <a:rPr lang="en-US" dirty="0"/>
              <a:t>Define an </a:t>
            </a:r>
            <a:r>
              <a:rPr lang="en-US" b="1" u="sng" dirty="0"/>
              <a:t>optimization algorithm</a:t>
            </a:r>
            <a:r>
              <a:rPr lang="en-US" dirty="0"/>
              <a:t> for finding a good set of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i="1" dirty="0">
                  <a:latin typeface="Cambria Math"/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i="1" dirty="0">
                  <a:latin typeface="Cambria Math"/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Why? Based on the rule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Note that when we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, 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treated as a constant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, since it does not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 r="-1481" b="-6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/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2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/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Why? Based on the rule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Again, note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, since 1 is a constant.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5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Why?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7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76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Why?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9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4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Why?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Parameters We Optimize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334001" cy="4572000"/>
          </a:xfrm>
        </p:spPr>
        <p:txBody>
          <a:bodyPr/>
          <a:lstStyle/>
          <a:p>
            <a:r>
              <a:rPr lang="en-US" sz="2400" dirty="0"/>
              <a:t>In a neural network, what parameters are we optimizing?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69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Simplifying: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876800"/>
              </a:xfrm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55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We want a formula in terms of our original variables: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latin typeface="Cambria Math"/>
                      </a:rPr>
                      <m:t>𝒘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So, we need to write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as functions of those variables.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4876800"/>
              </a:xfrm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4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=−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   =−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br>
                  <a:rPr lang="en-US" sz="700" i="1" dirty="0">
                    <a:latin typeface="Cambria Math" panose="02040503050406030204" pitchFamily="18" charset="0"/>
                  </a:rPr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  <a:blipFill>
                <a:blip r:embed="rId3"/>
                <a:stretch>
                  <a:fillRect l="-626"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ACDD5-CE68-4613-9E69-1CF474FA13D2}"/>
                  </a:ext>
                </a:extLst>
              </p:cNvPr>
              <p:cNvSpPr txBox="1"/>
              <p:nvPr/>
            </p:nvSpPr>
            <p:spPr>
              <a:xfrm>
                <a:off x="76201" y="4791670"/>
                <a:ext cx="2362199" cy="14773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write this in a more simple way, because the red part is just the perceptron 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ACDD5-CE68-4613-9E69-1CF474FA1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791670"/>
                <a:ext cx="2362199" cy="1477328"/>
              </a:xfrm>
              <a:prstGeom prst="rect">
                <a:avLst/>
              </a:prstGeom>
              <a:blipFill>
                <a:blip r:embed="rId4"/>
                <a:stretch>
                  <a:fillRect l="-2057" t="-1639" r="-1799" b="-532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54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=−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   =−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=−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dirty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br>
                  <a:rPr lang="en-US" sz="2000" i="1" dirty="0">
                    <a:latin typeface="Cambria Math" panose="02040503050406030204" pitchFamily="18" charset="0"/>
                  </a:rPr>
                </a:b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dirty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  <a:blipFill>
                <a:blip r:embed="rId3"/>
                <a:stretch>
                  <a:fillRect l="-626" t="-232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310F6-1ACB-458D-A03C-76E6C952A2F4}"/>
                  </a:ext>
                </a:extLst>
              </p:cNvPr>
              <p:cNvSpPr txBox="1"/>
              <p:nvPr/>
            </p:nvSpPr>
            <p:spPr>
              <a:xfrm>
                <a:off x="76201" y="4791670"/>
                <a:ext cx="2362199" cy="14773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write this in a more simple way, because the red part is just the perceptron 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310F6-1ACB-458D-A03C-76E6C952A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791670"/>
                <a:ext cx="2362199" cy="1477328"/>
              </a:xfrm>
              <a:prstGeom prst="rect">
                <a:avLst/>
              </a:prstGeom>
              <a:blipFill>
                <a:blip r:embed="rId4"/>
                <a:stretch>
                  <a:fillRect l="-2057" t="-1639" r="-1799" b="-532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3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</p:spPr>
            <p:txBody>
              <a:bodyPr/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What we have so far: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1100" dirty="0"/>
              </a:p>
              <a:p>
                <a:pPr lvl="0"/>
                <a:r>
                  <a:rPr lang="en-US" sz="2400" dirty="0"/>
                  <a:t>This formula 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 is good enough, we know everything we need to know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/>
                      </a:rPr>
                      <m:t>𝒘</m:t>
                    </m:r>
                    <m:r>
                      <a:rPr lang="en-US" sz="2400" b="1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), to compute it.</a:t>
                </a:r>
              </a:p>
              <a:p>
                <a:pPr lvl="0"/>
                <a:r>
                  <a:rPr lang="en-US" sz="2400" dirty="0"/>
                  <a:t>We simplify the part in red a bit more, by noting that: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, and therefore: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  <a:blipFill>
                <a:blip r:embed="rId3"/>
                <a:stretch>
                  <a:fillRect l="-974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15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Final Formula 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721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</p:spPr>
            <p:txBody>
              <a:bodyPr/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What we have so far: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1100" dirty="0"/>
              </a:p>
              <a:p>
                <a:pPr lvl="0"/>
                <a:r>
                  <a:rPr lang="en-US" sz="2400" dirty="0"/>
                  <a:t>Substituting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we get:</a:t>
                </a:r>
              </a:p>
              <a:p>
                <a:pPr lvl="0"/>
                <a:endParaRPr lang="en-US" sz="14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, and finally:</a:t>
                </a:r>
              </a:p>
              <a:p>
                <a:pPr marL="0" lv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5257800"/>
              </a:xfrm>
              <a:blipFill>
                <a:blip r:embed="rId4"/>
                <a:stretch>
                  <a:fillRect l="-974" t="-928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57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10600" cy="48006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sz="2400" dirty="0"/>
                </a:br>
                <a:endParaRPr lang="en-US" sz="1600" dirty="0"/>
              </a:p>
              <a:p>
                <a:r>
                  <a:rPr lang="en-US" sz="2400" dirty="0"/>
                  <a:t>As we have seen: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∗</m:t>
                    </m:r>
                    <m:r>
                      <a:rPr lang="en-US" sz="2400" i="1" dirty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With a similar derivation (which we skip), we can show that:</a:t>
                </a:r>
              </a:p>
              <a:p>
                <a:pPr marL="0" indent="0">
                  <a:buNone/>
                </a:pPr>
                <a:endParaRPr lang="en-US" sz="1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br>
                  <a:rPr lang="en-US" sz="2400" b="0" dirty="0">
                    <a:solidFill>
                      <a:srgbClr val="000000"/>
                    </a:solidFill>
                  </a:rPr>
                </a:br>
                <a:endParaRPr lang="en-US" sz="24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400" b="0" dirty="0">
                  <a:solidFill>
                    <a:srgbClr val="000000"/>
                  </a:solidFill>
                </a:endParaRPr>
              </a:p>
              <a:p>
                <a:pPr lvl="0"/>
                <a:r>
                  <a:rPr lang="en-US" sz="2400" dirty="0">
                    <a:solidFill>
                      <a:srgbClr val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D-dimensional vector. It is a scalar (shown in red) multiplied by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10600" cy="4800600"/>
              </a:xfrm>
              <a:blipFill>
                <a:blip r:embed="rId3"/>
                <a:stretch>
                  <a:fillRect l="-920" b="-1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1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4800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900" i="1" dirty="0"/>
              </a:p>
              <a:p>
                <a:pPr lvl="0"/>
                <a:r>
                  <a:rPr lang="en-US" sz="2400" dirty="0">
                    <a:solidFill>
                      <a:srgbClr val="000000"/>
                    </a:solidFill>
                  </a:rPr>
                  <a:t>So, we update the bias weight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weight vector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as follows: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br>
                  <a:rPr lang="en-US" sz="2400" dirty="0">
                    <a:solidFill>
                      <a:srgbClr val="000000"/>
                    </a:solidFill>
                  </a:rPr>
                </a:br>
                <a:endParaRPr lang="en-US" sz="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l-GR" sz="2400" i="1">
                          <a:latin typeface="Cambria Math"/>
                        </a:rPr>
                        <m:t>𝜂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𝒘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𝒘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l-G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9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4800600"/>
              </a:xfrm>
              <a:blipFill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32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98525"/>
          </a:xfrm>
        </p:spPr>
        <p:txBody>
          <a:bodyPr/>
          <a:lstStyle/>
          <a:p>
            <a:r>
              <a:rPr lang="en-US" dirty="0"/>
              <a:t>Weight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763000" cy="4800600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sz="2400" dirty="0">
                    <a:solidFill>
                      <a:srgbClr val="000000"/>
                    </a:solidFill>
                  </a:rPr>
                  <a:t>(From previous slide) Update formulas: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br>
                  <a:rPr lang="en-US" sz="1200" dirty="0">
                    <a:solidFill>
                      <a:srgbClr val="000000"/>
                    </a:solidFill>
                  </a:rPr>
                </a:br>
                <a:endParaRPr lang="en-US" sz="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l-GR" sz="2400" i="1">
                          <a:latin typeface="Cambria Math"/>
                        </a:rPr>
                        <m:t>𝜂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2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𝒘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𝒘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l-GR" sz="2400" i="1">
                          <a:latin typeface="Cambria Math"/>
                        </a:rPr>
                        <m:t>𝜂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br>
                  <a:rPr lang="en-US" sz="900" dirty="0">
                    <a:solidFill>
                      <a:srgbClr val="000000"/>
                    </a:solidFill>
                  </a:rPr>
                </a:br>
                <a:endParaRPr lang="en-US" sz="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900" dirty="0">
                  <a:solidFill>
                    <a:srgbClr val="000000"/>
                  </a:solidFill>
                </a:endParaRPr>
              </a:p>
              <a:p>
                <a:pPr lvl="0"/>
                <a:r>
                  <a:rPr lang="en-US" sz="2400" dirty="0">
                    <a:solidFill>
                      <a:srgbClr val="000000"/>
                    </a:solidFill>
                  </a:rPr>
                  <a:t>As before,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chemeClr val="tx1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learning rate parameter.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It is a positive real number that </a:t>
                </a:r>
                <a:r>
                  <a:rPr lang="en-US" sz="2000" dirty="0">
                    <a:solidFill>
                      <a:srgbClr val="000000"/>
                    </a:solidFill>
                  </a:rPr>
                  <a:t>should be chosen carefully, so as not to be too big or too small.</a:t>
                </a:r>
              </a:p>
              <a:p>
                <a:pPr lvl="0"/>
                <a:r>
                  <a:rPr lang="en-US" sz="2400" dirty="0">
                    <a:solidFill>
                      <a:srgbClr val="000000"/>
                    </a:solidFill>
                  </a:rPr>
                  <a:t>In terms of individual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, the update rule is: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br>
                  <a:rPr lang="en-US" sz="2400" dirty="0">
                    <a:solidFill>
                      <a:srgbClr val="000000"/>
                    </a:solidFill>
                  </a:rPr>
                </a:br>
                <a:endParaRPr lang="en-US" sz="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l-GR" sz="2400" i="1">
                          <a:latin typeface="Cambria Math"/>
                        </a:rPr>
                        <m:t>𝜂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763000" cy="4800600"/>
              </a:xfrm>
              <a:blipFill>
                <a:blip r:embed="rId3"/>
                <a:stretch>
                  <a:fillRect l="-974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5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-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763000" cy="4800600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Input: Training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, t</a:t>
                </a:r>
                <a:r>
                  <a:rPr lang="en-US" sz="2400" dirty="0">
                    <a:solidFill>
                      <a:srgbClr val="000000"/>
                    </a:solidFill>
                  </a:rPr>
                  <a:t>arget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 smtClean="0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For a binary classification problem,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set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lvl="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to small random numbers.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For example, set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to a random value between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−0.1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For n = 1 to N: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rgbClr val="00000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l-GR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0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 dirty="0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∗</m:t>
                    </m:r>
                    <m:r>
                      <a:rPr lang="en-US" sz="2000" i="1" dirty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rgbClr val="000000"/>
                    </a:solidFill>
                  </a:rPr>
                  <a:t>For d = 0 to D: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r>
                        <a:rPr lang="el-GR" sz="1800" i="1">
                          <a:latin typeface="Cambria Math"/>
                        </a:rPr>
                        <m:t>𝜂</m:t>
                      </m:r>
                      <m:r>
                        <a:rPr lang="en-US" sz="18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1−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dirty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i="1">
                          <a:latin typeface="Cambria Math"/>
                        </a:rPr>
                        <m:t>∗</m:t>
                      </m:r>
                      <m:r>
                        <a:rPr lang="en-US" sz="1800" i="1" dirty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000000"/>
                    </a:solidFill>
                  </a:rPr>
                  <a:t>If some stopping criterion has been met,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exit</a:t>
                </a:r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000000"/>
                    </a:solidFill>
                  </a:rPr>
                  <a:t>Else, go to step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763000" cy="4800600"/>
              </a:xfrm>
              <a:blipFill>
                <a:blip r:embed="rId3"/>
                <a:stretch>
                  <a:fillRect l="-1113" t="-635" b="-1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Parameters We Optimize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5418286" cy="4572000"/>
              </a:xfrm>
            </p:spPr>
            <p:txBody>
              <a:bodyPr/>
              <a:lstStyle/>
              <a:p>
                <a:r>
                  <a:rPr lang="en-US" sz="2400" dirty="0"/>
                  <a:t>In a neural network, what parameters are we optimizing?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/>
                  <a:t>Bias weights b and regular weights w.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/>
                  <a:t>In our toy example, this gives us three values that we have to optimize: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,1,2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5418286" cy="4572000"/>
              </a:xfrm>
              <a:blipFill>
                <a:blip r:embed="rId3"/>
                <a:stretch>
                  <a:fillRect l="-157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728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10600" cy="4876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At step 3 of the perceptron learning algorithm, we need to decide whether to stop or not.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One thing we can do is: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Compute the SSD (sum of squared differences) loss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 of the perceptron at that point over the entire training set.</a:t>
                </a:r>
                <a:br>
                  <a:rPr lang="en-US" sz="2000" dirty="0"/>
                </a:b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endParaRPr lang="en-US" sz="9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Compare the current value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 with the value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 computed at the previous iteration.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If the difference is too small (e.g., smaller than 0.00001) we stop.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10600" cy="4876800"/>
              </a:xfrm>
              <a:blipFill>
                <a:blip r:embed="rId3"/>
                <a:stretch>
                  <a:fillRect l="-992" t="-625" r="-850" b="-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581400"/>
                <a:ext cx="7560018" cy="13038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  <m:d>
                                        <m:dPr>
                                          <m:ctrlPr>
                                            <a:rPr lang="en-US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7560018" cy="13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59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Notation for Multiclass Training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We have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of N training examples.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a D-dimensional column vector.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)′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We also have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of N target outputs.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is the target output for training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a K-dimensional column vector: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)′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Note: K typically is not equal to D.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In your assignment, K is equal to the number of classes.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K is also equal to the number of units in the output layer.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76800"/>
              </a:xfrm>
              <a:blipFill>
                <a:blip r:embed="rId3"/>
                <a:stretch>
                  <a:fillRect l="-1333" t="-1000" b="-9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5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err="1"/>
              <a:t>Perceptrons</a:t>
            </a:r>
            <a:r>
              <a:rPr lang="en-US" dirty="0"/>
              <a:t> for Multiclass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419600"/>
          </a:xfrm>
        </p:spPr>
        <p:txBody>
          <a:bodyPr/>
          <a:lstStyle/>
          <a:p>
            <a:r>
              <a:rPr lang="en-US" sz="2400" dirty="0"/>
              <a:t>“Multiclass” means that we have more than two classes.</a:t>
            </a:r>
          </a:p>
          <a:p>
            <a:r>
              <a:rPr lang="en-US" sz="2400" dirty="0"/>
              <a:t>A perceptron outputs a number between 0 and 1.</a:t>
            </a:r>
          </a:p>
          <a:p>
            <a:r>
              <a:rPr lang="en-US" sz="2400" dirty="0"/>
              <a:t>This is sufficient only for binary classification problems.</a:t>
            </a:r>
          </a:p>
          <a:p>
            <a:r>
              <a:rPr lang="en-US" sz="2400" dirty="0"/>
              <a:t>For more than two classes, there are many different options.</a:t>
            </a:r>
          </a:p>
          <a:p>
            <a:r>
              <a:rPr lang="en-US" sz="2400" dirty="0"/>
              <a:t>We will follow a general approach called </a:t>
            </a:r>
            <a:r>
              <a:rPr lang="en-US" sz="2400" b="1" u="sng" dirty="0"/>
              <a:t>one-versus-all classification</a:t>
            </a:r>
            <a:r>
              <a:rPr lang="en-US" sz="2400" dirty="0"/>
              <a:t> (also known as OVA classification).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This approach is a general method, that can be combined with various binary classification methods, so as to solve multiclass problems. Here we see the method applied to </a:t>
            </a:r>
            <a:r>
              <a:rPr lang="en-US" sz="2000" dirty="0" err="1"/>
              <a:t>perceptrons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5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Multiclass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229600" cy="4876800"/>
              </a:xfrm>
            </p:spPr>
            <p:txBody>
              <a:bodyPr/>
              <a:lstStyle/>
              <a:p>
                <a:r>
                  <a:rPr lang="en-US" dirty="0"/>
                  <a:t>Suppose we have this training set: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.4,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.3,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dog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0.6,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.4,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dog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6.7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cat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.4, 0.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fox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.5, 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6, 3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.6,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cat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7.3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fox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In this training set: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We have three classes.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Each training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five-dimensional vector.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class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strings.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229600" cy="4876800"/>
              </a:xfrm>
              <a:blipFill>
                <a:blip r:embed="rId3"/>
                <a:stretch>
                  <a:fillRect l="-1333" t="-1125" b="-4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2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305800" cy="4876800"/>
              </a:xfrm>
            </p:spPr>
            <p:txBody>
              <a:bodyPr/>
              <a:lstStyle/>
              <a:p>
                <a:r>
                  <a:rPr lang="en-US" dirty="0"/>
                  <a:t>Training set: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dog</m:t>
                    </m:r>
                  </m:oMath>
                </a14:m>
                <a:r>
                  <a:rPr lang="en-US" dirty="0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cat</m:t>
                    </m:r>
                  </m:oMath>
                </a14:m>
                <a:r>
                  <a:rPr lang="en-US" dirty="0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fox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cat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fox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Generate new class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classes are numbered sequentially starting from 1.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Thus, in our example, the class labels become 1, 2, 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305800" cy="4876800"/>
              </a:xfrm>
              <a:blipFill>
                <a:blip r:embed="rId3"/>
                <a:stretch>
                  <a:fillRect l="-1322" t="-1125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29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534400" cy="4876800"/>
              </a:xfrm>
            </p:spPr>
            <p:txBody>
              <a:bodyPr/>
              <a:lstStyle/>
              <a:p>
                <a:r>
                  <a:rPr lang="en-US" dirty="0"/>
                  <a:t>Training set: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2: Convert each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a </a:t>
                </a:r>
                <a:r>
                  <a:rPr lang="en-US" b="1" u="sng" dirty="0"/>
                  <a:t>one-hot vector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as many dimensions as the number of classes.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How many dimensions should we use in our example?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534400" cy="4876800"/>
              </a:xfrm>
              <a:blipFill>
                <a:blip r:embed="rId3"/>
                <a:stretch>
                  <a:fillRect l="-1286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63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534400" cy="487680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Training set: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?, ?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?, ?, ?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?, ?, ?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?, ?, ?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?, ?, ?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?, ?, ?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Step 2: Convert each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a </a:t>
                </a:r>
                <a:r>
                  <a:rPr lang="en-US" b="1" u="sng" dirty="0"/>
                  <a:t>one-hot vector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as many dimensions as the number of classes.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In our example we have three classes, so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3-dimensional.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then set the </a:t>
                </a:r>
                <a:r>
                  <a:rPr lang="en-US" dirty="0" err="1"/>
                  <a:t>i-th</a:t>
                </a:r>
                <a:r>
                  <a:rPr lang="en-US" dirty="0"/>
                  <a:t>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1.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Otherwise, set the </a:t>
                </a:r>
                <a:r>
                  <a:rPr lang="en-US" dirty="0" err="1"/>
                  <a:t>i-th</a:t>
                </a:r>
                <a:r>
                  <a:rPr lang="en-US" dirty="0"/>
                  <a:t>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534400" cy="4876800"/>
              </a:xfrm>
              <a:blipFill>
                <a:blip r:embed="rId3"/>
                <a:stretch>
                  <a:fillRect l="-1286" t="-1125" b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4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534400" cy="487680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Training set: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Step 2: Convert each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a </a:t>
                </a:r>
                <a:r>
                  <a:rPr lang="en-US" b="1" u="sng" dirty="0"/>
                  <a:t>one-hot vector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as many dimensions as the number of classes.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In our example we have three classes, so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3-dimensional.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then set the </a:t>
                </a:r>
                <a:r>
                  <a:rPr lang="en-US" dirty="0" err="1"/>
                  <a:t>i-th</a:t>
                </a:r>
                <a:r>
                  <a:rPr lang="en-US" dirty="0"/>
                  <a:t>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1.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Otherwise, set the </a:t>
                </a:r>
                <a:r>
                  <a:rPr lang="en-US" dirty="0" err="1"/>
                  <a:t>i-th</a:t>
                </a:r>
                <a:r>
                  <a:rPr lang="en-US" dirty="0"/>
                  <a:t>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534400" cy="4876800"/>
              </a:xfrm>
              <a:blipFill>
                <a:blip r:embed="rId3"/>
                <a:stretch>
                  <a:fillRect l="-1286" t="-1125" b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27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Training set: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Step 3: Train three separate </a:t>
                </a:r>
                <a:r>
                  <a:rPr lang="en-US" dirty="0" err="1"/>
                  <a:t>perceptrons</a:t>
                </a:r>
                <a:r>
                  <a:rPr lang="en-US" dirty="0"/>
                  <a:t> (as many as the number of classes).</a:t>
                </a:r>
              </a:p>
              <a:p>
                <a:r>
                  <a:rPr lang="en-US" dirty="0"/>
                  <a:t>For training the </a:t>
                </a:r>
                <a:r>
                  <a:rPr lang="en-US" b="1" u="sng" dirty="0"/>
                  <a:t>first</a:t>
                </a:r>
                <a:r>
                  <a:rPr lang="en-US" dirty="0"/>
                  <a:t> perceptron, use the </a:t>
                </a:r>
                <a:r>
                  <a:rPr lang="en-US" b="1" u="sng" dirty="0"/>
                  <a:t>first</a:t>
                </a:r>
                <a:r>
                  <a:rPr lang="en-US" dirty="0"/>
                  <a:t> dimension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target output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  <a:blipFill>
                <a:blip r:embed="rId3"/>
                <a:stretch>
                  <a:fillRect l="-1253" t="-1125" b="-7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83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Set for the First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Training set used to train the first perceptron: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Essentially, the first perceptron is trained to output “1” when: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original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“dog”.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sequentially numbered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  <a:blipFill>
                <a:blip r:embed="rId3"/>
                <a:stretch>
                  <a:fillRect l="-1253" t="-1125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3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Optimization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5695250" cy="4572000"/>
              </a:xfrm>
            </p:spPr>
            <p:txBody>
              <a:bodyPr/>
              <a:lstStyle/>
              <a:p>
                <a:r>
                  <a:rPr lang="en-US" sz="2400" dirty="0"/>
                  <a:t>Suppose that we are considering some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,1,2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quantitative criterion can we use to measure how good (or bad) those values are?</a:t>
                </a:r>
              </a:p>
              <a:p>
                <a:pPr lvl="1"/>
                <a:r>
                  <a:rPr lang="en-US" sz="2000" dirty="0"/>
                  <a:t>One commonly used measure: sum of squared differences.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5695250" cy="4572000"/>
              </a:xfrm>
              <a:blipFill>
                <a:blip r:embed="rId3"/>
                <a:stretch>
                  <a:fillRect l="-1499" t="-1067" r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229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Training set for the multiclass problem: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Step 3: Train three separate </a:t>
                </a:r>
                <a:r>
                  <a:rPr lang="en-US" dirty="0" err="1"/>
                  <a:t>perceptrons</a:t>
                </a:r>
                <a:r>
                  <a:rPr lang="en-US" dirty="0"/>
                  <a:t> (as many as the number of classes).</a:t>
                </a:r>
              </a:p>
              <a:p>
                <a:r>
                  <a:rPr lang="en-US" dirty="0"/>
                  <a:t>For training the </a:t>
                </a:r>
                <a:r>
                  <a:rPr lang="en-US" b="1" u="sng" dirty="0"/>
                  <a:t>second</a:t>
                </a:r>
                <a:r>
                  <a:rPr lang="en-US" dirty="0"/>
                  <a:t> perceptron, use the </a:t>
                </a:r>
                <a:r>
                  <a:rPr lang="en-US" b="1" u="sng" dirty="0"/>
                  <a:t>second</a:t>
                </a:r>
                <a:r>
                  <a:rPr lang="en-US" dirty="0"/>
                  <a:t> dimension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target output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  <a:blipFill>
                <a:blip r:embed="rId3"/>
                <a:stretch>
                  <a:fillRect l="-1253" t="-1125" r="-1113" b="-6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4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dirty="0"/>
              <a:t>Training Set for the Second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Training set used to train the second perceptron: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Essentially, the second perceptron is trained to output “1” when:</a:t>
                </a:r>
              </a:p>
              <a:p>
                <a:pPr lvl="1"/>
                <a:r>
                  <a:rPr lang="en-US" dirty="0"/>
                  <a:t>The original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“cat”.</a:t>
                </a:r>
              </a:p>
              <a:p>
                <a:pPr lvl="1"/>
                <a:r>
                  <a:rPr lang="en-US" dirty="0"/>
                  <a:t>The sequentially numbered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  <a:blipFill>
                <a:blip r:embed="rId3"/>
                <a:stretch>
                  <a:fillRect l="-1253" t="-1125"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95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One-Versus-All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Training set for the multiclass problem: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1, 0, 0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0, 1, 0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Step 3: Train three separate </a:t>
                </a:r>
                <a:r>
                  <a:rPr lang="en-US" dirty="0" err="1"/>
                  <a:t>perceptrons</a:t>
                </a:r>
                <a:r>
                  <a:rPr lang="en-US" dirty="0"/>
                  <a:t> (as many as the number of classes).</a:t>
                </a:r>
              </a:p>
              <a:p>
                <a:r>
                  <a:rPr lang="en-US" dirty="0"/>
                  <a:t>For training the </a:t>
                </a:r>
                <a:r>
                  <a:rPr lang="en-US" b="1" u="sng" dirty="0"/>
                  <a:t>third</a:t>
                </a:r>
                <a:r>
                  <a:rPr lang="en-US" dirty="0"/>
                  <a:t> perceptron, use the </a:t>
                </a:r>
                <a:r>
                  <a:rPr lang="en-US" b="1" u="sng" dirty="0"/>
                  <a:t>third</a:t>
                </a:r>
                <a:r>
                  <a:rPr lang="en-US" dirty="0"/>
                  <a:t> dimension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target output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  <a:blipFill>
                <a:blip r:embed="rId3"/>
                <a:stretch>
                  <a:fillRect l="-1253" t="-1125" r="-1113" b="-6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97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dirty="0"/>
              <a:t>Training Set for the Third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</p:spPr>
            <p:txBody>
              <a:bodyPr/>
              <a:lstStyle/>
              <a:p>
                <a:r>
                  <a:rPr lang="en-US" dirty="0"/>
                  <a:t>Training set used to train the third perceptron: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0.5, 2.4, 8.3, 1.2, 4.5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3.4, 0.6, 4.4, 6.2, 1.0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4.7, 1.9, 6.7, 1.2, 3.9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2.6, 1.3, 9.4, 0.7, 5.1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8.5, 4.6, 3.6, 2.0, 6.2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5.2, 8.1, 7.3, 4.2, 1.6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Essentially, the third perceptron is trained to output “1” when:</a:t>
                </a:r>
              </a:p>
              <a:p>
                <a:pPr lvl="1"/>
                <a:r>
                  <a:rPr lang="en-US" dirty="0"/>
                  <a:t>The original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“fox”.</a:t>
                </a:r>
              </a:p>
              <a:p>
                <a:pPr lvl="1"/>
                <a:r>
                  <a:rPr lang="en-US" dirty="0"/>
                  <a:t>The sequentially numbered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763000" cy="4876800"/>
              </a:xfrm>
              <a:blipFill>
                <a:blip r:embed="rId3"/>
                <a:stretch>
                  <a:fillRect l="-1253" t="-1125"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34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One-Versus-All </a:t>
            </a:r>
            <a:r>
              <a:rPr lang="en-US" dirty="0" err="1"/>
              <a:t>Perceptrons</a:t>
            </a:r>
            <a:r>
              <a:rPr lang="en-US" dirty="0"/>
              <a:t>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534400" cy="44196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Suppose we have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latin typeface="Cambria Math"/>
                      </a:rPr>
                      <m:t>&gt;2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We have training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and target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Each target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K-dimensional vector:  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 0</m:t>
                    </m:r>
                  </m:oMath>
                </a14:m>
                <a:r>
                  <a:rPr lang="en-US" dirty="0"/>
                  <a:t> if the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not C</a:t>
                </a:r>
                <a:r>
                  <a:rPr lang="en-US" baseline="-25000" dirty="0"/>
                  <a:t>k</a:t>
                </a:r>
                <a:r>
                  <a:rPr lang="en-US" dirty="0"/>
                  <a:t>.</a:t>
                </a:r>
                <a:endParaRPr lang="en-US" sz="1200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if the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C</a:t>
                </a:r>
                <a:r>
                  <a:rPr lang="en-US" baseline="-25000" dirty="0"/>
                  <a:t>k</a:t>
                </a:r>
                <a:r>
                  <a:rPr lang="en-US" dirty="0"/>
                  <a:t>.</a:t>
                </a:r>
                <a:endParaRPr lang="en-US" sz="1200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train a perceptron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as the target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sz="1200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So, perceptron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trained to recognize if an object belongs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or not.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In total, we train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perceptrons, one for each class.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534400" cy="4419600"/>
              </a:xfrm>
              <a:blipFill>
                <a:blip r:embed="rId3"/>
                <a:stretch>
                  <a:fillRect l="-929" t="-1931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24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/>
              <a:t>One-Versus-All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19600"/>
              </a:xfrm>
            </p:spPr>
            <p:txBody>
              <a:bodyPr/>
              <a:lstStyle/>
              <a:p>
                <a:r>
                  <a:rPr lang="en-US" dirty="0"/>
                  <a:t>At inference time, to classify an input pattern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perceptrons.</a:t>
                </a:r>
              </a:p>
              <a:p>
                <a:pPr lvl="1"/>
                <a:r>
                  <a:rPr lang="en-US" dirty="0"/>
                  <a:t>Find the perceptron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such that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𝒙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higher than all other responses.</a:t>
                </a:r>
              </a:p>
              <a:p>
                <a:pPr lvl="1"/>
                <a:r>
                  <a:rPr lang="en-US" dirty="0"/>
                  <a:t>Output that the class of 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summary: we assign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to the class whose perceptron produced the highest output value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19600"/>
              </a:xfrm>
              <a:blipFill>
                <a:blip r:embed="rId3"/>
                <a:stretch>
                  <a:fillRect l="-1333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A32-4F36-4060-957B-35F1014F6EB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7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perceptrons</a:t>
            </a:r>
            <a:r>
              <a:rPr lang="en-US" dirty="0"/>
              <a:t>, we saw that we can perform multiclass (i.e., for more than two classes) classification using the one-versus-all (OVA) approach:</a:t>
            </a:r>
          </a:p>
          <a:p>
            <a:pPr lvl="1"/>
            <a:r>
              <a:rPr lang="en-US" dirty="0"/>
              <a:t>We train one perceptron for each class.</a:t>
            </a:r>
          </a:p>
          <a:p>
            <a:r>
              <a:rPr lang="en-US" dirty="0"/>
              <a:t>These multiple </a:t>
            </a:r>
            <a:r>
              <a:rPr lang="en-US" dirty="0" err="1"/>
              <a:t>perceptrons</a:t>
            </a:r>
            <a:r>
              <a:rPr lang="en-US" dirty="0"/>
              <a:t> can also be thought of as a </a:t>
            </a:r>
            <a:r>
              <a:rPr lang="en-US" b="1" u="sng" dirty="0"/>
              <a:t>single neural network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1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05096"/>
          </a:xfrm>
        </p:spPr>
        <p:txBody>
          <a:bodyPr/>
          <a:lstStyle/>
          <a:p>
            <a:r>
              <a:rPr lang="en-US" dirty="0"/>
              <a:t>OVA </a:t>
            </a:r>
            <a:r>
              <a:rPr lang="en-US" dirty="0" err="1"/>
              <a:t>Perceptrons</a:t>
            </a:r>
            <a:r>
              <a:rPr lang="en-US" dirty="0"/>
              <a:t> as a Single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765741" y="2514600"/>
                <a:ext cx="953343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41" y="2514600"/>
                <a:ext cx="953343" cy="7981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30" idx="6"/>
          </p:cNvCxnSpPr>
          <p:nvPr/>
        </p:nvCxnSpPr>
        <p:spPr>
          <a:xfrm flipV="1">
            <a:off x="4724400" y="4303112"/>
            <a:ext cx="1752600" cy="222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3771057" y="5297876"/>
                <a:ext cx="953343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57" y="5297876"/>
                <a:ext cx="953343" cy="79812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5" idx="6"/>
          </p:cNvCxnSpPr>
          <p:nvPr/>
        </p:nvCxnSpPr>
        <p:spPr>
          <a:xfrm>
            <a:off x="4719084" y="2913662"/>
            <a:ext cx="1757916" cy="17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3771057" y="3926276"/>
                <a:ext cx="953343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57" y="3926276"/>
                <a:ext cx="953343" cy="7981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13" idx="6"/>
          </p:cNvCxnSpPr>
          <p:nvPr/>
        </p:nvCxnSpPr>
        <p:spPr>
          <a:xfrm>
            <a:off x="4724400" y="5696938"/>
            <a:ext cx="1752600" cy="17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/>
              <p:cNvSpPr/>
              <p:nvPr/>
            </p:nvSpPr>
            <p:spPr>
              <a:xfrm>
                <a:off x="762000" y="1716476"/>
                <a:ext cx="864825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Oval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16476"/>
                <a:ext cx="864825" cy="7981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/>
              <p:cNvSpPr/>
              <p:nvPr/>
            </p:nvSpPr>
            <p:spPr>
              <a:xfrm>
                <a:off x="761999" y="2743200"/>
                <a:ext cx="864825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Oval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743200"/>
                <a:ext cx="864825" cy="79812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/>
              <p:cNvSpPr/>
              <p:nvPr/>
            </p:nvSpPr>
            <p:spPr>
              <a:xfrm>
                <a:off x="762000" y="3733800"/>
                <a:ext cx="864825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Oval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33800"/>
                <a:ext cx="864825" cy="79812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62000" y="4800600"/>
                <a:ext cx="864825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864825" cy="79812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/>
              <p:cNvSpPr/>
              <p:nvPr/>
            </p:nvSpPr>
            <p:spPr>
              <a:xfrm>
                <a:off x="762000" y="5831276"/>
                <a:ext cx="864825" cy="7981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Oval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831276"/>
                <a:ext cx="864825" cy="79812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52400" y="921603"/>
            <a:ext cx="1843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Layer 1 </a:t>
            </a:r>
            <a:br>
              <a:rPr lang="en-US" sz="2400" dirty="0"/>
            </a:br>
            <a:r>
              <a:rPr lang="en-US" sz="2400" dirty="0"/>
              <a:t>(Input layer)</a:t>
            </a:r>
          </a:p>
        </p:txBody>
      </p:sp>
      <p:cxnSp>
        <p:nvCxnSpPr>
          <p:cNvPr id="94" name="Straight Arrow Connector 93"/>
          <p:cNvCxnSpPr>
            <a:stCxn id="88" idx="6"/>
            <a:endCxn id="5" idx="1"/>
          </p:cNvCxnSpPr>
          <p:nvPr/>
        </p:nvCxnSpPr>
        <p:spPr>
          <a:xfrm>
            <a:off x="1626825" y="2115538"/>
            <a:ext cx="2278530" cy="515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8" idx="6"/>
            <a:endCxn id="30" idx="1"/>
          </p:cNvCxnSpPr>
          <p:nvPr/>
        </p:nvCxnSpPr>
        <p:spPr>
          <a:xfrm>
            <a:off x="1626825" y="2115538"/>
            <a:ext cx="2283846" cy="19276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8" idx="6"/>
            <a:endCxn id="13" idx="1"/>
          </p:cNvCxnSpPr>
          <p:nvPr/>
        </p:nvCxnSpPr>
        <p:spPr>
          <a:xfrm>
            <a:off x="1626825" y="2115538"/>
            <a:ext cx="2283846" cy="3299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9" idx="6"/>
          </p:cNvCxnSpPr>
          <p:nvPr/>
        </p:nvCxnSpPr>
        <p:spPr>
          <a:xfrm flipV="1">
            <a:off x="1626824" y="2753398"/>
            <a:ext cx="2183176" cy="388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9" idx="6"/>
          </p:cNvCxnSpPr>
          <p:nvPr/>
        </p:nvCxnSpPr>
        <p:spPr>
          <a:xfrm>
            <a:off x="1626824" y="3142262"/>
            <a:ext cx="2178253" cy="10312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9" idx="6"/>
          </p:cNvCxnSpPr>
          <p:nvPr/>
        </p:nvCxnSpPr>
        <p:spPr>
          <a:xfrm>
            <a:off x="1626824" y="3142262"/>
            <a:ext cx="2178253" cy="23707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0" idx="6"/>
            <a:endCxn id="30" idx="2"/>
          </p:cNvCxnSpPr>
          <p:nvPr/>
        </p:nvCxnSpPr>
        <p:spPr>
          <a:xfrm>
            <a:off x="1626825" y="4132862"/>
            <a:ext cx="2144232" cy="192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0" idx="6"/>
            <a:endCxn id="5" idx="2"/>
          </p:cNvCxnSpPr>
          <p:nvPr/>
        </p:nvCxnSpPr>
        <p:spPr>
          <a:xfrm flipV="1">
            <a:off x="1626825" y="2913662"/>
            <a:ext cx="2138916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0" idx="6"/>
            <a:endCxn id="13" idx="2"/>
          </p:cNvCxnSpPr>
          <p:nvPr/>
        </p:nvCxnSpPr>
        <p:spPr>
          <a:xfrm>
            <a:off x="1626825" y="4132862"/>
            <a:ext cx="2144232" cy="15640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91" idx="6"/>
          </p:cNvCxnSpPr>
          <p:nvPr/>
        </p:nvCxnSpPr>
        <p:spPr>
          <a:xfrm flipV="1">
            <a:off x="1626825" y="3078958"/>
            <a:ext cx="2178252" cy="21207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91" idx="6"/>
          </p:cNvCxnSpPr>
          <p:nvPr/>
        </p:nvCxnSpPr>
        <p:spPr>
          <a:xfrm flipV="1">
            <a:off x="1626825" y="4458422"/>
            <a:ext cx="2178252" cy="741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91" idx="6"/>
          </p:cNvCxnSpPr>
          <p:nvPr/>
        </p:nvCxnSpPr>
        <p:spPr>
          <a:xfrm>
            <a:off x="1626825" y="5199662"/>
            <a:ext cx="2178252" cy="636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92" idx="6"/>
            <a:endCxn id="5" idx="3"/>
          </p:cNvCxnSpPr>
          <p:nvPr/>
        </p:nvCxnSpPr>
        <p:spPr>
          <a:xfrm flipV="1">
            <a:off x="1626825" y="3195841"/>
            <a:ext cx="2278530" cy="30344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92" idx="6"/>
            <a:endCxn id="30" idx="3"/>
          </p:cNvCxnSpPr>
          <p:nvPr/>
        </p:nvCxnSpPr>
        <p:spPr>
          <a:xfrm flipV="1">
            <a:off x="1626825" y="4607517"/>
            <a:ext cx="2283846" cy="16228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92" idx="6"/>
            <a:endCxn id="13" idx="3"/>
          </p:cNvCxnSpPr>
          <p:nvPr/>
        </p:nvCxnSpPr>
        <p:spPr>
          <a:xfrm flipV="1">
            <a:off x="1626825" y="5979117"/>
            <a:ext cx="2283846" cy="251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3429000" y="1219200"/>
            <a:ext cx="160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Layer 2</a:t>
            </a:r>
            <a:br>
              <a:rPr lang="en-US" sz="2400" dirty="0"/>
            </a:br>
            <a:r>
              <a:rPr lang="en-US" sz="2400" dirty="0"/>
              <a:t>(Output</a:t>
            </a:r>
            <a:br>
              <a:rPr lang="en-US" sz="2400" dirty="0"/>
            </a:br>
            <a:r>
              <a:rPr lang="en-US" sz="2400" dirty="0"/>
              <a:t>layer)</a:t>
            </a:r>
          </a:p>
        </p:txBody>
      </p:sp>
    </p:spTree>
    <p:extLst>
      <p:ext uri="{BB962C8B-B14F-4D97-AF65-F5344CB8AC3E}">
        <p14:creationId xmlns:p14="http://schemas.microsoft.com/office/powerpoint/2010/main" val="3232000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</a:t>
            </a:r>
            <a:r>
              <a:rPr lang="en-US" dirty="0" err="1"/>
              <a:t>perceptrons</a:t>
            </a:r>
            <a:r>
              <a:rPr lang="en-US" dirty="0"/>
              <a:t>, we saw that we can perform multiclass (i.e., for more than two classes) classification using the one-versus-all (OVA) approach:</a:t>
            </a:r>
          </a:p>
          <a:p>
            <a:pPr lvl="1"/>
            <a:r>
              <a:rPr lang="en-US" dirty="0"/>
              <a:t>We train one perceptron for each class.</a:t>
            </a:r>
          </a:p>
          <a:p>
            <a:r>
              <a:rPr lang="en-US" dirty="0"/>
              <a:t>These multiple </a:t>
            </a:r>
            <a:r>
              <a:rPr lang="en-US" dirty="0" err="1"/>
              <a:t>perceptrons</a:t>
            </a:r>
            <a:r>
              <a:rPr lang="en-US" dirty="0"/>
              <a:t> can also be thought of as a </a:t>
            </a:r>
            <a:r>
              <a:rPr lang="en-US" b="1" u="sng" dirty="0"/>
              <a:t>single neural network</a:t>
            </a:r>
            <a:r>
              <a:rPr lang="en-US" dirty="0"/>
              <a:t>.</a:t>
            </a:r>
          </a:p>
          <a:p>
            <a:r>
              <a:rPr lang="en-US" dirty="0"/>
              <a:t>In the simplest case, a neural network designed to recognize multiple classes looks like the previous example.</a:t>
            </a:r>
          </a:p>
          <a:p>
            <a:r>
              <a:rPr lang="en-US" dirty="0"/>
              <a:t>In the general case, there are also hidden layers.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88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5096"/>
          </a:xfrm>
        </p:spPr>
        <p:txBody>
          <a:bodyPr/>
          <a:lstStyle/>
          <a:p>
            <a:r>
              <a:rPr lang="en-US" dirty="0"/>
              <a:t>A Network for Our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921603"/>
            <a:ext cx="8305800" cy="5707797"/>
            <a:chOff x="152400" y="921603"/>
            <a:chExt cx="8305800" cy="5707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14" idx="6"/>
              <a:endCxn id="15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6"/>
              <a:endCxn id="15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3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89573" y="1066800"/>
              <a:ext cx="11721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Layer 4</a:t>
              </a:r>
              <a:br>
                <a:rPr lang="en-US" sz="2400" dirty="0"/>
              </a:br>
              <a:r>
                <a:rPr lang="en-US" sz="2400" dirty="0"/>
                <a:t>(Output</a:t>
              </a:r>
              <a:br>
                <a:rPr lang="en-US" sz="2400" dirty="0"/>
              </a:br>
              <a:r>
                <a:rPr lang="en-US" sz="2400" dirty="0"/>
                <a:t>layer)</a:t>
              </a:r>
            </a:p>
          </p:txBody>
        </p:sp>
        <p:cxnSp>
          <p:nvCxnSpPr>
            <p:cNvPr id="11" name="Straight Arrow Connector 10"/>
            <p:cNvCxnSpPr>
              <a:stCxn id="14" idx="6"/>
              <a:endCxn id="18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6"/>
              <a:endCxn id="16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3" idx="6"/>
              <a:endCxn id="17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6"/>
              <a:endCxn id="18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6"/>
              <a:endCxn id="17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stCxn id="15" idx="6"/>
              <a:endCxn id="22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6"/>
              <a:endCxn id="22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6"/>
              <a:endCxn id="23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6"/>
              <a:endCxn id="23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6"/>
              <a:endCxn id="23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2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30" idx="6"/>
              <a:endCxn id="16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0" idx="6"/>
              <a:endCxn id="17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4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14" idx="6"/>
              <a:endCxn id="16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6"/>
              <a:endCxn id="18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3" idx="6"/>
              <a:endCxn id="16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3" idx="6"/>
              <a:endCxn id="15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0" idx="6"/>
              <a:endCxn id="15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" idx="6"/>
              <a:endCxn id="17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0" idx="6"/>
              <a:endCxn id="18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7" idx="6"/>
              <a:endCxn id="22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8" idx="6"/>
              <a:endCxn id="22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5" idx="6"/>
              <a:endCxn id="23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5" idx="6"/>
              <a:endCxn id="34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6" idx="6"/>
              <a:endCxn id="34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7" idx="6"/>
              <a:endCxn id="34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8" idx="6"/>
              <a:endCxn id="34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152400" y="921603"/>
              <a:ext cx="1843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1 </a:t>
              </a:r>
              <a:br>
                <a:rPr lang="en-US" sz="2400" dirty="0"/>
              </a:br>
              <a:r>
                <a:rPr lang="en-US" sz="2400" dirty="0"/>
                <a:t>(Input layer)</a:t>
              </a:r>
            </a:p>
          </p:txBody>
        </p:sp>
        <p:cxnSp>
          <p:nvCxnSpPr>
            <p:cNvPr id="94" name="Straight Arrow Connector 93"/>
            <p:cNvCxnSpPr>
              <a:stCxn id="88" idx="6"/>
              <a:endCxn id="5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8" idx="6"/>
              <a:endCxn id="30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8" idx="6"/>
              <a:endCxn id="14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8" idx="6"/>
              <a:endCxn id="13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89" idx="6"/>
              <a:endCxn id="5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89" idx="6"/>
              <a:endCxn id="30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9" idx="6"/>
              <a:endCxn id="14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9" idx="6"/>
              <a:endCxn id="13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90" idx="6"/>
              <a:endCxn id="5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90" idx="6"/>
              <a:endCxn id="30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90" idx="6"/>
              <a:endCxn id="14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90" idx="6"/>
              <a:endCxn id="13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91" idx="6"/>
              <a:endCxn id="5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91" idx="6"/>
              <a:endCxn id="30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91" idx="6"/>
              <a:endCxn id="14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91" idx="6"/>
              <a:endCxn id="13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92" idx="6"/>
              <a:endCxn id="5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92" idx="6"/>
              <a:endCxn id="30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92" idx="6"/>
              <a:endCxn id="14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92" idx="6"/>
              <a:endCxn id="13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286000" y="990600"/>
              <a:ext cx="1607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2</a:t>
              </a:r>
              <a:br>
                <a:rPr lang="en-US" sz="2400" dirty="0"/>
              </a:br>
              <a:r>
                <a:rPr lang="en-US" sz="2400" dirty="0"/>
                <a:t>(1</a:t>
              </a:r>
              <a:r>
                <a:rPr lang="en-US" sz="2400" baseline="30000" dirty="0"/>
                <a:t>st</a:t>
              </a:r>
              <a:r>
                <a:rPr lang="en-US" sz="2400" dirty="0"/>
                <a:t> Hidden</a:t>
              </a:r>
              <a:br>
                <a:rPr lang="en-US" sz="2400" dirty="0"/>
              </a:br>
              <a:r>
                <a:rPr lang="en-US" sz="2400" dirty="0"/>
                <a:t>Layer)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83846" y="990600"/>
              <a:ext cx="1607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3</a:t>
              </a:r>
              <a:br>
                <a:rPr lang="en-US" sz="2400" dirty="0"/>
              </a:br>
              <a:r>
                <a:rPr lang="en-US" sz="2400" dirty="0"/>
                <a:t>(2</a:t>
              </a:r>
              <a:r>
                <a:rPr lang="en-US" sz="2400" baseline="30000" dirty="0"/>
                <a:t>nd</a:t>
              </a:r>
              <a:r>
                <a:rPr lang="en-US" sz="2400" dirty="0"/>
                <a:t> Hidden</a:t>
              </a:r>
              <a:br>
                <a:rPr lang="en-US" sz="2400" dirty="0"/>
              </a:br>
              <a:r>
                <a:rPr lang="en-US" sz="2400" dirty="0"/>
                <a:t>Layer)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4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701675"/>
          </a:xfrm>
        </p:spPr>
        <p:txBody>
          <a:bodyPr/>
          <a:lstStyle/>
          <a:p>
            <a:r>
              <a:rPr lang="en-US" dirty="0"/>
              <a:t>Squared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4876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A neural network defines a mathematical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000" dirty="0"/>
                  <a:t>, a list that specifies all the bias weights in the network.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, a list that specifies all other weights (non-bias weights) in the network.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, the vector that is given as input to the network.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For any training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we define the </a:t>
                </a:r>
                <a:r>
                  <a:rPr lang="en-US" sz="2400" b="1" u="sng" dirty="0"/>
                  <a:t>loss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as:</a:t>
                </a:r>
                <a:br>
                  <a:rPr lang="en-US" sz="2400" dirty="0"/>
                </a:br>
                <a:endParaRPr lang="en-US" sz="18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2400" b="0" dirty="0"/>
                </a:br>
                <a:br>
                  <a:rPr lang="en-US" sz="1000" b="0" dirty="0"/>
                </a:br>
                <a:endParaRPr lang="en-US" sz="1000" b="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 is the </a:t>
                </a:r>
                <a:r>
                  <a:rPr lang="en-US" sz="2400" b="1" u="sng" dirty="0"/>
                  <a:t>squared difference</a:t>
                </a:r>
                <a:r>
                  <a:rPr lang="en-US" sz="2400" dirty="0"/>
                  <a:t> between the output of the neural network and the target output, multiplied (for reasons of convenience, explained later)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4876800"/>
              </a:xfrm>
              <a:blipFill>
                <a:blip r:embed="rId3"/>
                <a:stretch>
                  <a:fillRect l="-992" t="-625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58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4923" y="164277"/>
            <a:ext cx="87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Layer: How many units does it have? Could we have a different number? Is the number of input units a </a:t>
            </a:r>
            <a:r>
              <a:rPr lang="en-US" sz="2400" dirty="0" err="1"/>
              <a:t>hyperparameter</a:t>
            </a:r>
            <a:r>
              <a:rPr lang="en-US" sz="2400" dirty="0"/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2400" y="1290935"/>
            <a:ext cx="8305800" cy="5338465"/>
            <a:chOff x="152400" y="1290935"/>
            <a:chExt cx="8305800" cy="5338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stCxn id="84" idx="6"/>
              <a:endCxn id="86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3" idx="6"/>
              <a:endCxn id="86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04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968058" y="1900535"/>
              <a:ext cx="218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Layer 4 (output)</a:t>
              </a:r>
            </a:p>
          </p:txBody>
        </p:sp>
        <p:cxnSp>
          <p:nvCxnSpPr>
            <p:cNvPr id="80" name="Straight Arrow Connector 79"/>
            <p:cNvCxnSpPr>
              <a:stCxn id="84" idx="6"/>
              <a:endCxn id="99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6"/>
              <a:endCxn id="87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>
              <a:stCxn id="83" idx="6"/>
              <a:endCxn id="98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3" idx="6"/>
              <a:endCxn id="99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4" idx="6"/>
              <a:endCxn id="98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>
              <a:stCxn id="86" idx="6"/>
              <a:endCxn id="103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7" idx="6"/>
              <a:endCxn id="103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8" idx="6"/>
              <a:endCxn id="104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9" idx="6"/>
              <a:endCxn id="104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7" idx="6"/>
              <a:endCxn id="104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3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/>
            <p:cNvCxnSpPr>
              <a:stCxn id="115" idx="6"/>
              <a:endCxn id="87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6"/>
              <a:endCxn id="98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9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84" idx="6"/>
              <a:endCxn id="87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3" idx="6"/>
              <a:endCxn id="99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83" idx="6"/>
              <a:endCxn id="87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3" idx="6"/>
              <a:endCxn id="86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5" idx="6"/>
              <a:endCxn id="86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3" idx="6"/>
              <a:endCxn id="98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5" idx="6"/>
              <a:endCxn id="99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6"/>
              <a:endCxn id="103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99" idx="6"/>
              <a:endCxn id="103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6" idx="6"/>
              <a:endCxn id="104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86" idx="6"/>
              <a:endCxn id="119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87" idx="6"/>
              <a:endCxn id="119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8" idx="6"/>
              <a:endCxn id="119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99" idx="6"/>
              <a:endCxn id="119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13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Oval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3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Oval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Oval 144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Oval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Oval 145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Oval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TextBox 146"/>
            <p:cNvSpPr txBox="1"/>
            <p:nvPr/>
          </p:nvSpPr>
          <p:spPr>
            <a:xfrm>
              <a:off x="152400" y="129093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Layer 1 (input) </a:t>
              </a:r>
            </a:p>
          </p:txBody>
        </p:sp>
        <p:cxnSp>
          <p:nvCxnSpPr>
            <p:cNvPr id="148" name="Straight Arrow Connector 147"/>
            <p:cNvCxnSpPr>
              <a:stCxn id="138" idx="6"/>
              <a:endCxn id="73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8" idx="6"/>
              <a:endCxn id="115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6"/>
              <a:endCxn id="84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6"/>
              <a:endCxn id="83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9" idx="6"/>
              <a:endCxn id="73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39" idx="6"/>
              <a:endCxn id="115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39" idx="6"/>
              <a:endCxn id="84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39" idx="6"/>
              <a:endCxn id="83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40" idx="6"/>
              <a:endCxn id="73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0" idx="6"/>
              <a:endCxn id="115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40" idx="6"/>
              <a:endCxn id="84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40" idx="6"/>
              <a:endCxn id="83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5" idx="6"/>
              <a:endCxn id="73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5" idx="6"/>
              <a:endCxn id="115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45" idx="6"/>
              <a:endCxn id="84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45" idx="6"/>
              <a:endCxn id="83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46" idx="6"/>
              <a:endCxn id="73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46" idx="6"/>
              <a:endCxn id="115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46" idx="6"/>
              <a:endCxn id="84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46" idx="6"/>
              <a:endCxn id="83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2286000" y="1371600"/>
              <a:ext cx="160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2 (hidden)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260046" y="1371600"/>
              <a:ext cx="160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3</a:t>
              </a:r>
            </a:p>
            <a:p>
              <a:pPr algn="ctr"/>
              <a:r>
                <a:rPr lang="en-US" sz="2400" dirty="0"/>
                <a:t>(hidden)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360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4923" y="164277"/>
            <a:ext cx="87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our example, the input layer it </a:t>
            </a:r>
            <a:r>
              <a:rPr lang="en-US" sz="2400" b="1" u="sng" dirty="0"/>
              <a:t>must</a:t>
            </a:r>
            <a:r>
              <a:rPr lang="en-US" sz="2400" dirty="0"/>
              <a:t> have five units, because each input is five-dimensional. We don’t have a choice.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152400" y="1290935"/>
            <a:ext cx="8305800" cy="5338465"/>
            <a:chOff x="152400" y="1290935"/>
            <a:chExt cx="8305800" cy="5338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Oval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83" idx="6"/>
              <a:endCxn id="184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75" idx="6"/>
              <a:endCxn id="184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92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5968058" y="1900535"/>
              <a:ext cx="218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Layer 4 (output)</a:t>
              </a:r>
            </a:p>
          </p:txBody>
        </p:sp>
        <p:cxnSp>
          <p:nvCxnSpPr>
            <p:cNvPr id="180" name="Straight Arrow Connector 179"/>
            <p:cNvCxnSpPr>
              <a:stCxn id="183" idx="6"/>
              <a:endCxn id="187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75" idx="6"/>
              <a:endCxn id="185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Oval 184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Oval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Oval 185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Oval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/>
            <p:cNvCxnSpPr>
              <a:stCxn id="182" idx="6"/>
              <a:endCxn id="186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75" idx="6"/>
              <a:endCxn id="187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83" idx="6"/>
              <a:endCxn id="186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Oval 191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Oval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>
              <a:stCxn id="184" idx="6"/>
              <a:endCxn id="191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85" idx="6"/>
              <a:endCxn id="191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86" idx="6"/>
              <a:endCxn id="192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7" idx="6"/>
              <a:endCxn id="192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5" idx="6"/>
              <a:endCxn id="192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91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Oval 1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/>
            <p:cNvCxnSpPr>
              <a:stCxn id="199" idx="6"/>
              <a:endCxn id="185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9" idx="6"/>
              <a:endCxn id="186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203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Oval 202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Oval 2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4" name="Straight Arrow Connector 203"/>
            <p:cNvCxnSpPr>
              <a:stCxn id="183" idx="6"/>
              <a:endCxn id="185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182" idx="6"/>
              <a:endCxn id="187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182" idx="6"/>
              <a:endCxn id="185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182" idx="6"/>
              <a:endCxn id="184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99" idx="6"/>
              <a:endCxn id="184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75" idx="6"/>
              <a:endCxn id="186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99" idx="6"/>
              <a:endCxn id="187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186" idx="6"/>
              <a:endCxn id="191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187" idx="6"/>
              <a:endCxn id="191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184" idx="6"/>
              <a:endCxn id="192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184" idx="6"/>
              <a:endCxn id="203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85" idx="6"/>
              <a:endCxn id="203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86" idx="6"/>
              <a:endCxn id="203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87" idx="6"/>
              <a:endCxn id="203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Oval 21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Oval 2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Oval 21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Oval 2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Oval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Oval 220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Oval 2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Oval 221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Oval 2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" name="TextBox 222"/>
            <p:cNvSpPr txBox="1"/>
            <p:nvPr/>
          </p:nvSpPr>
          <p:spPr>
            <a:xfrm>
              <a:off x="152400" y="129093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Layer 1 (input) </a:t>
              </a:r>
            </a:p>
          </p:txBody>
        </p:sp>
        <p:cxnSp>
          <p:nvCxnSpPr>
            <p:cNvPr id="224" name="Straight Arrow Connector 223"/>
            <p:cNvCxnSpPr>
              <a:stCxn id="218" idx="6"/>
              <a:endCxn id="175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18" idx="6"/>
              <a:endCxn id="199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18" idx="6"/>
              <a:endCxn id="183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6"/>
              <a:endCxn id="182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19" idx="6"/>
              <a:endCxn id="175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19" idx="6"/>
              <a:endCxn id="199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19" idx="6"/>
              <a:endCxn id="183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219" idx="6"/>
              <a:endCxn id="182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20" idx="6"/>
              <a:endCxn id="175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220" idx="6"/>
              <a:endCxn id="199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220" idx="6"/>
              <a:endCxn id="183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220" idx="6"/>
              <a:endCxn id="182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221" idx="6"/>
              <a:endCxn id="175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21" idx="6"/>
              <a:endCxn id="199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221" idx="6"/>
              <a:endCxn id="183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21" idx="6"/>
              <a:endCxn id="182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222" idx="6"/>
              <a:endCxn id="175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22" idx="6"/>
              <a:endCxn id="199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222" idx="6"/>
              <a:endCxn id="183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2" idx="6"/>
              <a:endCxn id="182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286000" y="1371600"/>
              <a:ext cx="160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2 (hidden)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260046" y="1371600"/>
              <a:ext cx="160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Layer 3</a:t>
              </a:r>
            </a:p>
            <a:p>
              <a:pPr algn="ctr"/>
              <a:r>
                <a:rPr lang="en-US" sz="2400" dirty="0"/>
                <a:t>(hidden)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889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4922" y="164277"/>
            <a:ext cx="844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network has two hidden layers, with four units per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number of hidden layers and the number of units per layer are </a:t>
            </a:r>
            <a:r>
              <a:rPr lang="en-US" sz="2400" dirty="0" err="1"/>
              <a:t>hyperparameters</a:t>
            </a:r>
            <a:r>
              <a:rPr lang="en-US" sz="2400" dirty="0"/>
              <a:t>, they can take different values.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761999" y="1371600"/>
            <a:ext cx="7696201" cy="5257800"/>
            <a:chOff x="761999" y="1371600"/>
            <a:chExt cx="7696201" cy="525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Oval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83" idx="6"/>
              <a:endCxn id="184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75" idx="6"/>
              <a:endCxn id="184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92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83" idx="6"/>
              <a:endCxn id="187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75" idx="6"/>
              <a:endCxn id="185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Oval 184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Oval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Oval 185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Oval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/>
            <p:cNvCxnSpPr>
              <a:stCxn id="182" idx="6"/>
              <a:endCxn id="186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75" idx="6"/>
              <a:endCxn id="187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83" idx="6"/>
              <a:endCxn id="186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Oval 191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Oval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>
              <a:stCxn id="184" idx="6"/>
              <a:endCxn id="191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85" idx="6"/>
              <a:endCxn id="191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86" idx="6"/>
              <a:endCxn id="192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7" idx="6"/>
              <a:endCxn id="192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5" idx="6"/>
              <a:endCxn id="192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91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Oval 1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/>
            <p:cNvCxnSpPr>
              <a:stCxn id="199" idx="6"/>
              <a:endCxn id="185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9" idx="6"/>
              <a:endCxn id="186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203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Oval 202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Oval 2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4" name="Straight Arrow Connector 203"/>
            <p:cNvCxnSpPr>
              <a:stCxn id="183" idx="6"/>
              <a:endCxn id="185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stCxn id="182" idx="6"/>
              <a:endCxn id="187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182" idx="6"/>
              <a:endCxn id="185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182" idx="6"/>
              <a:endCxn id="184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99" idx="6"/>
              <a:endCxn id="184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75" idx="6"/>
              <a:endCxn id="186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99" idx="6"/>
              <a:endCxn id="187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186" idx="6"/>
              <a:endCxn id="191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187" idx="6"/>
              <a:endCxn id="191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184" idx="6"/>
              <a:endCxn id="192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184" idx="6"/>
              <a:endCxn id="203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85" idx="6"/>
              <a:endCxn id="203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86" idx="6"/>
              <a:endCxn id="203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87" idx="6"/>
              <a:endCxn id="203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Oval 21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Oval 2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Oval 21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Oval 2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Oval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Oval 220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Oval 2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Oval 221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Oval 2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Arrow Connector 223"/>
            <p:cNvCxnSpPr>
              <a:stCxn id="218" idx="6"/>
              <a:endCxn id="175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18" idx="6"/>
              <a:endCxn id="199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18" idx="6"/>
              <a:endCxn id="183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6"/>
              <a:endCxn id="182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19" idx="6"/>
              <a:endCxn id="175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219" idx="6"/>
              <a:endCxn id="199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19" idx="6"/>
              <a:endCxn id="183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219" idx="6"/>
              <a:endCxn id="182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20" idx="6"/>
              <a:endCxn id="175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220" idx="6"/>
              <a:endCxn id="199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220" idx="6"/>
              <a:endCxn id="183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220" idx="6"/>
              <a:endCxn id="182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221" idx="6"/>
              <a:endCxn id="175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21" idx="6"/>
              <a:endCxn id="199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221" idx="6"/>
              <a:endCxn id="183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21" idx="6"/>
              <a:endCxn id="182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222" idx="6"/>
              <a:endCxn id="175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22" idx="6"/>
              <a:endCxn id="199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222" idx="6"/>
              <a:endCxn id="183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2" idx="6"/>
              <a:endCxn id="182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286000" y="1371600"/>
              <a:ext cx="160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Layer 2 (hidden)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260046" y="1371600"/>
              <a:ext cx="1607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Layer 3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(hidden)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8844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4922" y="164277"/>
            <a:ext cx="844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 Layer: How many units does it have? Could we have a different number? Is the number of output units a </a:t>
            </a:r>
            <a:r>
              <a:rPr lang="en-US" sz="2400" dirty="0" err="1"/>
              <a:t>hyperparameter</a:t>
            </a:r>
            <a:r>
              <a:rPr lang="en-US" sz="2400" dirty="0"/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61999" y="1524000"/>
            <a:ext cx="7696201" cy="5105400"/>
            <a:chOff x="761999" y="1524000"/>
            <a:chExt cx="7696201" cy="510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stCxn id="84" idx="6"/>
              <a:endCxn id="86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3" idx="6"/>
              <a:endCxn id="86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04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638800" y="1524000"/>
              <a:ext cx="2109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Layer 4 (output)</a:t>
              </a:r>
            </a:p>
          </p:txBody>
        </p:sp>
        <p:cxnSp>
          <p:nvCxnSpPr>
            <p:cNvPr id="80" name="Straight Arrow Connector 79"/>
            <p:cNvCxnSpPr>
              <a:stCxn id="84" idx="6"/>
              <a:endCxn id="99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6"/>
              <a:endCxn id="87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>
              <a:stCxn id="83" idx="6"/>
              <a:endCxn id="98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3" idx="6"/>
              <a:endCxn id="99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4" idx="6"/>
              <a:endCxn id="98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>
              <a:stCxn id="86" idx="6"/>
              <a:endCxn id="103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7" idx="6"/>
              <a:endCxn id="103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8" idx="6"/>
              <a:endCxn id="104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9" idx="6"/>
              <a:endCxn id="104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7" idx="6"/>
              <a:endCxn id="104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3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/>
            <p:cNvCxnSpPr>
              <a:stCxn id="115" idx="6"/>
              <a:endCxn id="87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6"/>
              <a:endCxn id="98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9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84" idx="6"/>
              <a:endCxn id="87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3" idx="6"/>
              <a:endCxn id="99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83" idx="6"/>
              <a:endCxn id="87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3" idx="6"/>
              <a:endCxn id="86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5" idx="6"/>
              <a:endCxn id="86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3" idx="6"/>
              <a:endCxn id="98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5" idx="6"/>
              <a:endCxn id="99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6"/>
              <a:endCxn id="103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99" idx="6"/>
              <a:endCxn id="103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6" idx="6"/>
              <a:endCxn id="104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86" idx="6"/>
              <a:endCxn id="119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87" idx="6"/>
              <a:endCxn id="119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8" idx="6"/>
              <a:endCxn id="119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99" idx="6"/>
              <a:endCxn id="119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13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Oval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3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Oval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Oval 144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Oval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Oval 145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Oval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>
              <a:stCxn id="138" idx="6"/>
              <a:endCxn id="73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8" idx="6"/>
              <a:endCxn id="115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6"/>
              <a:endCxn id="84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6"/>
              <a:endCxn id="83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9" idx="6"/>
              <a:endCxn id="73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39" idx="6"/>
              <a:endCxn id="115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39" idx="6"/>
              <a:endCxn id="84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39" idx="6"/>
              <a:endCxn id="83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40" idx="6"/>
              <a:endCxn id="73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0" idx="6"/>
              <a:endCxn id="115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40" idx="6"/>
              <a:endCxn id="84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40" idx="6"/>
              <a:endCxn id="83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5" idx="6"/>
              <a:endCxn id="73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5" idx="6"/>
              <a:endCxn id="115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45" idx="6"/>
              <a:endCxn id="84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45" idx="6"/>
              <a:endCxn id="83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46" idx="6"/>
              <a:endCxn id="73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46" idx="6"/>
              <a:endCxn id="115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46" idx="6"/>
              <a:endCxn id="84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46" idx="6"/>
              <a:endCxn id="83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56755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4922" y="164277"/>
            <a:ext cx="844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our example, the output layer </a:t>
            </a:r>
            <a:r>
              <a:rPr lang="en-US" sz="2400" b="1" u="sng" dirty="0"/>
              <a:t>must</a:t>
            </a:r>
            <a:r>
              <a:rPr lang="en-US" sz="2400" dirty="0"/>
              <a:t> have three units, because we want to recognize three different classes (dog, cat, fox). We have no choice.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61999" y="1524000"/>
            <a:ext cx="7696201" cy="5105400"/>
            <a:chOff x="761999" y="1524000"/>
            <a:chExt cx="7696201" cy="510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stCxn id="84" idx="6"/>
              <a:endCxn id="86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3" idx="6"/>
              <a:endCxn id="86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04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638800" y="1524000"/>
              <a:ext cx="2109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Layer 4 (output)</a:t>
              </a:r>
            </a:p>
          </p:txBody>
        </p:sp>
        <p:cxnSp>
          <p:nvCxnSpPr>
            <p:cNvPr id="80" name="Straight Arrow Connector 79"/>
            <p:cNvCxnSpPr>
              <a:stCxn id="84" idx="6"/>
              <a:endCxn id="99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6"/>
              <a:endCxn id="87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>
              <a:stCxn id="83" idx="6"/>
              <a:endCxn id="98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3" idx="6"/>
              <a:endCxn id="99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4" idx="6"/>
              <a:endCxn id="98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>
              <a:stCxn id="86" idx="6"/>
              <a:endCxn id="103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7" idx="6"/>
              <a:endCxn id="103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8" idx="6"/>
              <a:endCxn id="104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9" idx="6"/>
              <a:endCxn id="104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7" idx="6"/>
              <a:endCxn id="104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3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/>
            <p:cNvCxnSpPr>
              <a:stCxn id="115" idx="6"/>
              <a:endCxn id="87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6"/>
              <a:endCxn id="98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9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84" idx="6"/>
              <a:endCxn id="87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3" idx="6"/>
              <a:endCxn id="99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83" idx="6"/>
              <a:endCxn id="87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3" idx="6"/>
              <a:endCxn id="86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5" idx="6"/>
              <a:endCxn id="86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3" idx="6"/>
              <a:endCxn id="98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5" idx="6"/>
              <a:endCxn id="99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6"/>
              <a:endCxn id="103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99" idx="6"/>
              <a:endCxn id="103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6" idx="6"/>
              <a:endCxn id="104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86" idx="6"/>
              <a:endCxn id="119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87" idx="6"/>
              <a:endCxn id="119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8" idx="6"/>
              <a:endCxn id="119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99" idx="6"/>
              <a:endCxn id="119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13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Oval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3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Oval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Oval 144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Oval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Oval 145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Oval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>
              <a:stCxn id="138" idx="6"/>
              <a:endCxn id="73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8" idx="6"/>
              <a:endCxn id="115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6"/>
              <a:endCxn id="84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6"/>
              <a:endCxn id="83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9" idx="6"/>
              <a:endCxn id="73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39" idx="6"/>
              <a:endCxn id="115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39" idx="6"/>
              <a:endCxn id="84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39" idx="6"/>
              <a:endCxn id="83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40" idx="6"/>
              <a:endCxn id="73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0" idx="6"/>
              <a:endCxn id="115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40" idx="6"/>
              <a:endCxn id="84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40" idx="6"/>
              <a:endCxn id="83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5" idx="6"/>
              <a:endCxn id="73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5" idx="6"/>
              <a:endCxn id="115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45" idx="6"/>
              <a:endCxn id="84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45" idx="6"/>
              <a:endCxn id="83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46" idx="6"/>
              <a:endCxn id="73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46" idx="6"/>
              <a:endCxn id="115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46" idx="6"/>
              <a:endCxn id="84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46" idx="6"/>
              <a:endCxn id="83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903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64922" y="164277"/>
            <a:ext cx="8445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Network connectivity: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this neural network, at layers 2, 3, 4, every unit receives as input the output of ALL units in the previous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also a </a:t>
            </a:r>
            <a:r>
              <a:rPr lang="en-US" sz="2400" dirty="0" err="1"/>
              <a:t>hyperparameter</a:t>
            </a:r>
            <a:r>
              <a:rPr lang="en-US" sz="2400" dirty="0"/>
              <a:t>, it doesn’t have to be like that.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61999" y="1716476"/>
            <a:ext cx="7696201" cy="4912924"/>
            <a:chOff x="761999" y="1716476"/>
            <a:chExt cx="7696201" cy="4912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41" y="2286000"/>
                  <a:ext cx="953343" cy="79812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stCxn id="84" idx="6"/>
              <a:endCxn id="86" idx="3"/>
            </p:cNvCxnSpPr>
            <p:nvPr/>
          </p:nvCxnSpPr>
          <p:spPr>
            <a:xfrm flipV="1">
              <a:off x="3581400" y="2971193"/>
              <a:ext cx="1130214" cy="27257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3" idx="6"/>
              <a:endCxn id="86" idx="1"/>
            </p:cNvCxnSpPr>
            <p:nvPr/>
          </p:nvCxnSpPr>
          <p:spPr>
            <a:xfrm flipV="1">
              <a:off x="3576084" y="2406835"/>
              <a:ext cx="1135530" cy="2782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04" idx="6"/>
            </p:cNvCxnSpPr>
            <p:nvPr/>
          </p:nvCxnSpPr>
          <p:spPr>
            <a:xfrm>
              <a:off x="7277942" y="41328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4" idx="6"/>
              <a:endCxn id="99" idx="3"/>
            </p:cNvCxnSpPr>
            <p:nvPr/>
          </p:nvCxnSpPr>
          <p:spPr>
            <a:xfrm>
              <a:off x="3581400" y="5696938"/>
              <a:ext cx="1130214" cy="2059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6"/>
              <a:endCxn id="87" idx="1"/>
            </p:cNvCxnSpPr>
            <p:nvPr/>
          </p:nvCxnSpPr>
          <p:spPr>
            <a:xfrm>
              <a:off x="3576084" y="2685062"/>
              <a:ext cx="1140846" cy="672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4307276"/>
                  <a:ext cx="953343" cy="7981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5297876"/>
                  <a:ext cx="953343" cy="7981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89952"/>
                  <a:ext cx="953343" cy="7981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Oval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3240476"/>
                  <a:ext cx="953343" cy="7981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/>
                <p:cNvSpPr/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Oval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316" y="4231076"/>
                  <a:ext cx="953343" cy="7981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221676"/>
                  <a:ext cx="953343" cy="7981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>
              <a:stCxn id="83" idx="6"/>
              <a:endCxn id="98" idx="2"/>
            </p:cNvCxnSpPr>
            <p:nvPr/>
          </p:nvCxnSpPr>
          <p:spPr>
            <a:xfrm flipV="1">
              <a:off x="3581400" y="4630138"/>
              <a:ext cx="995916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3" idx="6"/>
              <a:endCxn id="99" idx="1"/>
            </p:cNvCxnSpPr>
            <p:nvPr/>
          </p:nvCxnSpPr>
          <p:spPr>
            <a:xfrm>
              <a:off x="3576084" y="2685062"/>
              <a:ext cx="1135530" cy="2653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4" idx="6"/>
              <a:endCxn id="98" idx="3"/>
            </p:cNvCxnSpPr>
            <p:nvPr/>
          </p:nvCxnSpPr>
          <p:spPr>
            <a:xfrm flipV="1">
              <a:off x="3581400" y="4912317"/>
              <a:ext cx="1135530" cy="784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/>
                <p:cNvSpPr/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345648"/>
                  <a:ext cx="953343" cy="79812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/>
                <p:cNvSpPr/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599" y="3733800"/>
                  <a:ext cx="953343" cy="79812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>
              <a:stCxn id="86" idx="6"/>
              <a:endCxn id="103" idx="1"/>
            </p:cNvCxnSpPr>
            <p:nvPr/>
          </p:nvCxnSpPr>
          <p:spPr>
            <a:xfrm flipV="1">
              <a:off x="5525343" y="2462531"/>
              <a:ext cx="938871" cy="2264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7" idx="6"/>
              <a:endCxn id="103" idx="2"/>
            </p:cNvCxnSpPr>
            <p:nvPr/>
          </p:nvCxnSpPr>
          <p:spPr>
            <a:xfrm flipV="1">
              <a:off x="5530659" y="2744710"/>
              <a:ext cx="793941" cy="8948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8" idx="6"/>
              <a:endCxn id="104" idx="2"/>
            </p:cNvCxnSpPr>
            <p:nvPr/>
          </p:nvCxnSpPr>
          <p:spPr>
            <a:xfrm flipV="1">
              <a:off x="5530659" y="4132862"/>
              <a:ext cx="793940" cy="4972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9" idx="6"/>
              <a:endCxn id="104" idx="3"/>
            </p:cNvCxnSpPr>
            <p:nvPr/>
          </p:nvCxnSpPr>
          <p:spPr>
            <a:xfrm flipV="1">
              <a:off x="5525343" y="4415041"/>
              <a:ext cx="938870" cy="12056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7" idx="6"/>
              <a:endCxn id="104" idx="2"/>
            </p:cNvCxnSpPr>
            <p:nvPr/>
          </p:nvCxnSpPr>
          <p:spPr>
            <a:xfrm>
              <a:off x="5530659" y="3639538"/>
              <a:ext cx="793940" cy="493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3" idx="6"/>
            </p:cNvCxnSpPr>
            <p:nvPr/>
          </p:nvCxnSpPr>
          <p:spPr>
            <a:xfrm flipV="1">
              <a:off x="7277943" y="2743200"/>
              <a:ext cx="1180257" cy="15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/>
                <p:cNvSpPr/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57" y="3276600"/>
                  <a:ext cx="953343" cy="79812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/>
            <p:cNvCxnSpPr>
              <a:stCxn id="115" idx="6"/>
              <a:endCxn id="87" idx="2"/>
            </p:cNvCxnSpPr>
            <p:nvPr/>
          </p:nvCxnSpPr>
          <p:spPr>
            <a:xfrm flipV="1">
              <a:off x="3581400" y="3639538"/>
              <a:ext cx="995916" cy="36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6"/>
              <a:endCxn id="98" idx="2"/>
            </p:cNvCxnSpPr>
            <p:nvPr/>
          </p:nvCxnSpPr>
          <p:spPr>
            <a:xfrm>
              <a:off x="3581400" y="3675662"/>
              <a:ext cx="995916" cy="954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9" idx="6"/>
            </p:cNvCxnSpPr>
            <p:nvPr/>
          </p:nvCxnSpPr>
          <p:spPr>
            <a:xfrm>
              <a:off x="7277943" y="5580662"/>
              <a:ext cx="117962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181600"/>
                  <a:ext cx="953343" cy="79812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84" idx="6"/>
              <a:endCxn id="87" idx="3"/>
            </p:cNvCxnSpPr>
            <p:nvPr/>
          </p:nvCxnSpPr>
          <p:spPr>
            <a:xfrm flipV="1">
              <a:off x="3581400" y="3921717"/>
              <a:ext cx="1135530" cy="1775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3" idx="6"/>
              <a:endCxn id="99" idx="3"/>
            </p:cNvCxnSpPr>
            <p:nvPr/>
          </p:nvCxnSpPr>
          <p:spPr>
            <a:xfrm>
              <a:off x="3581400" y="4706338"/>
              <a:ext cx="1130214" cy="1196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83" idx="6"/>
              <a:endCxn id="87" idx="2"/>
            </p:cNvCxnSpPr>
            <p:nvPr/>
          </p:nvCxnSpPr>
          <p:spPr>
            <a:xfrm flipV="1">
              <a:off x="3581400" y="3639538"/>
              <a:ext cx="995916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3" idx="6"/>
              <a:endCxn id="86" idx="2"/>
            </p:cNvCxnSpPr>
            <p:nvPr/>
          </p:nvCxnSpPr>
          <p:spPr>
            <a:xfrm flipV="1">
              <a:off x="3581400" y="2689014"/>
              <a:ext cx="990600" cy="20173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5" idx="6"/>
              <a:endCxn id="86" idx="2"/>
            </p:cNvCxnSpPr>
            <p:nvPr/>
          </p:nvCxnSpPr>
          <p:spPr>
            <a:xfrm flipV="1">
              <a:off x="3581400" y="2689014"/>
              <a:ext cx="990600" cy="9866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3" idx="6"/>
              <a:endCxn id="98" idx="1"/>
            </p:cNvCxnSpPr>
            <p:nvPr/>
          </p:nvCxnSpPr>
          <p:spPr>
            <a:xfrm>
              <a:off x="3576084" y="2685062"/>
              <a:ext cx="1140846" cy="1662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5" idx="6"/>
              <a:endCxn id="99" idx="2"/>
            </p:cNvCxnSpPr>
            <p:nvPr/>
          </p:nvCxnSpPr>
          <p:spPr>
            <a:xfrm>
              <a:off x="3581400" y="3675662"/>
              <a:ext cx="990600" cy="1945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6"/>
              <a:endCxn id="103" idx="2"/>
            </p:cNvCxnSpPr>
            <p:nvPr/>
          </p:nvCxnSpPr>
          <p:spPr>
            <a:xfrm flipV="1">
              <a:off x="5530659" y="2744710"/>
              <a:ext cx="793941" cy="18854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99" idx="6"/>
              <a:endCxn id="103" idx="3"/>
            </p:cNvCxnSpPr>
            <p:nvPr/>
          </p:nvCxnSpPr>
          <p:spPr>
            <a:xfrm flipV="1">
              <a:off x="5525343" y="3026889"/>
              <a:ext cx="938871" cy="25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86" idx="6"/>
              <a:endCxn id="104" idx="1"/>
            </p:cNvCxnSpPr>
            <p:nvPr/>
          </p:nvCxnSpPr>
          <p:spPr>
            <a:xfrm>
              <a:off x="5525343" y="2689014"/>
              <a:ext cx="938870" cy="11616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86" idx="6"/>
              <a:endCxn id="119" idx="1"/>
            </p:cNvCxnSpPr>
            <p:nvPr/>
          </p:nvCxnSpPr>
          <p:spPr>
            <a:xfrm>
              <a:off x="5525343" y="2689014"/>
              <a:ext cx="938871" cy="26094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87" idx="6"/>
              <a:endCxn id="119" idx="2"/>
            </p:cNvCxnSpPr>
            <p:nvPr/>
          </p:nvCxnSpPr>
          <p:spPr>
            <a:xfrm>
              <a:off x="5530659" y="3639538"/>
              <a:ext cx="793941" cy="19411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8" idx="6"/>
              <a:endCxn id="119" idx="2"/>
            </p:cNvCxnSpPr>
            <p:nvPr/>
          </p:nvCxnSpPr>
          <p:spPr>
            <a:xfrm>
              <a:off x="5530659" y="4630138"/>
              <a:ext cx="793941" cy="9505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99" idx="6"/>
              <a:endCxn id="119" idx="3"/>
            </p:cNvCxnSpPr>
            <p:nvPr/>
          </p:nvCxnSpPr>
          <p:spPr>
            <a:xfrm>
              <a:off x="5525343" y="5620738"/>
              <a:ext cx="938871" cy="2421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716476"/>
                  <a:ext cx="864825" cy="798124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138"/>
                <p:cNvSpPr/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Oval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2743200"/>
                  <a:ext cx="864825" cy="798124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39"/>
                <p:cNvSpPr/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Oval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733800"/>
                  <a:ext cx="864825" cy="798124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Oval 144"/>
                <p:cNvSpPr/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Oval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800600"/>
                  <a:ext cx="864825" cy="798124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Oval 145"/>
                <p:cNvSpPr/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Oval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5831276"/>
                  <a:ext cx="864825" cy="79812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Arrow Connector 147"/>
            <p:cNvCxnSpPr>
              <a:stCxn id="138" idx="6"/>
              <a:endCxn id="73" idx="0"/>
            </p:cNvCxnSpPr>
            <p:nvPr/>
          </p:nvCxnSpPr>
          <p:spPr>
            <a:xfrm>
              <a:off x="1626825" y="2115538"/>
              <a:ext cx="1472588" cy="1704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8" idx="6"/>
              <a:endCxn id="115" idx="0"/>
            </p:cNvCxnSpPr>
            <p:nvPr/>
          </p:nvCxnSpPr>
          <p:spPr>
            <a:xfrm>
              <a:off x="1626825" y="2115538"/>
              <a:ext cx="1477904" cy="11610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6"/>
              <a:endCxn id="84" idx="1"/>
            </p:cNvCxnSpPr>
            <p:nvPr/>
          </p:nvCxnSpPr>
          <p:spPr>
            <a:xfrm>
              <a:off x="1626825" y="2115538"/>
              <a:ext cx="1140846" cy="3299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6"/>
              <a:endCxn id="83" idx="1"/>
            </p:cNvCxnSpPr>
            <p:nvPr/>
          </p:nvCxnSpPr>
          <p:spPr>
            <a:xfrm>
              <a:off x="1626825" y="2115538"/>
              <a:ext cx="1140846" cy="23086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9" idx="6"/>
              <a:endCxn id="73" idx="1"/>
            </p:cNvCxnSpPr>
            <p:nvPr/>
          </p:nvCxnSpPr>
          <p:spPr>
            <a:xfrm flipV="1">
              <a:off x="1626824" y="2402883"/>
              <a:ext cx="1135531" cy="7393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39" idx="6"/>
              <a:endCxn id="115" idx="1"/>
            </p:cNvCxnSpPr>
            <p:nvPr/>
          </p:nvCxnSpPr>
          <p:spPr>
            <a:xfrm>
              <a:off x="1626824" y="3142262"/>
              <a:ext cx="1140847" cy="2512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39" idx="6"/>
              <a:endCxn id="84" idx="1"/>
            </p:cNvCxnSpPr>
            <p:nvPr/>
          </p:nvCxnSpPr>
          <p:spPr>
            <a:xfrm>
              <a:off x="1626824" y="3142262"/>
              <a:ext cx="1140847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39" idx="6"/>
              <a:endCxn id="83" idx="1"/>
            </p:cNvCxnSpPr>
            <p:nvPr/>
          </p:nvCxnSpPr>
          <p:spPr>
            <a:xfrm>
              <a:off x="1626824" y="3142262"/>
              <a:ext cx="1140847" cy="12818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40" idx="6"/>
              <a:endCxn id="73" idx="2"/>
            </p:cNvCxnSpPr>
            <p:nvPr/>
          </p:nvCxnSpPr>
          <p:spPr>
            <a:xfrm flipV="1">
              <a:off x="1626825" y="2685062"/>
              <a:ext cx="995916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0" idx="6"/>
              <a:endCxn id="115" idx="2"/>
            </p:cNvCxnSpPr>
            <p:nvPr/>
          </p:nvCxnSpPr>
          <p:spPr>
            <a:xfrm flipV="1">
              <a:off x="1626825" y="3675662"/>
              <a:ext cx="1001232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40" idx="6"/>
              <a:endCxn id="84" idx="2"/>
            </p:cNvCxnSpPr>
            <p:nvPr/>
          </p:nvCxnSpPr>
          <p:spPr>
            <a:xfrm>
              <a:off x="1626825" y="4132862"/>
              <a:ext cx="1001232" cy="15640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40" idx="6"/>
              <a:endCxn id="83" idx="2"/>
            </p:cNvCxnSpPr>
            <p:nvPr/>
          </p:nvCxnSpPr>
          <p:spPr>
            <a:xfrm>
              <a:off x="1626825" y="4132862"/>
              <a:ext cx="1001232" cy="573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5" idx="6"/>
              <a:endCxn id="73" idx="3"/>
            </p:cNvCxnSpPr>
            <p:nvPr/>
          </p:nvCxnSpPr>
          <p:spPr>
            <a:xfrm flipV="1">
              <a:off x="1626825" y="2967241"/>
              <a:ext cx="1135530" cy="22324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5" idx="6"/>
              <a:endCxn id="115" idx="3"/>
            </p:cNvCxnSpPr>
            <p:nvPr/>
          </p:nvCxnSpPr>
          <p:spPr>
            <a:xfrm flipV="1">
              <a:off x="1626825" y="3957841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45" idx="6"/>
              <a:endCxn id="84" idx="3"/>
            </p:cNvCxnSpPr>
            <p:nvPr/>
          </p:nvCxnSpPr>
          <p:spPr>
            <a:xfrm>
              <a:off x="1626825" y="5199662"/>
              <a:ext cx="1140846" cy="779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45" idx="6"/>
              <a:endCxn id="83" idx="3"/>
            </p:cNvCxnSpPr>
            <p:nvPr/>
          </p:nvCxnSpPr>
          <p:spPr>
            <a:xfrm flipV="1">
              <a:off x="1626825" y="4988517"/>
              <a:ext cx="1140846" cy="211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46" idx="6"/>
              <a:endCxn id="73" idx="3"/>
            </p:cNvCxnSpPr>
            <p:nvPr/>
          </p:nvCxnSpPr>
          <p:spPr>
            <a:xfrm flipV="1">
              <a:off x="1626825" y="2967241"/>
              <a:ext cx="1135530" cy="32630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46" idx="6"/>
              <a:endCxn id="115" idx="3"/>
            </p:cNvCxnSpPr>
            <p:nvPr/>
          </p:nvCxnSpPr>
          <p:spPr>
            <a:xfrm flipV="1">
              <a:off x="1626825" y="3957841"/>
              <a:ext cx="1140846" cy="22724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46" idx="6"/>
              <a:endCxn id="84" idx="4"/>
            </p:cNvCxnSpPr>
            <p:nvPr/>
          </p:nvCxnSpPr>
          <p:spPr>
            <a:xfrm flipV="1">
              <a:off x="1626825" y="6096000"/>
              <a:ext cx="1477904" cy="1343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46" idx="6"/>
              <a:endCxn id="83" idx="3"/>
            </p:cNvCxnSpPr>
            <p:nvPr/>
          </p:nvCxnSpPr>
          <p:spPr>
            <a:xfrm flipV="1">
              <a:off x="1626825" y="4988517"/>
              <a:ext cx="1140846" cy="124182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372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r>
              <a:rPr lang="en-US" dirty="0"/>
              <a:t>Next: Training a Multi-Layer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set of slides will describe how to train such a network.</a:t>
            </a:r>
          </a:p>
          <a:p>
            <a:r>
              <a:rPr lang="en-US" dirty="0"/>
              <a:t>Training a neural network is done using gradient descent.</a:t>
            </a:r>
          </a:p>
          <a:p>
            <a:r>
              <a:rPr lang="en-US" dirty="0"/>
              <a:t>The specific method is called </a:t>
            </a:r>
            <a:r>
              <a:rPr lang="en-US" b="1" u="sng" dirty="0"/>
              <a:t>backpropagation</a:t>
            </a:r>
            <a:r>
              <a:rPr lang="en-US" dirty="0"/>
              <a:t>, but it really is just a straightforward application of gradient descent for neural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6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10400" cy="854075"/>
          </a:xfrm>
        </p:spPr>
        <p:txBody>
          <a:bodyPr/>
          <a:lstStyle/>
          <a:p>
            <a:r>
              <a:rPr lang="en-US" dirty="0"/>
              <a:t>Sum of Squared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63675"/>
                <a:ext cx="8610600" cy="45720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The </a:t>
                </a:r>
                <a:r>
                  <a:rPr lang="en-US" sz="2400" b="1" u="sng" dirty="0"/>
                  <a:t>loss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over the entire training set is defined as: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000" i="1" dirty="0">
                  <a:latin typeface="Cambria Math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000" dirty="0"/>
              </a:p>
              <a:p>
                <a:pPr lvl="0">
                  <a:lnSpc>
                    <a:spcPct val="110000"/>
                  </a:lnSpc>
                </a:pPr>
                <a:r>
                  <a:rPr lang="en-US" sz="2400" dirty="0">
                    <a:solidFill>
                      <a:prstClr val="black"/>
                    </a:solidFill>
                  </a:rPr>
                  <a:t>This is called the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sum of squared differences (SSD) loss function</a:t>
                </a:r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>
                    <a:solidFill>
                      <a:prstClr val="black"/>
                    </a:solidFill>
                  </a:rPr>
                  <a:t>We simply sum up, over all training examples, the squared difference (squared error) that we get  for each example.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en-US" sz="2400" dirty="0">
                    <a:solidFill>
                      <a:prstClr val="black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 is a function of network parameters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Different choices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give a different loss value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Our training goal is to find 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that </a:t>
                </a:r>
                <a:r>
                  <a:rPr lang="en-US" sz="2000" b="1" u="sng" dirty="0"/>
                  <a:t>minimize</a:t>
                </a:r>
                <a:r>
                  <a:rPr lang="en-US" sz="2000" dirty="0"/>
                  <a:t> loss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Finding a </a:t>
                </a:r>
                <a:r>
                  <a:rPr lang="en-US" sz="2000" b="1" dirty="0"/>
                  <a:t>global minimum </a:t>
                </a:r>
                <a:r>
                  <a:rPr lang="en-US" sz="2000" dirty="0"/>
                  <a:t>is too slow, so we look for a </a:t>
                </a:r>
                <a:r>
                  <a:rPr lang="en-US" sz="2000" b="1" dirty="0"/>
                  <a:t>local minimum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63675"/>
                <a:ext cx="8610600" cy="4572000"/>
              </a:xfrm>
              <a:blipFill>
                <a:blip r:embed="rId3"/>
                <a:stretch>
                  <a:fillRect l="-992" t="-6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Training as an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924800" cy="4727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As we said, in an optimization problem we need to: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Define what </a:t>
            </a:r>
            <a:r>
              <a:rPr lang="en-US" b="1" u="sng" dirty="0"/>
              <a:t>parameters</a:t>
            </a:r>
            <a:r>
              <a:rPr lang="en-US" dirty="0"/>
              <a:t> we are optimizing. This is also called the </a:t>
            </a:r>
            <a:r>
              <a:rPr lang="en-US" b="1" u="sng" dirty="0"/>
              <a:t>search space</a:t>
            </a:r>
            <a:r>
              <a:rPr lang="en-US" dirty="0"/>
              <a:t> (the space of possible choices).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For neural networks, what is that?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Define a quantitative </a:t>
            </a:r>
            <a:r>
              <a:rPr lang="en-US" b="1" u="sng" dirty="0"/>
              <a:t>optimization criterion</a:t>
            </a:r>
            <a:r>
              <a:rPr lang="en-US" dirty="0"/>
              <a:t>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For neural networks, what is that?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Define an </a:t>
            </a:r>
            <a:r>
              <a:rPr lang="en-US" b="1" u="sng" dirty="0"/>
              <a:t>optimization algorithm</a:t>
            </a:r>
            <a:r>
              <a:rPr lang="en-US" dirty="0"/>
              <a:t> for finding a good set of parameters.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For neural networks, what is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6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Training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7924800" cy="47275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As we said, in an optimization problem we need to: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Define what </a:t>
                </a:r>
                <a:r>
                  <a:rPr lang="en-US" b="1" u="sng" dirty="0"/>
                  <a:t>parameters</a:t>
                </a:r>
                <a:r>
                  <a:rPr lang="en-US" dirty="0"/>
                  <a:t> we are optimizing. This is also called the </a:t>
                </a:r>
                <a:r>
                  <a:rPr lang="en-US" b="1" u="sng" dirty="0"/>
                  <a:t>search space</a:t>
                </a:r>
                <a:r>
                  <a:rPr lang="en-US" dirty="0"/>
                  <a:t> (the space of possible choices).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For neural networks, we search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Define a quantitative </a:t>
                </a:r>
                <a:r>
                  <a:rPr lang="en-US" b="1" u="sng" dirty="0"/>
                  <a:t>optimization criterion</a:t>
                </a:r>
                <a:r>
                  <a:rPr lang="en-US" dirty="0"/>
                  <a:t>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For neural networks, we defined the SSD loss function, which we want to minimize. We will also see and use other choices this semester.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Define an </a:t>
                </a:r>
                <a:r>
                  <a:rPr lang="en-US" b="1" u="sng" dirty="0"/>
                  <a:t>optimization algorithm</a:t>
                </a:r>
                <a:r>
                  <a:rPr lang="en-US" dirty="0"/>
                  <a:t> for finding a good set of parameters.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b="1" u="sng" dirty="0"/>
                  <a:t>Gradient descent</a:t>
                </a:r>
                <a:r>
                  <a:rPr lang="en-US" dirty="0"/>
                  <a:t>. When used specifically for training neural networks, it is called </a:t>
                </a:r>
                <a:r>
                  <a:rPr lang="en-US" b="1" u="sng" dirty="0"/>
                  <a:t>backpropagation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7924800" cy="4727575"/>
              </a:xfrm>
              <a:blipFill>
                <a:blip r:embed="rId3"/>
                <a:stretch>
                  <a:fillRect l="-1385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4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5" ma:contentTypeDescription="Create a new document." ma:contentTypeScope="" ma:versionID="536c582b96377adfc7ad697a5294d8c1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b86a293b24cd6eb76163e9cdbd488a97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f37ff0-b97a-40d0-a943-a94b1e0ce6f2" xsi:nil="true"/>
  </documentManagement>
</p:properties>
</file>

<file path=customXml/itemProps1.xml><?xml version="1.0" encoding="utf-8"?>
<ds:datastoreItem xmlns:ds="http://schemas.openxmlformats.org/officeDocument/2006/customXml" ds:itemID="{9D88F820-0CCE-4A9C-B679-3948721D5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B9AD4-BA3B-47A9-881E-1C7F2937C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59716-3790-4F74-AF65-F29F05911F4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9f0bbc-c66a-4669-ba93-1a37129081a6"/>
    <ds:schemaRef ds:uri="10f37ff0-b97a-40d0-a943-a94b1e0ce6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6328</TotalTime>
  <Words>3138</Words>
  <Application>Microsoft Office PowerPoint</Application>
  <PresentationFormat>On-screen Show (4:3)</PresentationFormat>
  <Paragraphs>813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Office Theme</vt:lpstr>
      <vt:lpstr>Office Theme</vt:lpstr>
      <vt:lpstr>PowerPoint Presentation</vt:lpstr>
      <vt:lpstr>Training as an Optimization Problem</vt:lpstr>
      <vt:lpstr>Parameters We Optimize</vt:lpstr>
      <vt:lpstr>Parameters We Optimize</vt:lpstr>
      <vt:lpstr>Optimization Criterion</vt:lpstr>
      <vt:lpstr>Squared Differences</vt:lpstr>
      <vt:lpstr>Sum of Squared Differences</vt:lpstr>
      <vt:lpstr>Training as an Optimization Problem</vt:lpstr>
      <vt:lpstr>Training as an Optimization Problem</vt:lpstr>
      <vt:lpstr>Perceptron Learning</vt:lpstr>
      <vt:lpstr>Perceptron Learning</vt:lpstr>
      <vt:lpstr>Perceptron Learning </vt:lpstr>
      <vt:lpstr>Computing the Gradient</vt:lpstr>
      <vt:lpstr>Updates, One Example at a Time</vt:lpstr>
      <vt:lpstr>Batch Processing Preview</vt:lpstr>
      <vt:lpstr>Chain Rule for Derivatives</vt:lpstr>
      <vt:lpstr>A Note on the Chain Rule</vt:lpstr>
      <vt:lpstr>Decomposing E_n</vt:lpstr>
      <vt:lpstr>Using the Chain Rule</vt:lpstr>
      <vt:lpstr>Using the Chain Rule</vt:lpstr>
      <vt:lpstr>Using the Chain Rule</vt:lpstr>
      <vt:lpstr>Using the Chain Rule</vt:lpstr>
      <vt:lpstr>Using the Chain Rule</vt:lpstr>
      <vt:lpstr>Using the Chain Rule</vt:lpstr>
      <vt:lpstr>Using the Chain Rule</vt:lpstr>
      <vt:lpstr>Using the Chain Rule</vt:lpstr>
      <vt:lpstr>Using the Chain Rule</vt:lpstr>
      <vt:lpstr>Using the Chain Rule</vt:lpstr>
      <vt:lpstr>Using the Chain Rule</vt:lpstr>
      <vt:lpstr>Combining the Results</vt:lpstr>
      <vt:lpstr>Combining the Results</vt:lpstr>
      <vt:lpstr>Combining the Results</vt:lpstr>
      <vt:lpstr>Combining the Results</vt:lpstr>
      <vt:lpstr>Combining the Results</vt:lpstr>
      <vt:lpstr>Final Formula for  (∂E_n)/∂b</vt:lpstr>
      <vt:lpstr>Gradients</vt:lpstr>
      <vt:lpstr>Weight Update</vt:lpstr>
      <vt:lpstr>Weight Update</vt:lpstr>
      <vt:lpstr>Perceptron Learning - Summary</vt:lpstr>
      <vt:lpstr>Stopping Criterion</vt:lpstr>
      <vt:lpstr>Notation for Multiclass Training Set</vt:lpstr>
      <vt:lpstr>Using Perceptrons for Multiclass Problems</vt:lpstr>
      <vt:lpstr>A Multiclass Example</vt:lpstr>
      <vt:lpstr>Converting to One-Versus-All</vt:lpstr>
      <vt:lpstr>Converting to One-Versus-All</vt:lpstr>
      <vt:lpstr>Converting to One-Versus-All</vt:lpstr>
      <vt:lpstr>Converting to One-Versus-All</vt:lpstr>
      <vt:lpstr>Converting to One-Versus-All</vt:lpstr>
      <vt:lpstr>Training Set for the First Perceptron</vt:lpstr>
      <vt:lpstr>Converting to One-Versus-All</vt:lpstr>
      <vt:lpstr>Training Set for the Second Perceptron</vt:lpstr>
      <vt:lpstr>Converting to One-Versus-All</vt:lpstr>
      <vt:lpstr>Training Set for the Third Perceptron</vt:lpstr>
      <vt:lpstr>One-Versus-All Perceptrons: Recap</vt:lpstr>
      <vt:lpstr>One-Versus-All Perceptrons</vt:lpstr>
      <vt:lpstr>Multiclass Neural Networks</vt:lpstr>
      <vt:lpstr>OVA Perceptrons as a Single Network</vt:lpstr>
      <vt:lpstr>Multiclass Neural Networks</vt:lpstr>
      <vt:lpstr>A Network for Our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Next: Training a Multi-Layer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680</cp:revision>
  <dcterms:created xsi:type="dcterms:W3CDTF">2006-08-16T00:00:00Z</dcterms:created>
  <dcterms:modified xsi:type="dcterms:W3CDTF">2025-01-11T01:21:18Z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