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56" r:id="rId5"/>
    <p:sldId id="402" r:id="rId6"/>
    <p:sldId id="403" r:id="rId7"/>
    <p:sldId id="404" r:id="rId8"/>
    <p:sldId id="405" r:id="rId9"/>
    <p:sldId id="406" r:id="rId10"/>
    <p:sldId id="408" r:id="rId11"/>
    <p:sldId id="409" r:id="rId12"/>
    <p:sldId id="407" r:id="rId13"/>
    <p:sldId id="410" r:id="rId14"/>
    <p:sldId id="411" r:id="rId15"/>
    <p:sldId id="412" r:id="rId16"/>
    <p:sldId id="413" r:id="rId17"/>
    <p:sldId id="414" r:id="rId18"/>
    <p:sldId id="415" r:id="rId19"/>
    <p:sldId id="416" r:id="rId20"/>
    <p:sldId id="417" r:id="rId21"/>
    <p:sldId id="419" r:id="rId22"/>
    <p:sldId id="420" r:id="rId23"/>
    <p:sldId id="421" r:id="rId2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076253-6EBC-4F05-AA61-DA498DBEBCB9}" v="4" dt="2025-01-11T01:23:50.5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1" autoAdjust="0"/>
    <p:restoredTop sz="94660"/>
  </p:normalViewPr>
  <p:slideViewPr>
    <p:cSldViewPr>
      <p:cViewPr varScale="1">
        <p:scale>
          <a:sx n="96" d="100"/>
          <a:sy n="96" d="100"/>
        </p:scale>
        <p:origin x="24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6308"/>
    </p:cViewPr>
  </p:sorterViewPr>
  <p:notesViewPr>
    <p:cSldViewPr>
      <p:cViewPr varScale="1">
        <p:scale>
          <a:sx n="87" d="100"/>
          <a:sy n="87" d="100"/>
        </p:scale>
        <p:origin x="-1254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ssilis Athitsos" userId="cac912e4-cfd7-44a5-98fd-59802aaf955c" providerId="ADAL" clId="{29076253-6EBC-4F05-AA61-DA498DBEBCB9}"/>
    <pc:docChg chg="modSld">
      <pc:chgData name="Vassilis Athitsos" userId="cac912e4-cfd7-44a5-98fd-59802aaf955c" providerId="ADAL" clId="{29076253-6EBC-4F05-AA61-DA498DBEBCB9}" dt="2025-01-11T01:23:50.541" v="3" actId="20577"/>
      <pc:docMkLst>
        <pc:docMk/>
      </pc:docMkLst>
      <pc:sldChg chg="modSp">
        <pc:chgData name="Vassilis Athitsos" userId="cac912e4-cfd7-44a5-98fd-59802aaf955c" providerId="ADAL" clId="{29076253-6EBC-4F05-AA61-DA498DBEBCB9}" dt="2025-01-11T01:23:50.541" v="3" actId="20577"/>
        <pc:sldMkLst>
          <pc:docMk/>
          <pc:sldMk cId="3255105699" sldId="256"/>
        </pc:sldMkLst>
        <pc:spChg chg="mod">
          <ac:chgData name="Vassilis Athitsos" userId="cac912e4-cfd7-44a5-98fd-59802aaf955c" providerId="ADAL" clId="{29076253-6EBC-4F05-AA61-DA498DBEBCB9}" dt="2025-01-11T01:23:50.541" v="3" actId="20577"/>
          <ac:spMkLst>
            <pc:docMk/>
            <pc:sldMk cId="3255105699" sldId="256"/>
            <ac:spMk id="5" creationId="{00000000-0000-0000-0000-000000000000}"/>
          </ac:spMkLst>
        </pc:spChg>
      </pc:sldChg>
    </pc:docChg>
  </pc:docChgLst>
  <pc:docChgLst>
    <pc:chgData name="Athitsos, Vassilis" userId="cac912e4-cfd7-44a5-98fd-59802aaf955c" providerId="ADAL" clId="{CEE1D4EB-CA93-499F-ADF3-31CC9423374E}"/>
  </pc:docChgLst>
  <pc:docChgLst>
    <pc:chgData name="Vassilis Athitsos" userId="cac912e4-cfd7-44a5-98fd-59802aaf955c" providerId="ADAL" clId="{1359FA34-9640-4A26-8BFF-C7192A7A16C0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8421C-8D12-40DA-9A7B-265D7490C88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CA3C7-F538-4CDD-A942-504D0B9CC4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23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BB22C-122D-4EE2-9812-B1AA4CFA3383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95B3F-8216-487B-AC35-BDA8990236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1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10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06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714B-E11A-4793-9D4B-C7DA0B002A2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6908-18CF-4D46-A568-031B411BADD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A0BF-8AB8-438E-8F5F-3BC988050D5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D551-D1C9-475F-8F97-B5E238F846D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A71D-2E90-4908-919F-619FDB1089C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4358A-EF12-449E-95F9-53ECB702F323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BF9DE-364F-4108-BF86-9295B2495FBB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91E9-5B6C-4491-8FE2-FE8BB8D7CBC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32F4-B520-430E-BC9F-5620D1D8289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1798-164E-4412-9238-A87AFC6688E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B5C6D-AA2A-4233-A83B-6410688265D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F1508-6116-47D0-9391-D505EF128AA1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81200"/>
            <a:ext cx="64008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err="1"/>
              <a:t>Numpy</a:t>
            </a:r>
            <a:r>
              <a:rPr lang="en-US" dirty="0"/>
              <a:t> Basics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956310" y="4191000"/>
            <a:ext cx="514884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</a:rPr>
              <a:t>CSE 4311 </a:t>
            </a:r>
            <a:r>
              <a:rPr lang="en-US" sz="2000" dirty="0">
                <a:latin typeface="+mn-lt"/>
              </a:rPr>
              <a:t>– Neural Networks and Deep Learning</a:t>
            </a:r>
          </a:p>
          <a:p>
            <a:pPr algn="ctr" eaLnBrk="1" hangingPunct="1"/>
            <a:r>
              <a:rPr lang="en-US" sz="2000" dirty="0" err="1">
                <a:latin typeface="+mn-lt"/>
              </a:rPr>
              <a:t>Vassilis</a:t>
            </a:r>
            <a:r>
              <a:rPr lang="en-US" sz="2000" dirty="0">
                <a:latin typeface="+mn-lt"/>
              </a:rPr>
              <a:t> Athitsos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Computer Science and Engineering Department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University of Texas at Arlington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0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90600"/>
          </a:xfrm>
        </p:spPr>
        <p:txBody>
          <a:bodyPr/>
          <a:lstStyle/>
          <a:p>
            <a:r>
              <a:rPr lang="en-US" dirty="0"/>
              <a:t>Operations along Specific Dimensions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76800"/>
          </a:xfrm>
        </p:spPr>
        <p:txBody>
          <a:bodyPr/>
          <a:lstStyle/>
          <a:p>
            <a:r>
              <a:rPr lang="en-US" sz="2400" dirty="0"/>
              <a:t>You can do many operations along a specific dimension</a:t>
            </a:r>
          </a:p>
          <a:p>
            <a:r>
              <a:rPr lang="en-US" sz="2400" dirty="0"/>
              <a:t>Here we compute the mean of every row in the matrix.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row_means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np.mean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1)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print("row means:",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row_means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335720"/>
            <a:ext cx="6400800" cy="892552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row means: [   0.4877    0.4537    0.4371] 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967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90600"/>
          </a:xfrm>
        </p:spPr>
        <p:txBody>
          <a:bodyPr/>
          <a:lstStyle/>
          <a:p>
            <a:r>
              <a:rPr lang="en-US" dirty="0"/>
              <a:t>Operations along Specific Dimensions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76800"/>
          </a:xfrm>
        </p:spPr>
        <p:txBody>
          <a:bodyPr/>
          <a:lstStyle/>
          <a:p>
            <a:r>
              <a:rPr lang="en-US" sz="2400" dirty="0"/>
              <a:t>You can do many operations along a specific dimension</a:t>
            </a:r>
          </a:p>
          <a:p>
            <a:r>
              <a:rPr lang="en-US" sz="2400" dirty="0"/>
              <a:t>Here we compute the mean of every column in the matrix.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col_means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np.mean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print("col means:",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col_means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335720"/>
            <a:ext cx="6705600" cy="892552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col means: [   0.6381    0.1513    0.6330    0.4157] 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791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Inverting a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76800"/>
          </a:xfrm>
        </p:spPr>
        <p:txBody>
          <a:bodyPr/>
          <a:lstStyle/>
          <a:p>
            <a:r>
              <a:rPr lang="en-US" sz="2400" dirty="0"/>
              <a:t>To invert a matrix, use </a:t>
            </a:r>
            <a:r>
              <a:rPr lang="en-US" sz="2400" dirty="0" err="1"/>
              <a:t>np.linalg.pinv</a:t>
            </a:r>
            <a:r>
              <a:rPr lang="en-US" sz="2400" dirty="0"/>
              <a:t> </a:t>
            </a:r>
          </a:p>
          <a:p>
            <a:pPr lvl="1"/>
            <a:r>
              <a:rPr lang="en-US" sz="2000" dirty="0" err="1"/>
              <a:t>pinv</a:t>
            </a:r>
            <a:r>
              <a:rPr lang="en-US" sz="2000" dirty="0"/>
              <a:t> stands for “pseudoinverse”</a:t>
            </a:r>
          </a:p>
          <a:p>
            <a:pPr lvl="1"/>
            <a:r>
              <a:rPr lang="en-US" sz="2000" dirty="0"/>
              <a:t>Do not use </a:t>
            </a:r>
            <a:r>
              <a:rPr lang="en-US" sz="2000" dirty="0" err="1"/>
              <a:t>np.linalg.inv</a:t>
            </a:r>
            <a:r>
              <a:rPr lang="en-US" sz="2000" dirty="0"/>
              <a:t>, it is far more prone to numerical problems.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np.array([[2.1, 3.2], [1.6, 5.3]])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print("a:\n", a, "\n")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inv_a = np.linalg.pinv(a)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print("inverse of a:\n", inv_a, "\n")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335720"/>
            <a:ext cx="3733800" cy="2369880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[[   2.1000    3.2000]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   1.6000    5.3000]] 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inverse of a: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[[   0.8819   -0.5324]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  -0.2662    0.3494]] 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763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Pointwise Multiplication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76800"/>
          </a:xfrm>
        </p:spPr>
        <p:txBody>
          <a:bodyPr/>
          <a:lstStyle/>
          <a:p>
            <a:r>
              <a:rPr lang="en-US" dirty="0"/>
              <a:t>Regrettably (for me), a * b in </a:t>
            </a:r>
            <a:r>
              <a:rPr lang="en-US" dirty="0" err="1"/>
              <a:t>numpy</a:t>
            </a:r>
            <a:r>
              <a:rPr lang="en-US" dirty="0"/>
              <a:t> does element-wise multiplication, and NOT matrix multiplication.</a:t>
            </a:r>
          </a:p>
          <a:p>
            <a:pPr lvl="1"/>
            <a:r>
              <a:rPr lang="en-US" dirty="0"/>
              <a:t>In the code below, for each </a:t>
            </a:r>
            <a:r>
              <a:rPr lang="en-US" dirty="0" err="1"/>
              <a:t>i</a:t>
            </a:r>
            <a:r>
              <a:rPr lang="en-US" dirty="0"/>
              <a:t> and j:</a:t>
            </a:r>
            <a:br>
              <a:rPr lang="en-US" dirty="0"/>
            </a:br>
            <a:r>
              <a:rPr lang="en-US" dirty="0"/>
              <a:t>    </a:t>
            </a:r>
            <a:br>
              <a:rPr lang="en-US" dirty="0"/>
            </a:br>
            <a:r>
              <a:rPr lang="en-US" dirty="0"/>
              <a:t> r1[</a:t>
            </a:r>
            <a:r>
              <a:rPr lang="en-US" dirty="0" err="1"/>
              <a:t>i,j</a:t>
            </a:r>
            <a:r>
              <a:rPr lang="en-US" dirty="0"/>
              <a:t>] = a[</a:t>
            </a:r>
            <a:r>
              <a:rPr lang="en-US" dirty="0" err="1"/>
              <a:t>i,j</a:t>
            </a:r>
            <a:r>
              <a:rPr lang="en-US" dirty="0"/>
              <a:t>] * </a:t>
            </a:r>
            <a:r>
              <a:rPr lang="en-US" dirty="0" err="1"/>
              <a:t>inv_a</a:t>
            </a:r>
            <a:r>
              <a:rPr lang="en-US" dirty="0"/>
              <a:t>[</a:t>
            </a:r>
            <a:r>
              <a:rPr lang="en-US" dirty="0" err="1"/>
              <a:t>i,j</a:t>
            </a:r>
            <a:r>
              <a:rPr lang="en-US" dirty="0"/>
              <a:t>].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r1 = a*inv_a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print("r1:\n", r1, "\n")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939605"/>
            <a:ext cx="3733800" cy="1384995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r1: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[[   1.8519   -1.7038]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  -0.4260    1.8519]] </a:t>
            </a:r>
          </a:p>
        </p:txBody>
      </p:sp>
    </p:spTree>
    <p:extLst>
      <p:ext uri="{BB962C8B-B14F-4D97-AF65-F5344CB8AC3E}">
        <p14:creationId xmlns:p14="http://schemas.microsoft.com/office/powerpoint/2010/main" val="2578846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76800"/>
          </a:xfrm>
        </p:spPr>
        <p:txBody>
          <a:bodyPr/>
          <a:lstStyle/>
          <a:p>
            <a:r>
              <a:rPr lang="en-US" dirty="0"/>
              <a:t>Use np.dot for matrix multiplication.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r2 = np.dot(a, inv_a)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print("r2:\n", r2, "\n")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419600"/>
            <a:ext cx="3733800" cy="1384995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r2: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[[   1.0000    0.0000]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  -0.0000    1.0000]] </a:t>
            </a:r>
          </a:p>
        </p:txBody>
      </p:sp>
    </p:spTree>
    <p:extLst>
      <p:ext uri="{BB962C8B-B14F-4D97-AF65-F5344CB8AC3E}">
        <p14:creationId xmlns:p14="http://schemas.microsoft.com/office/powerpoint/2010/main" val="1412016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B5B5F-BBB6-4D94-A21D-FE972BAA3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Operations vs.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D8D59-FCE9-427C-8D15-A0859DBA5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Array operations in </a:t>
            </a:r>
            <a:r>
              <a:rPr lang="en-US" dirty="0" err="1"/>
              <a:t>numpy</a:t>
            </a:r>
            <a:r>
              <a:rPr lang="en-US" dirty="0"/>
              <a:t> are optimized.</a:t>
            </a:r>
          </a:p>
          <a:p>
            <a:r>
              <a:rPr lang="en-US" dirty="0"/>
              <a:t>For large arrays or matrices, using a built-in </a:t>
            </a:r>
            <a:r>
              <a:rPr lang="en-US" dirty="0" err="1"/>
              <a:t>numpy</a:t>
            </a:r>
            <a:r>
              <a:rPr lang="en-US" dirty="0"/>
              <a:t> operation can be as fast as in C.</a:t>
            </a:r>
          </a:p>
          <a:p>
            <a:r>
              <a:rPr lang="en-US" dirty="0"/>
              <a:t>Writing your own code for those operations, using loops to access each element of the arrays and the result, can be hundreds of time slower.</a:t>
            </a:r>
          </a:p>
          <a:p>
            <a:r>
              <a:rPr lang="en-US" dirty="0"/>
              <a:t>Two examples are illustrated in file python_benchmarks.py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DCC06-A750-46BE-B070-6A7BA70EF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5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ECFE-19A4-4BD0-B048-DFA8E9210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1: Matrix Addition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FAB95-3DA8-40C6-A40F-23B7AA637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my function, adds two matrices element by element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using loops.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matrix_addition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(first, second):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(rows1, cols1)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first.shape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result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((rows1, cols1))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range(0, rows1):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j in range(0, cols1):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result[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first[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+ second[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result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E74FA-C621-4749-917B-EB63B0AF4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677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ECFE-19A4-4BD0-B048-DFA8E9210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1: Matrix Addition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FAB95-3DA8-40C6-A40F-23B7AA637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96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 = 5000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cols = rows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np.random.rand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(rows, cols)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np.random.rand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(rows, cols)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using my function with loops.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matrix_addition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using the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numpy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operator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 = A + B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My function took 18.59 seconds on Google </a:t>
            </a:r>
            <a:r>
              <a:rPr lang="en-US" sz="2400" dirty="0" err="1">
                <a:solidFill>
                  <a:prstClr val="black"/>
                </a:solidFill>
              </a:rPr>
              <a:t>Colab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The </a:t>
            </a:r>
            <a:r>
              <a:rPr lang="en-US" sz="2400" dirty="0" err="1">
                <a:solidFill>
                  <a:prstClr val="black"/>
                </a:solidFill>
              </a:rPr>
              <a:t>numpy</a:t>
            </a:r>
            <a:r>
              <a:rPr lang="en-US" sz="2400" dirty="0">
                <a:solidFill>
                  <a:prstClr val="black"/>
                </a:solidFill>
              </a:rPr>
              <a:t> version took 0.141 seconds (131 times faster).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E74FA-C621-4749-917B-EB63B0AF4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596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ECFE-19A4-4BD0-B048-DFA8E9210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Parenthesis: Measuring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FAB95-3DA8-40C6-A40F-23B7AA637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9600"/>
          </a:xfrm>
        </p:spPr>
        <p:txBody>
          <a:bodyPr/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If you want to measure execution time, this example shows one way to do it:</a:t>
            </a:r>
          </a:p>
          <a:p>
            <a:pPr marL="0" lvl="0" indent="0">
              <a:buNone/>
            </a:pPr>
            <a:endParaRPr lang="en-US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time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start_time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time.time_ns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matrix_addition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</a:t>
            </a:r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end_time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time.time_ns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#print(result)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total_time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end_time-start_time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/ 1000000000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E74FA-C621-4749-917B-EB63B0AF4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868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ECFE-19A4-4BD0-B048-DFA8E9210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2: Matrix Multiplication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FAB95-3DA8-40C6-A40F-23B7AA637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96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My function, multiplies matrices using loops.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matrix_multiplication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(first, second):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(rows1, cols1)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first.shape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(rows2, cols2)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second.shape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result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((rows1, cols2))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range(0, rows1):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j in range(0, cols2):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sum = 0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for k in range(0, rows2):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sum = sum + first[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i,k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]*second[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k,j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result[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sum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result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E74FA-C621-4749-917B-EB63B0AF4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441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numpy</a:t>
            </a:r>
            <a:r>
              <a:rPr lang="en-US" dirty="0"/>
              <a:t> Library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</a:t>
            </a:r>
            <a:r>
              <a:rPr lang="en-US" sz="2400" dirty="0" err="1"/>
              <a:t>numpy</a:t>
            </a:r>
            <a:r>
              <a:rPr lang="en-US" sz="2400" dirty="0"/>
              <a:t> library implements various functions useful in mathematics, statistics, science and engineering.</a:t>
            </a:r>
          </a:p>
          <a:p>
            <a:r>
              <a:rPr lang="en-US" sz="2400" dirty="0"/>
              <a:t>On Google </a:t>
            </a:r>
            <a:r>
              <a:rPr lang="en-US" sz="2400" dirty="0" err="1"/>
              <a:t>Colab</a:t>
            </a:r>
            <a:r>
              <a:rPr lang="en-US" sz="2400" dirty="0"/>
              <a:t> (and on Anaconda) it is available, you just need to import it.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import </a:t>
            </a:r>
            <a:r>
              <a:rPr lang="en-US" sz="2400" dirty="0" err="1"/>
              <a:t>numpy</a:t>
            </a:r>
            <a:r>
              <a:rPr lang="en-US" sz="2400" dirty="0"/>
              <a:t> as np</a:t>
            </a:r>
          </a:p>
          <a:p>
            <a:pPr marL="0" indent="0">
              <a:buNone/>
            </a:pPr>
            <a:endParaRPr lang="en-US" sz="2400" dirty="0"/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Files numpy_examples.py and numpy_benchmarks.py are posted on the material for this lecture. They contain the code that you will see in the next slides.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705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ECFE-19A4-4BD0-B048-DFA8E9210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2: Matrix Multiplication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FAB95-3DA8-40C6-A40F-23B7AA637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21" y="1447800"/>
            <a:ext cx="8229600" cy="44196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 = 500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cols = rows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np.random.rand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(rows, cols)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np.random.rand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(rows, cols)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using my function with loops.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matrix_multiplication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using the np.dot function.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 = np.dot(A, B)</a:t>
            </a:r>
          </a:p>
          <a:p>
            <a:pPr lvl="0"/>
            <a:endParaRPr lang="en-US" sz="2400" dirty="0">
              <a:solidFill>
                <a:prstClr val="black"/>
              </a:solidFill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My function took 55.68 seconds on Google </a:t>
            </a:r>
            <a:r>
              <a:rPr lang="en-US" sz="2400" dirty="0" err="1">
                <a:solidFill>
                  <a:prstClr val="black"/>
                </a:solidFill>
              </a:rPr>
              <a:t>Colab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The </a:t>
            </a:r>
            <a:r>
              <a:rPr lang="en-US" sz="2400" dirty="0" err="1">
                <a:solidFill>
                  <a:prstClr val="black"/>
                </a:solidFill>
              </a:rPr>
              <a:t>numpy</a:t>
            </a:r>
            <a:r>
              <a:rPr lang="en-US" sz="2400" dirty="0">
                <a:solidFill>
                  <a:prstClr val="black"/>
                </a:solidFill>
              </a:rPr>
              <a:t> version </a:t>
            </a:r>
            <a:r>
              <a:rPr lang="en-US" sz="2400">
                <a:solidFill>
                  <a:prstClr val="black"/>
                </a:solidFill>
              </a:rPr>
              <a:t>took 0.00958 seconds (5800 </a:t>
            </a:r>
            <a:r>
              <a:rPr lang="en-US" sz="2400" dirty="0">
                <a:solidFill>
                  <a:prstClr val="black"/>
                </a:solidFill>
              </a:rPr>
              <a:t>times faster).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E74FA-C621-4749-917B-EB63B0AF4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53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Creating an 1-dimensional array of </a:t>
            </a:r>
            <a:r>
              <a:rPr lang="en-US" sz="2400" dirty="0" err="1"/>
              <a:t>ints</a:t>
            </a:r>
            <a:r>
              <a:rPr lang="en-US" sz="2400" dirty="0"/>
              <a:t> from a list: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array_1d = 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([10, 5, 2, 4])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print("array_1d:", array_1d)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print("array_1d 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:", array_1d.dtype)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print("array_1d shape:", array_1d.shape)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177605"/>
            <a:ext cx="3276600" cy="1384995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array_1d: [10  5  2  4]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array_1d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data_type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int64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array_1d shape: (4,)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62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/>
          <a:lstStyle/>
          <a:p>
            <a:r>
              <a:rPr lang="en-US" sz="2400" dirty="0"/>
              <a:t>Creating a 2-dimensional array of floats from a list: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array_2d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([[1,2,3], [4,5,6]],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='float')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print("array_2d:\n", array_2d, "\n")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print("array_2d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:", array_2d.dtype)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print("array_2d shape:", array_2d.shape)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177605"/>
            <a:ext cx="3810000" cy="2123658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array_2d: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[[1. 2. 3.]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[4. 5. 6.]] 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array_2d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data_type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float64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array_2d shape: (2, 3)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834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/>
          <a:lstStyle/>
          <a:p>
            <a:r>
              <a:rPr lang="en-US" sz="2400" dirty="0"/>
              <a:t>Creating a zero-initialized array of a specified shape: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array_2d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((3,4)) 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print("array_2d:\n", array_2d, "\n")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print("array_2d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:", array_2d.dtype)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print("array_2d shape:", array_2d.shape)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177605"/>
            <a:ext cx="3810000" cy="2369880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array_2d: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[[0. 0. 0. 0.]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[0. 0. 0. 0.]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[0. 0. 0. 0.]] 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array_2d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data_type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float64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array_2d shape: (3, 4)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122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76800"/>
          </a:xfrm>
        </p:spPr>
        <p:txBody>
          <a:bodyPr/>
          <a:lstStyle/>
          <a:p>
            <a:r>
              <a:rPr lang="en-US" sz="2400" dirty="0"/>
              <a:t>Creating a 2D array of random values uniformly distributed between 0 and 1: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(rows, cols) = (3, 4)</a:t>
            </a:r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np.random.rand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(rows, cols)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:\n",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"\n")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random_values.dtype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shape:",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random_values.shape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335720"/>
            <a:ext cx="6400800" cy="2369880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[[0.63075311 0.21212589 0.88126268 0.22670053]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[0.89718472 0.19447788 0.42529485 0.29785337]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[0.38629528 0.04719182 0.59240337 0.72252642]] 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data_type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float64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shape: (3, 4)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436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Formatted Printing of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76800"/>
          </a:xfrm>
        </p:spPr>
        <p:txBody>
          <a:bodyPr/>
          <a:lstStyle/>
          <a:p>
            <a:r>
              <a:rPr lang="en-US" sz="2400" dirty="0"/>
              <a:t>We use </a:t>
            </a:r>
            <a:r>
              <a:rPr lang="en-US" sz="2400" dirty="0" err="1"/>
              <a:t>numpy.set_printoptions</a:t>
            </a:r>
            <a:r>
              <a:rPr lang="en-US" sz="2400" dirty="0"/>
              <a:t>. </a:t>
            </a:r>
          </a:p>
          <a:p>
            <a:pPr lvl="1"/>
            <a:r>
              <a:rPr lang="en-US" sz="2000" dirty="0"/>
              <a:t>There are a lot of options, see documentation.</a:t>
            </a:r>
          </a:p>
          <a:p>
            <a:r>
              <a:rPr lang="en-US" sz="2400" dirty="0"/>
              <a:t>Here, we specify to use four decimal digits.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np.set_printoptions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(precision = 4)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:\n",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*200, "\n")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693384"/>
            <a:ext cx="6400800" cy="1631216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*200: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[[ 30.2748 124.8525  74.0704 196.1591]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[143.4591 169.1471  79.427    7.814 ]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[ 34.0032 181.9523  99.1757  15.1455]] 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797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Formatted Printing of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76800"/>
          </a:xfrm>
        </p:spPr>
        <p:txBody>
          <a:bodyPr/>
          <a:lstStyle/>
          <a:p>
            <a:r>
              <a:rPr lang="en-US" sz="2400" dirty="0"/>
              <a:t>We use </a:t>
            </a:r>
            <a:r>
              <a:rPr lang="en-US" sz="2400" dirty="0" err="1"/>
              <a:t>numpy.set_printoptions</a:t>
            </a:r>
            <a:r>
              <a:rPr lang="en-US" sz="2400" dirty="0"/>
              <a:t>. </a:t>
            </a:r>
          </a:p>
          <a:p>
            <a:pPr lvl="1"/>
            <a:r>
              <a:rPr lang="en-US" sz="2000" dirty="0"/>
              <a:t>There are a lot of options, see documentation.</a:t>
            </a:r>
          </a:p>
          <a:p>
            <a:r>
              <a:rPr lang="en-US" sz="2400" dirty="0"/>
              <a:t>Here we print each value using the </a:t>
            </a:r>
            <a:r>
              <a:rPr lang="en-US" sz="2400" dirty="0" err="1"/>
              <a:t>printf</a:t>
            </a:r>
            <a:r>
              <a:rPr lang="en-US" sz="2400" dirty="0"/>
              <a:t>-like "%9.f" format.</a:t>
            </a:r>
          </a:p>
          <a:p>
            <a:pPr lvl="1"/>
            <a:r>
              <a:rPr lang="en-US" sz="2000" dirty="0"/>
              <a:t>9 spaces minimum, 4 decimal digits.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np.set_printoptions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(formatter={'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all':lambda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x: "%9.4f" % (x)})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*200:\n",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*200, "\n")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876800"/>
            <a:ext cx="6400800" cy="1631216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*200: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[[  30.2748  124.8525   74.0704  196.1591]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[ 143.4591  169.1471   79.4270    7.8140]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  34.0032  181.9523   99.1757   15.1455]] 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882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3055-74C6-4D87-9C61-478B9C81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Means and Standard Deviations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BFD82-4C70-4777-99F2-B83E7DD8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76800"/>
          </a:xfrm>
        </p:spPr>
        <p:txBody>
          <a:bodyPr/>
          <a:lstStyle/>
          <a:p>
            <a:r>
              <a:rPr lang="en-US" sz="2400" dirty="0"/>
              <a:t>Compute mean and standard deviation of values in a matrix.</a:t>
            </a:r>
          </a:p>
          <a:p>
            <a:pPr lvl="1"/>
            <a:r>
              <a:rPr lang="en-US" sz="2000" dirty="0"/>
              <a:t>Notice use of "</a:t>
            </a:r>
            <a:r>
              <a:rPr lang="en-US" sz="2000" dirty="0" err="1"/>
              <a:t>printf</a:t>
            </a:r>
            <a:r>
              <a:rPr lang="en-US" sz="2000" dirty="0"/>
              <a:t>-style" formatting of output.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mean value = %.4f, std = %.4f" %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np.mean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np.std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4B34-D88F-4E77-909C-4ABD6CA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A0119-3F9A-4AF5-B348-EDE00BFF5CC9}"/>
              </a:ext>
            </a:extLst>
          </p:cNvPr>
          <p:cNvSpPr/>
          <p:nvPr/>
        </p:nvSpPr>
        <p:spPr>
          <a:xfrm>
            <a:off x="457200" y="4335720"/>
            <a:ext cx="6400800" cy="892552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1600" dirty="0"/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random_values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mean value = 0.4595, std = 0.2699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867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0f37ff0-b97a-40d0-a943-a94b1e0ce6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B5889944BB334799533CD849BA11EA" ma:contentTypeVersion="15" ma:contentTypeDescription="Create a new document." ma:contentTypeScope="" ma:versionID="536c582b96377adfc7ad697a5294d8c1">
  <xsd:schema xmlns:xsd="http://www.w3.org/2001/XMLSchema" xmlns:xs="http://www.w3.org/2001/XMLSchema" xmlns:p="http://schemas.microsoft.com/office/2006/metadata/properties" xmlns:ns3="10f37ff0-b97a-40d0-a943-a94b1e0ce6f2" xmlns:ns4="169f0bbc-c66a-4669-ba93-1a37129081a6" targetNamespace="http://schemas.microsoft.com/office/2006/metadata/properties" ma:root="true" ma:fieldsID="b86a293b24cd6eb76163e9cdbd488a97" ns3:_="" ns4:_="">
    <xsd:import namespace="10f37ff0-b97a-40d0-a943-a94b1e0ce6f2"/>
    <xsd:import namespace="169f0bbc-c66a-4669-ba93-1a3712908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37ff0-b97a-40d0-a943-a94b1e0ce6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f0bbc-c66a-4669-ba93-1a37129081a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A59716-3790-4F74-AF65-F29F05911F4A}">
  <ds:schemaRefs>
    <ds:schemaRef ds:uri="http://schemas.microsoft.com/office/2006/documentManagement/types"/>
    <ds:schemaRef ds:uri="http://purl.org/dc/dcmitype/"/>
    <ds:schemaRef ds:uri="10f37ff0-b97a-40d0-a943-a94b1e0ce6f2"/>
    <ds:schemaRef ds:uri="http://purl.org/dc/terms/"/>
    <ds:schemaRef ds:uri="169f0bbc-c66a-4669-ba93-1a37129081a6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491DEBC-252C-498E-991E-CA06B0AD75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f37ff0-b97a-40d0-a943-a94b1e0ce6f2"/>
    <ds:schemaRef ds:uri="169f0bbc-c66a-4669-ba93-1a3712908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6B9AD4-BA3B-47A9-881E-1C7F2937CF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14491</TotalTime>
  <Words>1627</Words>
  <Application>Microsoft Office PowerPoint</Application>
  <PresentationFormat>On-screen Show (4:3)</PresentationFormat>
  <Paragraphs>258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PowerPoint Presentation</vt:lpstr>
      <vt:lpstr>The numpy Library</vt:lpstr>
      <vt:lpstr>Creating Arrays</vt:lpstr>
      <vt:lpstr>Creating Arrays</vt:lpstr>
      <vt:lpstr>Creating Arrays</vt:lpstr>
      <vt:lpstr>Creating Arrays</vt:lpstr>
      <vt:lpstr>Formatted Printing of Arrays</vt:lpstr>
      <vt:lpstr>Formatted Printing of Arrays</vt:lpstr>
      <vt:lpstr>Means and Standard Deviations</vt:lpstr>
      <vt:lpstr>Operations along Specific Dimensions</vt:lpstr>
      <vt:lpstr>Operations along Specific Dimensions</vt:lpstr>
      <vt:lpstr>Inverting a Matrix</vt:lpstr>
      <vt:lpstr>Pointwise Multiplication</vt:lpstr>
      <vt:lpstr>Matrix Multiplication</vt:lpstr>
      <vt:lpstr>Array Operations vs. Loops</vt:lpstr>
      <vt:lpstr>Benchmark 1: Matrix Addition</vt:lpstr>
      <vt:lpstr>Benchmark 1: Matrix Addition</vt:lpstr>
      <vt:lpstr>Parenthesis: Measuring Time</vt:lpstr>
      <vt:lpstr>Benchmark 2: Matrix Multiplication</vt:lpstr>
      <vt:lpstr>Benchmark 2: Matrix Multiplication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athitsos</dc:creator>
  <cp:lastModifiedBy>Vassilis Athitsos</cp:lastModifiedBy>
  <cp:revision>709</cp:revision>
  <dcterms:created xsi:type="dcterms:W3CDTF">2006-08-16T00:00:00Z</dcterms:created>
  <dcterms:modified xsi:type="dcterms:W3CDTF">2025-01-11T01:23:55Z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0x01010080B5889944BB334799533CD849BA11EA</vt:lpwstr>
  </property>
</Properties>
</file>