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394" r:id="rId3"/>
    <p:sldId id="395" r:id="rId4"/>
    <p:sldId id="396" r:id="rId5"/>
    <p:sldId id="397" r:id="rId6"/>
    <p:sldId id="398" r:id="rId7"/>
    <p:sldId id="399" r:id="rId8"/>
    <p:sldId id="400" r:id="rId9"/>
    <p:sldId id="401" r:id="rId10"/>
    <p:sldId id="405" r:id="rId11"/>
    <p:sldId id="403" r:id="rId12"/>
    <p:sldId id="404" r:id="rId13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18D2"/>
    <a:srgbClr val="9818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EDB2960-A526-4707-B939-D58465190919}" v="4" dt="2025-01-11T01:24:13.26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304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-1254" y="-90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ssilis Athitsos" userId="cac912e4-cfd7-44a5-98fd-59802aaf955c" providerId="ADAL" clId="{3EDB2960-A526-4707-B939-D58465190919}"/>
    <pc:docChg chg="modSld">
      <pc:chgData name="Vassilis Athitsos" userId="cac912e4-cfd7-44a5-98fd-59802aaf955c" providerId="ADAL" clId="{3EDB2960-A526-4707-B939-D58465190919}" dt="2025-01-11T01:24:13.261" v="3" actId="20577"/>
      <pc:docMkLst>
        <pc:docMk/>
      </pc:docMkLst>
      <pc:sldChg chg="modSp">
        <pc:chgData name="Vassilis Athitsos" userId="cac912e4-cfd7-44a5-98fd-59802aaf955c" providerId="ADAL" clId="{3EDB2960-A526-4707-B939-D58465190919}" dt="2025-01-11T01:24:13.261" v="3" actId="20577"/>
        <pc:sldMkLst>
          <pc:docMk/>
          <pc:sldMk cId="3255105699" sldId="256"/>
        </pc:sldMkLst>
        <pc:spChg chg="mod">
          <ac:chgData name="Vassilis Athitsos" userId="cac912e4-cfd7-44a5-98fd-59802aaf955c" providerId="ADAL" clId="{3EDB2960-A526-4707-B939-D58465190919}" dt="2025-01-11T01:24:13.261" v="3" actId="20577"/>
          <ac:spMkLst>
            <pc:docMk/>
            <pc:sldMk cId="3255105699" sldId="256"/>
            <ac:spMk id="5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C8421C-8D12-40DA-9A7B-265D7490C88C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CCA3C7-F538-4CDD-A942-504D0B9CC4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223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BBB22C-122D-4EE2-9812-B1AA4CFA3383}" type="datetimeFigureOut">
              <a:rPr lang="en-US" smtClean="0"/>
              <a:pPr/>
              <a:t>1/10/2025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095B3F-8216-487B-AC35-BDA8990236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810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0559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8774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8195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9019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1644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2360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0333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8365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6290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3118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439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9714B-E11A-4793-9D4B-C7DA0B002A2E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D6908-18CF-4D46-A568-031B411BADDC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0A0BF-8AB8-438E-8F5F-3BC988050D5C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1D551-D1C9-475F-8F97-B5E238F846DE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5A71D-2E90-4908-919F-619FDB1089CE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4358A-EF12-449E-95F9-53ECB702F323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BF9DE-364F-4108-BF86-9295B2495FBB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091E9-5B6C-4491-8FE2-FE8BB8D7CBC7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432F4-B520-430E-BC9F-5620D1D82898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21798-164E-4412-9238-A87AFC6688E7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B5C6D-AA2A-4233-A83B-6410688265D8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1F1508-6116-47D0-9391-D505EF128AA1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981200"/>
            <a:ext cx="6400800" cy="17526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/>
              <a:t>UCI Datasets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956310" y="4191000"/>
            <a:ext cx="5148845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000">
                <a:latin typeface="+mn-lt"/>
              </a:rPr>
              <a:t>CSE 4311 </a:t>
            </a:r>
            <a:r>
              <a:rPr lang="en-US" sz="2000" dirty="0">
                <a:latin typeface="+mn-lt"/>
              </a:rPr>
              <a:t>– Machine Learning</a:t>
            </a:r>
          </a:p>
          <a:p>
            <a:pPr algn="ctr" eaLnBrk="1" hangingPunct="1"/>
            <a:r>
              <a:rPr lang="en-US" sz="2000" dirty="0" err="1">
                <a:latin typeface="+mn-lt"/>
              </a:rPr>
              <a:t>Vassilis</a:t>
            </a:r>
            <a:r>
              <a:rPr lang="en-US" sz="2000" dirty="0">
                <a:latin typeface="+mn-lt"/>
              </a:rPr>
              <a:t> Athitsos</a:t>
            </a:r>
          </a:p>
          <a:p>
            <a:pPr algn="ctr" eaLnBrk="1" hangingPunct="1"/>
            <a:r>
              <a:rPr lang="en-US" sz="2000" dirty="0">
                <a:latin typeface="+mn-lt"/>
              </a:rPr>
              <a:t>Computer Science and Engineering Department</a:t>
            </a:r>
          </a:p>
          <a:p>
            <a:pPr algn="ctr" eaLnBrk="1" hangingPunct="1"/>
            <a:r>
              <a:rPr lang="en-US" sz="2000" dirty="0">
                <a:latin typeface="+mn-lt"/>
              </a:rPr>
              <a:t>University of Texas at Arlington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1056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Converting to One-Hot-Vectors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28600" y="1371600"/>
                <a:ext cx="8305800" cy="4876800"/>
              </a:xfrm>
            </p:spPr>
            <p:txBody>
              <a:bodyPr/>
              <a:lstStyle/>
              <a:p>
                <a:r>
                  <a:rPr lang="en-US" dirty="0"/>
                  <a:t>Suppose we have this training set: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0.5, 2.4, 8.3, 1.2, 4.5</m:t>
                            </m:r>
                          </m:e>
                        </m:d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,   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do</m:t>
                    </m:r>
                    <m:r>
                      <m:rPr>
                        <m:sty m:val="p"/>
                      </m:rPr>
                      <a:rPr lang="en-US" smtClean="0">
                        <a:latin typeface="Cambria Math" panose="02040503050406030204" pitchFamily="18" charset="0"/>
                      </a:rPr>
                      <m:t>g</m:t>
                    </m:r>
                  </m:oMath>
                </a14:m>
                <a:r>
                  <a:rPr lang="en-US" dirty="0"/>
                  <a:t>, 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3.4, 0.6, 4.4, 6.2, 1.0</m:t>
                            </m:r>
                          </m:e>
                        </m:d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,   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dog</m:t>
                    </m:r>
                  </m:oMath>
                </a14:m>
                <a:r>
                  <a:rPr lang="en-US" dirty="0"/>
                  <a:t>, 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4.7, 1.9, 6.7, 1.2, 3.9</m:t>
                            </m:r>
                          </m:e>
                        </m:d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,   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cat</m:t>
                    </m:r>
                  </m:oMath>
                </a14:m>
                <a:r>
                  <a:rPr lang="en-US" dirty="0"/>
                  <a:t>, 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2.6, 1.3, 9.4, 0.7, 5.1</m:t>
                            </m:r>
                          </m:e>
                        </m:d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,   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fox</m:t>
                    </m:r>
                  </m:oMath>
                </a14:m>
                <a:r>
                  <a:rPr lang="en-US" dirty="0"/>
                  <a:t>,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8.5, 4.6, 3.6, 2.0, 6.2</m:t>
                            </m:r>
                          </m:e>
                        </m:d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,   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cat</m:t>
                    </m:r>
                  </m:oMath>
                </a14:m>
                <a:r>
                  <a:rPr lang="en-US" dirty="0"/>
                  <a:t>,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6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5.2, 8.1, 7.3, 4.2, 1.6</m:t>
                            </m:r>
                          </m:e>
                        </m:d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,   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6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fox</m:t>
                    </m:r>
                  </m:oMath>
                </a14:m>
                <a:r>
                  <a:rPr lang="en-US" dirty="0"/>
                  <a:t>,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endParaRPr lang="en-US" dirty="0"/>
              </a:p>
              <a:p>
                <a:r>
                  <a:rPr lang="en-US" dirty="0"/>
                  <a:t>Step 1: </a:t>
                </a:r>
              </a:p>
              <a:p>
                <a:pPr lvl="1"/>
                <a:r>
                  <a:rPr lang="en-US" dirty="0"/>
                  <a:t>Generate new class labels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, where classes are numbered sequentially starting from 1. Thus, in our example, the class labels become 1, 2, 3.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28600" y="1371600"/>
                <a:ext cx="8305800" cy="4876800"/>
              </a:xfrm>
              <a:blipFill>
                <a:blip r:embed="rId3"/>
                <a:stretch>
                  <a:fillRect l="-1322" t="-1125" r="-1248" b="-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648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Converting to One-Hot-Vectors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28600" y="1371600"/>
                <a:ext cx="8534400" cy="4876800"/>
              </a:xfrm>
            </p:spPr>
            <p:txBody>
              <a:bodyPr>
                <a:noAutofit/>
              </a:bodyPr>
              <a:lstStyle/>
              <a:p>
                <a:r>
                  <a:rPr lang="en-US" dirty="0"/>
                  <a:t>Training set: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0.5, 2.4, 8.3, 1.2, 4.5</m:t>
                            </m:r>
                          </m:e>
                        </m:d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en-US" dirty="0"/>
                  <a:t> 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?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, ?, ?</m:t>
                            </m:r>
                          </m:e>
                        </m:d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3.4, 0.6, 4.4, 6.2, 1.0</m:t>
                            </m:r>
                          </m:e>
                        </m:d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en-US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?, ?, ?</m:t>
                            </m:r>
                          </m:e>
                        </m:d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4.7, 1.9, 6.7, 1.2, 3.9</m:t>
                            </m:r>
                          </m:e>
                        </m:d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en-US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en-US" dirty="0"/>
                  <a:t>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?, ?, ?</m:t>
                            </m:r>
                          </m:e>
                        </m:d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2.6, 1.3, 9.4, 0.7, 5.1</m:t>
                            </m:r>
                          </m:e>
                        </m:d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en-US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dirty="0"/>
                  <a:t>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?, ?, ?</m:t>
                            </m:r>
                          </m:e>
                        </m:d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8.5, 4.6, 3.6, 2.0, 6.2</m:t>
                            </m:r>
                          </m:e>
                        </m:d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en-US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?, ?, ?</m:t>
                            </m:r>
                          </m:e>
                        </m:d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6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5.2, 8.1, 7.3, 4.2, 1.6</m:t>
                            </m:r>
                          </m:e>
                        </m:d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en-US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6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dirty="0"/>
                  <a:t>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?, ?, ?</m:t>
                            </m:r>
                          </m:e>
                        </m:d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</m:oMath>
                </a14:m>
                <a:endParaRPr lang="en-US" dirty="0"/>
              </a:p>
              <a:p>
                <a:r>
                  <a:rPr lang="en-US" dirty="0"/>
                  <a:t>Step 2: Convert each label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 to a </a:t>
                </a:r>
                <a:r>
                  <a:rPr lang="en-US" b="1" u="sng" dirty="0"/>
                  <a:t>one-hot vector</a:t>
                </a:r>
                <a:r>
                  <a:rPr lang="en-US" b="1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.</a:t>
                </a:r>
              </a:p>
              <a:p>
                <a:pPr lvl="1"/>
                <a:r>
                  <a:rPr lang="en-US" dirty="0"/>
                  <a:t>Vector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 has as many dimensions as the number of classes.</a:t>
                </a:r>
              </a:p>
              <a:p>
                <a:pPr lvl="2"/>
                <a:r>
                  <a:rPr lang="en-US" dirty="0"/>
                  <a:t>In our example we have three classes, so each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 is 3-dimensional.</a:t>
                </a:r>
              </a:p>
              <a:p>
                <a:pPr lvl="1"/>
                <a:r>
                  <a:rPr lang="en-US" dirty="0"/>
                  <a:t>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/>
                  <a:t>, then set the </a:t>
                </a:r>
                <a:r>
                  <a:rPr lang="en-US" dirty="0" err="1"/>
                  <a:t>i-th</a:t>
                </a:r>
                <a:r>
                  <a:rPr lang="en-US" dirty="0"/>
                  <a:t> dimension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 to 1.</a:t>
                </a:r>
              </a:p>
              <a:p>
                <a:pPr lvl="1"/>
                <a:r>
                  <a:rPr lang="en-US" dirty="0"/>
                  <a:t>Otherwise, set the </a:t>
                </a:r>
                <a:r>
                  <a:rPr lang="en-US" dirty="0" err="1"/>
                  <a:t>i-th</a:t>
                </a:r>
                <a:r>
                  <a:rPr lang="en-US" dirty="0"/>
                  <a:t> dimension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 to 0.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28600" y="1371600"/>
                <a:ext cx="8534400" cy="4876800"/>
              </a:xfrm>
              <a:blipFill>
                <a:blip r:embed="rId3"/>
                <a:stretch>
                  <a:fillRect l="-1286" t="-1125" b="-12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5174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Converting to One-Hot-Vectors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28600" y="1371600"/>
                <a:ext cx="8534400" cy="4876800"/>
              </a:xfrm>
            </p:spPr>
            <p:txBody>
              <a:bodyPr>
                <a:noAutofit/>
              </a:bodyPr>
              <a:lstStyle/>
              <a:p>
                <a:r>
                  <a:rPr lang="en-US" dirty="0"/>
                  <a:t>Training set: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0.5, 2.4, 8.3, 1.2, 4.5</m:t>
                            </m:r>
                          </m:e>
                        </m:d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en-US" dirty="0"/>
                  <a:t> 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,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,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</m:d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3.4, 0.6, 4.4, 6.2, 1.0</m:t>
                            </m:r>
                          </m:e>
                        </m:d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en-US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, 0, 0</m:t>
                            </m:r>
                          </m:e>
                        </m:d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4.7, 1.9, 6.7, 1.2, 3.9</m:t>
                            </m:r>
                          </m:e>
                        </m:d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en-US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en-US" dirty="0"/>
                  <a:t>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0, 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, 0</m:t>
                            </m:r>
                          </m:e>
                        </m:d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2.6, 1.3, 9.4, 0.7, 5.1</m:t>
                            </m:r>
                          </m:e>
                        </m:d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en-US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dirty="0"/>
                  <a:t>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0, 0, 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8.5, 4.6, 3.6, 2.0, 6.2</m:t>
                            </m:r>
                          </m:e>
                        </m:d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en-US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0, 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, 0</m:t>
                            </m:r>
                          </m:e>
                        </m:d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6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5.2, 8.1, 7.3, 4.2, 1.6</m:t>
                            </m:r>
                          </m:e>
                        </m:d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en-US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6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dirty="0"/>
                  <a:t>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0, 0, 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</m:oMath>
                </a14:m>
                <a:endParaRPr lang="en-US" dirty="0"/>
              </a:p>
              <a:p>
                <a:r>
                  <a:rPr lang="en-US" dirty="0"/>
                  <a:t>Step 2: Convert each label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 to a </a:t>
                </a:r>
                <a:r>
                  <a:rPr lang="en-US" b="1" u="sng" dirty="0"/>
                  <a:t>one-hot vector</a:t>
                </a:r>
                <a:r>
                  <a:rPr lang="en-US" b="1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.</a:t>
                </a:r>
              </a:p>
              <a:p>
                <a:pPr lvl="1"/>
                <a:r>
                  <a:rPr lang="en-US" dirty="0"/>
                  <a:t>Vector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 has as many dimensions as the number of classes.</a:t>
                </a:r>
              </a:p>
              <a:p>
                <a:pPr lvl="2"/>
                <a:r>
                  <a:rPr lang="en-US" dirty="0"/>
                  <a:t>In our example we have three classes, so each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 is 3-dimensional.</a:t>
                </a:r>
              </a:p>
              <a:p>
                <a:pPr lvl="1"/>
                <a:r>
                  <a:rPr lang="en-US" dirty="0"/>
                  <a:t>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/>
                  <a:t>, then set the </a:t>
                </a:r>
                <a:r>
                  <a:rPr lang="en-US" dirty="0" err="1"/>
                  <a:t>i-th</a:t>
                </a:r>
                <a:r>
                  <a:rPr lang="en-US" dirty="0"/>
                  <a:t> dimension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 to 1.</a:t>
                </a:r>
              </a:p>
              <a:p>
                <a:pPr lvl="1"/>
                <a:r>
                  <a:rPr lang="en-US" dirty="0"/>
                  <a:t>Otherwise, set the </a:t>
                </a:r>
                <a:r>
                  <a:rPr lang="en-US" dirty="0" err="1"/>
                  <a:t>i-th</a:t>
                </a:r>
                <a:r>
                  <a:rPr lang="en-US" dirty="0"/>
                  <a:t> dimension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 to 0.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28600" y="1371600"/>
                <a:ext cx="8534400" cy="4876800"/>
              </a:xfrm>
              <a:blipFill>
                <a:blip r:embed="rId3"/>
                <a:stretch>
                  <a:fillRect l="-1286" t="-1125" b="-12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677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5168" y="304800"/>
            <a:ext cx="8229600" cy="990600"/>
          </a:xfrm>
        </p:spPr>
        <p:txBody>
          <a:bodyPr/>
          <a:lstStyle/>
          <a:p>
            <a:r>
              <a:rPr lang="en-US" dirty="0"/>
              <a:t>Programming Assignment - Datasets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8763000" cy="3352800"/>
          </a:xfrm>
        </p:spPr>
        <p:txBody>
          <a:bodyPr/>
          <a:lstStyle/>
          <a:p>
            <a:r>
              <a:rPr lang="en-US" dirty="0"/>
              <a:t>The assignment introduces three dataset.</a:t>
            </a:r>
          </a:p>
          <a:p>
            <a:r>
              <a:rPr lang="en-US" dirty="0"/>
              <a:t>Each dataset has a training set and a test set.</a:t>
            </a:r>
          </a:p>
          <a:p>
            <a:pPr lvl="1"/>
            <a:r>
              <a:rPr lang="en-US" dirty="0"/>
              <a:t>These are the first four lines of the training set of the Yeast dataset:</a:t>
            </a:r>
            <a:br>
              <a:rPr lang="en-US" dirty="0"/>
            </a:br>
            <a:br>
              <a:rPr lang="en-US" dirty="0"/>
            </a:b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92151" y="4667071"/>
            <a:ext cx="8851849" cy="1719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0.5000 0.4600 0.6400 0.3600 0.5000 0     0.4900 0.2200  1</a:t>
            </a:r>
          </a:p>
          <a:p>
            <a:pPr lvl="1">
              <a:lnSpc>
                <a:spcPct val="150000"/>
              </a:lnSpc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0.5300 0.5600 0.4900 0.4600 0.5000 0     0.5200 0.2200  1</a:t>
            </a:r>
          </a:p>
          <a:p>
            <a:pPr lvl="1">
              <a:lnSpc>
                <a:spcPct val="150000"/>
              </a:lnSpc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0.5200 0.5300 0.5800 0.6900 0.5000 0     0.5000 0.2200  1</a:t>
            </a:r>
          </a:p>
          <a:p>
            <a:pPr lvl="1">
              <a:lnSpc>
                <a:spcPct val="150000"/>
              </a:lnSpc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0.6700 0.6200 0.5400 0.4300 0.5000 0     0.5300 0.2200  1</a:t>
            </a:r>
          </a:p>
        </p:txBody>
      </p:sp>
    </p:spTree>
    <p:extLst>
      <p:ext uri="{BB962C8B-B14F-4D97-AF65-F5344CB8AC3E}">
        <p14:creationId xmlns:p14="http://schemas.microsoft.com/office/powerpoint/2010/main" val="3262908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5168" y="304800"/>
            <a:ext cx="8229600" cy="990600"/>
          </a:xfrm>
        </p:spPr>
        <p:txBody>
          <a:bodyPr/>
          <a:lstStyle/>
          <a:p>
            <a:r>
              <a:rPr lang="en-US" dirty="0"/>
              <a:t>Programming Assignment - Datasets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8763000" cy="1851072"/>
          </a:xfrm>
        </p:spPr>
        <p:txBody>
          <a:bodyPr/>
          <a:lstStyle/>
          <a:p>
            <a:r>
              <a:rPr lang="en-US" sz="2400" dirty="0"/>
              <a:t>Each row is a training example.</a:t>
            </a:r>
          </a:p>
          <a:p>
            <a:r>
              <a:rPr lang="en-US" sz="2400" dirty="0"/>
              <a:t>All columns </a:t>
            </a:r>
            <a:r>
              <a:rPr lang="en-US" sz="2400" b="1" u="sng" dirty="0"/>
              <a:t>except for the last column</a:t>
            </a:r>
            <a:r>
              <a:rPr lang="en-US" sz="2400" dirty="0"/>
              <a:t> represent the training input, which is a vector.</a:t>
            </a:r>
          </a:p>
          <a:p>
            <a:r>
              <a:rPr lang="en-US" sz="2400" dirty="0"/>
              <a:t>The last column is the class label, which can be a number or a string.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59597" y="3697069"/>
            <a:ext cx="9270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Training</a:t>
            </a:r>
            <a:br>
              <a:rPr lang="en-US" dirty="0"/>
            </a:br>
            <a:r>
              <a:rPr lang="en-US" dirty="0"/>
              <a:t> input 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001000" y="3617563"/>
            <a:ext cx="9270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Training</a:t>
            </a:r>
            <a:br>
              <a:rPr lang="en-US" dirty="0"/>
            </a:br>
            <a:r>
              <a:rPr lang="en-US" dirty="0"/>
              <a:t> label 1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92124" y="4724400"/>
            <a:ext cx="7537476" cy="381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8305800" y="4724401"/>
            <a:ext cx="527076" cy="381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838200" y="4263894"/>
            <a:ext cx="381000" cy="403177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8534400" y="4253704"/>
            <a:ext cx="34938" cy="47069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292151" y="4667071"/>
            <a:ext cx="8851849" cy="1719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0.5000 0.4600 0.6400 0.3600 0.5000 0     0.4900 0.2200  1</a:t>
            </a:r>
          </a:p>
          <a:p>
            <a:pPr lvl="1">
              <a:lnSpc>
                <a:spcPct val="150000"/>
              </a:lnSpc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0.5300 0.5600 0.4900 0.4600 0.5000 0     0.5200 0.2200  1</a:t>
            </a:r>
          </a:p>
          <a:p>
            <a:pPr lvl="1">
              <a:lnSpc>
                <a:spcPct val="150000"/>
              </a:lnSpc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0.5200 0.5300 0.5800 0.6900 0.5000 0     0.5000 0.2200  1</a:t>
            </a:r>
          </a:p>
          <a:p>
            <a:pPr lvl="1">
              <a:lnSpc>
                <a:spcPct val="150000"/>
              </a:lnSpc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0.6700 0.6200 0.5400 0.4300 0.5000 0     0.5300 0.2200  1</a:t>
            </a:r>
          </a:p>
        </p:txBody>
      </p:sp>
    </p:spTree>
    <p:extLst>
      <p:ext uri="{BB962C8B-B14F-4D97-AF65-F5344CB8AC3E}">
        <p14:creationId xmlns:p14="http://schemas.microsoft.com/office/powerpoint/2010/main" val="2651947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92151" y="4667071"/>
            <a:ext cx="8851849" cy="1719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0.5000 0.4600 0.6400 0.3600 0.5000 0     0.4900 0.2200  1</a:t>
            </a:r>
          </a:p>
          <a:p>
            <a:pPr lvl="1">
              <a:lnSpc>
                <a:spcPct val="150000"/>
              </a:lnSpc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0.5300 0.5600 0.4900 0.4600 0.5000 0     0.5200 0.2200  1</a:t>
            </a:r>
          </a:p>
          <a:p>
            <a:pPr lvl="1">
              <a:lnSpc>
                <a:spcPct val="150000"/>
              </a:lnSpc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0.5200 0.5300 0.5800 0.6900 0.5000 0     0.5000 0.2200  1</a:t>
            </a:r>
          </a:p>
          <a:p>
            <a:pPr lvl="1">
              <a:lnSpc>
                <a:spcPct val="150000"/>
              </a:lnSpc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0.6700 0.6200 0.5400 0.4300 0.5000 0     0.5300 0.2200  1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5168" y="304800"/>
            <a:ext cx="8229600" cy="990600"/>
          </a:xfrm>
        </p:spPr>
        <p:txBody>
          <a:bodyPr/>
          <a:lstStyle/>
          <a:p>
            <a:r>
              <a:rPr lang="en-US" dirty="0"/>
              <a:t>Programming Assignment - Datasets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8763000" cy="1851072"/>
          </a:xfrm>
        </p:spPr>
        <p:txBody>
          <a:bodyPr/>
          <a:lstStyle/>
          <a:p>
            <a:r>
              <a:rPr lang="en-US" sz="2400" dirty="0"/>
              <a:t>Each row is a training example.</a:t>
            </a:r>
          </a:p>
          <a:p>
            <a:r>
              <a:rPr lang="en-US" sz="2400" dirty="0"/>
              <a:t>All columns </a:t>
            </a:r>
            <a:r>
              <a:rPr lang="en-US" sz="2400" b="1" u="sng" dirty="0"/>
              <a:t>except for the last column</a:t>
            </a:r>
            <a:r>
              <a:rPr lang="en-US" sz="2400" dirty="0"/>
              <a:t> represent the training input, which is a vector.</a:t>
            </a:r>
          </a:p>
          <a:p>
            <a:r>
              <a:rPr lang="en-US" sz="2400" dirty="0"/>
              <a:t>The last column is the class label, which can be a number or a string.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52400" y="3697069"/>
            <a:ext cx="9270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Training</a:t>
            </a:r>
            <a:br>
              <a:rPr lang="en-US" dirty="0"/>
            </a:br>
            <a:r>
              <a:rPr lang="en-US" dirty="0"/>
              <a:t> input 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001000" y="3617563"/>
            <a:ext cx="9270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Training</a:t>
            </a:r>
            <a:br>
              <a:rPr lang="en-US" dirty="0"/>
            </a:br>
            <a:r>
              <a:rPr lang="en-US" dirty="0"/>
              <a:t> label 2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92124" y="5105400"/>
            <a:ext cx="7537476" cy="381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8305800" y="5105400"/>
            <a:ext cx="527076" cy="381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445168" y="4332369"/>
            <a:ext cx="277954" cy="773031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8569338" y="4253704"/>
            <a:ext cx="117462" cy="85169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027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92151" y="4667071"/>
            <a:ext cx="8851849" cy="1719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0.5000 0.4600 0.6400 0.3600 0.5000 0     0.4900 0.2200  1</a:t>
            </a:r>
          </a:p>
          <a:p>
            <a:pPr lvl="1">
              <a:lnSpc>
                <a:spcPct val="150000"/>
              </a:lnSpc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0.5300 0.5600 0.4900 0.4600 0.5000 0     0.5200 0.2200  1</a:t>
            </a:r>
          </a:p>
          <a:p>
            <a:pPr lvl="1">
              <a:lnSpc>
                <a:spcPct val="150000"/>
              </a:lnSpc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0.5200 0.5300 0.5800 0.6900 0.5000 0     0.5000 0.2200  1</a:t>
            </a:r>
          </a:p>
          <a:p>
            <a:pPr lvl="1">
              <a:lnSpc>
                <a:spcPct val="150000"/>
              </a:lnSpc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0.6700 0.6200 0.5400 0.4300 0.5000 0     0.5300 0.2200  1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5168" y="304800"/>
            <a:ext cx="8229600" cy="990600"/>
          </a:xfrm>
        </p:spPr>
        <p:txBody>
          <a:bodyPr/>
          <a:lstStyle/>
          <a:p>
            <a:r>
              <a:rPr lang="en-US" dirty="0"/>
              <a:t>Programming Assignment - Datasets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8763000" cy="1851072"/>
          </a:xfrm>
        </p:spPr>
        <p:txBody>
          <a:bodyPr/>
          <a:lstStyle/>
          <a:p>
            <a:r>
              <a:rPr lang="en-US" sz="2400" dirty="0"/>
              <a:t>Each column (except for the last column) is called a </a:t>
            </a:r>
            <a:r>
              <a:rPr lang="en-US" sz="2400" b="1" u="sng" dirty="0"/>
              <a:t>dimension</a:t>
            </a:r>
            <a:r>
              <a:rPr lang="en-US" sz="2400" dirty="0"/>
              <a:t>, or an </a:t>
            </a:r>
            <a:r>
              <a:rPr lang="en-US" sz="2400" b="1" u="sng" dirty="0"/>
              <a:t>attribute</a:t>
            </a:r>
            <a:r>
              <a:rPr lang="en-US" sz="2400" dirty="0"/>
              <a:t>, or a </a:t>
            </a:r>
            <a:r>
              <a:rPr lang="en-US" sz="2400" b="1" u="sng" dirty="0"/>
              <a:t>feature</a:t>
            </a:r>
            <a:r>
              <a:rPr lang="en-US" sz="2400" dirty="0"/>
              <a:t>.</a:t>
            </a:r>
          </a:p>
          <a:p>
            <a:r>
              <a:rPr lang="en-US" sz="2400" dirty="0"/>
              <a:t>In the Yeast dataset, there are 8 attributes/dimensions/features.</a:t>
            </a:r>
          </a:p>
          <a:p>
            <a:r>
              <a:rPr lang="en-US" sz="2400" dirty="0"/>
              <a:t>Different datasets have different numbers of attributes.</a:t>
            </a:r>
            <a:br>
              <a:rPr lang="en-US" sz="2400" dirty="0"/>
            </a:br>
            <a:br>
              <a:rPr lang="en-US" sz="2400" dirty="0"/>
            </a:br>
            <a:endParaRPr lang="en-US" sz="2400" dirty="0"/>
          </a:p>
          <a:p>
            <a:pPr marL="457200" lvl="1" indent="0">
              <a:buNone/>
            </a:pPr>
            <a:endParaRPr lang="en-US" sz="2000" dirty="0"/>
          </a:p>
          <a:p>
            <a:pPr marL="457200" lvl="1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45168" y="3439404"/>
            <a:ext cx="1198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Attribute 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001000" y="3617563"/>
            <a:ext cx="9270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Training</a:t>
            </a:r>
            <a:br>
              <a:rPr lang="en-US" dirty="0"/>
            </a:br>
            <a:r>
              <a:rPr lang="en-US" dirty="0"/>
              <a:t> labels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85247" y="4746577"/>
            <a:ext cx="908076" cy="164019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/>
          <p:cNvCxnSpPr>
            <a:stCxn id="7" idx="2"/>
            <a:endCxn id="10" idx="0"/>
          </p:cNvCxnSpPr>
          <p:nvPr/>
        </p:nvCxnSpPr>
        <p:spPr>
          <a:xfrm>
            <a:off x="1044660" y="3808736"/>
            <a:ext cx="194625" cy="937841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8531817" y="4253704"/>
            <a:ext cx="37521" cy="413367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1751305" y="4751746"/>
            <a:ext cx="908076" cy="164019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7343633" y="4749166"/>
            <a:ext cx="908076" cy="164019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8309690" y="4746586"/>
            <a:ext cx="443129" cy="164019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728944" y="3444573"/>
            <a:ext cx="11989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Attribute 2</a:t>
            </a:r>
          </a:p>
        </p:txBody>
      </p:sp>
      <p:cxnSp>
        <p:nvCxnSpPr>
          <p:cNvPr id="19" name="Straight Arrow Connector 18"/>
          <p:cNvCxnSpPr>
            <a:stCxn id="18" idx="2"/>
          </p:cNvCxnSpPr>
          <p:nvPr/>
        </p:nvCxnSpPr>
        <p:spPr>
          <a:xfrm flipH="1">
            <a:off x="2224140" y="3813905"/>
            <a:ext cx="104296" cy="932672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703915" y="3444573"/>
            <a:ext cx="1198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Attribute 8</a:t>
            </a:r>
          </a:p>
        </p:txBody>
      </p:sp>
      <p:cxnSp>
        <p:nvCxnSpPr>
          <p:cNvPr id="22" name="Straight Arrow Connector 21"/>
          <p:cNvCxnSpPr>
            <a:stCxn id="21" idx="2"/>
          </p:cNvCxnSpPr>
          <p:nvPr/>
        </p:nvCxnSpPr>
        <p:spPr>
          <a:xfrm>
            <a:off x="7303407" y="3813905"/>
            <a:ext cx="494264" cy="932672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79833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92151" y="4667071"/>
            <a:ext cx="8851849" cy="1719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0.5000 0.4600 0.6400 0.3600 0.5000 0     0.4900 0.2200  1</a:t>
            </a:r>
          </a:p>
          <a:p>
            <a:pPr lvl="1">
              <a:lnSpc>
                <a:spcPct val="150000"/>
              </a:lnSpc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0.5300 0.5600 0.4900 0.4600 0.5000 0     0.5200 0.2200  1</a:t>
            </a:r>
          </a:p>
          <a:p>
            <a:pPr lvl="1">
              <a:lnSpc>
                <a:spcPct val="150000"/>
              </a:lnSpc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0.5200 0.5300 0.5800 0.6900 0.5000 0     0.5000 0.2200  1</a:t>
            </a:r>
          </a:p>
          <a:p>
            <a:pPr lvl="1">
              <a:lnSpc>
                <a:spcPct val="150000"/>
              </a:lnSpc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0.6700 0.6200 0.5400 0.4300 0.5000 0     0.5300 0.2200  1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5168" y="304800"/>
            <a:ext cx="8229600" cy="990600"/>
          </a:xfrm>
        </p:spPr>
        <p:txBody>
          <a:bodyPr/>
          <a:lstStyle/>
          <a:p>
            <a:r>
              <a:rPr lang="en-US" dirty="0"/>
              <a:t>Programming Assignment - Datasets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8763000" cy="1851072"/>
          </a:xfrm>
        </p:spPr>
        <p:txBody>
          <a:bodyPr/>
          <a:lstStyle/>
          <a:p>
            <a:r>
              <a:rPr lang="en-US" sz="2400" dirty="0"/>
              <a:t>So, for example, what is the value for attribute 4 of the third training input?</a:t>
            </a:r>
            <a:br>
              <a:rPr lang="en-US" sz="2400" dirty="0"/>
            </a:br>
            <a:endParaRPr lang="en-US" sz="2400" dirty="0"/>
          </a:p>
          <a:p>
            <a:pPr marL="457200" lvl="1" indent="0">
              <a:buNone/>
            </a:pPr>
            <a:endParaRPr lang="en-US" sz="2000" dirty="0"/>
          </a:p>
          <a:p>
            <a:pPr marL="457200" lvl="1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67175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92151" y="4667071"/>
            <a:ext cx="885184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0.5000 0.4600 0.6400 0.3600 0.5000 0     0.4900 0.2200  1</a:t>
            </a:r>
          </a:p>
          <a:p>
            <a:pPr lvl="1">
              <a:lnSpc>
                <a:spcPct val="150000"/>
              </a:lnSpc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0.5300 0.5600 0.4900 0.4600 0.5000 0     0.5200 0.2200  1</a:t>
            </a:r>
          </a:p>
          <a:p>
            <a:pPr lvl="1">
              <a:lnSpc>
                <a:spcPct val="150000"/>
              </a:lnSpc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0.5200 0.5300 0.5800 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0.6900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0.5000 0     0.5000 0.2200  1</a:t>
            </a:r>
          </a:p>
          <a:p>
            <a:pPr lvl="1">
              <a:lnSpc>
                <a:spcPct val="150000"/>
              </a:lnSpc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0.6700 0.6200 0.5400 0.4300 0.5000 0     0.5300 0.2200  1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5168" y="304800"/>
            <a:ext cx="8229600" cy="990600"/>
          </a:xfrm>
        </p:spPr>
        <p:txBody>
          <a:bodyPr/>
          <a:lstStyle/>
          <a:p>
            <a:r>
              <a:rPr lang="en-US" dirty="0"/>
              <a:t>Programming Assignment - Datasets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8763000" cy="1851072"/>
          </a:xfrm>
        </p:spPr>
        <p:txBody>
          <a:bodyPr/>
          <a:lstStyle/>
          <a:p>
            <a:r>
              <a:rPr lang="en-US" sz="2400" dirty="0"/>
              <a:t>So, for example, what is the value for attribute 4 of the third training input?</a:t>
            </a:r>
          </a:p>
          <a:p>
            <a:r>
              <a:rPr lang="en-US" sz="2400" dirty="0"/>
              <a:t>It is 0.6900.</a:t>
            </a:r>
          </a:p>
          <a:p>
            <a:r>
              <a:rPr lang="en-US" sz="2400" dirty="0"/>
              <a:t>We use matrix notation, indices start from 1, not 0.</a:t>
            </a:r>
            <a:br>
              <a:rPr lang="en-US" sz="2400" dirty="0"/>
            </a:br>
            <a:endParaRPr lang="en-US" sz="2400" dirty="0"/>
          </a:p>
          <a:p>
            <a:pPr marL="457200" lvl="1" indent="0">
              <a:buNone/>
            </a:pPr>
            <a:endParaRPr lang="en-US" sz="2000" dirty="0"/>
          </a:p>
          <a:p>
            <a:pPr marL="457200" lvl="1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52400" y="3697069"/>
            <a:ext cx="9270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Training</a:t>
            </a:r>
            <a:br>
              <a:rPr lang="en-US" dirty="0"/>
            </a:br>
            <a:r>
              <a:rPr lang="en-US" dirty="0"/>
              <a:t> input 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001000" y="3617563"/>
            <a:ext cx="9270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Training</a:t>
            </a:r>
            <a:br>
              <a:rPr lang="en-US" dirty="0"/>
            </a:br>
            <a:r>
              <a:rPr lang="en-US" dirty="0"/>
              <a:t> label 3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92124" y="5547100"/>
            <a:ext cx="7537476" cy="381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8305800" y="5547100"/>
            <a:ext cx="527076" cy="381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445168" y="4332369"/>
            <a:ext cx="329747" cy="1214731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8569338" y="4253704"/>
            <a:ext cx="117462" cy="85169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3673099" y="4751746"/>
            <a:ext cx="908076" cy="164019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3650738" y="3723541"/>
            <a:ext cx="11989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Attribute 4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 flipH="1">
            <a:off x="4145934" y="4045058"/>
            <a:ext cx="46358" cy="701519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98708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Labels Can Be Strings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Your code needs to convert class labels to one-hot vectors.</a:t>
            </a:r>
          </a:p>
          <a:p>
            <a:r>
              <a:rPr lang="en-US" dirty="0"/>
              <a:t>I suggest a two step approach, as shown on the slides discussing multiclass problems:</a:t>
            </a:r>
          </a:p>
          <a:p>
            <a:pPr lvl="1"/>
            <a:r>
              <a:rPr lang="en-US" dirty="0"/>
              <a:t>Step 1: map class labels to consecutive integers that start from 1.</a:t>
            </a:r>
          </a:p>
          <a:p>
            <a:pPr lvl="1"/>
            <a:r>
              <a:rPr lang="en-US" dirty="0"/>
              <a:t>Step 2: map integer class labels to one-hot vectors.</a:t>
            </a:r>
          </a:p>
          <a:p>
            <a:pPr lvl="1"/>
            <a:r>
              <a:rPr lang="en-US" dirty="0"/>
              <a:t>For easy reference, the next few slides </a:t>
            </a:r>
            <a:r>
              <a:rPr lang="en-US"/>
              <a:t>are a </a:t>
            </a:r>
            <a:r>
              <a:rPr lang="en-US" dirty="0"/>
              <a:t>copy of the slides we have seen before, that </a:t>
            </a:r>
            <a:r>
              <a:rPr lang="en-US"/>
              <a:t>describe these </a:t>
            </a:r>
            <a:r>
              <a:rPr lang="en-US" dirty="0"/>
              <a:t>two steps.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5560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Converting to One-Hot-Vectors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28600" y="1371600"/>
                <a:ext cx="8305800" cy="4876800"/>
              </a:xfrm>
            </p:spPr>
            <p:txBody>
              <a:bodyPr/>
              <a:lstStyle/>
              <a:p>
                <a:r>
                  <a:rPr lang="en-US" dirty="0"/>
                  <a:t>Suppose we have this training set: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0.5, 2.4, 8.3, 1.2, 4.5</m:t>
                            </m:r>
                          </m:e>
                        </m:d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,   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do</m:t>
                    </m:r>
                    <m:r>
                      <m:rPr>
                        <m:sty m:val="p"/>
                      </m:rPr>
                      <a:rPr lang="en-US" smtClean="0">
                        <a:latin typeface="Cambria Math" panose="02040503050406030204" pitchFamily="18" charset="0"/>
                      </a:rPr>
                      <m:t>g</m:t>
                    </m:r>
                  </m:oMath>
                </a14:m>
                <a:r>
                  <a:rPr lang="en-US" dirty="0"/>
                  <a:t>, 	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3.4, 0.6, 4.4, 6.2, 1.0</m:t>
                            </m:r>
                          </m:e>
                        </m:d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,   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dog</m:t>
                    </m:r>
                  </m:oMath>
                </a14:m>
                <a:r>
                  <a:rPr lang="en-US" dirty="0"/>
                  <a:t>,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4.7, 1.9, 6.7, 1.2, 3.9</m:t>
                            </m:r>
                          </m:e>
                        </m:d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,   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cat</m:t>
                    </m:r>
                  </m:oMath>
                </a14:m>
                <a:r>
                  <a:rPr lang="en-US" dirty="0"/>
                  <a:t>, 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2.6, 1.3, 9.4, 0.7, 5.1</m:t>
                            </m:r>
                          </m:e>
                        </m:d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,   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fox</m:t>
                    </m:r>
                  </m:oMath>
                </a14:m>
                <a:r>
                  <a:rPr lang="en-US" dirty="0"/>
                  <a:t>,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8.5, 4.6, 3.6, 2.0, 6.2</m:t>
                            </m:r>
                          </m:e>
                        </m:d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,   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cat</m:t>
                    </m:r>
                  </m:oMath>
                </a14:m>
                <a:r>
                  <a:rPr lang="en-US" dirty="0"/>
                  <a:t>,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6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5.2, 8.1, 7.3, 4.2, 1.6</m:t>
                            </m:r>
                          </m:e>
                        </m:d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,   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6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fox</m:t>
                    </m:r>
                  </m:oMath>
                </a14:m>
                <a:r>
                  <a:rPr lang="en-US" dirty="0"/>
                  <a:t>,</a:t>
                </a:r>
              </a:p>
              <a:p>
                <a:r>
                  <a:rPr lang="en-US" dirty="0"/>
                  <a:t>Step 1: </a:t>
                </a:r>
              </a:p>
              <a:p>
                <a:pPr lvl="1"/>
                <a:r>
                  <a:rPr lang="en-US" dirty="0"/>
                  <a:t>Generate new class labels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, where classes are numbered sequentially starting from 1. Thus, in our example, the class labels become 1, 2, 3.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28600" y="1371600"/>
                <a:ext cx="8305800" cy="4876800"/>
              </a:xfrm>
              <a:blipFill>
                <a:blip r:embed="rId3"/>
                <a:stretch>
                  <a:fillRect l="-1322" t="-1125" r="-1248" b="-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62429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1591</TotalTime>
  <Words>646</Words>
  <Application>Microsoft Office PowerPoint</Application>
  <PresentationFormat>On-screen Show (4:3)</PresentationFormat>
  <Paragraphs>137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Cambria Math</vt:lpstr>
      <vt:lpstr>Courier New</vt:lpstr>
      <vt:lpstr>Office Theme</vt:lpstr>
      <vt:lpstr>PowerPoint Presentation</vt:lpstr>
      <vt:lpstr>Programming Assignment - Datasets</vt:lpstr>
      <vt:lpstr>Programming Assignment - Datasets</vt:lpstr>
      <vt:lpstr>Programming Assignment - Datasets</vt:lpstr>
      <vt:lpstr>Programming Assignment - Datasets</vt:lpstr>
      <vt:lpstr>Programming Assignment - Datasets</vt:lpstr>
      <vt:lpstr>Programming Assignment - Datasets</vt:lpstr>
      <vt:lpstr>Class Labels Can Be Strings</vt:lpstr>
      <vt:lpstr>Converting to One-Hot-Vectors</vt:lpstr>
      <vt:lpstr>Converting to One-Hot-Vectors</vt:lpstr>
      <vt:lpstr>Converting to One-Hot-Vectors</vt:lpstr>
      <vt:lpstr>Converting to One-Hot-Vectors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athitsos</dc:creator>
  <cp:lastModifiedBy>Vassilis Athitsos</cp:lastModifiedBy>
  <cp:revision>319</cp:revision>
  <dcterms:created xsi:type="dcterms:W3CDTF">2006-08-16T00:00:00Z</dcterms:created>
  <dcterms:modified xsi:type="dcterms:W3CDTF">2025-01-11T01:24:18Z</dcterms:modified>
</cp:coreProperties>
</file>