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8"/>
  </p:notesMasterIdLst>
  <p:handoutMasterIdLst>
    <p:handoutMasterId r:id="rId59"/>
  </p:handoutMasterIdLst>
  <p:sldIdLst>
    <p:sldId id="256" r:id="rId5"/>
    <p:sldId id="376" r:id="rId6"/>
    <p:sldId id="377" r:id="rId7"/>
    <p:sldId id="378" r:id="rId8"/>
    <p:sldId id="379" r:id="rId9"/>
    <p:sldId id="380" r:id="rId10"/>
    <p:sldId id="402" r:id="rId11"/>
    <p:sldId id="401" r:id="rId12"/>
    <p:sldId id="404" r:id="rId13"/>
    <p:sldId id="403" r:id="rId14"/>
    <p:sldId id="405" r:id="rId15"/>
    <p:sldId id="406" r:id="rId16"/>
    <p:sldId id="407" r:id="rId17"/>
    <p:sldId id="408" r:id="rId18"/>
    <p:sldId id="410" r:id="rId19"/>
    <p:sldId id="411" r:id="rId20"/>
    <p:sldId id="412" r:id="rId21"/>
    <p:sldId id="382" r:id="rId22"/>
    <p:sldId id="383" r:id="rId23"/>
    <p:sldId id="384" r:id="rId24"/>
    <p:sldId id="385" r:id="rId25"/>
    <p:sldId id="386" r:id="rId26"/>
    <p:sldId id="387" r:id="rId27"/>
    <p:sldId id="389" r:id="rId28"/>
    <p:sldId id="392" r:id="rId29"/>
    <p:sldId id="393" r:id="rId30"/>
    <p:sldId id="394" r:id="rId31"/>
    <p:sldId id="395" r:id="rId32"/>
    <p:sldId id="396" r:id="rId33"/>
    <p:sldId id="397" r:id="rId34"/>
    <p:sldId id="398" r:id="rId35"/>
    <p:sldId id="399" r:id="rId36"/>
    <p:sldId id="400" r:id="rId37"/>
    <p:sldId id="413" r:id="rId38"/>
    <p:sldId id="415" r:id="rId39"/>
    <p:sldId id="414" r:id="rId40"/>
    <p:sldId id="417" r:id="rId41"/>
    <p:sldId id="416" r:id="rId42"/>
    <p:sldId id="419" r:id="rId43"/>
    <p:sldId id="420" r:id="rId44"/>
    <p:sldId id="421" r:id="rId45"/>
    <p:sldId id="422" r:id="rId46"/>
    <p:sldId id="429" r:id="rId47"/>
    <p:sldId id="423" r:id="rId48"/>
    <p:sldId id="430" r:id="rId49"/>
    <p:sldId id="431" r:id="rId50"/>
    <p:sldId id="432" r:id="rId51"/>
    <p:sldId id="424" r:id="rId52"/>
    <p:sldId id="425" r:id="rId53"/>
    <p:sldId id="426" r:id="rId54"/>
    <p:sldId id="427" r:id="rId55"/>
    <p:sldId id="428" r:id="rId56"/>
    <p:sldId id="418" r:id="rId5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203377-4844-4B92-BAB2-F462FF4FCFCD}" v="8" dt="2025-02-17T23:45:13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4660"/>
  </p:normalViewPr>
  <p:slideViewPr>
    <p:cSldViewPr>
      <p:cViewPr varScale="1">
        <p:scale>
          <a:sx n="96" d="100"/>
          <a:sy n="96" d="100"/>
        </p:scale>
        <p:origin x="24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308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viewProps" Target="view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hitsos, Vassilis" userId="cac912e4-cfd7-44a5-98fd-59802aaf955c" providerId="ADAL" clId="{9F203377-4844-4B92-BAB2-F462FF4FCFCD}"/>
    <pc:docChg chg="modSld">
      <pc:chgData name="Athitsos, Vassilis" userId="cac912e4-cfd7-44a5-98fd-59802aaf955c" providerId="ADAL" clId="{9F203377-4844-4B92-BAB2-F462FF4FCFCD}" dt="2025-02-17T23:45:13.446" v="7" actId="20577"/>
      <pc:docMkLst>
        <pc:docMk/>
      </pc:docMkLst>
      <pc:sldChg chg="modSp">
        <pc:chgData name="Athitsos, Vassilis" userId="cac912e4-cfd7-44a5-98fd-59802aaf955c" providerId="ADAL" clId="{9F203377-4844-4B92-BAB2-F462FF4FCFCD}" dt="2025-02-17T23:45:13.446" v="7" actId="20577"/>
        <pc:sldMkLst>
          <pc:docMk/>
          <pc:sldMk cId="1715951952" sldId="427"/>
        </pc:sldMkLst>
        <pc:spChg chg="mod">
          <ac:chgData name="Athitsos, Vassilis" userId="cac912e4-cfd7-44a5-98fd-59802aaf955c" providerId="ADAL" clId="{9F203377-4844-4B92-BAB2-F462FF4FCFCD}" dt="2025-02-17T23:45:13.446" v="7" actId="20577"/>
          <ac:spMkLst>
            <pc:docMk/>
            <pc:sldMk cId="1715951952" sldId="427"/>
            <ac:spMk id="3" creationId="{00000000-0000-0000-0000-000000000000}"/>
          </ac:spMkLst>
        </pc:spChg>
      </pc:sldChg>
    </pc:docChg>
  </pc:docChgLst>
  <pc:docChgLst>
    <pc:chgData name="Vassilis Athitsos" userId="cac912e4-cfd7-44a5-98fd-59802aaf955c" providerId="ADAL" clId="{DD2C2EA8-AF83-4C55-A942-4289DF3096A3}"/>
  </pc:docChgLst>
  <pc:docChgLst>
    <pc:chgData name="Vassilis Athitsos" userId="cac912e4-cfd7-44a5-98fd-59802aaf955c" providerId="ADAL" clId="{04BDBA34-9BFB-4159-AD16-FA2CB34EE736}"/>
    <pc:docChg chg="modSld">
      <pc:chgData name="Vassilis Athitsos" userId="cac912e4-cfd7-44a5-98fd-59802aaf955c" providerId="ADAL" clId="{04BDBA34-9BFB-4159-AD16-FA2CB34EE736}" dt="2025-01-11T01:24:42.221" v="3" actId="20577"/>
      <pc:docMkLst>
        <pc:docMk/>
      </pc:docMkLst>
      <pc:sldChg chg="modSp">
        <pc:chgData name="Vassilis Athitsos" userId="cac912e4-cfd7-44a5-98fd-59802aaf955c" providerId="ADAL" clId="{04BDBA34-9BFB-4159-AD16-FA2CB34EE736}" dt="2025-01-11T01:24:42.221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04BDBA34-9BFB-4159-AD16-FA2CB34EE736}" dt="2025-01-11T01:24:42.221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45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40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21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23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lab.research.googl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/>
              <a:t>Tensorflow</a:t>
            </a:r>
            <a:r>
              <a:rPr lang="en-US" dirty="0"/>
              <a:t> and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 err="1">
                <a:latin typeface="+mn-lt"/>
              </a:rPr>
              <a:t>Vassilis</a:t>
            </a:r>
            <a:r>
              <a:rPr lang="en-US" sz="2000" dirty="0">
                <a:latin typeface="+mn-lt"/>
              </a:rPr>
              <a:t>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78384"/>
            <a:ext cx="6038850" cy="38034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Pasting Code to </a:t>
            </a:r>
            <a:r>
              <a:rPr lang="en-US" dirty="0" err="1"/>
              <a:t>Colab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Pasting code to </a:t>
            </a:r>
            <a:r>
              <a:rPr lang="en-US" sz="2000" dirty="0" err="1"/>
              <a:t>Colab</a:t>
            </a:r>
            <a:r>
              <a:rPr lang="en-US" sz="2000" dirty="0"/>
              <a:t> from </a:t>
            </a:r>
            <a:r>
              <a:rPr lang="en-US" sz="2000" dirty="0" err="1"/>
              <a:t>Powerpoint</a:t>
            </a:r>
            <a:r>
              <a:rPr lang="en-US" sz="2000" dirty="0"/>
              <a:t> does not work for me.</a:t>
            </a:r>
          </a:p>
          <a:p>
            <a:r>
              <a:rPr lang="en-US" sz="2000" dirty="0"/>
              <a:t>First I paste from </a:t>
            </a:r>
            <a:r>
              <a:rPr lang="en-US" sz="2000" dirty="0" err="1"/>
              <a:t>Powerpoint</a:t>
            </a:r>
            <a:r>
              <a:rPr lang="en-US" sz="2000" dirty="0"/>
              <a:t> to a Google Drive text file.</a:t>
            </a:r>
          </a:p>
          <a:p>
            <a:r>
              <a:rPr lang="en-US" sz="2000" dirty="0"/>
              <a:t>Then I copy-paste from the Google Drive file to the </a:t>
            </a:r>
            <a:r>
              <a:rPr lang="en-US" sz="2000" dirty="0" err="1"/>
              <a:t>Colab</a:t>
            </a:r>
            <a:r>
              <a:rPr lang="en-US" sz="2000" dirty="0"/>
              <a:t> notebook.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61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Put in the code that you see, and run the cell.</a:t>
            </a:r>
          </a:p>
          <a:p>
            <a:r>
              <a:rPr lang="en-US" sz="2000" dirty="0"/>
              <a:t>You may get this prompt “Permit this notebook to access your Google Drive files?” If so, click “Connect to Google Drive”. You get a couple more prompts to connect to your account and give permissions to Google Drive.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78384"/>
            <a:ext cx="6038850" cy="380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65299"/>
            <a:ext cx="6059625" cy="38165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Once you deal with all the prompts, you get a confirmation that the drive is mounted.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48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Click on “+ Code” again, to add a new cell.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49074"/>
            <a:ext cx="6115050" cy="385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98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 the new cell, type (or paste) the code that you see.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49075"/>
            <a:ext cx="6072759" cy="385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29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49073"/>
            <a:ext cx="6115051" cy="38514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Execute the new cell.</a:t>
            </a:r>
          </a:p>
          <a:p>
            <a:r>
              <a:rPr lang="en-US" sz="2000" dirty="0"/>
              <a:t>You get a confirmation that the working directory has changed.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2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Mounting Google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For some weird reason, the cd command only works (for me) when it is the ONLY line in the cell.</a:t>
            </a:r>
          </a:p>
          <a:p>
            <a:r>
              <a:rPr lang="en-US" sz="2000" dirty="0"/>
              <a:t>Here is how it fails otherwise: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29689"/>
            <a:ext cx="5907234" cy="387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68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Continuing with Rest of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Now you can create new cells and put in whatever code you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67597"/>
            <a:ext cx="5981700" cy="475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321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Keras</a:t>
            </a:r>
            <a:r>
              <a:rPr lang="en-US" dirty="0"/>
              <a:t>: A First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010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import </a:t>
            </a:r>
            <a:r>
              <a:rPr lang="en-US" sz="1200" dirty="0" err="1"/>
              <a:t>tensorflow</a:t>
            </a:r>
            <a:r>
              <a:rPr lang="en-US" sz="1200" dirty="0"/>
              <a:t> as </a:t>
            </a:r>
            <a:r>
              <a:rPr lang="en-US" sz="1200" dirty="0" err="1"/>
              <a:t>tf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import </a:t>
            </a:r>
            <a:r>
              <a:rPr lang="en-US" sz="1200" dirty="0" err="1"/>
              <a:t>numpy</a:t>
            </a:r>
            <a:r>
              <a:rPr lang="en-US" sz="1200" dirty="0"/>
              <a:t> as np</a:t>
            </a:r>
          </a:p>
          <a:p>
            <a:pPr marL="0" indent="0">
              <a:buNone/>
            </a:pPr>
            <a:r>
              <a:rPr lang="en-US" sz="1200" dirty="0"/>
              <a:t>from </a:t>
            </a:r>
            <a:r>
              <a:rPr lang="en-US" sz="1200" dirty="0" err="1"/>
              <a:t>uci_data</a:t>
            </a:r>
            <a:r>
              <a:rPr lang="en-US" sz="1200" dirty="0"/>
              <a:t> import *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(</a:t>
            </a:r>
            <a:r>
              <a:rPr lang="en-US" sz="1200" dirty="0" err="1"/>
              <a:t>training_set</a:t>
            </a:r>
            <a:r>
              <a:rPr lang="en-US" sz="1200" dirty="0"/>
              <a:t>, </a:t>
            </a:r>
            <a:r>
              <a:rPr lang="en-US" sz="1200" dirty="0" err="1"/>
              <a:t>test_set</a:t>
            </a:r>
            <a:r>
              <a:rPr lang="en-US" sz="1200" dirty="0"/>
              <a:t>) = read_uci1("</a:t>
            </a:r>
            <a:r>
              <a:rPr lang="en-US" sz="1200" dirty="0" err="1"/>
              <a:t>uci_datasets</a:t>
            </a:r>
            <a:r>
              <a:rPr lang="en-US" sz="1200" dirty="0"/>
              <a:t>", "</a:t>
            </a:r>
            <a:r>
              <a:rPr lang="en-US" sz="1200" dirty="0" err="1"/>
              <a:t>pendigits</a:t>
            </a:r>
            <a:r>
              <a:rPr lang="en-US" sz="1200" dirty="0"/>
              <a:t>")</a:t>
            </a:r>
          </a:p>
          <a:p>
            <a:pPr marL="0" indent="0">
              <a:buNone/>
            </a:pPr>
            <a:r>
              <a:rPr lang="en-US" sz="1200" dirty="0"/>
              <a:t>(</a:t>
            </a:r>
            <a:r>
              <a:rPr lang="en-US" sz="1200" dirty="0" err="1"/>
              <a:t>training_inputs</a:t>
            </a:r>
            <a:r>
              <a:rPr lang="en-US" sz="1200" dirty="0"/>
              <a:t>, </a:t>
            </a:r>
            <a:r>
              <a:rPr lang="en-US" sz="1200" dirty="0" err="1"/>
              <a:t>training_labels</a:t>
            </a:r>
            <a:r>
              <a:rPr lang="en-US" sz="1200" dirty="0"/>
              <a:t>) = </a:t>
            </a:r>
            <a:r>
              <a:rPr lang="en-US" sz="1200" dirty="0" err="1"/>
              <a:t>training_set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(</a:t>
            </a:r>
            <a:r>
              <a:rPr lang="en-US" sz="1200" dirty="0" err="1"/>
              <a:t>test_inputs</a:t>
            </a:r>
            <a:r>
              <a:rPr lang="en-US" sz="1200" dirty="0"/>
              <a:t>, </a:t>
            </a:r>
            <a:r>
              <a:rPr lang="en-US" sz="1200" dirty="0" err="1"/>
              <a:t>test_labels</a:t>
            </a:r>
            <a:r>
              <a:rPr lang="en-US" sz="1200" dirty="0"/>
              <a:t>) = </a:t>
            </a:r>
            <a:r>
              <a:rPr lang="en-US" sz="1200" dirty="0" err="1"/>
              <a:t>test_set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input_shape</a:t>
            </a:r>
            <a:r>
              <a:rPr lang="en-US" sz="1200" dirty="0"/>
              <a:t> = </a:t>
            </a:r>
            <a:r>
              <a:rPr lang="en-US" sz="1200" dirty="0" err="1"/>
              <a:t>training_inputs</a:t>
            </a:r>
            <a:r>
              <a:rPr lang="en-US" sz="1200" dirty="0"/>
              <a:t>[0].shape</a:t>
            </a:r>
          </a:p>
          <a:p>
            <a:pPr marL="0" indent="0">
              <a:buNone/>
            </a:pPr>
            <a:r>
              <a:rPr lang="en-US" sz="1200" dirty="0" err="1"/>
              <a:t>number_of_classes</a:t>
            </a:r>
            <a:r>
              <a:rPr lang="en-US" sz="1200" dirty="0"/>
              <a:t> = </a:t>
            </a:r>
            <a:r>
              <a:rPr lang="en-US" sz="1200" dirty="0" err="1"/>
              <a:t>np.max</a:t>
            </a:r>
            <a:r>
              <a:rPr lang="en-US" sz="1200" dirty="0"/>
              <a:t>([</a:t>
            </a:r>
            <a:r>
              <a:rPr lang="en-US" sz="1200" dirty="0" err="1"/>
              <a:t>np.max</a:t>
            </a:r>
            <a:r>
              <a:rPr lang="en-US" sz="1200" dirty="0"/>
              <a:t>(</a:t>
            </a:r>
            <a:r>
              <a:rPr lang="en-US" sz="1200" dirty="0" err="1"/>
              <a:t>training_labels</a:t>
            </a:r>
            <a:r>
              <a:rPr lang="en-US" sz="1200" dirty="0"/>
              <a:t>), </a:t>
            </a:r>
            <a:r>
              <a:rPr lang="en-US" sz="1200" dirty="0" err="1"/>
              <a:t>np.max</a:t>
            </a:r>
            <a:r>
              <a:rPr lang="en-US" sz="1200" dirty="0"/>
              <a:t>(</a:t>
            </a:r>
            <a:r>
              <a:rPr lang="en-US" sz="1200" dirty="0" err="1"/>
              <a:t>test_labels</a:t>
            </a:r>
            <a:r>
              <a:rPr lang="en-US" sz="1200" dirty="0"/>
              <a:t>)]) + 1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model = </a:t>
            </a:r>
            <a:r>
              <a:rPr lang="en-US" sz="1200" dirty="0" err="1"/>
              <a:t>tf.keras.Sequential</a:t>
            </a:r>
            <a:r>
              <a:rPr lang="en-US" sz="1200" dirty="0"/>
              <a:t>([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tf.keras.Input</a:t>
            </a:r>
            <a:r>
              <a:rPr lang="en-US" sz="1200" dirty="0"/>
              <a:t>(shape = </a:t>
            </a:r>
            <a:r>
              <a:rPr lang="en-US" sz="1200" dirty="0" err="1"/>
              <a:t>input_shape</a:t>
            </a:r>
            <a:r>
              <a:rPr lang="en-US" sz="1200" dirty="0"/>
              <a:t>),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tf.keras.layers.Dense</a:t>
            </a:r>
            <a:r>
              <a:rPr lang="en-US" sz="1200" dirty="0"/>
              <a:t>(</a:t>
            </a:r>
            <a:r>
              <a:rPr lang="en-US" sz="1200" dirty="0" err="1"/>
              <a:t>number_of_classes</a:t>
            </a:r>
            <a:r>
              <a:rPr lang="en-US" sz="1200" dirty="0"/>
              <a:t>, activation='sigmoid')</a:t>
            </a:r>
          </a:p>
          <a:p>
            <a:pPr marL="0" indent="0">
              <a:buNone/>
            </a:pPr>
            <a:r>
              <a:rPr lang="en-US" sz="1200" dirty="0"/>
              <a:t>])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model.compile</a:t>
            </a:r>
            <a:r>
              <a:rPr lang="en-US" sz="1200" dirty="0"/>
              <a:t>(optimizer='</a:t>
            </a:r>
            <a:r>
              <a:rPr lang="en-US" sz="1200" dirty="0" err="1"/>
              <a:t>adam</a:t>
            </a:r>
            <a:r>
              <a:rPr lang="en-US" sz="1200" dirty="0"/>
              <a:t>',</a:t>
            </a:r>
          </a:p>
          <a:p>
            <a:pPr marL="0" indent="0">
              <a:buNone/>
            </a:pPr>
            <a:r>
              <a:rPr lang="en-US" sz="1200" dirty="0"/>
              <a:t>              loss=</a:t>
            </a:r>
            <a:r>
              <a:rPr lang="en-US" sz="1200" dirty="0" err="1"/>
              <a:t>tf.keras.losses.SparseCategoricalCrossentropy</a:t>
            </a:r>
            <a:r>
              <a:rPr lang="en-US" sz="1200" dirty="0"/>
              <a:t>(),</a:t>
            </a:r>
          </a:p>
          <a:p>
            <a:pPr marL="0" indent="0">
              <a:buNone/>
            </a:pPr>
            <a:r>
              <a:rPr lang="en-US" sz="1200" dirty="0"/>
              <a:t>              metrics=['accuracy'])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model.fit</a:t>
            </a:r>
            <a:r>
              <a:rPr lang="en-US" sz="1200" dirty="0"/>
              <a:t>(</a:t>
            </a:r>
            <a:r>
              <a:rPr lang="en-US" sz="1200" dirty="0" err="1"/>
              <a:t>training_inputs</a:t>
            </a:r>
            <a:r>
              <a:rPr lang="en-US" sz="1200" dirty="0"/>
              <a:t>, </a:t>
            </a:r>
            <a:r>
              <a:rPr lang="en-US" sz="1200" dirty="0" err="1"/>
              <a:t>training_labels</a:t>
            </a:r>
            <a:r>
              <a:rPr lang="en-US" sz="1200" dirty="0"/>
              <a:t>, epochs=10)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test_loss</a:t>
            </a:r>
            <a:r>
              <a:rPr lang="en-US" sz="1200" dirty="0"/>
              <a:t>, </a:t>
            </a:r>
            <a:r>
              <a:rPr lang="en-US" sz="1200" dirty="0" err="1"/>
              <a:t>test_acc</a:t>
            </a:r>
            <a:r>
              <a:rPr lang="en-US" sz="1200" dirty="0"/>
              <a:t> = </a:t>
            </a:r>
            <a:r>
              <a:rPr lang="en-US" sz="1200" dirty="0" err="1"/>
              <a:t>model.evaluate</a:t>
            </a:r>
            <a:r>
              <a:rPr lang="en-US" sz="1200" dirty="0"/>
              <a:t>(</a:t>
            </a:r>
            <a:r>
              <a:rPr lang="en-US" sz="1200" dirty="0" err="1"/>
              <a:t>test_inputs</a:t>
            </a:r>
            <a:r>
              <a:rPr lang="en-US" sz="1200" dirty="0"/>
              <a:t>,  </a:t>
            </a:r>
            <a:r>
              <a:rPr lang="en-US" sz="1200" dirty="0" err="1"/>
              <a:t>test_labels</a:t>
            </a:r>
            <a:r>
              <a:rPr lang="en-US" sz="1200" dirty="0"/>
              <a:t> , verbose=0)</a:t>
            </a:r>
          </a:p>
          <a:p>
            <a:pPr marL="0" indent="0">
              <a:buNone/>
            </a:pPr>
            <a:r>
              <a:rPr lang="en-US" sz="1200" dirty="0"/>
              <a:t>print('\</a:t>
            </a:r>
            <a:r>
              <a:rPr lang="en-US" sz="1200" dirty="0" err="1"/>
              <a:t>nTest</a:t>
            </a:r>
            <a:r>
              <a:rPr lang="en-US" sz="1200" dirty="0"/>
              <a:t> accuracy: %.2f%%' % (</a:t>
            </a:r>
            <a:r>
              <a:rPr lang="en-US" sz="1200" dirty="0" err="1"/>
              <a:t>test_acc</a:t>
            </a:r>
            <a:r>
              <a:rPr lang="en-US" sz="1200" dirty="0"/>
              <a:t> * 100))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99363" y="1327150"/>
            <a:ext cx="3439837" cy="3778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is a small </a:t>
            </a:r>
            <a:r>
              <a:rPr lang="en-US" sz="2400" dirty="0" err="1"/>
              <a:t>Keras</a:t>
            </a:r>
            <a:r>
              <a:rPr lang="en-US" sz="2400" dirty="0"/>
              <a:t> example.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 trains and tests a neural network on the </a:t>
            </a:r>
            <a:r>
              <a:rPr lang="en-US" sz="2400" dirty="0" err="1"/>
              <a:t>pendigits</a:t>
            </a:r>
            <a:r>
              <a:rPr lang="en-US" sz="2400" dirty="0"/>
              <a:t> dataset.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 the next slides we will see what each part does.</a:t>
            </a:r>
          </a:p>
        </p:txBody>
      </p:sp>
    </p:spTree>
    <p:extLst>
      <p:ext uri="{BB962C8B-B14F-4D97-AF65-F5344CB8AC3E}">
        <p14:creationId xmlns:p14="http://schemas.microsoft.com/office/powerpoint/2010/main" val="3775311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tensorflow</a:t>
            </a:r>
            <a:r>
              <a:rPr lang="en-US" dirty="0"/>
              <a:t> as </a:t>
            </a:r>
            <a:r>
              <a:rPr lang="en-US" dirty="0" err="1"/>
              <a:t>tf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uci_data</a:t>
            </a:r>
            <a:r>
              <a:rPr lang="en-US" dirty="0"/>
              <a:t> import *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will have to import </a:t>
            </a:r>
            <a:r>
              <a:rPr lang="en-US" dirty="0" err="1"/>
              <a:t>tensorflow</a:t>
            </a:r>
            <a:r>
              <a:rPr lang="en-US" dirty="0"/>
              <a:t> and </a:t>
            </a:r>
            <a:r>
              <a:rPr lang="en-US" dirty="0" err="1"/>
              <a:t>numpy</a:t>
            </a:r>
            <a:r>
              <a:rPr lang="en-US" dirty="0"/>
              <a:t> for pretty much all our code from now on.</a:t>
            </a:r>
          </a:p>
          <a:p>
            <a:r>
              <a:rPr lang="en-US" dirty="0"/>
              <a:t>uci_data.py is my code, with some auxiliary functions. </a:t>
            </a:r>
          </a:p>
          <a:p>
            <a:pPr lvl="1"/>
            <a:r>
              <a:rPr lang="en-US" dirty="0"/>
              <a:t>It is posted on the class website, under this lecture.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2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Using a Library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Many machine learning methods are already implemented in programming libraries.</a:t>
            </a:r>
          </a:p>
          <a:p>
            <a:r>
              <a:rPr lang="en-US" sz="2400" dirty="0"/>
              <a:t>A common question is: which library is the “best”.</a:t>
            </a:r>
          </a:p>
          <a:p>
            <a:r>
              <a:rPr lang="en-US" sz="2400" dirty="0"/>
              <a:t>The answer depends a lot on the context.</a:t>
            </a:r>
          </a:p>
          <a:p>
            <a:r>
              <a:rPr lang="en-US" sz="2400" dirty="0"/>
              <a:t>When studying and trying to understand a method, sometimes the answer is “no library”. </a:t>
            </a:r>
          </a:p>
          <a:p>
            <a:pPr lvl="1"/>
            <a:r>
              <a:rPr lang="en-US" sz="2000" dirty="0"/>
              <a:t>It is important to do some implementations from scratch.</a:t>
            </a:r>
          </a:p>
          <a:p>
            <a:pPr lvl="1"/>
            <a:r>
              <a:rPr lang="en-US" sz="2000" dirty="0"/>
              <a:t>In such an implementation, every single detail must be explicitly addressed.</a:t>
            </a:r>
          </a:p>
          <a:p>
            <a:pPr lvl="1"/>
            <a:r>
              <a:rPr lang="en-US" sz="2000" dirty="0"/>
              <a:t>Oftentimes, implementations expose issues that we have not yet fully understood, and that we need to revisit.</a:t>
            </a:r>
          </a:p>
          <a:p>
            <a:r>
              <a:rPr lang="en-US" sz="2400" dirty="0"/>
              <a:t>Using a library can boost productivity, minimize </a:t>
            </a:r>
            <a:r>
              <a:rPr lang="en-US" sz="2400"/>
              <a:t>coding time.</a:t>
            </a:r>
            <a:endParaRPr lang="en-US" sz="2400" dirty="0"/>
          </a:p>
          <a:p>
            <a:r>
              <a:rPr lang="en-US" sz="2400" dirty="0"/>
              <a:t>Library code can also be optimized to run very efficiently.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99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a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training_set</a:t>
            </a:r>
            <a:r>
              <a:rPr lang="en-US" sz="2400" dirty="0"/>
              <a:t>, </a:t>
            </a:r>
            <a:r>
              <a:rPr lang="en-US" sz="2400" dirty="0" err="1"/>
              <a:t>test_set</a:t>
            </a:r>
            <a:r>
              <a:rPr lang="en-US" sz="2400" dirty="0"/>
              <a:t>) = read_uci1("</a:t>
            </a:r>
            <a:r>
              <a:rPr lang="en-US" sz="2400" dirty="0" err="1"/>
              <a:t>uci_datasets</a:t>
            </a:r>
            <a:r>
              <a:rPr lang="en-US" sz="2400" dirty="0"/>
              <a:t>", "</a:t>
            </a:r>
            <a:r>
              <a:rPr lang="en-US" sz="2400" dirty="0" err="1"/>
              <a:t>pendigits</a:t>
            </a:r>
            <a:r>
              <a:rPr lang="en-US" sz="2400" dirty="0"/>
              <a:t>")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training_inputs</a:t>
            </a:r>
            <a:r>
              <a:rPr lang="en-US" sz="2400" dirty="0"/>
              <a:t>, </a:t>
            </a:r>
            <a:r>
              <a:rPr lang="en-US" sz="2400" dirty="0" err="1"/>
              <a:t>training_labels</a:t>
            </a:r>
            <a:r>
              <a:rPr lang="en-US" sz="2400" dirty="0"/>
              <a:t>) = </a:t>
            </a:r>
            <a:r>
              <a:rPr lang="en-US" sz="2400" dirty="0" err="1"/>
              <a:t>training_set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test_inputs</a:t>
            </a:r>
            <a:r>
              <a:rPr lang="en-US" sz="2400" dirty="0"/>
              <a:t>, </a:t>
            </a:r>
            <a:r>
              <a:rPr lang="en-US" sz="2400" dirty="0" err="1"/>
              <a:t>test_labels</a:t>
            </a:r>
            <a:r>
              <a:rPr lang="en-US" sz="2400" dirty="0"/>
              <a:t>) = </a:t>
            </a:r>
            <a:r>
              <a:rPr lang="en-US" sz="2400" dirty="0" err="1"/>
              <a:t>test_set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No </a:t>
            </a:r>
            <a:r>
              <a:rPr lang="en-US" sz="2400" dirty="0" err="1"/>
              <a:t>tensorflow</a:t>
            </a:r>
            <a:r>
              <a:rPr lang="en-US" sz="2400" dirty="0"/>
              <a:t> or </a:t>
            </a:r>
            <a:r>
              <a:rPr lang="en-US" sz="2400" dirty="0" err="1"/>
              <a:t>Keras</a:t>
            </a:r>
            <a:r>
              <a:rPr lang="en-US" sz="2400" dirty="0"/>
              <a:t> code is here yet.</a:t>
            </a:r>
          </a:p>
          <a:p>
            <a:r>
              <a:rPr lang="en-US" sz="2400" dirty="0"/>
              <a:t>We are just loading the </a:t>
            </a:r>
            <a:r>
              <a:rPr lang="en-US" sz="2400" dirty="0" err="1"/>
              <a:t>pendigits</a:t>
            </a:r>
            <a:r>
              <a:rPr lang="en-US" sz="2400" dirty="0"/>
              <a:t> dataset, using my read_uci1 helper function, defined at uci_data.py.</a:t>
            </a:r>
          </a:p>
          <a:p>
            <a:r>
              <a:rPr lang="en-US" sz="2400" dirty="0" err="1"/>
              <a:t>training_inputs</a:t>
            </a:r>
            <a:r>
              <a:rPr lang="en-US" sz="2400" dirty="0"/>
              <a:t> is a </a:t>
            </a:r>
            <a:r>
              <a:rPr lang="en-US" sz="2400" dirty="0" err="1"/>
              <a:t>numpy</a:t>
            </a:r>
            <a:r>
              <a:rPr lang="en-US" sz="2400" dirty="0"/>
              <a:t> array</a:t>
            </a:r>
          </a:p>
          <a:p>
            <a:pPr lvl="1"/>
            <a:r>
              <a:rPr lang="en-US" sz="2000" dirty="0" err="1"/>
              <a:t>training_inputs.shape</a:t>
            </a:r>
            <a:r>
              <a:rPr lang="en-US" sz="2000" dirty="0"/>
              <a:t> gives the dimensions of the array, which is (7494, 16)</a:t>
            </a:r>
          </a:p>
          <a:p>
            <a:pPr lvl="1"/>
            <a:r>
              <a:rPr lang="en-US" sz="2000" dirty="0"/>
              <a:t>7494 rows (number of training inputs)</a:t>
            </a:r>
          </a:p>
          <a:p>
            <a:pPr lvl="1"/>
            <a:r>
              <a:rPr lang="en-US" sz="2000" dirty="0"/>
              <a:t>16 columns (number of attributes)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33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a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training_set</a:t>
            </a:r>
            <a:r>
              <a:rPr lang="en-US" sz="2400" dirty="0"/>
              <a:t>, </a:t>
            </a:r>
            <a:r>
              <a:rPr lang="en-US" sz="2400" dirty="0" err="1"/>
              <a:t>test_set</a:t>
            </a:r>
            <a:r>
              <a:rPr lang="en-US" sz="2400" dirty="0"/>
              <a:t>) = read_uci1("</a:t>
            </a:r>
            <a:r>
              <a:rPr lang="en-US" sz="2400" dirty="0" err="1"/>
              <a:t>uci_datasets</a:t>
            </a:r>
            <a:r>
              <a:rPr lang="en-US" sz="2400" dirty="0"/>
              <a:t>", "</a:t>
            </a:r>
            <a:r>
              <a:rPr lang="en-US" sz="2400" dirty="0" err="1"/>
              <a:t>pendigits</a:t>
            </a:r>
            <a:r>
              <a:rPr lang="en-US" sz="2400" dirty="0"/>
              <a:t>")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training_inputs</a:t>
            </a:r>
            <a:r>
              <a:rPr lang="en-US" sz="2400" dirty="0"/>
              <a:t>, </a:t>
            </a:r>
            <a:r>
              <a:rPr lang="en-US" sz="2400" dirty="0" err="1"/>
              <a:t>training_labels</a:t>
            </a:r>
            <a:r>
              <a:rPr lang="en-US" sz="2400" dirty="0"/>
              <a:t>) = </a:t>
            </a:r>
            <a:r>
              <a:rPr lang="en-US" sz="2400" dirty="0" err="1"/>
              <a:t>training_set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test_inputs</a:t>
            </a:r>
            <a:r>
              <a:rPr lang="en-US" sz="2400" dirty="0"/>
              <a:t>, </a:t>
            </a:r>
            <a:r>
              <a:rPr lang="en-US" sz="2400" dirty="0" err="1"/>
              <a:t>test_labels</a:t>
            </a:r>
            <a:r>
              <a:rPr lang="en-US" sz="2400" dirty="0"/>
              <a:t>) = </a:t>
            </a:r>
            <a:r>
              <a:rPr lang="en-US" sz="2400" dirty="0" err="1"/>
              <a:t>test_set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r>
              <a:rPr lang="en-US" sz="2400" dirty="0" err="1"/>
              <a:t>training_labels</a:t>
            </a:r>
            <a:r>
              <a:rPr lang="en-US" sz="2400" dirty="0"/>
              <a:t> is a 7494x1 2D array.</a:t>
            </a:r>
          </a:p>
          <a:p>
            <a:pPr lvl="1"/>
            <a:r>
              <a:rPr lang="en-US" sz="2000" dirty="0"/>
              <a:t>It could also be a 1D array of 7494 elements, I tested that and it works.</a:t>
            </a:r>
          </a:p>
          <a:p>
            <a:r>
              <a:rPr lang="en-US" sz="2400" dirty="0"/>
              <a:t>My code makes sure that class labels have been mapped to consecutive integers starting at 0.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err="1"/>
              <a:t>Keras</a:t>
            </a:r>
            <a:r>
              <a:rPr lang="en-US" sz="2000" dirty="0"/>
              <a:t> code later assumes that this mapping has been done.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86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a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training_set</a:t>
            </a:r>
            <a:r>
              <a:rPr lang="en-US" sz="2400" dirty="0"/>
              <a:t>, </a:t>
            </a:r>
            <a:r>
              <a:rPr lang="en-US" sz="2400" dirty="0" err="1"/>
              <a:t>test_set</a:t>
            </a:r>
            <a:r>
              <a:rPr lang="en-US" sz="2400" dirty="0"/>
              <a:t>) = read_uci1("</a:t>
            </a:r>
            <a:r>
              <a:rPr lang="en-US" sz="2400" dirty="0" err="1"/>
              <a:t>uci_datasets</a:t>
            </a:r>
            <a:r>
              <a:rPr lang="en-US" sz="2400" dirty="0"/>
              <a:t>", "</a:t>
            </a:r>
            <a:r>
              <a:rPr lang="en-US" sz="2400" dirty="0" err="1"/>
              <a:t>pendigits</a:t>
            </a:r>
            <a:r>
              <a:rPr lang="en-US" sz="2400" dirty="0"/>
              <a:t>")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training_inputs</a:t>
            </a:r>
            <a:r>
              <a:rPr lang="en-US" sz="2400" dirty="0"/>
              <a:t>, </a:t>
            </a:r>
            <a:r>
              <a:rPr lang="en-US" sz="2400" dirty="0" err="1"/>
              <a:t>training_labels</a:t>
            </a:r>
            <a:r>
              <a:rPr lang="en-US" sz="2400" dirty="0"/>
              <a:t>) = </a:t>
            </a:r>
            <a:r>
              <a:rPr lang="en-US" sz="2400" dirty="0" err="1"/>
              <a:t>training_set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test_inputs</a:t>
            </a:r>
            <a:r>
              <a:rPr lang="en-US" sz="2400" dirty="0"/>
              <a:t>, </a:t>
            </a:r>
            <a:r>
              <a:rPr lang="en-US" sz="2400" dirty="0" err="1"/>
              <a:t>test_labels</a:t>
            </a:r>
            <a:r>
              <a:rPr lang="en-US" sz="2400" dirty="0"/>
              <a:t>) = </a:t>
            </a:r>
            <a:r>
              <a:rPr lang="en-US" sz="2400" dirty="0" err="1"/>
              <a:t>test_set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r>
              <a:rPr lang="en-US" sz="2400" dirty="0" err="1"/>
              <a:t>test_inputs</a:t>
            </a:r>
            <a:r>
              <a:rPr lang="en-US" sz="2400" dirty="0"/>
              <a:t> is a 3498x16 2D array.</a:t>
            </a:r>
          </a:p>
          <a:p>
            <a:pPr lvl="1"/>
            <a:r>
              <a:rPr lang="en-US" sz="2000" dirty="0"/>
              <a:t>3498 rows, which is the number of test objects.</a:t>
            </a:r>
          </a:p>
          <a:p>
            <a:pPr lvl="1"/>
            <a:r>
              <a:rPr lang="en-US" sz="2000" dirty="0"/>
              <a:t>16 columns, which is the number of attributes.</a:t>
            </a:r>
          </a:p>
          <a:p>
            <a:pPr lvl="1"/>
            <a:r>
              <a:rPr lang="en-US" sz="2000" dirty="0"/>
              <a:t>Obviously, the number of attributes in the test inputs should match the number of attributes in the training inputs.</a:t>
            </a:r>
          </a:p>
          <a:p>
            <a:r>
              <a:rPr lang="en-US" sz="2400" dirty="0" err="1"/>
              <a:t>test_labels</a:t>
            </a:r>
            <a:r>
              <a:rPr lang="en-US" sz="2400" dirty="0"/>
              <a:t> is a 3498x1 2D array.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21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the Array Sizes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r>
              <a:rPr lang="en-US" sz="2400" dirty="0"/>
              <a:t>A (very) common source of bugs in </a:t>
            </a:r>
            <a:r>
              <a:rPr lang="en-US" sz="2400" dirty="0" err="1"/>
              <a:t>Tensorflow</a:t>
            </a:r>
            <a:r>
              <a:rPr lang="en-US" sz="2400" dirty="0"/>
              <a:t> and </a:t>
            </a:r>
            <a:r>
              <a:rPr lang="en-US" sz="2400" dirty="0" err="1"/>
              <a:t>Keras</a:t>
            </a:r>
            <a:r>
              <a:rPr lang="en-US" sz="2400" dirty="0"/>
              <a:t> is wrong array dimensions and sizes. For example:</a:t>
            </a:r>
          </a:p>
          <a:p>
            <a:pPr lvl="1"/>
            <a:r>
              <a:rPr lang="en-US" sz="2000" dirty="0"/>
              <a:t>Using an </a:t>
            </a:r>
            <a:r>
              <a:rPr lang="en-US" sz="2000" dirty="0" err="1"/>
              <a:t>MxN</a:t>
            </a:r>
            <a:r>
              <a:rPr lang="en-US" sz="2000" dirty="0"/>
              <a:t> matrix where </a:t>
            </a:r>
            <a:r>
              <a:rPr lang="en-US" sz="2000" dirty="0" err="1"/>
              <a:t>NxM</a:t>
            </a:r>
            <a:r>
              <a:rPr lang="en-US" sz="2000" dirty="0"/>
              <a:t> is expected.</a:t>
            </a:r>
          </a:p>
          <a:p>
            <a:pPr lvl="1"/>
            <a:r>
              <a:rPr lang="en-US" sz="2000" dirty="0"/>
              <a:t>Using an Mx1 2D matrix where a 1D matrix of size M is expected.</a:t>
            </a:r>
          </a:p>
          <a:p>
            <a:r>
              <a:rPr lang="en-US" sz="2400" dirty="0"/>
              <a:t>It is useful to keep track of what array dimensions, and sizes for those dimensions, are expected.</a:t>
            </a:r>
          </a:p>
          <a:p>
            <a:r>
              <a:rPr lang="en-US" sz="2400" dirty="0"/>
              <a:t>When testing and debugging, you can use code like this: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training_inputs.shape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training_labels.shape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test_inputs.shape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test_labels.shape</a:t>
            </a:r>
            <a:r>
              <a:rPr lang="en-US" sz="2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95800" y="4495800"/>
            <a:ext cx="2286000" cy="193899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dirty="0"/>
              <a:t>(7494, 16)</a:t>
            </a:r>
          </a:p>
          <a:p>
            <a:r>
              <a:rPr lang="en-US" sz="2000" dirty="0"/>
              <a:t>(7494, 1)</a:t>
            </a:r>
          </a:p>
          <a:p>
            <a:r>
              <a:rPr lang="en-US" sz="2000" dirty="0"/>
              <a:t>(3498, 16)</a:t>
            </a:r>
          </a:p>
          <a:p>
            <a:r>
              <a:rPr lang="en-US" sz="2000" dirty="0"/>
              <a:t>(3498, 1)</a:t>
            </a:r>
          </a:p>
        </p:txBody>
      </p:sp>
    </p:spTree>
    <p:extLst>
      <p:ext uri="{BB962C8B-B14F-4D97-AF65-F5344CB8AC3E}">
        <p14:creationId xmlns:p14="http://schemas.microsoft.com/office/powerpoint/2010/main" val="2875622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for the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input_shape</a:t>
            </a:r>
            <a:r>
              <a:rPr lang="en-US" sz="2000" dirty="0"/>
              <a:t> = </a:t>
            </a:r>
            <a:r>
              <a:rPr lang="en-US" sz="2000" dirty="0" err="1"/>
              <a:t>training_inputs</a:t>
            </a:r>
            <a:r>
              <a:rPr lang="en-US" sz="2000" dirty="0"/>
              <a:t>[0].shape</a:t>
            </a:r>
          </a:p>
          <a:p>
            <a:pPr marL="0" indent="0">
              <a:buNone/>
            </a:pPr>
            <a:r>
              <a:rPr lang="en-US" sz="2000" dirty="0" err="1"/>
              <a:t>number_of_classes</a:t>
            </a:r>
            <a:r>
              <a:rPr lang="en-US" sz="2000" dirty="0"/>
              <a:t> = </a:t>
            </a:r>
            <a:r>
              <a:rPr lang="en-US" sz="2000" dirty="0" err="1"/>
              <a:t>np.max</a:t>
            </a:r>
            <a:r>
              <a:rPr lang="en-US" sz="2000" dirty="0"/>
              <a:t>([</a:t>
            </a:r>
            <a:r>
              <a:rPr lang="en-US" sz="2000" dirty="0" err="1"/>
              <a:t>np.max</a:t>
            </a:r>
            <a:r>
              <a:rPr lang="en-US" sz="2000" dirty="0"/>
              <a:t>(</a:t>
            </a:r>
            <a:r>
              <a:rPr lang="en-US" sz="2000" dirty="0" err="1"/>
              <a:t>training_labels</a:t>
            </a:r>
            <a:r>
              <a:rPr lang="en-US" sz="2000" dirty="0"/>
              <a:t>), 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</a:t>
            </a:r>
            <a:r>
              <a:rPr lang="en-US" sz="2000" dirty="0" err="1"/>
              <a:t>np.max</a:t>
            </a:r>
            <a:r>
              <a:rPr lang="en-US" sz="2000" dirty="0"/>
              <a:t>(</a:t>
            </a:r>
            <a:r>
              <a:rPr lang="en-US" sz="2000" dirty="0" err="1"/>
              <a:t>test_labels</a:t>
            </a:r>
            <a:r>
              <a:rPr lang="en-US" sz="2000" dirty="0"/>
              <a:t>)]) + 1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Variable </a:t>
            </a:r>
            <a:r>
              <a:rPr lang="en-US" sz="2400" dirty="0" err="1"/>
              <a:t>input_shape</a:t>
            </a:r>
            <a:r>
              <a:rPr lang="en-US" sz="2400" dirty="0"/>
              <a:t> is the dimensionality of the data.</a:t>
            </a:r>
          </a:p>
          <a:p>
            <a:pPr lvl="1"/>
            <a:r>
              <a:rPr lang="en-US" sz="2000" dirty="0"/>
              <a:t>It will be the number of units on the input layer.</a:t>
            </a:r>
          </a:p>
          <a:p>
            <a:r>
              <a:rPr lang="en-US" sz="2400" dirty="0"/>
              <a:t>Variable </a:t>
            </a:r>
            <a:r>
              <a:rPr lang="en-US" sz="2400" dirty="0" err="1"/>
              <a:t>number_of_classes</a:t>
            </a:r>
            <a:r>
              <a:rPr lang="en-US" sz="2400" dirty="0"/>
              <a:t> is the number</a:t>
            </a:r>
            <a:br>
              <a:rPr lang="en-US" sz="2400" dirty="0"/>
            </a:br>
            <a:r>
              <a:rPr lang="en-US" sz="2400" dirty="0"/>
              <a:t>of classes.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/>
              <a:t>print("</a:t>
            </a:r>
            <a:r>
              <a:rPr lang="en-US" sz="2000" dirty="0" err="1"/>
              <a:t>input_shape</a:t>
            </a:r>
            <a:r>
              <a:rPr lang="en-US" sz="2000" dirty="0"/>
              <a:t> = ", </a:t>
            </a:r>
            <a:r>
              <a:rPr lang="en-US" sz="2000" dirty="0" err="1"/>
              <a:t>input_shape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print("</a:t>
            </a:r>
            <a:r>
              <a:rPr lang="en-US" sz="2000" dirty="0" err="1"/>
              <a:t>number_of_classes</a:t>
            </a:r>
            <a:r>
              <a:rPr lang="en-US" sz="2000" dirty="0"/>
              <a:t> = ", </a:t>
            </a:r>
            <a:r>
              <a:rPr lang="en-US" sz="2000" dirty="0" err="1"/>
              <a:t>number_of_classes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00800" y="4605516"/>
            <a:ext cx="2514600" cy="1261884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dirty="0" err="1"/>
              <a:t>input_shape</a:t>
            </a:r>
            <a:r>
              <a:rPr lang="en-US" dirty="0"/>
              <a:t> = (16,) </a:t>
            </a:r>
            <a:r>
              <a:rPr lang="en-US" dirty="0" err="1"/>
              <a:t>number_of_classes</a:t>
            </a:r>
            <a:r>
              <a:rPr lang="en-US" dirty="0"/>
              <a:t> = 10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99970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2-Layer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tf.keras.Sequential</a:t>
            </a:r>
            <a:r>
              <a:rPr lang="en-US" sz="2000" dirty="0"/>
              <a:t>([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tf.keras.Input</a:t>
            </a:r>
            <a:r>
              <a:rPr lang="en-US" sz="2000" dirty="0"/>
              <a:t>(shape = </a:t>
            </a:r>
            <a:r>
              <a:rPr lang="en-US" sz="2000" dirty="0" err="1"/>
              <a:t>input_shape</a:t>
            </a:r>
            <a:r>
              <a:rPr lang="en-US" sz="2000" dirty="0"/>
              <a:t>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activation='sigmoid')</a:t>
            </a:r>
          </a:p>
          <a:p>
            <a:pPr marL="0" indent="0">
              <a:buNone/>
            </a:pP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Here is our first piece of </a:t>
            </a:r>
            <a:r>
              <a:rPr lang="en-US" sz="2400" dirty="0" err="1"/>
              <a:t>Keras</a:t>
            </a:r>
            <a:r>
              <a:rPr lang="en-US" sz="2400" dirty="0"/>
              <a:t> code.</a:t>
            </a:r>
          </a:p>
          <a:p>
            <a:r>
              <a:rPr lang="en-US" sz="2400" dirty="0"/>
              <a:t>We are creating a two-layer network.</a:t>
            </a:r>
          </a:p>
          <a:p>
            <a:r>
              <a:rPr lang="en-US" sz="2400" dirty="0"/>
              <a:t>Function </a:t>
            </a:r>
            <a:r>
              <a:rPr lang="en-US" sz="2400" b="1" dirty="0" err="1"/>
              <a:t>tf.keras.Sequential</a:t>
            </a:r>
            <a:r>
              <a:rPr lang="en-US" sz="2400" dirty="0"/>
              <a:t> creates a network that is a </a:t>
            </a:r>
            <a:r>
              <a:rPr lang="en-US" sz="2400" b="1" u="sng" dirty="0"/>
              <a:t>sequence</a:t>
            </a:r>
            <a:r>
              <a:rPr lang="en-US" sz="2400" dirty="0"/>
              <a:t> of layers.</a:t>
            </a:r>
          </a:p>
          <a:p>
            <a:pPr lvl="1"/>
            <a:r>
              <a:rPr lang="en-US" sz="2000" dirty="0"/>
              <a:t>That is the only type of networks we know so far.</a:t>
            </a:r>
          </a:p>
          <a:p>
            <a:r>
              <a:rPr lang="en-US" sz="2400" dirty="0"/>
              <a:t>The argument is a list, where every element specifies a layer.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44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2-Layer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tf.keras.Sequential</a:t>
            </a:r>
            <a:r>
              <a:rPr lang="en-US" sz="2000" dirty="0"/>
              <a:t>([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tf.keras.Input</a:t>
            </a:r>
            <a:r>
              <a:rPr lang="en-US" sz="2000" dirty="0"/>
              <a:t>(shape = </a:t>
            </a:r>
            <a:r>
              <a:rPr lang="en-US" sz="2000" dirty="0" err="1"/>
              <a:t>input_shape</a:t>
            </a:r>
            <a:r>
              <a:rPr lang="en-US" sz="2000" dirty="0"/>
              <a:t>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activation='sigmoid')</a:t>
            </a:r>
          </a:p>
          <a:p>
            <a:pPr marL="0" indent="0">
              <a:buNone/>
            </a:pP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 </a:t>
            </a:r>
            <a:r>
              <a:rPr lang="en-US" sz="2400" b="1" dirty="0" err="1"/>
              <a:t>tf.keras.Input</a:t>
            </a:r>
            <a:r>
              <a:rPr lang="en-US" sz="2400" dirty="0"/>
              <a:t>(shape = </a:t>
            </a:r>
            <a:r>
              <a:rPr lang="en-US" sz="2400" dirty="0" err="1"/>
              <a:t>input_shape</a:t>
            </a:r>
            <a:r>
              <a:rPr lang="en-US" sz="2400" dirty="0"/>
              <a:t>) creates an input layer, and </a:t>
            </a:r>
            <a:r>
              <a:rPr lang="en-US" sz="2400" dirty="0" err="1"/>
              <a:t>input_shape</a:t>
            </a:r>
            <a:r>
              <a:rPr lang="en-US" sz="2400" dirty="0"/>
              <a:t> specifies the number of input units.</a:t>
            </a:r>
          </a:p>
          <a:p>
            <a:r>
              <a:rPr lang="en-US" sz="2400" dirty="0"/>
              <a:t>Soon, when we discuss convolutional neural networks, we will see that </a:t>
            </a:r>
            <a:r>
              <a:rPr lang="en-US" sz="2400" dirty="0" err="1"/>
              <a:t>input_shape</a:t>
            </a:r>
            <a:r>
              <a:rPr lang="en-US" sz="2400" dirty="0"/>
              <a:t> can be a list of 2 or 3 numbers, because our inputs will be 2D or 3D arrays representing images.</a:t>
            </a:r>
          </a:p>
          <a:p>
            <a:pPr lvl="1"/>
            <a:r>
              <a:rPr lang="en-US" sz="2000" dirty="0"/>
              <a:t>For now, </a:t>
            </a:r>
            <a:r>
              <a:rPr lang="en-US" sz="2000" dirty="0" err="1"/>
              <a:t>input_shape</a:t>
            </a:r>
            <a:r>
              <a:rPr lang="en-US" sz="2000" dirty="0"/>
              <a:t> will be a list of a single number, because our inputs are simple vectors.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441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2-Layer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tf.keras.Sequential</a:t>
            </a:r>
            <a:r>
              <a:rPr lang="en-US" sz="2000" dirty="0"/>
              <a:t>([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tf.keras.Input</a:t>
            </a:r>
            <a:r>
              <a:rPr lang="en-US" sz="2000" dirty="0"/>
              <a:t>(shape = </a:t>
            </a:r>
            <a:r>
              <a:rPr lang="en-US" sz="2000" dirty="0" err="1"/>
              <a:t>input_shape</a:t>
            </a:r>
            <a:r>
              <a:rPr lang="en-US" sz="2000" dirty="0"/>
              <a:t>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activation='sigmoid')</a:t>
            </a:r>
          </a:p>
          <a:p>
            <a:pPr marL="0" indent="0">
              <a:buNone/>
            </a:pP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 </a:t>
            </a:r>
            <a:r>
              <a:rPr lang="en-US" sz="2400" b="1" dirty="0" err="1"/>
              <a:t>tf.keras.layers.Dense</a:t>
            </a:r>
            <a:r>
              <a:rPr lang="en-US" sz="2400" dirty="0"/>
              <a:t>(</a:t>
            </a:r>
            <a:r>
              <a:rPr lang="en-US" sz="2400" dirty="0" err="1"/>
              <a:t>number_of_classes</a:t>
            </a:r>
            <a:r>
              <a:rPr lang="en-US" sz="2400" dirty="0"/>
              <a:t>, activation='sigmoid') creates a fully connected layer.</a:t>
            </a:r>
          </a:p>
          <a:p>
            <a:pPr lvl="1"/>
            <a:r>
              <a:rPr lang="en-US" sz="2000" dirty="0"/>
              <a:t>This is the last layer we specify, so this will be the output layer.</a:t>
            </a:r>
          </a:p>
          <a:p>
            <a:pPr lvl="1"/>
            <a:r>
              <a:rPr lang="en-US" sz="2000" dirty="0"/>
              <a:t>We want one output unit for each class, so this is specified by passing </a:t>
            </a:r>
            <a:r>
              <a:rPr lang="en-US" sz="2000" dirty="0" err="1"/>
              <a:t>number_of_classes</a:t>
            </a:r>
            <a:r>
              <a:rPr lang="en-US" sz="2000" dirty="0"/>
              <a:t> as first argument.</a:t>
            </a:r>
          </a:p>
          <a:p>
            <a:pPr lvl="1"/>
            <a:r>
              <a:rPr lang="en-US" sz="2000" dirty="0"/>
              <a:t>The activation parameter specifies that we will use the sigmoid activation function</a:t>
            </a:r>
          </a:p>
          <a:p>
            <a:pPr lvl="2"/>
            <a:r>
              <a:rPr lang="en-US" dirty="0"/>
              <a:t>We will see more options for activation functions in later lectures.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2392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2-Layer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model.compile</a:t>
            </a:r>
            <a:r>
              <a:rPr lang="en-US" sz="2000" dirty="0"/>
              <a:t>(optimizer='</a:t>
            </a:r>
            <a:r>
              <a:rPr lang="en-US" sz="2000" dirty="0" err="1"/>
              <a:t>adam</a:t>
            </a:r>
            <a:r>
              <a:rPr lang="en-US" sz="2000" dirty="0"/>
              <a:t>',</a:t>
            </a:r>
          </a:p>
          <a:p>
            <a:pPr marL="0" indent="0">
              <a:buNone/>
            </a:pPr>
            <a:r>
              <a:rPr lang="en-US" sz="2000" dirty="0"/>
              <a:t>              loss=</a:t>
            </a:r>
            <a:r>
              <a:rPr lang="en-US" sz="2000" dirty="0" err="1"/>
              <a:t>tf.keras.losses.SparseCategoricalCrossentropy</a:t>
            </a:r>
            <a:r>
              <a:rPr lang="en-US" sz="2000" dirty="0"/>
              <a:t>(),</a:t>
            </a:r>
          </a:p>
          <a:p>
            <a:pPr marL="0" indent="0">
              <a:buNone/>
            </a:pPr>
            <a:r>
              <a:rPr lang="en-US" sz="2000" dirty="0"/>
              <a:t>              metrics=['accuracy'])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 </a:t>
            </a:r>
            <a:r>
              <a:rPr lang="en-US" sz="2400" b="1" dirty="0" err="1"/>
              <a:t>model.compile</a:t>
            </a:r>
            <a:r>
              <a:rPr lang="en-US" sz="2400" dirty="0"/>
              <a:t> needs to be called before we train the network.</a:t>
            </a:r>
          </a:p>
          <a:p>
            <a:pPr lvl="1"/>
            <a:r>
              <a:rPr lang="en-US" sz="2000" dirty="0"/>
              <a:t>This is one of the </a:t>
            </a:r>
            <a:r>
              <a:rPr lang="en-US" sz="2000" dirty="0" err="1"/>
              <a:t>Keras</a:t>
            </a:r>
            <a:r>
              <a:rPr lang="en-US" sz="2000" dirty="0"/>
              <a:t>-specific “rituals” that we just have to learn and follow.</a:t>
            </a:r>
          </a:p>
          <a:p>
            <a:r>
              <a:rPr lang="en-US" sz="2400" dirty="0"/>
              <a:t>The arguments we pass to </a:t>
            </a:r>
            <a:r>
              <a:rPr lang="en-US" sz="2400" b="1" dirty="0" err="1"/>
              <a:t>model.compile</a:t>
            </a:r>
            <a:r>
              <a:rPr lang="en-US" sz="2400" dirty="0"/>
              <a:t> specify some important </a:t>
            </a:r>
            <a:r>
              <a:rPr lang="en-US" sz="2400" dirty="0" err="1"/>
              <a:t>hyperparameters</a:t>
            </a:r>
            <a:r>
              <a:rPr lang="en-US" sz="2400" dirty="0"/>
              <a:t> of the network.</a:t>
            </a:r>
          </a:p>
          <a:p>
            <a:pPr lvl="1"/>
            <a:r>
              <a:rPr lang="en-US" sz="2000" dirty="0"/>
              <a:t>optimizer='</a:t>
            </a:r>
            <a:r>
              <a:rPr lang="en-US" sz="2000" dirty="0" err="1"/>
              <a:t>adam</a:t>
            </a:r>
            <a:r>
              <a:rPr lang="en-US" sz="2000" dirty="0"/>
              <a:t>‘ specifies one specific variant of gradient descent, that we will describe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93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model.compile</a:t>
            </a:r>
            <a:r>
              <a:rPr lang="en-US" sz="2000" dirty="0"/>
              <a:t>(optimizer='</a:t>
            </a:r>
            <a:r>
              <a:rPr lang="en-US" sz="2000" dirty="0" err="1"/>
              <a:t>adam</a:t>
            </a:r>
            <a:r>
              <a:rPr lang="en-US" sz="2000" dirty="0"/>
              <a:t>',</a:t>
            </a:r>
          </a:p>
          <a:p>
            <a:pPr marL="0" indent="0">
              <a:buNone/>
            </a:pPr>
            <a:r>
              <a:rPr lang="en-US" sz="2000" dirty="0"/>
              <a:t>              loss=</a:t>
            </a:r>
            <a:r>
              <a:rPr lang="en-US" sz="2000" dirty="0" err="1"/>
              <a:t>tf.keras.losses.SparseCategoricalCrossentropy</a:t>
            </a:r>
            <a:r>
              <a:rPr lang="en-US" sz="2000" dirty="0"/>
              <a:t>(),</a:t>
            </a:r>
          </a:p>
          <a:p>
            <a:pPr marL="0" indent="0">
              <a:buNone/>
            </a:pPr>
            <a:r>
              <a:rPr lang="en-US" sz="2000" dirty="0"/>
              <a:t>              metrics=['accuracy'])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2400" dirty="0"/>
              <a:t>loss=</a:t>
            </a:r>
            <a:r>
              <a:rPr lang="en-US" sz="2400" b="1" dirty="0" err="1"/>
              <a:t>tf.keras.losses.SparseCategoricalCrossentropy</a:t>
            </a:r>
            <a:r>
              <a:rPr lang="en-US" sz="2400" b="1" dirty="0"/>
              <a:t>()</a:t>
            </a:r>
            <a:r>
              <a:rPr lang="en-US" sz="2000" dirty="0"/>
              <a:t> </a:t>
            </a:r>
            <a:r>
              <a:rPr lang="en-US" sz="2400" dirty="0"/>
              <a:t>specifies that we will use a loss function called “Cross Entropy”.</a:t>
            </a:r>
          </a:p>
          <a:p>
            <a:pPr lvl="1"/>
            <a:r>
              <a:rPr lang="en-US" sz="2000" dirty="0"/>
              <a:t>The loss parameter specifies the loss function (which we can also call the “error” function).</a:t>
            </a:r>
          </a:p>
          <a:p>
            <a:pPr lvl="1"/>
            <a:r>
              <a:rPr lang="en-US" sz="2000" dirty="0"/>
              <a:t>The cross-entropy loss function is an alternative to the sum-of-squared differences that we have seen in the backpropagation slides.</a:t>
            </a:r>
          </a:p>
          <a:p>
            <a:pPr lvl="1"/>
            <a:r>
              <a:rPr lang="en-US" sz="2000" dirty="0"/>
              <a:t>We will study cross entropy, and other loss functions, in a few lectures.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29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Semester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Assignment 3 is about implementation from scratch.</a:t>
            </a:r>
          </a:p>
          <a:p>
            <a:r>
              <a:rPr lang="en-US" sz="2400" dirty="0"/>
              <a:t>There are many people using neural networks daily who have never done such an implementation.</a:t>
            </a:r>
          </a:p>
          <a:p>
            <a:r>
              <a:rPr lang="en-US" sz="2400" dirty="0"/>
              <a:t>It is not an easy assignment, but it helps demystify the training process.</a:t>
            </a:r>
          </a:p>
          <a:p>
            <a:r>
              <a:rPr lang="en-US" sz="2400" dirty="0"/>
              <a:t>Subsequent assignments are about neural network variations.</a:t>
            </a:r>
          </a:p>
          <a:p>
            <a:pPr lvl="1"/>
            <a:r>
              <a:rPr lang="en-US" sz="2000" dirty="0"/>
              <a:t>Implementing those variations from scratch has little added value over assignment 3.</a:t>
            </a:r>
          </a:p>
          <a:p>
            <a:pPr lvl="1"/>
            <a:r>
              <a:rPr lang="en-US" sz="2000" dirty="0"/>
              <a:t>Implementing them using a library allows us to implement more methods during the semester.</a:t>
            </a:r>
          </a:p>
          <a:p>
            <a:r>
              <a:rPr lang="en-US" sz="2400" dirty="0"/>
              <a:t>So, starting with assignment 4, we will be using the </a:t>
            </a:r>
            <a:r>
              <a:rPr lang="en-US" sz="2400" dirty="0" err="1"/>
              <a:t>Keras</a:t>
            </a:r>
            <a:r>
              <a:rPr lang="en-US" sz="2400" dirty="0"/>
              <a:t> library.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6333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model.compile</a:t>
            </a:r>
            <a:r>
              <a:rPr lang="en-US" sz="2000" dirty="0"/>
              <a:t>(optimizer='</a:t>
            </a:r>
            <a:r>
              <a:rPr lang="en-US" sz="2000" dirty="0" err="1"/>
              <a:t>adam</a:t>
            </a:r>
            <a:r>
              <a:rPr lang="en-US" sz="2000" dirty="0"/>
              <a:t>',</a:t>
            </a:r>
          </a:p>
          <a:p>
            <a:pPr marL="0" indent="0">
              <a:buNone/>
            </a:pPr>
            <a:r>
              <a:rPr lang="en-US" sz="2000" dirty="0"/>
              <a:t>              loss=</a:t>
            </a:r>
            <a:r>
              <a:rPr lang="en-US" sz="2000" dirty="0" err="1"/>
              <a:t>tf.keras.losses.SparseCategoricalCrossentropy</a:t>
            </a:r>
            <a:r>
              <a:rPr lang="en-US" sz="2000"/>
              <a:t>(),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  metrics=['accuracy'])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metrics=['accuracy'] makes no difference in training.</a:t>
            </a:r>
          </a:p>
          <a:p>
            <a:pPr lvl="1"/>
            <a:r>
              <a:rPr lang="en-US" sz="2000" dirty="0"/>
              <a:t>It simply specifies that we would like to see the classification accuracy on the training set printed after each training round.</a:t>
            </a:r>
          </a:p>
          <a:p>
            <a:pPr lvl="1"/>
            <a:r>
              <a:rPr lang="en-US" sz="2000" dirty="0"/>
              <a:t>In general, it is useful to print out some metrics after each training round, to see how much progress is being made.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19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model.fit</a:t>
            </a:r>
            <a:r>
              <a:rPr lang="en-US" sz="2000" dirty="0"/>
              <a:t>(</a:t>
            </a:r>
            <a:r>
              <a:rPr lang="en-US" sz="2000" dirty="0" err="1"/>
              <a:t>training_inputs</a:t>
            </a:r>
            <a:r>
              <a:rPr lang="en-US" sz="2000" dirty="0"/>
              <a:t>, </a:t>
            </a:r>
            <a:r>
              <a:rPr lang="en-US" sz="2000" dirty="0" err="1"/>
              <a:t>training_labels</a:t>
            </a:r>
            <a:r>
              <a:rPr lang="en-US" sz="2000" dirty="0"/>
              <a:t>, epochs=10)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b="1" dirty="0" err="1"/>
              <a:t>model.fit</a:t>
            </a:r>
            <a:r>
              <a:rPr lang="en-US" sz="2400" dirty="0"/>
              <a:t> is the function that actually trains the network.</a:t>
            </a:r>
          </a:p>
          <a:p>
            <a:r>
              <a:rPr lang="en-US" sz="2400" dirty="0"/>
              <a:t>We specify the training inputs and training labels.</a:t>
            </a:r>
          </a:p>
          <a:p>
            <a:pPr lvl="1"/>
            <a:r>
              <a:rPr lang="en-US" sz="2000" dirty="0"/>
              <a:t>Obviously, their dimensions must match the input units and output units that we have already specified.</a:t>
            </a:r>
          </a:p>
          <a:p>
            <a:pPr lvl="1"/>
            <a:r>
              <a:rPr lang="en-US" sz="2000" dirty="0"/>
              <a:t>All class labels in </a:t>
            </a:r>
            <a:r>
              <a:rPr lang="en-US" sz="2000" dirty="0" err="1"/>
              <a:t>training_labels</a:t>
            </a:r>
            <a:r>
              <a:rPr lang="en-US" sz="2000" dirty="0"/>
              <a:t> should be non-negative integers  that are smaller than the number of output units.</a:t>
            </a:r>
          </a:p>
          <a:p>
            <a:pPr lvl="2"/>
            <a:r>
              <a:rPr lang="en-US" dirty="0"/>
              <a:t>Our previous lines of code made sure of that.</a:t>
            </a:r>
          </a:p>
          <a:p>
            <a:r>
              <a:rPr lang="en-US" sz="2400" dirty="0"/>
              <a:t>Parameter epochs specifies the number of training rounds.</a:t>
            </a:r>
          </a:p>
          <a:p>
            <a:pPr lvl="1"/>
            <a:r>
              <a:rPr lang="en-US" sz="2000" dirty="0"/>
              <a:t>“Epochs” is the term commonly used to specify the number of training rounds in backpropagation.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65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During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Epoch 1/10 235/235 [==============================] - 0s 955us/step - loss: 43.5318 - accuracy: 0.1715</a:t>
            </a:r>
          </a:p>
          <a:p>
            <a:pPr marL="0" indent="0">
              <a:buNone/>
            </a:pPr>
            <a:r>
              <a:rPr lang="en-US" sz="2000" dirty="0"/>
              <a:t>Epoch 2/10 235/235 [==============================] - 0s 1ms/step - loss: 15.4048 - accuracy: 0.3979 </a:t>
            </a:r>
          </a:p>
          <a:p>
            <a:pPr marL="0" indent="0">
              <a:buNone/>
            </a:pPr>
            <a:r>
              <a:rPr lang="en-US" sz="2000" dirty="0"/>
              <a:t>Epoch 3/10 235/235 [==============================] - 0s 983us/step - loss: 8.0585 - accuracy: 0.5701 </a:t>
            </a:r>
          </a:p>
          <a:p>
            <a:pPr marL="0" indent="0">
              <a:buNone/>
            </a:pPr>
            <a:r>
              <a:rPr lang="en-US" sz="2000" dirty="0"/>
              <a:t>…</a:t>
            </a:r>
          </a:p>
          <a:p>
            <a:r>
              <a:rPr lang="en-US" sz="2400" dirty="0"/>
              <a:t>For every epoch, we see various statistics. Most important for now: </a:t>
            </a:r>
          </a:p>
          <a:p>
            <a:pPr lvl="1"/>
            <a:r>
              <a:rPr lang="en-US" sz="2000" dirty="0"/>
              <a:t>loss shows the value of the loss function after each epoch.</a:t>
            </a:r>
          </a:p>
          <a:p>
            <a:pPr lvl="1"/>
            <a:r>
              <a:rPr lang="en-US" sz="2000" dirty="0"/>
              <a:t>accuracy shows the classification accuracy on the training set after each epoch.</a:t>
            </a:r>
            <a:r>
              <a:rPr lang="en-US" dirty="0"/>
              <a:t>     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986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the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test_loss</a:t>
            </a:r>
            <a:r>
              <a:rPr lang="en-US" sz="2000" dirty="0"/>
              <a:t>, </a:t>
            </a:r>
            <a:r>
              <a:rPr lang="en-US" sz="2000" dirty="0" err="1"/>
              <a:t>test_acc</a:t>
            </a:r>
            <a:r>
              <a:rPr lang="en-US" sz="2000" dirty="0"/>
              <a:t> = </a:t>
            </a:r>
            <a:r>
              <a:rPr lang="en-US" sz="2000" dirty="0" err="1"/>
              <a:t>model.evaluate</a:t>
            </a:r>
            <a:r>
              <a:rPr lang="en-US" sz="2000" dirty="0"/>
              <a:t>(</a:t>
            </a:r>
            <a:r>
              <a:rPr lang="en-US" sz="2000" dirty="0" err="1"/>
              <a:t>test_inputs</a:t>
            </a:r>
            <a:r>
              <a:rPr lang="en-US" sz="2000" dirty="0"/>
              <a:t>,  </a:t>
            </a:r>
            <a:r>
              <a:rPr lang="en-US" sz="2000" dirty="0" err="1"/>
              <a:t>test_labels</a:t>
            </a:r>
            <a:r>
              <a:rPr lang="en-US" sz="2000" dirty="0"/>
              <a:t>, verbose=0)</a:t>
            </a:r>
          </a:p>
          <a:p>
            <a:pPr marL="0" indent="0">
              <a:buNone/>
            </a:pPr>
            <a:r>
              <a:rPr lang="en-US" sz="2000" dirty="0"/>
              <a:t>print('\</a:t>
            </a:r>
            <a:r>
              <a:rPr lang="en-US" sz="2000" dirty="0" err="1"/>
              <a:t>nTest</a:t>
            </a:r>
            <a:r>
              <a:rPr lang="en-US" sz="2000" dirty="0"/>
              <a:t> accuracy: %.2f%%' % (</a:t>
            </a:r>
            <a:r>
              <a:rPr lang="en-US" sz="2000" dirty="0" err="1"/>
              <a:t>test_acc</a:t>
            </a:r>
            <a:r>
              <a:rPr lang="en-US" sz="2000" dirty="0"/>
              <a:t> * 100))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400" b="1" dirty="0" err="1"/>
              <a:t>model.evaluate</a:t>
            </a:r>
            <a:r>
              <a:rPr lang="en-US" sz="2400" dirty="0"/>
              <a:t> applies the network on a test set.</a:t>
            </a:r>
          </a:p>
          <a:p>
            <a:r>
              <a:rPr lang="en-US" sz="2400" dirty="0" err="1"/>
              <a:t>test_inputs</a:t>
            </a:r>
            <a:r>
              <a:rPr lang="en-US" sz="2400" dirty="0"/>
              <a:t> and </a:t>
            </a:r>
            <a:r>
              <a:rPr lang="en-US" sz="2400" dirty="0" err="1"/>
              <a:t>test_labels</a:t>
            </a:r>
            <a:r>
              <a:rPr lang="en-US" sz="2400" dirty="0"/>
              <a:t> specify the test set.</a:t>
            </a:r>
          </a:p>
          <a:p>
            <a:r>
              <a:rPr lang="en-US" sz="2400" dirty="0"/>
              <a:t>The verbose parameter specifies how much extra output we want (none in our case).</a:t>
            </a:r>
          </a:p>
          <a:p>
            <a:r>
              <a:rPr lang="en-US" sz="2400" dirty="0"/>
              <a:t>Output: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Test accuracy: 96.28%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532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Benchmarks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r>
              <a:rPr lang="en-US" sz="2400" dirty="0"/>
              <a:t>I tried different setups for running code that trains (10 epochs) and tests a 2-layer network on the </a:t>
            </a:r>
            <a:r>
              <a:rPr lang="en-US" sz="2400" dirty="0" err="1"/>
              <a:t>pendigits</a:t>
            </a:r>
            <a:r>
              <a:rPr lang="en-US" sz="2400" dirty="0"/>
              <a:t> dataset.</a:t>
            </a:r>
            <a:endParaRPr lang="en-US" sz="2000" dirty="0"/>
          </a:p>
          <a:p>
            <a:r>
              <a:rPr lang="en-US" sz="2400" dirty="0"/>
              <a:t>Running the training and test code (</a:t>
            </a:r>
            <a:r>
              <a:rPr lang="en-US" sz="2400" b="1" dirty="0" err="1"/>
              <a:t>model.fit</a:t>
            </a:r>
            <a:r>
              <a:rPr lang="en-US" sz="2400" b="1" dirty="0"/>
              <a:t>()</a:t>
            </a:r>
            <a:r>
              <a:rPr lang="en-US" sz="2400" dirty="0"/>
              <a:t> and </a:t>
            </a:r>
            <a:r>
              <a:rPr lang="en-US" sz="2400" b="1" dirty="0" err="1"/>
              <a:t>model.evaluate</a:t>
            </a:r>
            <a:r>
              <a:rPr lang="en-US" sz="2400" b="1" dirty="0"/>
              <a:t>()</a:t>
            </a:r>
            <a:r>
              <a:rPr lang="en-US" sz="2400" dirty="0"/>
              <a:t> on </a:t>
            </a:r>
            <a:r>
              <a:rPr lang="en-US" sz="2400" dirty="0" err="1"/>
              <a:t>Colab</a:t>
            </a:r>
            <a:r>
              <a:rPr lang="en-US" sz="2400" dirty="0"/>
              <a:t> took about 5 seconds.</a:t>
            </a:r>
          </a:p>
          <a:p>
            <a:r>
              <a:rPr lang="en-US" sz="2400" dirty="0"/>
              <a:t>The same code, running locally on my computer (with </a:t>
            </a:r>
            <a:r>
              <a:rPr lang="en-US" sz="2400" dirty="0" err="1"/>
              <a:t>Spyder</a:t>
            </a:r>
            <a:r>
              <a:rPr lang="en-US" sz="2400" dirty="0"/>
              <a:t>/Anaconda), took less than two seconds.</a:t>
            </a:r>
          </a:p>
          <a:p>
            <a:r>
              <a:rPr lang="en-US" sz="2400" dirty="0"/>
              <a:t>My solution for the backpropagation assignment (which uses </a:t>
            </a:r>
            <a:r>
              <a:rPr lang="en-US" sz="2400" dirty="0" err="1"/>
              <a:t>numpy</a:t>
            </a:r>
            <a:r>
              <a:rPr lang="en-US" sz="2400" dirty="0"/>
              <a:t>, but not </a:t>
            </a:r>
            <a:r>
              <a:rPr lang="en-US" sz="2400" dirty="0" err="1"/>
              <a:t>Tensorflow</a:t>
            </a:r>
            <a:r>
              <a:rPr lang="en-US" sz="2400" dirty="0"/>
              <a:t> or </a:t>
            </a:r>
            <a:r>
              <a:rPr lang="en-US" sz="2400" dirty="0" err="1"/>
              <a:t>Keras</a:t>
            </a:r>
            <a:r>
              <a:rPr lang="en-US" sz="2400" dirty="0"/>
              <a:t>) took about 5 seconds running on my computer.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31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Note, Regarding Assignment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If you use the </a:t>
            </a:r>
            <a:r>
              <a:rPr lang="en-US" sz="2400" dirty="0" err="1"/>
              <a:t>Keras</a:t>
            </a:r>
            <a:r>
              <a:rPr lang="en-US" sz="2400" dirty="0"/>
              <a:t> code from these slides as your solution for assignment 3, it will not be correct.</a:t>
            </a:r>
          </a:p>
          <a:p>
            <a:r>
              <a:rPr lang="en-US" sz="2400" dirty="0"/>
              <a:t>Various specs given in the assignment (and our backpropagation slides) do not match what is done in the </a:t>
            </a:r>
            <a:r>
              <a:rPr lang="en-US" sz="2400" dirty="0" err="1"/>
              <a:t>Keras</a:t>
            </a:r>
            <a:r>
              <a:rPr lang="en-US" sz="2400" dirty="0"/>
              <a:t> code we used.</a:t>
            </a:r>
          </a:p>
          <a:p>
            <a:r>
              <a:rPr lang="en-US" sz="2400" dirty="0"/>
              <a:t>This is great, because I do NOT want you to use </a:t>
            </a:r>
            <a:r>
              <a:rPr lang="en-US" sz="2400" dirty="0" err="1"/>
              <a:t>Keras</a:t>
            </a:r>
            <a:r>
              <a:rPr lang="en-US" sz="2400" dirty="0"/>
              <a:t> for the assignment.</a:t>
            </a:r>
          </a:p>
          <a:p>
            <a:pPr lvl="1"/>
            <a:r>
              <a:rPr lang="en-US" sz="2000" dirty="0"/>
              <a:t>The whole point is to implement backpropagation from scratch.</a:t>
            </a:r>
          </a:p>
          <a:p>
            <a:r>
              <a:rPr lang="en-US" sz="2400" dirty="0"/>
              <a:t>At the same time, in terms of computations, both the </a:t>
            </a:r>
            <a:r>
              <a:rPr lang="en-US" sz="2400" dirty="0" err="1"/>
              <a:t>Keras</a:t>
            </a:r>
            <a:r>
              <a:rPr lang="en-US" sz="2400" dirty="0"/>
              <a:t> version and our assignment should be similar.</a:t>
            </a:r>
          </a:p>
          <a:p>
            <a:r>
              <a:rPr lang="en-US" sz="2400" dirty="0"/>
              <a:t>The differences in time is due:</a:t>
            </a:r>
          </a:p>
          <a:p>
            <a:pPr lvl="1"/>
            <a:r>
              <a:rPr lang="en-US" sz="2000" dirty="0"/>
              <a:t>Optimizations in </a:t>
            </a:r>
            <a:r>
              <a:rPr lang="en-US" sz="2000" dirty="0" err="1"/>
              <a:t>Keras</a:t>
            </a:r>
            <a:r>
              <a:rPr lang="en-US" sz="2000" dirty="0"/>
              <a:t>, making the code run faster.</a:t>
            </a:r>
          </a:p>
          <a:p>
            <a:pPr lvl="1"/>
            <a:r>
              <a:rPr lang="en-US" sz="2000" dirty="0"/>
              <a:t>The shared nature of </a:t>
            </a:r>
            <a:r>
              <a:rPr lang="en-US" sz="2000" dirty="0" err="1"/>
              <a:t>Colab</a:t>
            </a:r>
            <a:r>
              <a:rPr lang="en-US" sz="2000" dirty="0"/>
              <a:t>, which makes runtimes less predictable.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433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Benchmarks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r>
              <a:rPr lang="en-US" sz="2400" dirty="0"/>
              <a:t>Another experiment: a 4-layer network for the </a:t>
            </a:r>
            <a:r>
              <a:rPr lang="en-US" sz="2400" dirty="0" err="1"/>
              <a:t>pendigits</a:t>
            </a:r>
            <a:r>
              <a:rPr lang="en-US" sz="2400" dirty="0"/>
              <a:t> dataset, with 50 nodes in each hidden unit.</a:t>
            </a:r>
          </a:p>
          <a:p>
            <a:pPr lvl="1"/>
            <a:r>
              <a:rPr lang="en-US" sz="2000" dirty="0"/>
              <a:t>Still training for 10 epochs.</a:t>
            </a:r>
          </a:p>
          <a:p>
            <a:r>
              <a:rPr lang="en-US" sz="2400" dirty="0"/>
              <a:t>Running the training and test code (</a:t>
            </a:r>
            <a:r>
              <a:rPr lang="en-US" sz="2400" b="1" dirty="0" err="1"/>
              <a:t>model.fit</a:t>
            </a:r>
            <a:r>
              <a:rPr lang="en-US" sz="2400" b="1" dirty="0"/>
              <a:t>()</a:t>
            </a:r>
            <a:r>
              <a:rPr lang="en-US" sz="2400" dirty="0"/>
              <a:t> and </a:t>
            </a:r>
            <a:r>
              <a:rPr lang="en-US" sz="2400" b="1" dirty="0" err="1"/>
              <a:t>model.evaluate</a:t>
            </a:r>
            <a:r>
              <a:rPr lang="en-US" sz="2400" b="1" dirty="0"/>
              <a:t>()</a:t>
            </a:r>
            <a:r>
              <a:rPr lang="en-US" sz="2400" dirty="0"/>
              <a:t> on </a:t>
            </a:r>
            <a:r>
              <a:rPr lang="en-US" sz="2400" dirty="0" err="1"/>
              <a:t>Colab</a:t>
            </a:r>
            <a:r>
              <a:rPr lang="en-US" sz="2400" dirty="0"/>
              <a:t> took about 11 seconds.</a:t>
            </a:r>
          </a:p>
          <a:p>
            <a:r>
              <a:rPr lang="en-US" sz="2400" dirty="0"/>
              <a:t>The same code, running locally on my computer (with </a:t>
            </a:r>
            <a:r>
              <a:rPr lang="en-US" sz="2400" dirty="0" err="1"/>
              <a:t>Spyder</a:t>
            </a:r>
            <a:r>
              <a:rPr lang="en-US" sz="2400" dirty="0"/>
              <a:t>/Anaconda), took about 3 seconds.</a:t>
            </a:r>
          </a:p>
          <a:p>
            <a:r>
              <a:rPr lang="en-US" sz="2400" dirty="0"/>
              <a:t>My solution for the backpropagation assignment (which uses </a:t>
            </a:r>
            <a:r>
              <a:rPr lang="en-US" sz="2400" dirty="0" err="1"/>
              <a:t>numpy</a:t>
            </a:r>
            <a:r>
              <a:rPr lang="en-US" sz="2400" dirty="0"/>
              <a:t>, but not </a:t>
            </a:r>
            <a:r>
              <a:rPr lang="en-US" sz="2400" dirty="0" err="1"/>
              <a:t>Tensorflow</a:t>
            </a:r>
            <a:r>
              <a:rPr lang="en-US" sz="2400" dirty="0"/>
              <a:t> or </a:t>
            </a:r>
            <a:r>
              <a:rPr lang="en-US" sz="2400" dirty="0" err="1"/>
              <a:t>Keras</a:t>
            </a:r>
            <a:r>
              <a:rPr lang="en-US" sz="2400" dirty="0"/>
              <a:t>) took about 8 seconds running on my computer.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867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GPU vs. CPU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r>
              <a:rPr lang="en-US" sz="2400" dirty="0"/>
              <a:t>Note: computers with graphics cards should run the code several times faster than computers without such cards.</a:t>
            </a:r>
          </a:p>
          <a:p>
            <a:pPr lvl="1"/>
            <a:r>
              <a:rPr lang="en-US" sz="2000" dirty="0"/>
              <a:t>The computer I used here did NOT have a graphics card.</a:t>
            </a:r>
          </a:p>
          <a:p>
            <a:pPr lvl="1"/>
            <a:r>
              <a:rPr lang="en-US" sz="2000" dirty="0"/>
              <a:t>I will try to add some results with a graphics card in the next few days.</a:t>
            </a:r>
          </a:p>
          <a:p>
            <a:r>
              <a:rPr lang="en-US" sz="2400" dirty="0"/>
              <a:t>A nice feature of </a:t>
            </a:r>
            <a:r>
              <a:rPr lang="en-US" sz="2400" dirty="0" err="1"/>
              <a:t>Tensorflow</a:t>
            </a:r>
            <a:r>
              <a:rPr lang="en-US" sz="2400" dirty="0"/>
              <a:t> and </a:t>
            </a:r>
            <a:r>
              <a:rPr lang="en-US" sz="2400" dirty="0" err="1"/>
              <a:t>Keras</a:t>
            </a:r>
            <a:r>
              <a:rPr lang="en-US" sz="2400" dirty="0"/>
              <a:t> is that they automatically exploit GPUs, if your system has them.</a:t>
            </a:r>
          </a:p>
          <a:p>
            <a:pPr lvl="1"/>
            <a:r>
              <a:rPr lang="en-US" sz="2000" dirty="0"/>
              <a:t>Your code remains the same.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497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a 4-Layer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tf.keras.Sequential</a:t>
            </a:r>
            <a:r>
              <a:rPr lang="en-US" sz="2000" dirty="0"/>
              <a:t>([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tf.keras.Input</a:t>
            </a:r>
            <a:r>
              <a:rPr lang="en-US" sz="2000" dirty="0"/>
              <a:t>(shape = </a:t>
            </a:r>
            <a:r>
              <a:rPr lang="en-US" sz="2000" dirty="0" err="1"/>
              <a:t>input_shape</a:t>
            </a:r>
            <a:r>
              <a:rPr lang="en-US" sz="2000" dirty="0"/>
              <a:t>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(50, activation='sigmoid'),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(50, activation='sigmoid'),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tf.keras.layers.Dense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activation='sigmoid')</a:t>
            </a:r>
          </a:p>
          <a:p>
            <a:pPr marL="0" indent="0">
              <a:buNone/>
            </a:pPr>
            <a:r>
              <a:rPr lang="en-US" sz="2000" dirty="0"/>
              <a:t>])</a:t>
            </a:r>
          </a:p>
          <a:p>
            <a:r>
              <a:rPr lang="en-US" sz="2400" dirty="0"/>
              <a:t>To create the 4-layer network used in the previous timing experiments, just call </a:t>
            </a:r>
            <a:r>
              <a:rPr lang="en-US" sz="2400" b="1" dirty="0" err="1"/>
              <a:t>tf.keras.Sequential</a:t>
            </a:r>
            <a:r>
              <a:rPr lang="en-US" sz="2400" b="1" dirty="0"/>
              <a:t>()</a:t>
            </a:r>
            <a:r>
              <a:rPr lang="en-US" sz="2400" dirty="0"/>
              <a:t> as shown above.</a:t>
            </a:r>
          </a:p>
          <a:p>
            <a:r>
              <a:rPr lang="en-US" sz="2400" dirty="0"/>
              <a:t>It is very straightforward.</a:t>
            </a:r>
          </a:p>
          <a:p>
            <a:pPr lvl="1"/>
            <a:r>
              <a:rPr lang="en-US" sz="2000" dirty="0"/>
              <a:t>Each hidden layer has 50 units, is fully connected, and uses the sigmoid activation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384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90600"/>
          </a:xfrm>
        </p:spPr>
        <p:txBody>
          <a:bodyPr/>
          <a:lstStyle/>
          <a:p>
            <a:r>
              <a:rPr lang="en-US" dirty="0"/>
              <a:t>Evaluating the Network on an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029200"/>
          </a:xfrm>
        </p:spPr>
        <p:txBody>
          <a:bodyPr/>
          <a:lstStyle/>
          <a:p>
            <a:r>
              <a:rPr lang="en-US" sz="2400" dirty="0"/>
              <a:t>Suppose that we have already trained a 2-layer model on the </a:t>
            </a:r>
            <a:r>
              <a:rPr lang="en-US" sz="2400" dirty="0" err="1"/>
              <a:t>pendigits</a:t>
            </a:r>
            <a:r>
              <a:rPr lang="en-US" sz="2400" dirty="0"/>
              <a:t> dataset, as shown in the previous slides.</a:t>
            </a:r>
          </a:p>
          <a:p>
            <a:r>
              <a:rPr lang="en-US" sz="2400" dirty="0"/>
              <a:t>Here we see how to (and how not to) apply the model to a new input vector.</a:t>
            </a:r>
          </a:p>
          <a:p>
            <a:r>
              <a:rPr lang="en-US" sz="2400" dirty="0"/>
              <a:t>To do that, we use the </a:t>
            </a:r>
            <a:r>
              <a:rPr lang="en-US" sz="2400" b="1" dirty="0"/>
              <a:t>predict()</a:t>
            </a:r>
            <a:r>
              <a:rPr lang="en-US" sz="2400" dirty="0"/>
              <a:t> method.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400" dirty="0"/>
              <a:t>We would hope that </a:t>
            </a:r>
            <a:r>
              <a:rPr lang="en-US" sz="2400" dirty="0" err="1"/>
              <a:t>nn_output</a:t>
            </a:r>
            <a:r>
              <a:rPr lang="en-US" sz="2400" dirty="0"/>
              <a:t> contains the output of the model (which is a vector of as many dimensions as the number of classes).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The above is an example of how NOT to do it. We get an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49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Keras</a:t>
            </a:r>
            <a:r>
              <a:rPr lang="en-US" dirty="0"/>
              <a:t>, </a:t>
            </a:r>
            <a:r>
              <a:rPr lang="en-US" dirty="0" err="1"/>
              <a:t>Tensorflow</a:t>
            </a:r>
            <a:r>
              <a:rPr lang="en-US" dirty="0"/>
              <a:t>, </a:t>
            </a:r>
            <a:r>
              <a:rPr lang="en-US" dirty="0" err="1"/>
              <a:t>PyTorch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sz="2400" dirty="0" err="1"/>
              <a:t>Tensorflow</a:t>
            </a:r>
            <a:r>
              <a:rPr lang="en-US" sz="2400" dirty="0"/>
              <a:t> is a Python programming library for implementing neural network.</a:t>
            </a:r>
          </a:p>
          <a:p>
            <a:r>
              <a:rPr lang="en-US" sz="2400" dirty="0" err="1"/>
              <a:t>Keras</a:t>
            </a:r>
            <a:r>
              <a:rPr lang="en-US" sz="2400" dirty="0"/>
              <a:t> is an additional library, that is implemented on top of </a:t>
            </a:r>
            <a:r>
              <a:rPr lang="en-US" sz="2400" dirty="0" err="1"/>
              <a:t>Tensorflow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Keras</a:t>
            </a:r>
            <a:r>
              <a:rPr lang="en-US" sz="2400" dirty="0"/>
              <a:t> provides a more simple, high-level interface than </a:t>
            </a:r>
            <a:r>
              <a:rPr lang="en-US" sz="2400" dirty="0" err="1"/>
              <a:t>Tensorflow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Tensorflow</a:t>
            </a:r>
            <a:r>
              <a:rPr lang="en-US" sz="2400" dirty="0"/>
              <a:t> allows you to do more things “under the hood”, if you do not want to simply implement standard “off-the-shelf” methods.</a:t>
            </a:r>
          </a:p>
          <a:p>
            <a:r>
              <a:rPr lang="en-US" sz="2400" dirty="0" err="1"/>
              <a:t>PyTorch</a:t>
            </a:r>
            <a:r>
              <a:rPr lang="en-US" sz="2400" dirty="0"/>
              <a:t> is an alternative to </a:t>
            </a:r>
            <a:r>
              <a:rPr lang="en-US" sz="2400" dirty="0" err="1"/>
              <a:t>Tensorflow</a:t>
            </a:r>
            <a:r>
              <a:rPr lang="en-US" sz="2400" dirty="0"/>
              <a:t> and </a:t>
            </a:r>
            <a:r>
              <a:rPr lang="en-US" sz="2400" dirty="0" err="1"/>
              <a:t>Keras</a:t>
            </a:r>
            <a:r>
              <a:rPr lang="en-US" sz="2400" dirty="0"/>
              <a:t> for implementing neural networks, that is also commonly used.</a:t>
            </a:r>
          </a:p>
          <a:p>
            <a:pPr lvl="1"/>
            <a:r>
              <a:rPr lang="en-US" sz="2000" dirty="0"/>
              <a:t>We will not be covering </a:t>
            </a:r>
            <a:r>
              <a:rPr lang="en-US" sz="2000" dirty="0" err="1"/>
              <a:t>PyTorch</a:t>
            </a:r>
            <a:r>
              <a:rPr lang="en-US" sz="2000" dirty="0"/>
              <a:t> this semester, but hopefully it should be easier to learn once you are familiar with </a:t>
            </a:r>
            <a:r>
              <a:rPr lang="en-US" sz="2000" dirty="0" err="1"/>
              <a:t>Keras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0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90600"/>
          </a:xfrm>
        </p:spPr>
        <p:txBody>
          <a:bodyPr/>
          <a:lstStyle/>
          <a:p>
            <a:r>
              <a:rPr lang="en-US" dirty="0"/>
              <a:t>Evaluating the Network on an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400" dirty="0"/>
              <a:t>The code above gives an error.</a:t>
            </a:r>
          </a:p>
          <a:p>
            <a:pPr lvl="1"/>
            <a:r>
              <a:rPr lang="en-US" sz="2000" dirty="0"/>
              <a:t>This is a good example of often frustrating errors we get because of incompatible array shapes.</a:t>
            </a:r>
          </a:p>
          <a:p>
            <a:r>
              <a:rPr lang="en-US" sz="2400" dirty="0"/>
              <a:t>Problem: </a:t>
            </a:r>
            <a:r>
              <a:rPr lang="en-US" sz="2400" dirty="0" err="1"/>
              <a:t>input_vector</a:t>
            </a:r>
            <a:r>
              <a:rPr lang="en-US" sz="2400" dirty="0"/>
              <a:t> is a 1D vector. The predict() method wants a 2D vector where each row is an input.</a:t>
            </a:r>
          </a:p>
          <a:p>
            <a:r>
              <a:rPr lang="en-US" sz="2400" dirty="0"/>
              <a:t>Fix: </a:t>
            </a:r>
            <a:br>
              <a:rPr lang="en-US" sz="2400" dirty="0"/>
            </a:b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input_vector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np.reshape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input_vector</a:t>
            </a:r>
            <a:r>
              <a:rPr lang="en-US" sz="2000" dirty="0">
                <a:solidFill>
                  <a:srgbClr val="FF0000"/>
                </a:solidFill>
              </a:rPr>
              <a:t>, (1, 16))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514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90600"/>
          </a:xfrm>
        </p:spPr>
        <p:txBody>
          <a:bodyPr/>
          <a:lstStyle/>
          <a:p>
            <a:r>
              <a:rPr lang="en-US" dirty="0"/>
              <a:t>Evaluating the Network on an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029200"/>
          </a:xfrm>
        </p:spPr>
        <p:txBody>
          <a:bodyPr/>
          <a:lstStyle/>
          <a:p>
            <a:r>
              <a:rPr lang="en-US" sz="2400" dirty="0"/>
              <a:t>Fix: </a:t>
            </a:r>
            <a:br>
              <a:rPr lang="en-US" sz="2400" dirty="0"/>
            </a:b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input_vector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np.reshape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input_vector</a:t>
            </a:r>
            <a:r>
              <a:rPr lang="en-US" sz="2000" dirty="0">
                <a:solidFill>
                  <a:srgbClr val="FF0000"/>
                </a:solidFill>
              </a:rPr>
              <a:t>, (1, 16))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b="1" dirty="0" err="1">
                <a:solidFill>
                  <a:prstClr val="black"/>
                </a:solidFill>
              </a:rPr>
              <a:t>numpy.reshape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method is used to convert input vector from a 1D array of 16 elements to a 1x16 2D array.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Now </a:t>
            </a:r>
            <a:r>
              <a:rPr lang="en-US" sz="2400" b="1" dirty="0" err="1">
                <a:solidFill>
                  <a:prstClr val="black"/>
                </a:solidFill>
              </a:rPr>
              <a:t>model.predict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is happy. 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</a:rPr>
              <a:t>nn_output</a:t>
            </a:r>
            <a:r>
              <a:rPr lang="en-US" sz="2400" dirty="0">
                <a:solidFill>
                  <a:prstClr val="black"/>
                </a:solidFill>
              </a:rPr>
              <a:t> is a 1x10 2D array.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If we want to convert </a:t>
            </a:r>
            <a:r>
              <a:rPr lang="en-US" sz="2400" dirty="0" err="1">
                <a:solidFill>
                  <a:prstClr val="black"/>
                </a:solidFill>
              </a:rPr>
              <a:t>nn_output</a:t>
            </a:r>
            <a:r>
              <a:rPr lang="en-US" sz="2400" dirty="0">
                <a:solidFill>
                  <a:prstClr val="black"/>
                </a:solidFill>
              </a:rPr>
              <a:t> to a 1D array we do:</a:t>
            </a:r>
            <a:br>
              <a:rPr lang="en-US" sz="2400" dirty="0">
                <a:solidFill>
                  <a:prstClr val="black"/>
                </a:solidFill>
              </a:rPr>
            </a:br>
            <a:endParaRPr lang="en-US" sz="1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nn_output.flatten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0852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Output to Class Prediction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 we know, to convert the output to a class prediction, we need to find the </a:t>
            </a:r>
            <a:r>
              <a:rPr lang="en-US" sz="2400" dirty="0" err="1"/>
              <a:t>argmax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In other words, we find the output unit that gave the highest response.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np.reshape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, (1, 16))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nn_output.flatten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predicted_class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actual_class</a:t>
            </a:r>
            <a:r>
              <a:rPr lang="en-US" sz="2000" dirty="0"/>
              <a:t> = </a:t>
            </a:r>
            <a:r>
              <a:rPr lang="en-US" sz="2000" dirty="0" err="1"/>
              <a:t>test_labels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print("predicted class label = %d\</a:t>
            </a:r>
            <a:r>
              <a:rPr lang="en-US" sz="2000" dirty="0" err="1"/>
              <a:t>nactual</a:t>
            </a:r>
            <a:r>
              <a:rPr lang="en-US" sz="2000" dirty="0"/>
              <a:t> class label = %d\n" % </a:t>
            </a:r>
          </a:p>
          <a:p>
            <a:pPr marL="0" indent="0">
              <a:buNone/>
            </a:pPr>
            <a:r>
              <a:rPr lang="en-US" sz="2000" dirty="0"/>
              <a:t>          (</a:t>
            </a:r>
            <a:r>
              <a:rPr lang="en-US" sz="2000" dirty="0" err="1"/>
              <a:t>predicted_class</a:t>
            </a:r>
            <a:r>
              <a:rPr lang="en-US" sz="2000" dirty="0"/>
              <a:t>, </a:t>
            </a:r>
            <a:r>
              <a:rPr lang="en-US" sz="2000" dirty="0" err="1"/>
              <a:t>actual_class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43600" y="4191000"/>
            <a:ext cx="2743200" cy="132343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dirty="0"/>
              <a:t>predicted class label = 0</a:t>
            </a:r>
          </a:p>
          <a:p>
            <a:r>
              <a:rPr lang="en-US" sz="2000" dirty="0"/>
              <a:t>actual class label = 7</a:t>
            </a:r>
          </a:p>
        </p:txBody>
      </p:sp>
    </p:spTree>
    <p:extLst>
      <p:ext uri="{BB962C8B-B14F-4D97-AF65-F5344CB8AC3E}">
        <p14:creationId xmlns:p14="http://schemas.microsoft.com/office/powerpoint/2010/main" val="3359810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Output to Class Prediction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 we know, to convert the output to a class prediction, we need to find the </a:t>
            </a:r>
            <a:r>
              <a:rPr lang="en-US" sz="2400" dirty="0" err="1"/>
              <a:t>argmax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In other words, we find the output unit that gave the highest response.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test_index</a:t>
            </a:r>
            <a:r>
              <a:rPr lang="en-US" sz="2000" dirty="0"/>
              <a:t> = 10 # nothing special about this value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,:]</a:t>
            </a:r>
          </a:p>
          <a:p>
            <a:pPr marL="0" indent="0">
              <a:buNone/>
            </a:pPr>
            <a:r>
              <a:rPr lang="en-US" sz="2000" dirty="0" err="1"/>
              <a:t>input_vector</a:t>
            </a:r>
            <a:r>
              <a:rPr lang="en-US" sz="2000" dirty="0"/>
              <a:t> = </a:t>
            </a:r>
            <a:r>
              <a:rPr lang="en-US" sz="2000" dirty="0" err="1"/>
              <a:t>np.reshape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, (1, 16))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input_vector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nn_output</a:t>
            </a:r>
            <a:r>
              <a:rPr lang="en-US" sz="2000" dirty="0"/>
              <a:t> = </a:t>
            </a:r>
            <a:r>
              <a:rPr lang="en-US" sz="2000" dirty="0" err="1"/>
              <a:t>nn_output.flatten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 err="1"/>
              <a:t>predicted_class</a:t>
            </a:r>
            <a:r>
              <a:rPr lang="en-US" sz="2000" dirty="0"/>
              <a:t> = </a:t>
            </a:r>
            <a:r>
              <a:rPr lang="en-US" sz="2000" dirty="0" err="1"/>
              <a:t>np.</a:t>
            </a:r>
            <a:r>
              <a:rPr lang="en-US" sz="2000" b="1" dirty="0" err="1">
                <a:solidFill>
                  <a:srgbClr val="FF0000"/>
                </a:solidFill>
              </a:rPr>
              <a:t>argmax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actual_class</a:t>
            </a:r>
            <a:r>
              <a:rPr lang="en-US" sz="2000" dirty="0"/>
              <a:t> = </a:t>
            </a:r>
            <a:r>
              <a:rPr lang="en-US" sz="2000" dirty="0" err="1"/>
              <a:t>test_labels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print("predicted class label = %d\</a:t>
            </a:r>
            <a:r>
              <a:rPr lang="en-US" sz="2000" dirty="0" err="1"/>
              <a:t>nactual</a:t>
            </a:r>
            <a:r>
              <a:rPr lang="en-US" sz="2000" dirty="0"/>
              <a:t> class label = %d\n" % </a:t>
            </a:r>
          </a:p>
          <a:p>
            <a:pPr marL="0" indent="0">
              <a:buNone/>
            </a:pPr>
            <a:r>
              <a:rPr lang="en-US" sz="2000" dirty="0"/>
              <a:t>          (</a:t>
            </a:r>
            <a:r>
              <a:rPr lang="en-US" sz="2000" dirty="0" err="1"/>
              <a:t>predicted_class</a:t>
            </a:r>
            <a:r>
              <a:rPr lang="en-US" sz="2000" dirty="0"/>
              <a:t>, </a:t>
            </a:r>
            <a:r>
              <a:rPr lang="en-US" sz="2000" dirty="0" err="1"/>
              <a:t>actual_class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57800" y="4546937"/>
            <a:ext cx="3505200" cy="1015663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Note the use of </a:t>
            </a:r>
            <a:r>
              <a:rPr lang="en-US" sz="2000" b="1" dirty="0"/>
              <a:t>argmax</a:t>
            </a:r>
            <a:r>
              <a:rPr lang="en-US" sz="2000" dirty="0"/>
              <a:t>, it returns the </a:t>
            </a:r>
            <a:r>
              <a:rPr lang="en-US" sz="2000" b="1" u="sng" dirty="0"/>
              <a:t>position</a:t>
            </a:r>
            <a:r>
              <a:rPr lang="en-US" sz="2000" b="1" dirty="0"/>
              <a:t> </a:t>
            </a:r>
            <a:r>
              <a:rPr lang="en-US" sz="2000" dirty="0"/>
              <a:t>of the maximum value in the array.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239993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It can happen that two or more output units tie for the highest output value.</a:t>
            </a:r>
          </a:p>
          <a:p>
            <a:r>
              <a:rPr lang="en-US" sz="2400" dirty="0"/>
              <a:t>Your code should be able to detect that.</a:t>
            </a:r>
          </a:p>
          <a:p>
            <a:r>
              <a:rPr lang="en-US" sz="2400" dirty="0"/>
              <a:t>It so happens that our 2-layer network produces lots of ties.</a:t>
            </a:r>
          </a:p>
          <a:p>
            <a:pPr lvl="1"/>
            <a:r>
              <a:rPr lang="en-US" sz="2000" dirty="0"/>
              <a:t>In a few slides we will see what causes that and how to fix it.</a:t>
            </a:r>
          </a:p>
          <a:p>
            <a:pPr lvl="1"/>
            <a:r>
              <a:rPr lang="en-US" sz="2000" dirty="0"/>
              <a:t>For </a:t>
            </a:r>
            <a:r>
              <a:rPr lang="en-US" sz="2000" dirty="0" err="1"/>
              <a:t>test_index</a:t>
            </a:r>
            <a:r>
              <a:rPr lang="en-US" sz="2000" dirty="0"/>
              <a:t> = 10, six units tie for the highest value.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(indices,) = </a:t>
            </a:r>
            <a:r>
              <a:rPr lang="en-US" sz="2000" dirty="0" err="1"/>
              <a:t>np.nonzero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 == 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predicted_class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/>
              <a:t>print("indices =", indices)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5308937"/>
            <a:ext cx="2743200" cy="1015663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dirty="0"/>
              <a:t>indices = [0 3 4 5 6 7]</a:t>
            </a:r>
          </a:p>
        </p:txBody>
      </p:sp>
    </p:spTree>
    <p:extLst>
      <p:ext uri="{BB962C8B-B14F-4D97-AF65-F5344CB8AC3E}">
        <p14:creationId xmlns:p14="http://schemas.microsoft.com/office/powerpoint/2010/main" val="3308987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It can happen that two or more output units tie for the highest output value.</a:t>
            </a:r>
          </a:p>
          <a:p>
            <a:r>
              <a:rPr lang="en-US" sz="2400" dirty="0"/>
              <a:t>Your code should be able to detect that.</a:t>
            </a:r>
          </a:p>
          <a:p>
            <a:r>
              <a:rPr lang="en-US" sz="2400" dirty="0"/>
              <a:t>It so happens that our 2-layer network produces lots of ties.</a:t>
            </a:r>
          </a:p>
          <a:p>
            <a:pPr lvl="1"/>
            <a:r>
              <a:rPr lang="en-US" sz="2000" dirty="0"/>
              <a:t>In a few slides we will see what causes that and how to fix it.</a:t>
            </a:r>
          </a:p>
          <a:p>
            <a:pPr lvl="1"/>
            <a:r>
              <a:rPr lang="en-US" sz="2000" dirty="0"/>
              <a:t>For </a:t>
            </a:r>
            <a:r>
              <a:rPr lang="en-US" sz="2000" dirty="0" err="1"/>
              <a:t>test_index</a:t>
            </a:r>
            <a:r>
              <a:rPr lang="en-US" sz="2000" dirty="0"/>
              <a:t> = 10, six units tie for the highest value.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(indices,) = </a:t>
            </a:r>
            <a:r>
              <a:rPr lang="en-US" sz="2000" dirty="0" err="1"/>
              <a:t>np.nonzero</a:t>
            </a:r>
            <a:r>
              <a:rPr lang="en-US" sz="2000" dirty="0"/>
              <a:t>(</a:t>
            </a:r>
            <a:r>
              <a:rPr lang="en-US" sz="2000" b="1" dirty="0" err="1">
                <a:solidFill>
                  <a:srgbClr val="FF0000"/>
                </a:solidFill>
              </a:rPr>
              <a:t>nn_output</a:t>
            </a:r>
            <a:r>
              <a:rPr lang="en-US" sz="2000" b="1" dirty="0">
                <a:solidFill>
                  <a:srgbClr val="FF0000"/>
                </a:solidFill>
              </a:rPr>
              <a:t> == </a:t>
            </a:r>
            <a:r>
              <a:rPr lang="en-US" sz="2000" b="1" dirty="0" err="1">
                <a:solidFill>
                  <a:srgbClr val="FF0000"/>
                </a:solidFill>
              </a:rPr>
              <a:t>nn_output</a:t>
            </a:r>
            <a:r>
              <a:rPr lang="en-US" sz="2000" b="1" dirty="0">
                <a:solidFill>
                  <a:srgbClr val="FF0000"/>
                </a:solidFill>
              </a:rPr>
              <a:t>[</a:t>
            </a:r>
            <a:r>
              <a:rPr lang="en-US" sz="2000" b="1" dirty="0" err="1">
                <a:solidFill>
                  <a:srgbClr val="FF0000"/>
                </a:solidFill>
              </a:rPr>
              <a:t>predicted_class</a:t>
            </a:r>
            <a:r>
              <a:rPr lang="en-US" sz="2000" b="1" dirty="0">
                <a:solidFill>
                  <a:srgbClr val="FF0000"/>
                </a:solidFill>
              </a:rPr>
              <a:t>]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print("indices =", indices)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 err="1"/>
              <a:t>Numpy</a:t>
            </a:r>
            <a:r>
              <a:rPr lang="en-US" sz="2400" dirty="0"/>
              <a:t> trick 1: the expression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number</a:t>
            </a:r>
            <a:r>
              <a:rPr lang="en-US" sz="2400" dirty="0"/>
              <a:t>    returns a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numpy</a:t>
            </a:r>
            <a:r>
              <a:rPr lang="en-US" sz="2400" dirty="0"/>
              <a:t> array, where the value at position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 is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2400" dirty="0"/>
              <a:t> </a:t>
            </a:r>
            <a:r>
              <a:rPr lang="en-US" sz="2400" dirty="0" err="1"/>
              <a:t>iff</a:t>
            </a:r>
            <a:r>
              <a:rPr lang="en-US" sz="2400" dirty="0"/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== number</a:t>
            </a:r>
            <a:r>
              <a:rPr lang="en-US" sz="2400" dirty="0"/>
              <a:t>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418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It can happen that two or more output units tie for the highest output value.</a:t>
            </a:r>
          </a:p>
          <a:p>
            <a:r>
              <a:rPr lang="en-US" sz="2400" dirty="0"/>
              <a:t>Your code should be able to detect that.</a:t>
            </a:r>
          </a:p>
          <a:p>
            <a:r>
              <a:rPr lang="en-US" sz="2400" dirty="0"/>
              <a:t>It so happens that our 2-layer network produces lots of ties.</a:t>
            </a:r>
          </a:p>
          <a:p>
            <a:pPr lvl="1"/>
            <a:r>
              <a:rPr lang="en-US" sz="2000" dirty="0"/>
              <a:t>In a few slides we will see what causes that and how to fix it.</a:t>
            </a:r>
          </a:p>
          <a:p>
            <a:pPr lvl="1"/>
            <a:r>
              <a:rPr lang="en-US" sz="2000" dirty="0"/>
              <a:t>For </a:t>
            </a:r>
            <a:r>
              <a:rPr lang="en-US" sz="2000" dirty="0" err="1"/>
              <a:t>test_index</a:t>
            </a:r>
            <a:r>
              <a:rPr lang="en-US" sz="2000" dirty="0"/>
              <a:t> = 10, six units tie for the highest value.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(indices,) = </a:t>
            </a:r>
            <a:r>
              <a:rPr lang="en-US" sz="2000" b="1" dirty="0" err="1">
                <a:solidFill>
                  <a:srgbClr val="FF0000"/>
                </a:solidFill>
              </a:rPr>
              <a:t>np.nonzero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 == 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predicted_class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print("indices =", indices)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 err="1"/>
              <a:t>Numpy</a:t>
            </a:r>
            <a:r>
              <a:rPr lang="en-US" sz="2400" dirty="0"/>
              <a:t> trick 2: function call </a:t>
            </a:r>
            <a:r>
              <a:rPr lang="en-US" sz="2200" dirty="0"/>
              <a:t> </a:t>
            </a:r>
            <a:r>
              <a:rPr lang="en-US" sz="2200" b="1" dirty="0" err="1"/>
              <a:t>np.nonzero</a:t>
            </a:r>
            <a:r>
              <a:rPr lang="en-US" sz="2200" b="1" dirty="0"/>
              <a:t>(</a:t>
            </a:r>
            <a:r>
              <a:rPr lang="en-US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/>
              <a:t>returns an array of all indices in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sz="2400" dirty="0"/>
              <a:t>  that are not zero.</a:t>
            </a:r>
          </a:p>
          <a:p>
            <a:pPr lvl="1"/>
            <a:r>
              <a:rPr lang="en-US" sz="2000" dirty="0"/>
              <a:t>For a </a:t>
            </a:r>
            <a:r>
              <a:rPr lang="en-US" sz="2000" dirty="0" err="1"/>
              <a:t>boolean</a:t>
            </a:r>
            <a:r>
              <a:rPr lang="en-US" sz="2000" dirty="0"/>
              <a:t> array, values of True are non-zero.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005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en-US" sz="2400" dirty="0"/>
              <a:t>It can happen that two or more output units tie for the highest output value.</a:t>
            </a:r>
          </a:p>
          <a:p>
            <a:r>
              <a:rPr lang="en-US" sz="2400" dirty="0"/>
              <a:t>Your code should be able to detect that.</a:t>
            </a:r>
          </a:p>
          <a:p>
            <a:r>
              <a:rPr lang="en-US" sz="2400" dirty="0"/>
              <a:t>It so happens that our 2-layer network produces lots of ties.</a:t>
            </a:r>
          </a:p>
          <a:p>
            <a:pPr lvl="1"/>
            <a:r>
              <a:rPr lang="en-US" sz="2000" dirty="0"/>
              <a:t>In a few slides we will see what causes that and how to fix it.</a:t>
            </a:r>
          </a:p>
          <a:p>
            <a:pPr lvl="1"/>
            <a:r>
              <a:rPr lang="en-US" sz="2000" dirty="0"/>
              <a:t>For </a:t>
            </a:r>
            <a:r>
              <a:rPr lang="en-US" sz="2000" dirty="0" err="1"/>
              <a:t>test_index</a:t>
            </a:r>
            <a:r>
              <a:rPr lang="en-US" sz="2000" dirty="0"/>
              <a:t> = 10, six units tie for the highest value.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(indices,) = </a:t>
            </a:r>
            <a:r>
              <a:rPr lang="en-US" sz="2000" b="1" dirty="0" err="1">
                <a:solidFill>
                  <a:srgbClr val="FF0000"/>
                </a:solidFill>
              </a:rPr>
              <a:t>np.nonzero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 == 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predicted_class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print("indices =", indices)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The best way to become familiar with these tricks (and other </a:t>
            </a:r>
            <a:r>
              <a:rPr lang="en-US" sz="2400" dirty="0" err="1"/>
              <a:t>numpy</a:t>
            </a:r>
            <a:r>
              <a:rPr lang="en-US" sz="2400" dirty="0"/>
              <a:t> tricks we’ll be introducing) is to try them out yourselves, and make sure you </a:t>
            </a:r>
            <a:r>
              <a:rPr lang="en-US" sz="2400"/>
              <a:t>understand what they do.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5516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Accuracy and 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that example, how accurate was the classification?</a:t>
            </a:r>
          </a:p>
          <a:p>
            <a:r>
              <a:rPr lang="en-US" sz="2400" dirty="0"/>
              <a:t>We cannot say 100% accurate, because we did not get a single correct answer.</a:t>
            </a:r>
          </a:p>
          <a:p>
            <a:r>
              <a:rPr lang="en-US" sz="2400" dirty="0"/>
              <a:t>We cannot say 100% wrong, because the correct class label, “7”, was one of six class labels that tied for highest value.</a:t>
            </a:r>
          </a:p>
          <a:p>
            <a:r>
              <a:rPr lang="en-US" sz="2400" dirty="0"/>
              <a:t>In such cases, it is fair to say that the result was 16.67% accurate. </a:t>
            </a:r>
          </a:p>
          <a:p>
            <a:pPr lvl="1"/>
            <a:r>
              <a:rPr lang="en-US" sz="2000" dirty="0"/>
              <a:t>This is 100% divided by the number of classes that tied.</a:t>
            </a:r>
          </a:p>
          <a:p>
            <a:r>
              <a:rPr lang="en-US" sz="2400" dirty="0"/>
              <a:t>Obviously, if there are ties but the correct class label is not included in those ties, then the result is 0% accurate.</a:t>
            </a:r>
          </a:p>
          <a:p>
            <a:pPr lvl="1"/>
            <a:r>
              <a:rPr lang="en-US" sz="2000" dirty="0"/>
              <a:t>Which means, it is 100% wrong.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351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Measuring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predicted_class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actual_class</a:t>
            </a:r>
            <a:r>
              <a:rPr lang="en-US" sz="2000" dirty="0"/>
              <a:t> = </a:t>
            </a:r>
            <a:r>
              <a:rPr lang="en-US" sz="2000" dirty="0" err="1"/>
              <a:t>test_labels</a:t>
            </a:r>
            <a:r>
              <a:rPr lang="en-US" sz="2000" dirty="0"/>
              <a:t>[</a:t>
            </a:r>
            <a:r>
              <a:rPr lang="en-US" sz="2000" dirty="0" err="1"/>
              <a:t>test_index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print("predicted: %d\</a:t>
            </a:r>
            <a:r>
              <a:rPr lang="en-US" sz="2000" dirty="0" err="1"/>
              <a:t>nactual</a:t>
            </a:r>
            <a:r>
              <a:rPr lang="en-US" sz="2000" dirty="0"/>
              <a:t>: %d\n" % (</a:t>
            </a:r>
            <a:r>
              <a:rPr lang="en-US" sz="2000" dirty="0" err="1"/>
              <a:t>predicted_class</a:t>
            </a:r>
            <a:r>
              <a:rPr lang="en-US" sz="2000" dirty="0"/>
              <a:t>, </a:t>
            </a:r>
            <a:r>
              <a:rPr lang="en-US" sz="2000" dirty="0" err="1"/>
              <a:t>actual_class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(indices,) = </a:t>
            </a:r>
            <a:r>
              <a:rPr lang="en-US" sz="2000" dirty="0" err="1"/>
              <a:t>np.nonzero</a:t>
            </a:r>
            <a:r>
              <a:rPr lang="en-US" sz="2000" dirty="0"/>
              <a:t>(</a:t>
            </a:r>
            <a:r>
              <a:rPr lang="en-US" sz="2000" dirty="0" err="1"/>
              <a:t>nn_output</a:t>
            </a:r>
            <a:r>
              <a:rPr lang="en-US" sz="2000" dirty="0"/>
              <a:t> == 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pred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print("indices =", indices)</a:t>
            </a:r>
          </a:p>
          <a:p>
            <a:pPr marL="0" indent="0">
              <a:buNone/>
            </a:pPr>
            <a:r>
              <a:rPr lang="en-US" sz="2000" dirty="0" err="1"/>
              <a:t>number_of_ties</a:t>
            </a:r>
            <a:r>
              <a:rPr lang="en-US" sz="2000" dirty="0"/>
              <a:t> = </a:t>
            </a:r>
            <a:r>
              <a:rPr lang="en-US" sz="2000" dirty="0" err="1"/>
              <a:t>np.prod</a:t>
            </a:r>
            <a:r>
              <a:rPr lang="en-US" sz="2000" dirty="0"/>
              <a:t>(</a:t>
            </a:r>
            <a:r>
              <a:rPr lang="en-US" sz="2000" dirty="0" err="1"/>
              <a:t>indices.shape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if (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actual_class</a:t>
            </a:r>
            <a:r>
              <a:rPr lang="en-US" sz="2000" dirty="0"/>
              <a:t>] == </a:t>
            </a:r>
            <a:r>
              <a:rPr lang="en-US" sz="2000" dirty="0" err="1"/>
              <a:t>nn_output</a:t>
            </a:r>
            <a:r>
              <a:rPr lang="en-US" sz="2000" dirty="0"/>
              <a:t>[</a:t>
            </a:r>
            <a:r>
              <a:rPr lang="en-US" sz="2000" dirty="0" err="1"/>
              <a:t>predicted_class</a:t>
            </a:r>
            <a:r>
              <a:rPr lang="en-US" sz="2000" dirty="0"/>
              <a:t>]):</a:t>
            </a:r>
          </a:p>
          <a:p>
            <a:pPr marL="0" indent="0">
              <a:buNone/>
            </a:pPr>
            <a:r>
              <a:rPr lang="en-US" sz="2000" dirty="0"/>
              <a:t>    accuracy = 1.0 / </a:t>
            </a:r>
            <a:r>
              <a:rPr lang="en-US" sz="2000" dirty="0" err="1"/>
              <a:t>number_of_ties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else:</a:t>
            </a:r>
          </a:p>
          <a:p>
            <a:pPr marL="0" indent="0">
              <a:buNone/>
            </a:pPr>
            <a:r>
              <a:rPr lang="en-US" sz="2000" dirty="0"/>
              <a:t>    accuracy = 0</a:t>
            </a:r>
          </a:p>
          <a:p>
            <a:pPr marL="0" indent="0">
              <a:buNone/>
            </a:pPr>
            <a:r>
              <a:rPr lang="en-US" sz="2000" dirty="0"/>
              <a:t>    </a:t>
            </a:r>
          </a:p>
          <a:p>
            <a:pPr marL="0" indent="0">
              <a:buNone/>
            </a:pPr>
            <a:r>
              <a:rPr lang="en-US" sz="2000" dirty="0"/>
              <a:t>print("accuracy = %.4f" % (accuracy))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02693" y="5105400"/>
            <a:ext cx="2743200" cy="132343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Output:</a:t>
            </a:r>
          </a:p>
          <a:p>
            <a:endParaRPr lang="en-US" sz="2000" dirty="0"/>
          </a:p>
          <a:p>
            <a:r>
              <a:rPr lang="en-US" sz="2000" dirty="0"/>
              <a:t>indices = [0 3 4 5 6 7]</a:t>
            </a:r>
          </a:p>
          <a:p>
            <a:r>
              <a:rPr lang="en-US" sz="2000" dirty="0"/>
              <a:t>accuracy = 0.1667</a:t>
            </a:r>
          </a:p>
        </p:txBody>
      </p:sp>
    </p:spTree>
    <p:extLst>
      <p:ext uri="{BB962C8B-B14F-4D97-AF65-F5344CB8AC3E}">
        <p14:creationId xmlns:p14="http://schemas.microsoft.com/office/powerpoint/2010/main" val="189296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</a:t>
            </a:r>
            <a:r>
              <a:rPr lang="en-US" dirty="0" err="1"/>
              <a:t>Keras</a:t>
            </a:r>
            <a:r>
              <a:rPr lang="en-US" dirty="0"/>
              <a:t> on Your Computer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sz="2400" dirty="0"/>
              <a:t>Install Anaconda</a:t>
            </a:r>
          </a:p>
          <a:p>
            <a:r>
              <a:rPr lang="en-US" sz="2400" dirty="0"/>
              <a:t>Open Anaconda Prompt or Anaconda Power Shell</a:t>
            </a:r>
          </a:p>
          <a:p>
            <a:r>
              <a:rPr lang="en-US" sz="2400" dirty="0"/>
              <a:t>Type: </a:t>
            </a:r>
          </a:p>
          <a:p>
            <a:endParaRPr lang="en-US" sz="800" dirty="0"/>
          </a:p>
          <a:p>
            <a:pPr marL="57150" indent="0">
              <a:buNone/>
            </a:pPr>
            <a:r>
              <a:rPr lang="sv-SE" sz="2400" dirty="0"/>
              <a:t>conda install -c anaconda keras </a:t>
            </a:r>
          </a:p>
          <a:p>
            <a:pPr marL="57150" indent="0">
              <a:buNone/>
            </a:pPr>
            <a:endParaRPr lang="en-US" sz="800" dirty="0"/>
          </a:p>
          <a:p>
            <a:r>
              <a:rPr lang="en-US" sz="2400" dirty="0"/>
              <a:t>You can use the </a:t>
            </a:r>
            <a:r>
              <a:rPr lang="en-US" sz="2400" dirty="0" err="1"/>
              <a:t>Spyder</a:t>
            </a:r>
            <a:r>
              <a:rPr lang="en-US" sz="2400" dirty="0"/>
              <a:t> editor (comes with Anaconda) to write code, test and debug.</a:t>
            </a:r>
          </a:p>
          <a:p>
            <a:r>
              <a:rPr lang="en-US" sz="2400" dirty="0"/>
              <a:t>Some people recommend that you create an Anaconda “environment” and install </a:t>
            </a:r>
            <a:r>
              <a:rPr lang="en-US" sz="2400" dirty="0" err="1"/>
              <a:t>Keras</a:t>
            </a:r>
            <a:r>
              <a:rPr lang="en-US" sz="2400" dirty="0"/>
              <a:t> within the environment. </a:t>
            </a:r>
          </a:p>
          <a:p>
            <a:pPr lvl="1"/>
            <a:r>
              <a:rPr lang="en-US" sz="2200" dirty="0"/>
              <a:t>That is useful for computers where </a:t>
            </a:r>
            <a:r>
              <a:rPr lang="en-US" sz="2200" dirty="0" err="1"/>
              <a:t>Keras</a:t>
            </a:r>
            <a:r>
              <a:rPr lang="en-US" sz="2200" dirty="0"/>
              <a:t> is installed multiple times, possibly by different users, and </a:t>
            </a:r>
            <a:r>
              <a:rPr lang="en-US" sz="2200" dirty="0" err="1"/>
              <a:t>Keras</a:t>
            </a:r>
            <a:r>
              <a:rPr lang="en-US" sz="2200" dirty="0"/>
              <a:t> is combined in multiple ways with different other packages.</a:t>
            </a:r>
          </a:p>
          <a:p>
            <a:pPr lvl="1"/>
            <a:r>
              <a:rPr lang="en-US" sz="2200" dirty="0"/>
              <a:t>For this class, if you use your own computer, this is not needed.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5070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Normalizing Input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reason for that many ties is numerical.</a:t>
            </a:r>
          </a:p>
          <a:p>
            <a:r>
              <a:rPr lang="en-US" sz="2400" dirty="0"/>
              <a:t>If we print </a:t>
            </a:r>
            <a:r>
              <a:rPr lang="en-US" sz="2400" dirty="0" err="1"/>
              <a:t>nn_output</a:t>
            </a:r>
            <a:r>
              <a:rPr lang="en-US" sz="2400" dirty="0"/>
              <a:t> for our example, we see that six values are numerically equal to 1.</a:t>
            </a:r>
          </a:p>
          <a:p>
            <a:r>
              <a:rPr lang="en-US" sz="2400" dirty="0"/>
              <a:t>This can happen, if the input to the sigmoid function is too high.</a:t>
            </a:r>
          </a:p>
          <a:p>
            <a:r>
              <a:rPr lang="en-US" sz="2400" dirty="0"/>
              <a:t>To avoid such numerical issues, it is good to normalize the input values.</a:t>
            </a:r>
          </a:p>
          <a:p>
            <a:r>
              <a:rPr lang="en-US" sz="2400" dirty="0"/>
              <a:t>Without such normalization, input values can be arbitrarily high or low.</a:t>
            </a:r>
          </a:p>
          <a:p>
            <a:r>
              <a:rPr lang="en-US" sz="2400" dirty="0"/>
              <a:t>The backpropagation assignment specifies that you should divide all input vectors by the “MAXIMUM ABSOLUTE value over all attributes over all training objects”.</a:t>
            </a:r>
          </a:p>
          <a:p>
            <a:pPr lvl="1"/>
            <a:r>
              <a:rPr lang="en-US" sz="2000" dirty="0"/>
              <a:t>Then, all attribute values are between -1 and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711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Normalizing Input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code does the required normalization, feel free to use in your assignment: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training_set</a:t>
            </a:r>
            <a:r>
              <a:rPr lang="en-US" sz="2000" dirty="0"/>
              <a:t>, </a:t>
            </a:r>
            <a:r>
              <a:rPr lang="en-US" sz="2000" dirty="0" err="1"/>
              <a:t>test_set</a:t>
            </a:r>
            <a:r>
              <a:rPr lang="en-US" sz="2000" dirty="0"/>
              <a:t>) = read_uci1("</a:t>
            </a:r>
            <a:r>
              <a:rPr lang="en-US" sz="2000" dirty="0" err="1"/>
              <a:t>uci_datasets</a:t>
            </a:r>
            <a:r>
              <a:rPr lang="en-US" sz="2000" dirty="0"/>
              <a:t>", "</a:t>
            </a:r>
            <a:r>
              <a:rPr lang="en-US" sz="2000" dirty="0" err="1"/>
              <a:t>pendigits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training_inputs</a:t>
            </a:r>
            <a:r>
              <a:rPr lang="en-US" sz="2000" dirty="0"/>
              <a:t>, </a:t>
            </a:r>
            <a:r>
              <a:rPr lang="en-US" sz="2000" dirty="0" err="1"/>
              <a:t>training_labels</a:t>
            </a:r>
            <a:r>
              <a:rPr lang="en-US" sz="2000" dirty="0"/>
              <a:t>) = </a:t>
            </a:r>
            <a:r>
              <a:rPr lang="en-US" sz="2000" dirty="0" err="1"/>
              <a:t>training_set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test_inputs</a:t>
            </a:r>
            <a:r>
              <a:rPr lang="en-US" sz="2000" dirty="0"/>
              <a:t>, </a:t>
            </a:r>
            <a:r>
              <a:rPr lang="en-US" sz="2000" dirty="0" err="1"/>
              <a:t>test_labels</a:t>
            </a:r>
            <a:r>
              <a:rPr lang="en-US" sz="2000" dirty="0"/>
              <a:t>) = </a:t>
            </a:r>
            <a:r>
              <a:rPr lang="en-US" sz="2000" dirty="0" err="1"/>
              <a:t>test_set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max_value</a:t>
            </a:r>
            <a:r>
              <a:rPr lang="en-US" sz="2000" dirty="0"/>
              <a:t> = </a:t>
            </a:r>
            <a:r>
              <a:rPr lang="en-US" sz="2000" dirty="0" err="1"/>
              <a:t>np.max</a:t>
            </a:r>
            <a:r>
              <a:rPr lang="en-US" sz="2000" dirty="0"/>
              <a:t>(</a:t>
            </a:r>
            <a:r>
              <a:rPr lang="en-US" sz="2000" dirty="0" err="1"/>
              <a:t>np.abs</a:t>
            </a:r>
            <a:r>
              <a:rPr lang="en-US" sz="2000" dirty="0"/>
              <a:t>(</a:t>
            </a:r>
            <a:r>
              <a:rPr lang="en-US" sz="2000" dirty="0" err="1"/>
              <a:t>training_inputs</a:t>
            </a:r>
            <a:r>
              <a:rPr lang="en-US" sz="2000"/>
              <a:t>))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training_inputs</a:t>
            </a:r>
            <a:r>
              <a:rPr lang="en-US" sz="2000" dirty="0"/>
              <a:t>  = </a:t>
            </a:r>
            <a:r>
              <a:rPr lang="en-US" sz="2000" dirty="0" err="1"/>
              <a:t>training_inputs</a:t>
            </a:r>
            <a:r>
              <a:rPr lang="en-US" sz="2000" dirty="0"/>
              <a:t> / </a:t>
            </a:r>
            <a:r>
              <a:rPr lang="en-US" sz="2000" dirty="0" err="1"/>
              <a:t>max_value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test_inputs</a:t>
            </a:r>
            <a:r>
              <a:rPr lang="en-US" sz="2000" dirty="0"/>
              <a:t> = </a:t>
            </a:r>
            <a:r>
              <a:rPr lang="en-US" sz="2000" dirty="0" err="1"/>
              <a:t>test_inputs</a:t>
            </a:r>
            <a:r>
              <a:rPr lang="en-US" sz="2000" dirty="0"/>
              <a:t>/ </a:t>
            </a:r>
            <a:r>
              <a:rPr lang="en-US" sz="2000" dirty="0" err="1"/>
              <a:t>max_value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Normalizing like that before training the model, my code found no classification ties in any of the 3498 test objects of the </a:t>
            </a:r>
            <a:r>
              <a:rPr lang="en-US" sz="2400" dirty="0" err="1">
                <a:solidFill>
                  <a:prstClr val="black"/>
                </a:solidFill>
              </a:rPr>
              <a:t>pendigit</a:t>
            </a:r>
            <a:r>
              <a:rPr lang="en-US" sz="2400" dirty="0">
                <a:solidFill>
                  <a:prstClr val="black"/>
                </a:solidFill>
              </a:rPr>
              <a:t> dataset.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9519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Normalizing Input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Normalizing like that, we get no ties in any of the 3498 test objects of the </a:t>
            </a:r>
            <a:r>
              <a:rPr lang="en-US" sz="2400" dirty="0" err="1"/>
              <a:t>pendigit</a:t>
            </a:r>
            <a:r>
              <a:rPr lang="en-US" sz="2400" dirty="0"/>
              <a:t> dataset.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646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seen how to use </a:t>
            </a:r>
            <a:r>
              <a:rPr lang="en-US" dirty="0" err="1"/>
              <a:t>Keras</a:t>
            </a:r>
            <a:r>
              <a:rPr lang="en-US" dirty="0"/>
              <a:t> to train and test multi-layer networks.</a:t>
            </a:r>
          </a:p>
          <a:p>
            <a:pPr lvl="1"/>
            <a:r>
              <a:rPr lang="en-US" dirty="0"/>
              <a:t>So far we have only used fully-connected layers.</a:t>
            </a:r>
          </a:p>
          <a:p>
            <a:pPr lvl="1"/>
            <a:r>
              <a:rPr lang="en-US" dirty="0"/>
              <a:t>So far we have only used the sigmoid activation function.</a:t>
            </a:r>
          </a:p>
          <a:p>
            <a:r>
              <a:rPr lang="en-US" dirty="0"/>
              <a:t>Topics for the next few lectures: some additional options for our networks.</a:t>
            </a:r>
          </a:p>
          <a:p>
            <a:pPr lvl="1"/>
            <a:r>
              <a:rPr lang="en-US" dirty="0"/>
              <a:t>Different activation functions.</a:t>
            </a:r>
          </a:p>
          <a:p>
            <a:pPr lvl="1"/>
            <a:r>
              <a:rPr lang="en-US" dirty="0"/>
              <a:t>Different optimization choices (all variants of gradient descent).</a:t>
            </a:r>
          </a:p>
          <a:p>
            <a:pPr lvl="1"/>
            <a:r>
              <a:rPr lang="en-US" dirty="0"/>
              <a:t>Working with images.</a:t>
            </a:r>
          </a:p>
          <a:p>
            <a:pPr lvl="1"/>
            <a:r>
              <a:rPr lang="en-US" dirty="0"/>
              <a:t>Convolutional neural networks for images.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Keras</a:t>
            </a:r>
            <a:r>
              <a:rPr lang="en-US" dirty="0"/>
              <a:t>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Google </a:t>
            </a:r>
            <a:r>
              <a:rPr lang="en-US" sz="2400" dirty="0" err="1"/>
              <a:t>Colab</a:t>
            </a:r>
            <a:r>
              <a:rPr lang="en-US" sz="2400" dirty="0"/>
              <a:t> is an online environment where you can write and run Python and </a:t>
            </a:r>
            <a:r>
              <a:rPr lang="en-US" sz="2400" dirty="0" err="1"/>
              <a:t>Keras</a:t>
            </a:r>
            <a:r>
              <a:rPr lang="en-US" sz="2400" dirty="0"/>
              <a:t> code.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https://colab.research.google.com/</a:t>
            </a:r>
            <a:endParaRPr lang="en-US" sz="2400" dirty="0"/>
          </a:p>
          <a:p>
            <a:endParaRPr lang="en-US" sz="1200" dirty="0"/>
          </a:p>
          <a:p>
            <a:r>
              <a:rPr lang="en-US" sz="2400" dirty="0" err="1"/>
              <a:t>Keras</a:t>
            </a:r>
            <a:r>
              <a:rPr lang="en-US" sz="2400" dirty="0"/>
              <a:t> is already installed, so this is very convenient.</a:t>
            </a:r>
          </a:p>
          <a:p>
            <a:r>
              <a:rPr lang="en-US" sz="2400" dirty="0"/>
              <a:t>It is a useful job skill to get familiar with </a:t>
            </a:r>
            <a:r>
              <a:rPr lang="en-US" sz="2400" dirty="0" err="1"/>
              <a:t>Colab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Easy to pick up, if you do everything else you need to do in this class.</a:t>
            </a:r>
          </a:p>
          <a:p>
            <a:r>
              <a:rPr lang="en-US" sz="2400" dirty="0"/>
              <a:t>Given that there are many different Python libraries with many different versions, that may not be backward compatible, using </a:t>
            </a:r>
            <a:r>
              <a:rPr lang="en-US" sz="2400" dirty="0" err="1"/>
              <a:t>Colab</a:t>
            </a:r>
            <a:r>
              <a:rPr lang="en-US" sz="2400" dirty="0"/>
              <a:t> ensures that we can run your code.</a:t>
            </a:r>
          </a:p>
          <a:p>
            <a:r>
              <a:rPr lang="en-US" sz="2400" dirty="0"/>
              <a:t>Most of the times, the code I write on Anaconda runs on </a:t>
            </a:r>
            <a:r>
              <a:rPr lang="en-US" sz="2400" dirty="0" err="1"/>
              <a:t>Colab</a:t>
            </a:r>
            <a:r>
              <a:rPr lang="en-US" sz="2400" dirty="0"/>
              <a:t> with no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629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Colab</a:t>
            </a:r>
            <a:r>
              <a:rPr lang="en-US" dirty="0"/>
              <a:t>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Go to Google </a:t>
            </a:r>
            <a:r>
              <a:rPr lang="en-US" sz="2000" dirty="0" err="1"/>
              <a:t>Colab</a:t>
            </a:r>
            <a:r>
              <a:rPr lang="en-US" sz="2000" dirty="0"/>
              <a:t>, sign in with your Google Account.</a:t>
            </a:r>
          </a:p>
          <a:p>
            <a:r>
              <a:rPr lang="en-US" sz="2000" dirty="0"/>
              <a:t>Go to File-&gt;New notebook</a:t>
            </a:r>
          </a:p>
          <a:p>
            <a:r>
              <a:rPr lang="en-US" sz="2000" dirty="0"/>
              <a:t>Give a name to your notebook, like keras_101.ipynb.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770187"/>
            <a:ext cx="603418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0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Using </a:t>
            </a:r>
            <a:r>
              <a:rPr lang="en-US" dirty="0" err="1"/>
              <a:t>Colab</a:t>
            </a:r>
            <a:r>
              <a:rPr lang="en-US" dirty="0"/>
              <a:t>, Some Prep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sz="2400" dirty="0"/>
              <a:t>On Google Drive, I created a top-level folder called cse4392.</a:t>
            </a:r>
          </a:p>
          <a:p>
            <a:r>
              <a:rPr lang="en-US" sz="2400" dirty="0"/>
              <a:t>In that folder, I copied:</a:t>
            </a:r>
          </a:p>
          <a:p>
            <a:pPr lvl="1"/>
            <a:r>
              <a:rPr lang="en-US" sz="2000" dirty="0"/>
              <a:t>uci_data.py</a:t>
            </a:r>
          </a:p>
          <a:p>
            <a:pPr lvl="2"/>
            <a:r>
              <a:rPr lang="en-US" sz="1600" dirty="0"/>
              <a:t>This is posted on the website, under this lecture, and contains some helper code.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err="1"/>
              <a:t>uci_datasets</a:t>
            </a:r>
            <a:r>
              <a:rPr lang="en-US" sz="2000" dirty="0"/>
              <a:t> directory with all the text files.</a:t>
            </a:r>
          </a:p>
          <a:p>
            <a:r>
              <a:rPr lang="en-US" sz="2400" dirty="0"/>
              <a:t>Then, on Google </a:t>
            </a:r>
            <a:r>
              <a:rPr lang="en-US" sz="2400" dirty="0" err="1"/>
              <a:t>Colab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Create and run a cell with this code: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2000" dirty="0"/>
              <a:t>from </a:t>
            </a:r>
            <a:r>
              <a:rPr lang="en-US" sz="2000" dirty="0" err="1"/>
              <a:t>google.colab</a:t>
            </a:r>
            <a:r>
              <a:rPr lang="en-US" sz="2000" dirty="0"/>
              <a:t> import drive</a:t>
            </a:r>
          </a:p>
          <a:p>
            <a:pPr marL="0" indent="0">
              <a:buNone/>
            </a:pPr>
            <a:r>
              <a:rPr lang="en-US" sz="2000" dirty="0" err="1"/>
              <a:t>drive.mount</a:t>
            </a:r>
            <a:r>
              <a:rPr lang="en-US" sz="2000" dirty="0"/>
              <a:t>('/content/drive')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000" dirty="0"/>
              <a:t>Create and run another cell with this code: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2000" dirty="0"/>
              <a:t>cd /content/drive/</a:t>
            </a:r>
            <a:r>
              <a:rPr lang="en-US" sz="2000" dirty="0" err="1"/>
              <a:t>MyDrive</a:t>
            </a:r>
            <a:r>
              <a:rPr lang="en-US" sz="2000" dirty="0"/>
              <a:t>/cse4392</a:t>
            </a:r>
            <a:br>
              <a:rPr lang="en-US" sz="2000" dirty="0"/>
            </a:br>
            <a:endParaRPr lang="en-US" sz="1000" dirty="0"/>
          </a:p>
          <a:p>
            <a:r>
              <a:rPr lang="en-US" sz="2400" dirty="0"/>
              <a:t>The next slides show these steps in more detail.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17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Cells in </a:t>
            </a:r>
            <a:r>
              <a:rPr lang="en-US" dirty="0" err="1"/>
              <a:t>Colab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To create a new code cell in </a:t>
            </a:r>
            <a:r>
              <a:rPr lang="en-US" sz="2000" dirty="0" err="1"/>
              <a:t>Colab</a:t>
            </a:r>
            <a:r>
              <a:rPr lang="en-US" sz="2000" dirty="0"/>
              <a:t>, click the “+ Code” button.</a:t>
            </a:r>
          </a:p>
          <a:p>
            <a:r>
              <a:rPr lang="en-US" sz="2000" dirty="0"/>
              <a:t>To run the code on that cell, click the “play” button to the left of the cell, or press SHIFT+ENTER.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81325"/>
            <a:ext cx="603418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6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3" ma:contentTypeDescription="Create a new document." ma:contentTypeScope="" ma:versionID="f98ea0103e7521bf603d3d4b74d9017f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19670c01b5dc22d4ce3a7867501a5d1e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6B9AD4-BA3B-47A9-881E-1C7F2937C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A59716-3790-4F74-AF65-F29F05911F4A}">
  <ds:schemaRefs>
    <ds:schemaRef ds:uri="http://schemas.microsoft.com/office/2006/documentManagement/types"/>
    <ds:schemaRef ds:uri="http://purl.org/dc/terms/"/>
    <ds:schemaRef ds:uri="http://www.w3.org/XML/1998/namespace"/>
    <ds:schemaRef ds:uri="169f0bbc-c66a-4669-ba93-1a37129081a6"/>
    <ds:schemaRef ds:uri="10f37ff0-b97a-40d0-a943-a94b1e0ce6f2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E874654-A808-45E5-BB01-C98EC21A50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14349</TotalTime>
  <Words>4823</Words>
  <Application>Microsoft Office PowerPoint</Application>
  <PresentationFormat>On-screen Show (4:3)</PresentationFormat>
  <Paragraphs>545</Paragraphs>
  <Slides>53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Calibri</vt:lpstr>
      <vt:lpstr>Courier New</vt:lpstr>
      <vt:lpstr>Office Theme</vt:lpstr>
      <vt:lpstr>PowerPoint Presentation</vt:lpstr>
      <vt:lpstr>Pros and Cons of Using a Library</vt:lpstr>
      <vt:lpstr>Semester Plan</vt:lpstr>
      <vt:lpstr>Keras, Tensorflow, PyTorch</vt:lpstr>
      <vt:lpstr>Installing Keras on Your Computer</vt:lpstr>
      <vt:lpstr>Running Keras Online</vt:lpstr>
      <vt:lpstr>Colab Basics</vt:lpstr>
      <vt:lpstr>If Using Colab, Some Prep</vt:lpstr>
      <vt:lpstr>Code Cells in Colab</vt:lpstr>
      <vt:lpstr>Pasting Code to Colab</vt:lpstr>
      <vt:lpstr>Mounting Google Drive</vt:lpstr>
      <vt:lpstr>Mounting Google Drive</vt:lpstr>
      <vt:lpstr>Mounting Google Drive</vt:lpstr>
      <vt:lpstr>Mounting Google Drive</vt:lpstr>
      <vt:lpstr>Mounting Google Drive</vt:lpstr>
      <vt:lpstr>Mounting Google Drive</vt:lpstr>
      <vt:lpstr>Continuing with Rest of Code</vt:lpstr>
      <vt:lpstr>Keras: A First Example</vt:lpstr>
      <vt:lpstr>Imports</vt:lpstr>
      <vt:lpstr>Loading a Dataset</vt:lpstr>
      <vt:lpstr>Loading a Dataset</vt:lpstr>
      <vt:lpstr>Loading a Dataset</vt:lpstr>
      <vt:lpstr>Verifying the Array Sizes</vt:lpstr>
      <vt:lpstr>Parameters for the Network</vt:lpstr>
      <vt:lpstr>Creating a 2-Layer Network</vt:lpstr>
      <vt:lpstr>Creating a 2-Layer Network</vt:lpstr>
      <vt:lpstr>Creating a 2-Layer Network</vt:lpstr>
      <vt:lpstr>Creating a 2-Layer Network</vt:lpstr>
      <vt:lpstr>Loss Function</vt:lpstr>
      <vt:lpstr>Loss Function</vt:lpstr>
      <vt:lpstr>Loss Function</vt:lpstr>
      <vt:lpstr>Output During Training</vt:lpstr>
      <vt:lpstr>Testing the Network</vt:lpstr>
      <vt:lpstr>Some Benchmarks</vt:lpstr>
      <vt:lpstr>Side Note, Regarding Assignment 3</vt:lpstr>
      <vt:lpstr>Some Benchmarks</vt:lpstr>
      <vt:lpstr>GPU vs. CPU Processing</vt:lpstr>
      <vt:lpstr>Code for a 4-Layer Network</vt:lpstr>
      <vt:lpstr>Evaluating the Network on an Input</vt:lpstr>
      <vt:lpstr>Evaluating the Network on an Input</vt:lpstr>
      <vt:lpstr>Evaluating the Network on an Input</vt:lpstr>
      <vt:lpstr>From Output to Class Prediction</vt:lpstr>
      <vt:lpstr>From Output to Class Prediction</vt:lpstr>
      <vt:lpstr>Classification Ties</vt:lpstr>
      <vt:lpstr>Classification Ties</vt:lpstr>
      <vt:lpstr>Classification Ties</vt:lpstr>
      <vt:lpstr>Classification Ties</vt:lpstr>
      <vt:lpstr>Classification Accuracy and Ties</vt:lpstr>
      <vt:lpstr>Code for Measuring Accuracy</vt:lpstr>
      <vt:lpstr>Normalizing Input Values</vt:lpstr>
      <vt:lpstr>Normalizing Input Values</vt:lpstr>
      <vt:lpstr>Normalizing Input Values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Athitsos, Vassilis</cp:lastModifiedBy>
  <cp:revision>708</cp:revision>
  <dcterms:created xsi:type="dcterms:W3CDTF">2006-08-16T00:00:00Z</dcterms:created>
  <dcterms:modified xsi:type="dcterms:W3CDTF">2025-02-17T23:45:19Z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