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271" r:id="rId6"/>
    <p:sldId id="257" r:id="rId7"/>
    <p:sldId id="276" r:id="rId8"/>
    <p:sldId id="259" r:id="rId9"/>
    <p:sldId id="277" r:id="rId10"/>
    <p:sldId id="260" r:id="rId11"/>
    <p:sldId id="258" r:id="rId12"/>
    <p:sldId id="278" r:id="rId13"/>
    <p:sldId id="261" r:id="rId14"/>
    <p:sldId id="286" r:id="rId15"/>
    <p:sldId id="287" r:id="rId16"/>
    <p:sldId id="262" r:id="rId17"/>
    <p:sldId id="288" r:id="rId18"/>
    <p:sldId id="263" r:id="rId19"/>
    <p:sldId id="264" r:id="rId20"/>
    <p:sldId id="265" r:id="rId21"/>
    <p:sldId id="289" r:id="rId22"/>
    <p:sldId id="290" r:id="rId23"/>
    <p:sldId id="266" r:id="rId24"/>
    <p:sldId id="267" r:id="rId25"/>
    <p:sldId id="268" r:id="rId26"/>
    <p:sldId id="269" r:id="rId27"/>
    <p:sldId id="270" r:id="rId28"/>
    <p:sldId id="274" r:id="rId29"/>
    <p:sldId id="272" r:id="rId30"/>
    <p:sldId id="275" r:id="rId31"/>
    <p:sldId id="280" r:id="rId32"/>
    <p:sldId id="281" r:id="rId33"/>
    <p:sldId id="282" r:id="rId34"/>
    <p:sldId id="284" r:id="rId35"/>
    <p:sldId id="291" r:id="rId36"/>
    <p:sldId id="292" r:id="rId37"/>
    <p:sldId id="293" r:id="rId38"/>
    <p:sldId id="283" r:id="rId39"/>
    <p:sldId id="285" r:id="rId40"/>
    <p:sldId id="294" r:id="rId41"/>
    <p:sldId id="295" r:id="rId42"/>
    <p:sldId id="296" r:id="rId43"/>
    <p:sldId id="297" r:id="rId44"/>
    <p:sldId id="298" r:id="rId45"/>
    <p:sldId id="300" r:id="rId46"/>
    <p:sldId id="299" r:id="rId47"/>
    <p:sldId id="301" r:id="rId48"/>
    <p:sldId id="302" r:id="rId49"/>
    <p:sldId id="303" r:id="rId50"/>
    <p:sldId id="308" r:id="rId51"/>
    <p:sldId id="309" r:id="rId52"/>
    <p:sldId id="310" r:id="rId53"/>
    <p:sldId id="304" r:id="rId54"/>
    <p:sldId id="305" r:id="rId55"/>
    <p:sldId id="306" r:id="rId56"/>
    <p:sldId id="311" r:id="rId57"/>
    <p:sldId id="312" r:id="rId58"/>
    <p:sldId id="313" r:id="rId59"/>
    <p:sldId id="314"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358D7-89EC-47EC-9011-772480D5429A}" v="4" dt="2025-01-11T01:25:18.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1" autoAdjust="0"/>
    <p:restoredTop sz="94660"/>
  </p:normalViewPr>
  <p:slideViewPr>
    <p:cSldViewPr>
      <p:cViewPr varScale="1">
        <p:scale>
          <a:sx n="96" d="100"/>
          <a:sy n="96" d="100"/>
        </p:scale>
        <p:origin x="244"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8"/>
    </p:cViewPr>
  </p:sorterViewPr>
  <p:notesViewPr>
    <p:cSldViewPr>
      <p:cViewPr varScale="1">
        <p:scale>
          <a:sx n="87" d="100"/>
          <a:sy n="87" d="100"/>
        </p:scale>
        <p:origin x="-125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Athitsos" userId="cac912e4-cfd7-44a5-98fd-59802aaf955c" providerId="ADAL" clId="{FC1358D7-89EC-47EC-9011-772480D5429A}"/>
    <pc:docChg chg="modSld">
      <pc:chgData name="Vassilis Athitsos" userId="cac912e4-cfd7-44a5-98fd-59802aaf955c" providerId="ADAL" clId="{FC1358D7-89EC-47EC-9011-772480D5429A}" dt="2025-01-11T01:25:18.651" v="3" actId="20577"/>
      <pc:docMkLst>
        <pc:docMk/>
      </pc:docMkLst>
      <pc:sldChg chg="modSp">
        <pc:chgData name="Vassilis Athitsos" userId="cac912e4-cfd7-44a5-98fd-59802aaf955c" providerId="ADAL" clId="{FC1358D7-89EC-47EC-9011-772480D5429A}" dt="2025-01-11T01:25:18.651" v="3" actId="20577"/>
        <pc:sldMkLst>
          <pc:docMk/>
          <pc:sldMk cId="3255105699" sldId="256"/>
        </pc:sldMkLst>
        <pc:spChg chg="mod">
          <ac:chgData name="Vassilis Athitsos" userId="cac912e4-cfd7-44a5-98fd-59802aaf955c" providerId="ADAL" clId="{FC1358D7-89EC-47EC-9011-772480D5429A}" dt="2025-01-11T01:25:18.651" v="3" actId="20577"/>
          <ac:spMkLst>
            <pc:docMk/>
            <pc:sldMk cId="3255105699" sldId="25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9C8421C-8D12-40DA-9A7B-265D7490C88C}" type="datetimeFigureOut">
              <a:rPr lang="en-US" smtClean="0"/>
              <a:t>1/10/2025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BCCA3C7-F538-4CDD-A942-504D0B9CC4F8}" type="slidenum">
              <a:rPr lang="en-US" smtClean="0"/>
              <a:t>‹#›</a:t>
            </a:fld>
            <a:endParaRPr lang="en-US"/>
          </a:p>
        </p:txBody>
      </p:sp>
    </p:spTree>
    <p:extLst>
      <p:ext uri="{BB962C8B-B14F-4D97-AF65-F5344CB8AC3E}">
        <p14:creationId xmlns:p14="http://schemas.microsoft.com/office/powerpoint/2010/main" val="1903223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6BBB22C-122D-4EE2-9812-B1AA4CFA3383}" type="datetimeFigureOut">
              <a:rPr lang="en-US" smtClean="0"/>
              <a:pPr/>
              <a:t>1/10/2025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5095B3F-8216-487B-AC35-BDA8990236ED}" type="slidenum">
              <a:rPr lang="en-US" smtClean="0"/>
              <a:pPr/>
              <a:t>‹#›</a:t>
            </a:fld>
            <a:endParaRPr lang="en-US"/>
          </a:p>
        </p:txBody>
      </p:sp>
    </p:spTree>
    <p:extLst>
      <p:ext uri="{BB962C8B-B14F-4D97-AF65-F5344CB8AC3E}">
        <p14:creationId xmlns:p14="http://schemas.microsoft.com/office/powerpoint/2010/main" val="133681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a:t>
            </a:fld>
            <a:endParaRPr lang="en-US"/>
          </a:p>
        </p:txBody>
      </p:sp>
    </p:spTree>
    <p:extLst>
      <p:ext uri="{BB962C8B-B14F-4D97-AF65-F5344CB8AC3E}">
        <p14:creationId xmlns:p14="http://schemas.microsoft.com/office/powerpoint/2010/main" val="405121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a:t>
            </a:fld>
            <a:endParaRPr lang="en-US"/>
          </a:p>
        </p:txBody>
      </p:sp>
    </p:spTree>
    <p:extLst>
      <p:ext uri="{BB962C8B-B14F-4D97-AF65-F5344CB8AC3E}">
        <p14:creationId xmlns:p14="http://schemas.microsoft.com/office/powerpoint/2010/main" val="278208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5</a:t>
            </a:fld>
            <a:endParaRPr lang="en-US"/>
          </a:p>
        </p:txBody>
      </p:sp>
    </p:spTree>
    <p:extLst>
      <p:ext uri="{BB962C8B-B14F-4D97-AF65-F5344CB8AC3E}">
        <p14:creationId xmlns:p14="http://schemas.microsoft.com/office/powerpoint/2010/main" val="66467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D9714B-E11A-4793-9D4B-C7DA0B002A2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D6908-18CF-4D46-A568-031B411BADDC}"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40A0BF-8AB8-438E-8F5F-3BC988050D5C}"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dirty="0"/>
              <a:t>Click to edit Master title style</a:t>
            </a:r>
          </a:p>
        </p:txBody>
      </p:sp>
      <p:sp>
        <p:nvSpPr>
          <p:cNvPr id="3" name="Content Placeholder 2"/>
          <p:cNvSpPr>
            <a:spLocks noGrp="1"/>
          </p:cNvSpPr>
          <p:nvPr>
            <p:ph idx="1"/>
          </p:nvPr>
        </p:nvSpPr>
        <p:spPr>
          <a:xfrm>
            <a:off x="457200" y="1447800"/>
            <a:ext cx="8229600" cy="4876800"/>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D1D551-D1C9-475F-8F97-B5E238F846D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5A71D-2E90-4908-919F-619FDB1089C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74358A-EF12-449E-95F9-53ECB702F323}"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FBF9DE-364F-4108-BF86-9295B2495FBB}" type="datetime1">
              <a:rPr lang="en-US" smtClean="0"/>
              <a:pPr/>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091E9-5B6C-4491-8FE2-FE8BB8D7CBC7}" type="datetime1">
              <a:rPr lang="en-US" smtClean="0"/>
              <a:pPr/>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432F4-B520-430E-BC9F-5620D1D82898}" type="datetime1">
              <a:rPr lang="en-US" smtClean="0"/>
              <a:pPr/>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21798-164E-4412-9238-A87AFC6688E7}"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B5C6D-AA2A-4233-A83B-6410688265D8}"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F1508-6116-47D0-9391-D505EF128AA1}" type="datetime1">
              <a:rPr lang="en-US" smtClean="0"/>
              <a:pPr/>
              <a:t>1/10/2025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keras.io/api/optimizers/" TargetMode="External"/><Relationship Id="rId2" Type="http://schemas.openxmlformats.org/officeDocument/2006/relationships/hyperlink" Target="https://en.wikipedia.org/wiki/Stochastic_gradient_descen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990600" y="1981200"/>
            <a:ext cx="7162800" cy="1752600"/>
          </a:xfrm>
        </p:spPr>
        <p:txBody>
          <a:bodyPr>
            <a:normAutofit fontScale="92500"/>
          </a:bodyPr>
          <a:lstStyle/>
          <a:p>
            <a:pPr eaLnBrk="1" hangingPunct="1"/>
            <a:r>
              <a:rPr lang="en-US" dirty="0"/>
              <a:t>Various Options in Building Neural Networks:</a:t>
            </a:r>
            <a:br>
              <a:rPr lang="en-US" dirty="0"/>
            </a:br>
            <a:r>
              <a:rPr lang="en-US" dirty="0"/>
              <a:t>Activation Functions, Loss Functions, Optimizers, Batch Size, Dropout</a:t>
            </a:r>
          </a:p>
        </p:txBody>
      </p:sp>
      <p:sp>
        <p:nvSpPr>
          <p:cNvPr id="5" name="Text Box 4"/>
          <p:cNvSpPr txBox="1">
            <a:spLocks noChangeArrowheads="1"/>
          </p:cNvSpPr>
          <p:nvPr/>
        </p:nvSpPr>
        <p:spPr bwMode="auto">
          <a:xfrm>
            <a:off x="1956310" y="4191000"/>
            <a:ext cx="51488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mn-lt"/>
              </a:rPr>
              <a:t>CSE 4311 </a:t>
            </a:r>
            <a:r>
              <a:rPr lang="en-US" sz="2000" dirty="0">
                <a:latin typeface="+mn-lt"/>
              </a:rPr>
              <a:t>– Neural Networks and Deep Learning</a:t>
            </a:r>
          </a:p>
          <a:p>
            <a:pPr algn="ctr" eaLnBrk="1" hangingPunct="1"/>
            <a:r>
              <a:rPr lang="en-US" sz="2000" dirty="0" err="1">
                <a:latin typeface="+mn-lt"/>
              </a:rPr>
              <a:t>Vassilis</a:t>
            </a:r>
            <a:r>
              <a:rPr lang="en-US" sz="2000" dirty="0">
                <a:latin typeface="+mn-lt"/>
              </a:rPr>
              <a:t> Athitsos</a:t>
            </a:r>
          </a:p>
          <a:p>
            <a:pPr algn="ctr" eaLnBrk="1" hangingPunct="1"/>
            <a:r>
              <a:rPr lang="en-US" sz="2000" dirty="0">
                <a:latin typeface="+mn-lt"/>
              </a:rPr>
              <a:t>Computer Science and Engineering Department</a:t>
            </a:r>
          </a:p>
          <a:p>
            <a:pPr algn="ctr" eaLnBrk="1" hangingPunct="1"/>
            <a:r>
              <a:rPr lang="en-US" sz="2000" dirty="0">
                <a:latin typeface="+mn-lt"/>
              </a:rPr>
              <a:t>University of Texas at Arlington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25510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Comparisons: </a:t>
            </a:r>
            <a:r>
              <a:rPr lang="en-US" dirty="0" err="1"/>
              <a:t>relu</a:t>
            </a:r>
            <a:r>
              <a:rPr lang="en-US" dirty="0"/>
              <a:t> vs. </a:t>
            </a:r>
            <a:r>
              <a:rPr lang="en-US" dirty="0" err="1"/>
              <a:t>tanh</a:t>
            </a:r>
            <a:r>
              <a:rPr lang="en-US" dirty="0"/>
              <a:t> and </a:t>
            </a:r>
            <a:r>
              <a:rPr lang="el-GR" dirty="0"/>
              <a:t>σ</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Relu is much more efficient to compute.</a:t>
                </a:r>
              </a:p>
              <a:p>
                <a:r>
                  <a:rPr lang="en-US" sz="2400" dirty="0"/>
                  <a:t>The derivative of </a:t>
                </a:r>
                <a:r>
                  <a:rPr lang="en-US" sz="2400" dirty="0" err="1"/>
                  <a:t>Relu</a:t>
                </a:r>
                <a:r>
                  <a:rPr lang="en-US" sz="2400" dirty="0"/>
                  <a:t> is also very efficient to compute.</a:t>
                </a:r>
              </a:p>
              <a:p>
                <a:r>
                  <a:rPr lang="en-US" sz="2400" dirty="0"/>
                  <a:t>No exponentiations needed in either case.</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relu</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,0</m:t>
                              </m:r>
                            </m:e>
                          </m:d>
                        </m:e>
                      </m:func>
                    </m:oMath>
                  </m:oMathPara>
                </a14:m>
                <a:br>
                  <a:rPr lang="en-US" sz="2400" dirty="0"/>
                </a:br>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relu</m:t>
                      </m:r>
                      <m:r>
                        <a:rPr lang="en-US" sz="2400" b="0" i="0"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&lt;0</m:t>
                              </m:r>
                            </m:e>
                            <m:e>
                              <m:r>
                                <m:rPr>
                                  <m:sty m:val="p"/>
                                </m:rPr>
                                <a:rPr lang="en-US" sz="2400" b="0" i="0" smtClean="0">
                                  <a:latin typeface="Cambria Math" panose="02040503050406030204" pitchFamily="18" charset="0"/>
                                </a:rPr>
                                <m:t>undefined</m:t>
                              </m:r>
                              <m:r>
                                <a:rPr lang="en-US" sz="2400" b="0" i="0" smtClean="0">
                                  <a:latin typeface="Cambria Math" panose="02040503050406030204" pitchFamily="18" charset="0"/>
                                </a:rPr>
                                <m:t>,         </m:t>
                              </m:r>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0</m:t>
                              </m:r>
                            </m:e>
                            <m:e>
                              <m:r>
                                <a:rPr lang="en-US" sz="2400" b="0" i="1" smtClean="0">
                                  <a:latin typeface="Cambria Math" panose="02040503050406030204" pitchFamily="18" charset="0"/>
                                </a:rPr>
                                <m:t>1,</m:t>
                              </m:r>
                              <m:r>
                                <a:rPr lang="en-US" sz="2400" b="0" i="0" smtClean="0">
                                  <a:latin typeface="Cambria Math" panose="02040503050406030204" pitchFamily="18" charset="0"/>
                                </a:rPr>
                                <m:t>                          </m:t>
                              </m:r>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a:latin typeface="Cambria Math" panose="02040503050406030204" pitchFamily="18" charset="0"/>
                                </a:rPr>
                                <m:t>𝑥</m:t>
                              </m:r>
                              <m:r>
                                <a:rPr lang="en-US" sz="2400" b="0" i="1" smtClean="0">
                                  <a:latin typeface="Cambria Math" panose="02040503050406030204" pitchFamily="18" charset="0"/>
                                </a:rPr>
                                <m:t>&gt;</m:t>
                              </m:r>
                              <m:r>
                                <a:rPr lang="en-US" sz="2400" i="1">
                                  <a:latin typeface="Cambria Math" panose="02040503050406030204" pitchFamily="18" charset="0"/>
                                </a:rPr>
                                <m:t>0</m:t>
                              </m:r>
                            </m:e>
                          </m:eqArr>
                        </m:e>
                      </m:d>
                    </m:oMath>
                  </m:oMathPara>
                </a14:m>
                <a:endParaRPr lang="en-US" sz="2400" dirty="0"/>
              </a:p>
              <a:p>
                <a:pPr marL="0" indent="0">
                  <a:buNone/>
                </a:pPr>
                <a:endParaRPr lang="en-US" sz="2400" dirty="0"/>
              </a:p>
              <a:p>
                <a:r>
                  <a:rPr lang="en-US" sz="2400" dirty="0"/>
                  <a:t>Thus, training and testing using </a:t>
                </a:r>
                <a:r>
                  <a:rPr lang="en-US" sz="2400" dirty="0" err="1"/>
                  <a:t>relu</a:t>
                </a:r>
                <a:r>
                  <a:rPr lang="en-US" sz="2400" dirty="0"/>
                  <a:t> is computationally faster than using the sigmoid or </a:t>
                </a:r>
                <a:r>
                  <a:rPr lang="en-US" sz="2400" dirty="0" err="1"/>
                  <a:t>tanh</a:t>
                </a:r>
                <a:r>
                  <a:rPr lang="en-US" sz="2400" dirty="0"/>
                  <a: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b="-5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8547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Identity Function as Activation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Sometimes you may want the equivalent of “no activation function”.</a:t>
                </a:r>
              </a:p>
              <a:p>
                <a:r>
                  <a:rPr lang="en-US" sz="2400" dirty="0"/>
                  <a:t>Mathematically, we want the activation function to leave its input unchanged, so we want the identity function: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a:t>
                </a:r>
              </a:p>
              <a:p>
                <a:r>
                  <a:rPr lang="en-US" sz="2400" dirty="0"/>
                  <a:t>In </a:t>
                </a:r>
                <a:r>
                  <a:rPr lang="en-US" sz="2400" dirty="0" err="1"/>
                  <a:t>Keras</a:t>
                </a:r>
                <a:r>
                  <a:rPr lang="en-US" sz="2400" dirty="0"/>
                  <a:t>, this is called the “linear” activation.</a:t>
                </a:r>
              </a:p>
              <a:p>
                <a:r>
                  <a:rPr lang="en-US" sz="2400" dirty="0"/>
                  <a:t>This is also the default activation, which is used if you don’t specify an activation function.</a:t>
                </a:r>
              </a:p>
              <a:p>
                <a:pPr marL="0" indent="0">
                  <a:buNone/>
                </a:pPr>
                <a:endParaRPr lang="en-US" sz="1600" dirty="0"/>
              </a:p>
              <a:p>
                <a:pPr marL="0" indent="0">
                  <a:buNone/>
                </a:pPr>
                <a:r>
                  <a:rPr lang="en-US" sz="1800" dirty="0"/>
                  <a:t>model = </a:t>
                </a:r>
                <a:r>
                  <a:rPr lang="en-US" sz="1800" dirty="0" err="1"/>
                  <a:t>tf.keras.Sequential</a:t>
                </a:r>
                <a:r>
                  <a:rPr lang="en-US" sz="1800" dirty="0"/>
                  <a:t>([</a:t>
                </a:r>
              </a:p>
              <a:p>
                <a:pPr marL="0" indent="0">
                  <a:buNone/>
                </a:pPr>
                <a:r>
                  <a:rPr lang="en-US" sz="1800" dirty="0"/>
                  <a:t>    </a:t>
                </a:r>
                <a:r>
                  <a:rPr lang="en-US" sz="1800" dirty="0" err="1"/>
                  <a:t>tf.keras.Input</a:t>
                </a:r>
                <a:r>
                  <a:rPr lang="en-US" sz="1800" dirty="0"/>
                  <a:t>(shape = </a:t>
                </a:r>
                <a:r>
                  <a:rPr lang="en-US" sz="1800" dirty="0" err="1"/>
                  <a:t>input_shape</a:t>
                </a:r>
                <a:r>
                  <a:rPr lang="en-US" sz="1800" dirty="0"/>
                  <a:t>),</a:t>
                </a:r>
              </a:p>
              <a:p>
                <a:pPr marL="0" indent="0">
                  <a:buNone/>
                </a:pPr>
                <a:r>
                  <a:rPr lang="en-US" sz="1800" dirty="0"/>
                  <a:t>    </a:t>
                </a:r>
                <a:r>
                  <a:rPr lang="en-US" sz="1800" dirty="0" err="1"/>
                  <a:t>tf.keras.layers.Dense</a:t>
                </a:r>
                <a:r>
                  <a:rPr lang="en-US" sz="1800" dirty="0"/>
                  <a:t>(50, activation=‘sigmoid'),</a:t>
                </a:r>
              </a:p>
              <a:p>
                <a:pPr marL="0" indent="0">
                  <a:buNone/>
                </a:pPr>
                <a:r>
                  <a:rPr lang="en-US" sz="1800" dirty="0"/>
                  <a:t>    </a:t>
                </a:r>
                <a:r>
                  <a:rPr lang="en-US" sz="1800" dirty="0" err="1"/>
                  <a:t>tf.keras.layers.Dense</a:t>
                </a:r>
                <a:r>
                  <a:rPr lang="en-US" sz="1800" dirty="0"/>
                  <a:t>(</a:t>
                </a:r>
                <a:r>
                  <a:rPr lang="en-US" sz="1800" dirty="0" err="1"/>
                  <a:t>number_of_classes</a:t>
                </a:r>
                <a:r>
                  <a:rPr lang="en-US" sz="1800" dirty="0"/>
                  <a:t>, activation='linear')])</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r="-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405679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Identity Function as Activation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It is rarely useful to use the “linear” activation in a hidden layer.</a:t>
                </a:r>
              </a:p>
              <a:p>
                <a:r>
                  <a:rPr lang="en-US" sz="2400" dirty="0"/>
                  <a:t>In a sequential model, a sequence of layers with linear activation can be replaced with a single layer that is mathematically equivalent.</a:t>
                </a:r>
              </a:p>
              <a:p>
                <a:pPr lvl="1"/>
                <a:r>
                  <a:rPr lang="en-US" sz="2000" dirty="0"/>
                  <a:t>A layer with “linear” activation performs a linear function.</a:t>
                </a:r>
              </a:p>
              <a:p>
                <a:pPr lvl="1"/>
                <a:r>
                  <a:rPr lang="en-US" sz="2000" dirty="0"/>
                  <a:t>A linear function is the output of multiplying the input with a matrix</a:t>
                </a:r>
                <a14:m>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𝑀</m:t>
                    </m:r>
                  </m:oMath>
                </a14:m>
                <a:r>
                  <a:rPr lang="en-US" sz="2000" dirty="0"/>
                  <a:t>, so that </a:t>
                </a:r>
                <a14:m>
                  <m:oMath xmlns:m="http://schemas.openxmlformats.org/officeDocument/2006/math">
                    <m:r>
                      <m:rPr>
                        <m:sty m:val="p"/>
                      </m:rPr>
                      <a:rPr lang="en-US" sz="2000" b="0" i="0" smtClean="0">
                        <a:latin typeface="Cambria Math" panose="02040503050406030204" pitchFamily="18" charset="0"/>
                      </a:rPr>
                      <m:t>f</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x</m:t>
                        </m:r>
                      </m:e>
                    </m:d>
                    <m:r>
                      <a:rPr lang="en-US" sz="2000" b="0" i="0" smtClean="0">
                        <a:latin typeface="Cambria Math" panose="02040503050406030204" pitchFamily="18" charset="0"/>
                      </a:rPr>
                      <m:t>=</m:t>
                    </m:r>
                    <m:r>
                      <a:rPr lang="en-US" sz="200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𝑥</m:t>
                    </m:r>
                  </m:oMath>
                </a14:m>
                <a:endParaRPr lang="en-US" sz="2000" dirty="0"/>
              </a:p>
              <a:p>
                <a:pPr lvl="1"/>
                <a:r>
                  <a:rPr lang="en-US" sz="2000" dirty="0"/>
                  <a:t>A sequence of N layers with “linear” activation applies a sequence of matrix multiplications to the input: </a:t>
                </a:r>
                <a14:m>
                  <m:oMath xmlns:m="http://schemas.openxmlformats.org/officeDocument/2006/math">
                    <m:r>
                      <m:rPr>
                        <m:sty m:val="p"/>
                      </m:rPr>
                      <a:rPr lang="en-US" sz="2000">
                        <a:latin typeface="Cambria Math" panose="02040503050406030204" pitchFamily="18" charset="0"/>
                      </a:rPr>
                      <m:t>f</m:t>
                    </m:r>
                    <m:d>
                      <m:dPr>
                        <m:ctrlPr>
                          <a:rPr lang="en-US" sz="2000" i="1" smtClean="0">
                            <a:latin typeface="Cambria Math" panose="02040503050406030204" pitchFamily="18" charset="0"/>
                          </a:rPr>
                        </m:ctrlPr>
                      </m:dPr>
                      <m:e>
                        <m:r>
                          <m:rPr>
                            <m:sty m:val="p"/>
                          </m:rPr>
                          <a:rPr lang="en-US" sz="2000">
                            <a:latin typeface="Cambria Math" panose="02040503050406030204" pitchFamily="18" charset="0"/>
                          </a:rPr>
                          <m:t>x</m:t>
                        </m:r>
                      </m:e>
                    </m:d>
                    <m:r>
                      <a:rPr lang="en-US" sz="200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𝑁</m:t>
                        </m:r>
                      </m:sub>
                    </m:sSub>
                    <m:r>
                      <a:rPr lang="en-US" sz="2000" i="1">
                        <a:latin typeface="Cambria Math" panose="02040503050406030204" pitchFamily="18" charset="0"/>
                        <a:ea typeface="Cambria Math" panose="02040503050406030204" pitchFamily="18" charset="0"/>
                      </a:rPr>
                      <m:t>𝑥</m:t>
                    </m:r>
                  </m:oMath>
                </a14:m>
                <a:endParaRPr lang="en-US" sz="2000" dirty="0"/>
              </a:p>
              <a:p>
                <a:pPr lvl="1"/>
                <a:r>
                  <a:rPr lang="en-US" sz="2000" dirty="0"/>
                  <a:t>A sequence of matrix multiplications can be replaced by a single multiplication: </a:t>
                </a:r>
                <a14:m>
                  <m:oMath xmlns:m="http://schemas.openxmlformats.org/officeDocument/2006/math">
                    <m:r>
                      <m:rPr>
                        <m:sty m:val="p"/>
                      </m:rPr>
                      <a:rPr lang="en-US" sz="2000">
                        <a:latin typeface="Cambria Math" panose="02040503050406030204" pitchFamily="18" charset="0"/>
                      </a:rPr>
                      <m:t>f</m:t>
                    </m:r>
                    <m:d>
                      <m:dPr>
                        <m:ctrlPr>
                          <a:rPr lang="en-US" sz="2000" i="1">
                            <a:latin typeface="Cambria Math" panose="02040503050406030204" pitchFamily="18" charset="0"/>
                          </a:rPr>
                        </m:ctrlPr>
                      </m:dPr>
                      <m:e>
                        <m:r>
                          <m:rPr>
                            <m:sty m:val="p"/>
                          </m:rPr>
                          <a:rPr lang="en-US" sz="2000">
                            <a:latin typeface="Cambria Math" panose="02040503050406030204" pitchFamily="18" charset="0"/>
                          </a:rPr>
                          <m:t>x</m:t>
                        </m:r>
                      </m:e>
                    </m:d>
                    <m:r>
                      <a:rPr lang="en-US" sz="200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𝑁</m:t>
                            </m:r>
                          </m:sub>
                        </m:sSub>
                      </m:e>
                    </m:d>
                    <m:r>
                      <a:rPr lang="en-US" sz="2000" i="1">
                        <a:latin typeface="Cambria Math" panose="02040503050406030204" pitchFamily="18" charset="0"/>
                        <a:ea typeface="Cambria Math" panose="02040503050406030204" pitchFamily="18" charset="0"/>
                      </a:rPr>
                      <m:t>𝑥</m:t>
                    </m:r>
                  </m:oMath>
                </a14:m>
                <a:r>
                  <a:rPr lang="en-US" sz="2000" dirty="0"/>
                  <a:t>, so it can be done by a single layer.</a:t>
                </a:r>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6975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381000"/>
            <a:ext cx="8229600" cy="990600"/>
          </a:xfrm>
        </p:spPr>
        <p:txBody>
          <a:bodyPr/>
          <a:lstStyle/>
          <a:p>
            <a:r>
              <a:rPr lang="en-US" dirty="0"/>
              <a:t>Loss Functions: </a:t>
            </a:r>
            <a:br>
              <a:rPr lang="en-US" dirty="0"/>
            </a:br>
            <a:r>
              <a:rPr lang="en-US" dirty="0"/>
              <a:t>Sum of Squared Differences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4343400"/>
              </a:xfrm>
            </p:spPr>
            <p:txBody>
              <a:bodyPr/>
              <a:lstStyle/>
              <a:p>
                <a:r>
                  <a:rPr lang="en-US" sz="2400" dirty="0"/>
                  <a:t>Symbols:</a:t>
                </a:r>
              </a:p>
              <a:p>
                <a:pPr lvl="1"/>
                <a14:m>
                  <m:oMath xmlns:m="http://schemas.openxmlformats.org/officeDocument/2006/math">
                    <m:r>
                      <a:rPr lang="en-US" sz="2000" b="0" i="1" dirty="0" smtClean="0">
                        <a:latin typeface="Cambria Math" panose="02040503050406030204" pitchFamily="18" charset="0"/>
                      </a:rPr>
                      <m:t>𝐾</m:t>
                    </m:r>
                  </m:oMath>
                </a14:m>
                <a:r>
                  <a:rPr lang="en-US" sz="2000" dirty="0"/>
                  <a:t>: number of output units (equals number of classes)</a:t>
                </a:r>
              </a:p>
              <a:p>
                <a:pPr lvl="1"/>
                <a14:m>
                  <m:oMath xmlns:m="http://schemas.openxmlformats.org/officeDocument/2006/math">
                    <m:r>
                      <a:rPr lang="en-US" sz="2000" i="1" dirty="0">
                        <a:latin typeface="Cambria Math" panose="02040503050406030204" pitchFamily="18" charset="0"/>
                      </a:rPr>
                      <m:t>𝐿</m:t>
                    </m:r>
                  </m:oMath>
                </a14:m>
                <a:r>
                  <a:rPr lang="en-US" sz="2000" dirty="0">
                    <a:latin typeface="Calibri" panose="020F0502020204030204" pitchFamily="34" charset="0"/>
                    <a:cs typeface="Calibri" panose="020F0502020204030204" pitchFamily="34" charset="0"/>
                  </a:rPr>
                  <a:t>: number of layers in the neural network</a:t>
                </a:r>
              </a:p>
              <a:p>
                <a:pPr lvl="1"/>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𝑡</m:t>
                        </m:r>
                      </m:e>
                      <m:sub>
                        <m:r>
                          <a:rPr lang="en-US" sz="2000" i="1" dirty="0">
                            <a:latin typeface="Cambria Math" panose="02040503050406030204" pitchFamily="18" charset="0"/>
                          </a:rPr>
                          <m:t>𝑖</m:t>
                        </m:r>
                      </m:sub>
                    </m:sSub>
                  </m:oMath>
                </a14:m>
                <a:r>
                  <a:rPr lang="en-US" sz="2000" dirty="0"/>
                  <a:t>: the value in the </a:t>
                </a:r>
                <a14:m>
                  <m:oMath xmlns:m="http://schemas.openxmlformats.org/officeDocument/2006/math">
                    <m:r>
                      <a:rPr lang="en-US" sz="2000" i="1" dirty="0">
                        <a:latin typeface="Cambria Math" panose="02040503050406030204" pitchFamily="18" charset="0"/>
                      </a:rPr>
                      <m:t>𝑖</m:t>
                    </m:r>
                  </m:oMath>
                </a14:m>
                <a:r>
                  <a:rPr lang="en-US" sz="2000" dirty="0"/>
                  <a:t>-</a:t>
                </a:r>
                <a:r>
                  <a:rPr lang="en-US" sz="2000" dirty="0" err="1"/>
                  <a:t>th</a:t>
                </a:r>
                <a:r>
                  <a:rPr lang="en-US" sz="2000" dirty="0"/>
                  <a:t> dimension of the target output.</a:t>
                </a:r>
              </a:p>
              <a:p>
                <a:pPr lvl="1"/>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𝑧</m:t>
                        </m:r>
                      </m:e>
                      <m:sub>
                        <m:r>
                          <a:rPr lang="en-US" sz="2000" i="1" dirty="0">
                            <a:latin typeface="Cambria Math" panose="02040503050406030204" pitchFamily="18" charset="0"/>
                          </a:rPr>
                          <m:t>𝐿</m:t>
                        </m:r>
                        <m:r>
                          <a:rPr lang="en-US" sz="2000" i="1" dirty="0">
                            <a:latin typeface="Cambria Math" panose="02040503050406030204" pitchFamily="18" charset="0"/>
                          </a:rPr>
                          <m:t>,</m:t>
                        </m:r>
                        <m:r>
                          <a:rPr lang="en-US" sz="2000" i="1" dirty="0">
                            <a:latin typeface="Cambria Math" panose="02040503050406030204" pitchFamily="18" charset="0"/>
                          </a:rPr>
                          <m:t>𝑖</m:t>
                        </m:r>
                      </m:sub>
                    </m:sSub>
                  </m:oMath>
                </a14:m>
                <a:r>
                  <a:rPr lang="en-US" sz="2000" dirty="0"/>
                  <a:t>: output of output unit </a:t>
                </a:r>
                <a14:m>
                  <m:oMath xmlns:m="http://schemas.openxmlformats.org/officeDocument/2006/math">
                    <m:r>
                      <a:rPr lang="en-US" sz="2000" i="1" dirty="0">
                        <a:latin typeface="Cambria Math" panose="02040503050406030204" pitchFamily="18" charset="0"/>
                      </a:rPr>
                      <m:t>𝑖</m:t>
                    </m:r>
                  </m:oMath>
                </a14:m>
                <a:r>
                  <a:rPr lang="en-US" sz="2000" dirty="0"/>
                  <a:t>.</a:t>
                </a:r>
              </a:p>
              <a:p>
                <a:r>
                  <a:rPr lang="en-US" sz="2400" dirty="0"/>
                  <a:t>For a single training object, the sum of squared differences is defined as:</a:t>
                </a:r>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b="0" i="0" smtClean="0">
                              <a:latin typeface="Cambria Math" panose="02040503050406030204" pitchFamily="18" charset="0"/>
                            </a:rPr>
                            <m:t>SSD</m:t>
                          </m:r>
                        </m:sub>
                      </m:sSub>
                      <m:r>
                        <a:rPr lang="en-US" sz="2400" b="0" i="0" smtClean="0">
                          <a:latin typeface="Cambria Math" panose="02040503050406030204" pitchFamily="18" charset="0"/>
                        </a:rPr>
                        <m:t>=</m:t>
                      </m:r>
                      <m:f>
                        <m:fPr>
                          <m:ctrlPr>
                            <a:rPr lang="en-US" sz="2400" i="1" dirty="0">
                              <a:solidFill>
                                <a:prstClr val="black"/>
                              </a:solidFill>
                              <a:latin typeface="Cambria Math" panose="02040503050406030204" pitchFamily="18" charset="0"/>
                            </a:rPr>
                          </m:ctrlPr>
                        </m:fPr>
                        <m:num>
                          <m:r>
                            <a:rPr lang="en-US" sz="2400" i="1" dirty="0">
                              <a:solidFill>
                                <a:prstClr val="black"/>
                              </a:solidFill>
                              <a:latin typeface="Cambria Math"/>
                            </a:rPr>
                            <m:t>1</m:t>
                          </m:r>
                        </m:num>
                        <m:den>
                          <m:r>
                            <a:rPr lang="en-US" sz="2400" i="1" dirty="0">
                              <a:solidFill>
                                <a:prstClr val="black"/>
                              </a:solidFill>
                              <a:latin typeface="Cambria Math"/>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a:rPr>
                                        <m:t>𝑡</m:t>
                                      </m:r>
                                    </m:e>
                                    <m:sub>
                                      <m:r>
                                        <a:rPr lang="en-US" sz="2400" b="0" i="1" dirty="0" smtClean="0">
                                          <a:latin typeface="Cambria Math" panose="02040503050406030204" pitchFamily="18" charset="0"/>
                                        </a:rPr>
                                        <m:t>𝑖</m:t>
                                      </m:r>
                                    </m:sub>
                                  </m:sSub>
                                  <m:r>
                                    <a:rPr lang="en-US" sz="2400" i="1" dirty="0">
                                      <a:latin typeface="Cambria Math"/>
                                    </a:rPr>
                                    <m:t>−</m:t>
                                  </m:r>
                                  <m:sSub>
                                    <m:sSubPr>
                                      <m:ctrlPr>
                                        <a:rPr lang="en-US" sz="2400" i="1" dirty="0">
                                          <a:latin typeface="Cambria Math" panose="02040503050406030204" pitchFamily="18" charset="0"/>
                                        </a:rPr>
                                      </m:ctrlPr>
                                    </m:sSubPr>
                                    <m:e>
                                      <m:r>
                                        <a:rPr lang="en-US" sz="2400" i="1" dirty="0">
                                          <a:latin typeface="Cambria Math"/>
                                        </a:rPr>
                                        <m:t>𝑧</m:t>
                                      </m:r>
                                    </m:e>
                                    <m:sub>
                                      <m:r>
                                        <a:rPr lang="en-US" sz="2400" i="1" dirty="0">
                                          <a:latin typeface="Cambria Math" panose="02040503050406030204" pitchFamily="18" charset="0"/>
                                        </a:rPr>
                                        <m:t>𝐿</m:t>
                                      </m:r>
                                      <m:r>
                                        <a:rPr lang="en-US" sz="2400" i="1" dirty="0">
                                          <a:latin typeface="Cambria Math" panose="02040503050406030204" pitchFamily="18" charset="0"/>
                                        </a:rPr>
                                        <m:t>,</m:t>
                                      </m:r>
                                      <m:r>
                                        <a:rPr lang="en-US" sz="2400" b="0" i="1" dirty="0" smtClean="0">
                                          <a:latin typeface="Cambria Math" panose="02040503050406030204" pitchFamily="18" charset="0"/>
                                        </a:rPr>
                                        <m:t>𝑖</m:t>
                                      </m:r>
                                    </m:sub>
                                  </m:sSub>
                                </m:e>
                              </m:d>
                            </m:e>
                            <m:sup>
                              <m:r>
                                <a:rPr lang="en-US" sz="2400" i="1" dirty="0">
                                  <a:latin typeface="Cambria Math"/>
                                </a:rPr>
                                <m:t>2</m:t>
                              </m:r>
                            </m:sup>
                          </m:sSup>
                        </m:e>
                      </m:nary>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4343400"/>
              </a:xfrm>
              <a:blipFill>
                <a:blip r:embed="rId2"/>
                <a:stretch>
                  <a:fillRect l="-963" t="-11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3790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381000"/>
            <a:ext cx="8229600" cy="990600"/>
          </a:xfrm>
        </p:spPr>
        <p:txBody>
          <a:bodyPr/>
          <a:lstStyle/>
          <a:p>
            <a:r>
              <a:rPr lang="en-US" dirty="0"/>
              <a:t>In </a:t>
            </a:r>
            <a:r>
              <a:rPr lang="en-US" dirty="0" err="1"/>
              <a:t>Keras</a:t>
            </a:r>
            <a:r>
              <a:rPr lang="en-US" dirty="0"/>
              <a:t>: Mean Squared Error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4343400"/>
              </a:xfrm>
            </p:spPr>
            <p:txBody>
              <a:bodyPr/>
              <a:lstStyle/>
              <a:p>
                <a:r>
                  <a:rPr lang="en-US" sz="2400" dirty="0"/>
                  <a:t>For a single training object, the sum of squared differences is defined as:</a:t>
                </a:r>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b="0" i="0" smtClean="0">
                              <a:latin typeface="Cambria Math" panose="02040503050406030204" pitchFamily="18" charset="0"/>
                            </a:rPr>
                            <m:t>SSD</m:t>
                          </m:r>
                        </m:sub>
                      </m:sSub>
                      <m:r>
                        <a:rPr lang="en-US" sz="2400" b="0" i="0" smtClean="0">
                          <a:latin typeface="Cambria Math" panose="02040503050406030204" pitchFamily="18" charset="0"/>
                        </a:rPr>
                        <m:t>=</m:t>
                      </m:r>
                      <m:f>
                        <m:fPr>
                          <m:ctrlPr>
                            <a:rPr lang="en-US" sz="2400" i="1" dirty="0">
                              <a:solidFill>
                                <a:prstClr val="black"/>
                              </a:solidFill>
                              <a:latin typeface="Cambria Math" panose="02040503050406030204" pitchFamily="18" charset="0"/>
                            </a:rPr>
                          </m:ctrlPr>
                        </m:fPr>
                        <m:num>
                          <m:r>
                            <a:rPr lang="en-US" sz="2400" i="1" dirty="0">
                              <a:solidFill>
                                <a:prstClr val="black"/>
                              </a:solidFill>
                              <a:latin typeface="Cambria Math"/>
                            </a:rPr>
                            <m:t>1</m:t>
                          </m:r>
                        </m:num>
                        <m:den>
                          <m:r>
                            <a:rPr lang="en-US" sz="2400" i="1" dirty="0">
                              <a:solidFill>
                                <a:prstClr val="black"/>
                              </a:solidFill>
                              <a:latin typeface="Cambria Math"/>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a:rPr>
                                        <m:t>𝑡</m:t>
                                      </m:r>
                                    </m:e>
                                    <m:sub>
                                      <m:r>
                                        <a:rPr lang="en-US" sz="2400" b="0" i="1" dirty="0" smtClean="0">
                                          <a:latin typeface="Cambria Math" panose="02040503050406030204" pitchFamily="18" charset="0"/>
                                        </a:rPr>
                                        <m:t>𝑖</m:t>
                                      </m:r>
                                    </m:sub>
                                  </m:sSub>
                                  <m:r>
                                    <a:rPr lang="en-US" sz="2400" i="1" dirty="0">
                                      <a:latin typeface="Cambria Math"/>
                                    </a:rPr>
                                    <m:t>−</m:t>
                                  </m:r>
                                  <m:sSub>
                                    <m:sSubPr>
                                      <m:ctrlPr>
                                        <a:rPr lang="en-US" sz="2400" i="1" dirty="0">
                                          <a:latin typeface="Cambria Math" panose="02040503050406030204" pitchFamily="18" charset="0"/>
                                        </a:rPr>
                                      </m:ctrlPr>
                                    </m:sSubPr>
                                    <m:e>
                                      <m:r>
                                        <a:rPr lang="en-US" sz="2400" i="1" dirty="0">
                                          <a:latin typeface="Cambria Math"/>
                                        </a:rPr>
                                        <m:t>𝑧</m:t>
                                      </m:r>
                                    </m:e>
                                    <m:sub>
                                      <m:r>
                                        <a:rPr lang="en-US" sz="2400" i="1" dirty="0">
                                          <a:latin typeface="Cambria Math" panose="02040503050406030204" pitchFamily="18" charset="0"/>
                                        </a:rPr>
                                        <m:t>𝐿</m:t>
                                      </m:r>
                                      <m:r>
                                        <a:rPr lang="en-US" sz="2400" i="1" dirty="0">
                                          <a:latin typeface="Cambria Math" panose="02040503050406030204" pitchFamily="18" charset="0"/>
                                        </a:rPr>
                                        <m:t>,</m:t>
                                      </m:r>
                                      <m:r>
                                        <a:rPr lang="en-US" sz="2400" b="0" i="1" dirty="0" smtClean="0">
                                          <a:latin typeface="Cambria Math" panose="02040503050406030204" pitchFamily="18" charset="0"/>
                                        </a:rPr>
                                        <m:t>𝑖</m:t>
                                      </m:r>
                                    </m:sub>
                                  </m:sSub>
                                </m:e>
                              </m:d>
                            </m:e>
                            <m:sup>
                              <m:r>
                                <a:rPr lang="en-US" sz="2400" i="1" dirty="0">
                                  <a:latin typeface="Cambria Math"/>
                                </a:rPr>
                                <m:t>2</m:t>
                              </m:r>
                            </m:sup>
                          </m:sSup>
                        </m:e>
                      </m:nary>
                    </m:oMath>
                  </m:oMathPara>
                </a14:m>
                <a:endParaRPr lang="en-US" sz="2400" dirty="0"/>
              </a:p>
              <a:p>
                <a:pPr marL="0" indent="0">
                  <a:buNone/>
                </a:pPr>
                <a:endParaRPr lang="en-US" sz="2400" dirty="0"/>
              </a:p>
              <a:p>
                <a:pPr lvl="0"/>
                <a:r>
                  <a:rPr lang="en-US" sz="2400" dirty="0">
                    <a:solidFill>
                      <a:prstClr val="black"/>
                    </a:solidFill>
                  </a:rPr>
                  <a:t>Instead of SSD, </a:t>
                </a:r>
                <a:r>
                  <a:rPr lang="en-US" sz="2400" dirty="0" err="1">
                    <a:solidFill>
                      <a:prstClr val="black"/>
                    </a:solidFill>
                  </a:rPr>
                  <a:t>Keras</a:t>
                </a:r>
                <a:r>
                  <a:rPr lang="en-US" sz="2400" dirty="0">
                    <a:solidFill>
                      <a:prstClr val="black"/>
                    </a:solidFill>
                  </a:rPr>
                  <a:t> uses the equivalent mean squared error (MSE), where instead of the sum we compute the average.</a:t>
                </a:r>
                <a:endParaRPr lang="en-US" sz="2000" dirty="0">
                  <a:solidFill>
                    <a:prstClr val="black"/>
                  </a:solidFill>
                </a:endParaRPr>
              </a:p>
              <a:p>
                <a:pPr marL="0" lvl="0" indent="0">
                  <a:buNone/>
                </a:pPr>
                <a:endParaRPr lang="en-US" sz="2400" dirty="0">
                  <a:solidFill>
                    <a:prstClr val="black"/>
                  </a:solidFill>
                </a:endParaRPr>
              </a:p>
              <a:p>
                <a:pPr marL="0" lvl="0" indent="0">
                  <a:buNone/>
                </a:pPr>
                <a:r>
                  <a:rPr lang="en-US" sz="2000" dirty="0" err="1">
                    <a:solidFill>
                      <a:prstClr val="black"/>
                    </a:solidFill>
                  </a:rPr>
                  <a:t>model.compile</a:t>
                </a:r>
                <a:r>
                  <a:rPr lang="en-US" sz="2000" dirty="0">
                    <a:solidFill>
                      <a:prstClr val="black"/>
                    </a:solidFill>
                  </a:rPr>
                  <a:t>(optimizer='</a:t>
                </a:r>
                <a:r>
                  <a:rPr lang="en-US" sz="2000" dirty="0" err="1">
                    <a:solidFill>
                      <a:prstClr val="black"/>
                    </a:solidFill>
                  </a:rPr>
                  <a:t>sgd</a:t>
                </a:r>
                <a:r>
                  <a:rPr lang="en-US" sz="2000" dirty="0">
                    <a:solidFill>
                      <a:prstClr val="black"/>
                    </a:solidFill>
                  </a:rPr>
                  <a:t>', loss=</a:t>
                </a:r>
                <a:r>
                  <a:rPr lang="en-US" sz="2000" dirty="0" err="1">
                    <a:solidFill>
                      <a:prstClr val="black"/>
                    </a:solidFill>
                  </a:rPr>
                  <a:t>tf.keras.losses.MeanSquaredError</a:t>
                </a:r>
                <a:r>
                  <a:rPr lang="en-US" sz="2000" dirty="0">
                    <a:solidFill>
                      <a:prstClr val="black"/>
                    </a:solidFill>
                  </a:rPr>
                  <a:t>())</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4343400"/>
              </a:xfrm>
              <a:blipFill>
                <a:blip r:embed="rId2"/>
                <a:stretch>
                  <a:fillRect l="-963" t="-1122" r="-4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93450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381000"/>
            <a:ext cx="8229600" cy="990600"/>
          </a:xfrm>
        </p:spPr>
        <p:txBody>
          <a:bodyPr/>
          <a:lstStyle/>
          <a:p>
            <a:r>
              <a:rPr lang="en-US" dirty="0"/>
              <a:t>Loss Functions: </a:t>
            </a:r>
            <a:br>
              <a:rPr lang="en-US" dirty="0"/>
            </a:br>
            <a:r>
              <a:rPr lang="en-US" dirty="0"/>
              <a:t>Categorical Cross-Entropy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4343400"/>
              </a:xfrm>
            </p:spPr>
            <p:txBody>
              <a:bodyPr/>
              <a:lstStyle/>
              <a:p>
                <a:r>
                  <a:rPr lang="en-US" dirty="0"/>
                  <a:t>The categorical cross-entropy function (CCE) is an alternative to the sum of squared differences.</a:t>
                </a:r>
              </a:p>
              <a:p>
                <a:pPr lvl="1"/>
                <a:r>
                  <a:rPr lang="en-US" dirty="0"/>
                  <a:t>CCE is a good fit for multiclass problems, where the target output is a one-hot vector.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Loss</m:t>
                          </m:r>
                        </m:e>
                        <m:sub>
                          <m:r>
                            <m:rPr>
                              <m:sty m:val="p"/>
                            </m:rPr>
                            <a:rPr lang="en-US" b="0" i="0" smtClean="0">
                              <a:latin typeface="Cambria Math" panose="02040503050406030204" pitchFamily="18" charset="0"/>
                            </a:rPr>
                            <m:t>CCE</m:t>
                          </m:r>
                        </m:sub>
                      </m:sSub>
                      <m:r>
                        <a:rPr lang="en-US" b="0" i="0"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𝐾</m:t>
                          </m:r>
                        </m:sup>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e>
                          </m:d>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4343400"/>
              </a:xfrm>
              <a:blipFill>
                <a:blip r:embed="rId2"/>
                <a:stretch>
                  <a:fillRect l="-1333" t="-12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77962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228600"/>
            <a:ext cx="8229600" cy="990600"/>
          </a:xfrm>
        </p:spPr>
        <p:txBody>
          <a:bodyPr/>
          <a:lstStyle/>
          <a:p>
            <a:r>
              <a:rPr lang="en-US" dirty="0"/>
              <a:t>Intuition for CCE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72000"/>
              </a:xfrm>
            </p:spPr>
            <p:txBody>
              <a:bodyPr/>
              <a:lstStyle/>
              <a:p>
                <a:r>
                  <a:rPr lang="en-US" sz="2400" dirty="0"/>
                  <a:t>In a multiclass problem,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r>
                      <a:rPr lang="en-US" sz="2400" b="0" i="1" smtClean="0">
                        <a:latin typeface="Cambria Math" panose="02040503050406030204" pitchFamily="18" charset="0"/>
                      </a:rPr>
                      <m:t>=0</m:t>
                    </m:r>
                  </m:oMath>
                </a14:m>
                <a:r>
                  <a:rPr lang="en-US" sz="2400" dirty="0"/>
                  <a:t> for all </a:t>
                </a:r>
                <a14:m>
                  <m:oMath xmlns:m="http://schemas.openxmlformats.org/officeDocument/2006/math">
                    <m:r>
                      <a:rPr lang="en-US" sz="2400" i="1">
                        <a:latin typeface="Cambria Math" panose="02040503050406030204" pitchFamily="18" charset="0"/>
                      </a:rPr>
                      <m:t>𝑖</m:t>
                    </m:r>
                  </m:oMath>
                </a14:m>
                <a:r>
                  <a:rPr lang="en-US" sz="2400" dirty="0"/>
                  <a:t> except for </a:t>
                </a:r>
                <a14:m>
                  <m:oMath xmlns:m="http://schemas.openxmlformats.org/officeDocument/2006/math">
                    <m:r>
                      <a:rPr lang="en-US" sz="2400" i="1">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𝑐</m:t>
                    </m:r>
                  </m:oMath>
                </a14:m>
                <a:r>
                  <a:rPr lang="en-US" sz="2400" dirty="0"/>
                  <a:t>, where </a:t>
                </a:r>
                <a14:m>
                  <m:oMath xmlns:m="http://schemas.openxmlformats.org/officeDocument/2006/math">
                    <m:r>
                      <a:rPr lang="en-US" sz="2400" b="0" i="1" smtClean="0">
                        <a:latin typeface="Cambria Math" panose="02040503050406030204" pitchFamily="18" charset="0"/>
                      </a:rPr>
                      <m:t>𝑐</m:t>
                    </m:r>
                  </m:oMath>
                </a14:m>
                <a:r>
                  <a:rPr lang="en-US" sz="2400" dirty="0"/>
                  <a:t> is the correct class.</a:t>
                </a:r>
              </a:p>
              <a:p>
                <a:r>
                  <a:rPr lang="en-US" sz="2400" dirty="0"/>
                  <a:t>Suppose that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oMath>
                </a14:m>
                <a:r>
                  <a:rPr lang="en-US" sz="2400" dirty="0"/>
                  <a:t> is 0. </a:t>
                </a:r>
              </a:p>
              <a:p>
                <a:r>
                  <a:rPr lang="en-US" sz="2400" dirty="0"/>
                  <a:t>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r>
                      <a:rPr lang="en-US" sz="2400" i="1">
                        <a:latin typeface="Cambria Math" panose="02040503050406030204" pitchFamily="18" charset="0"/>
                      </a:rPr>
                      <m:t>∗</m:t>
                    </m:r>
                    <m:r>
                      <m:rPr>
                        <m:sty m:val="p"/>
                      </m:rPr>
                      <a:rPr lang="en-US" sz="2400">
                        <a:latin typeface="Cambria Math" panose="02040503050406030204" pitchFamily="18" charset="0"/>
                      </a:rPr>
                      <m:t>log</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𝑖</m:t>
                        </m:r>
                      </m:sub>
                    </m:sSub>
                    <m:r>
                      <a:rPr lang="en-US" sz="2400" i="1">
                        <a:latin typeface="Cambria Math" panose="02040503050406030204" pitchFamily="18" charset="0"/>
                      </a:rPr>
                      <m:t>)</m:t>
                    </m:r>
                  </m:oMath>
                </a14:m>
                <a:r>
                  <a:rPr lang="en-US" sz="2400" dirty="0"/>
                  <a:t> is 0, regardless of the value of </a:t>
                </a:r>
                <a14:m>
                  <m:oMath xmlns:m="http://schemas.openxmlformats.org/officeDocument/2006/math">
                    <m:r>
                      <m:rPr>
                        <m:sty m:val="p"/>
                      </m:rPr>
                      <a:rPr lang="en-US" sz="2400">
                        <a:latin typeface="Cambria Math" panose="02040503050406030204" pitchFamily="18" charset="0"/>
                      </a:rPr>
                      <m:t>log</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𝑖</m:t>
                        </m:r>
                      </m:sub>
                    </m:sSub>
                    <m:r>
                      <a:rPr lang="en-US" sz="2400" i="1">
                        <a:latin typeface="Cambria Math" panose="02040503050406030204" pitchFamily="18" charset="0"/>
                      </a:rPr>
                      <m:t>)</m:t>
                    </m:r>
                  </m:oMath>
                </a14:m>
                <a:r>
                  <a:rPr lang="en-US" sz="2400" dirty="0"/>
                  <a:t>.</a:t>
                </a:r>
              </a:p>
              <a:p>
                <a:r>
                  <a:rPr lang="en-US" sz="2400" dirty="0"/>
                  <a:t>If </a:t>
                </a:r>
                <a14:m>
                  <m:oMath xmlns:m="http://schemas.openxmlformats.org/officeDocument/2006/math">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𝑐</m:t>
                    </m:r>
                  </m:oMath>
                </a14:m>
                <a:r>
                  <a:rPr lang="en-US" sz="2400" dirty="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r>
                      <a:rPr lang="en-US" sz="2400" b="0" i="1" smtClean="0">
                        <a:latin typeface="Cambria Math" panose="02040503050406030204" pitchFamily="18" charset="0"/>
                      </a:rPr>
                      <m:t>=1</m:t>
                    </m:r>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r>
                      <a:rPr lang="en-US" sz="2400" i="1">
                        <a:latin typeface="Cambria Math" panose="02040503050406030204" pitchFamily="18" charset="0"/>
                      </a:rPr>
                      <m:t>∗</m:t>
                    </m:r>
                    <m:r>
                      <m:rPr>
                        <m:sty m:val="p"/>
                      </m:rPr>
                      <a:rPr lang="en-US" sz="2400">
                        <a:latin typeface="Cambria Math" panose="02040503050406030204" pitchFamily="18" charset="0"/>
                      </a:rPr>
                      <m:t>log</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𝑖</m:t>
                            </m:r>
                          </m:sub>
                        </m:sSub>
                      </m:e>
                    </m:d>
                    <m:r>
                      <a:rPr lang="en-US" sz="2400" b="0" i="1" smtClean="0">
                        <a:latin typeface="Cambria Math" panose="02040503050406030204" pitchFamily="18" charset="0"/>
                      </a:rPr>
                      <m:t>=</m:t>
                    </m:r>
                    <m:r>
                      <m:rPr>
                        <m:sty m:val="p"/>
                      </m:rPr>
                      <a:rPr lang="en-US" sz="2400">
                        <a:latin typeface="Cambria Math" panose="02040503050406030204" pitchFamily="18" charset="0"/>
                      </a:rPr>
                      <m:t>log</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𝑖</m:t>
                            </m:r>
                          </m:sub>
                        </m:sSub>
                      </m:e>
                    </m:d>
                  </m:oMath>
                </a14:m>
                <a:r>
                  <a:rPr lang="en-US" sz="2400" dirty="0"/>
                  <a:t>.</a:t>
                </a:r>
              </a:p>
              <a:p>
                <a:r>
                  <a:rPr lang="en-US" sz="2400" dirty="0"/>
                  <a:t>Therefore, we can rewrite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a:latin typeface="Cambria Math" panose="02040503050406030204" pitchFamily="18" charset="0"/>
                          </a:rPr>
                          <m:t>CCE</m:t>
                        </m:r>
                      </m:sub>
                    </m:sSub>
                  </m:oMath>
                </a14:m>
                <a:r>
                  <a:rPr lang="en-US" sz="2400" dirty="0"/>
                  <a:t> as: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b="0" i="0" smtClean="0">
                              <a:latin typeface="Cambria Math" panose="02040503050406030204" pitchFamily="18" charset="0"/>
                            </a:rPr>
                            <m:t>CCE</m:t>
                          </m:r>
                        </m:sub>
                      </m:sSub>
                      <m:r>
                        <a:rPr lang="en-US" sz="2400" b="0" i="0"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𝑖</m:t>
                                          </m:r>
                                        </m:sub>
                                      </m:sSub>
                                    </m:e>
                                  </m:d>
                                </m:e>
                              </m:func>
                            </m:e>
                          </m:d>
                        </m:e>
                      </m:nary>
                    </m:oMath>
                  </m:oMathPara>
                </a14:m>
                <a:br>
                  <a:rPr lang="en-US" sz="2400" dirty="0"/>
                </a:br>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b="0" i="1" smtClean="0">
                                      <a:latin typeface="Cambria Math" panose="02040503050406030204" pitchFamily="18" charset="0"/>
                                    </a:rPr>
                                    <m:t>𝑐</m:t>
                                  </m:r>
                                </m:sub>
                              </m:sSub>
                            </m:e>
                          </m:d>
                        </m:e>
                      </m:func>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72000"/>
              </a:xfrm>
              <a:blipFill>
                <a:blip r:embed="rId2"/>
                <a:stretch>
                  <a:fillRect l="-963" t="-1067" r="-1778" b="-76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62802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1" y="228600"/>
            <a:ext cx="8229600" cy="990600"/>
          </a:xfrm>
        </p:spPr>
        <p:txBody>
          <a:bodyPr/>
          <a:lstStyle/>
          <a:p>
            <a:r>
              <a:rPr lang="en-US" dirty="0"/>
              <a:t>Intuition for CCE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724400"/>
              </a:xfrm>
            </p:spPr>
            <p:txBody>
              <a:bodyPr/>
              <a:lstStyle/>
              <a:p>
                <a:r>
                  <a:rPr lang="en-US" sz="2400" dirty="0"/>
                  <a:t>Therefore,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b="0" i="0" smtClean="0">
                            <a:latin typeface="Cambria Math" panose="02040503050406030204" pitchFamily="18" charset="0"/>
                          </a:rPr>
                          <m:t>CCE</m:t>
                        </m:r>
                      </m:sub>
                    </m:sSub>
                    <m:r>
                      <a:rPr lang="en-US" sz="240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b="0" i="1" smtClean="0">
                                    <a:latin typeface="Cambria Math" panose="02040503050406030204" pitchFamily="18" charset="0"/>
                                  </a:rPr>
                                  <m:t>𝑐</m:t>
                                </m:r>
                              </m:sub>
                            </m:sSub>
                          </m:e>
                        </m:d>
                      </m:e>
                    </m:func>
                  </m:oMath>
                </a14:m>
                <a:r>
                  <a:rPr lang="en-US" sz="2400" dirty="0"/>
                  <a:t>, where </a:t>
                </a:r>
                <a14:m>
                  <m:oMath xmlns:m="http://schemas.openxmlformats.org/officeDocument/2006/math">
                    <m:r>
                      <a:rPr lang="en-US" sz="2400" i="1">
                        <a:latin typeface="Cambria Math" panose="02040503050406030204" pitchFamily="18" charset="0"/>
                      </a:rPr>
                      <m:t>𝑐</m:t>
                    </m:r>
                  </m:oMath>
                </a14:m>
                <a:r>
                  <a:rPr lang="en-US" sz="2400" dirty="0"/>
                  <a:t> is the correct class label.</a:t>
                </a:r>
              </a:p>
              <a:p>
                <a:r>
                  <a:rPr lang="en-US" sz="2400" dirty="0"/>
                  <a:t>Best case: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𝑐</m:t>
                        </m:r>
                      </m:sub>
                    </m:sSub>
                    <m:r>
                      <a:rPr lang="en-US" sz="2400" b="0" i="1" smtClean="0">
                        <a:latin typeface="Cambria Math" panose="02040503050406030204" pitchFamily="18" charset="0"/>
                      </a:rPr>
                      <m:t>=1</m:t>
                    </m:r>
                  </m:oMath>
                </a14:m>
                <a:r>
                  <a:rPr lang="en-US" sz="2400" dirty="0"/>
                  <a:t>. Then,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a:latin typeface="Cambria Math" panose="02040503050406030204" pitchFamily="18" charset="0"/>
                          </a:rPr>
                          <m:t>CCE</m:t>
                        </m:r>
                      </m:sub>
                    </m:sSub>
                    <m:r>
                      <a:rPr lang="en-US" sz="2400" b="0" i="1" smtClean="0">
                        <a:latin typeface="Cambria Math" panose="02040503050406030204" pitchFamily="18" charset="0"/>
                      </a:rPr>
                      <m:t>=</m:t>
                    </m:r>
                    <m:r>
                      <a:rPr lang="en-US" sz="240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1</m:t>
                            </m:r>
                          </m:e>
                        </m:d>
                      </m:e>
                    </m:func>
                    <m:r>
                      <a:rPr lang="en-US" sz="2400" b="0" i="1" smtClean="0">
                        <a:latin typeface="Cambria Math" panose="02040503050406030204" pitchFamily="18" charset="0"/>
                      </a:rPr>
                      <m:t>=0.</m:t>
                    </m:r>
                  </m:oMath>
                </a14:m>
                <a:endParaRPr lang="en-US" sz="2400" b="0" dirty="0"/>
              </a:p>
              <a:p>
                <a:r>
                  <a:rPr lang="en-US" sz="2400" dirty="0"/>
                  <a:t>Worst case: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𝑐</m:t>
                        </m:r>
                      </m:sub>
                    </m:sSub>
                    <m:r>
                      <a:rPr lang="en-US" sz="2400" b="0" i="1" smtClean="0">
                        <a:latin typeface="Cambria Math" panose="02040503050406030204" pitchFamily="18" charset="0"/>
                      </a:rPr>
                      <m:t>=0</m:t>
                    </m:r>
                  </m:oMath>
                </a14:m>
                <a:r>
                  <a:rPr lang="en-US" sz="2400" dirty="0"/>
                  <a:t>. Then,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Loss</m:t>
                        </m:r>
                      </m:e>
                      <m:sub>
                        <m:r>
                          <m:rPr>
                            <m:sty m:val="p"/>
                          </m:rPr>
                          <a:rPr lang="en-US" sz="2400">
                            <a:latin typeface="Cambria Math" panose="02040503050406030204" pitchFamily="18" charset="0"/>
                          </a:rPr>
                          <m:t>CCE</m:t>
                        </m:r>
                      </m:sub>
                    </m:sSub>
                    <m:r>
                      <a:rPr lang="en-US" sz="2400" i="1">
                        <a:latin typeface="Cambria Math" panose="02040503050406030204" pitchFamily="18" charset="0"/>
                      </a:rPr>
                      <m:t>=</m:t>
                    </m:r>
                    <m:r>
                      <a:rPr lang="en-US" sz="240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0</m:t>
                            </m:r>
                          </m:e>
                        </m:d>
                      </m:e>
                    </m:func>
                    <m:r>
                      <a:rPr lang="en-US" sz="2400" i="1">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m:t>
                    </m:r>
                  </m:oMath>
                </a14:m>
                <a:endParaRPr lang="en-US" sz="2400" dirty="0"/>
              </a:p>
              <a:p>
                <a:r>
                  <a:rPr lang="en-US" sz="2400" dirty="0"/>
                  <a:t>So, this seems like a reasonable loss function.</a:t>
                </a:r>
              </a:p>
              <a:p>
                <a:pPr lvl="1"/>
                <a:r>
                  <a:rPr lang="en-US" sz="2000" dirty="0"/>
                  <a:t>In the best case, the loss value is 0.</a:t>
                </a:r>
              </a:p>
              <a:p>
                <a:pPr lvl="1"/>
                <a:r>
                  <a:rPr lang="en-US" sz="2000" dirty="0"/>
                  <a:t>In the worst case, the loss value is infinity.</a:t>
                </a:r>
              </a:p>
              <a:p>
                <a:pPr lvl="1"/>
                <a:r>
                  <a:rPr lang="en-US" sz="2000" dirty="0"/>
                  <a:t>The value changes continuously (and </a:t>
                </a:r>
                <a:r>
                  <a:rPr lang="en-US" sz="2000" dirty="0" err="1"/>
                  <a:t>differentiably</a:t>
                </a:r>
                <a:r>
                  <a:rPr lang="en-US" sz="2000" dirty="0"/>
                  <a:t>) between the best case and the worst case.</a:t>
                </a:r>
              </a:p>
              <a:p>
                <a:r>
                  <a:rPr lang="en-US" sz="2400" dirty="0"/>
                  <a:t>Note: 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𝑐</m:t>
                        </m:r>
                      </m:sub>
                    </m:sSub>
                    <m:r>
                      <a:rPr lang="en-US" sz="2400" b="0" i="1" smtClean="0">
                        <a:latin typeface="Cambria Math" panose="02040503050406030204" pitchFamily="18" charset="0"/>
                      </a:rPr>
                      <m:t>&lt;</m:t>
                    </m:r>
                    <m:r>
                      <a:rPr lang="en-US" sz="2400" i="1">
                        <a:latin typeface="Cambria Math" panose="02040503050406030204" pitchFamily="18" charset="0"/>
                      </a:rPr>
                      <m:t>0</m:t>
                    </m:r>
                  </m:oMath>
                </a14:m>
                <a:r>
                  <a:rPr lang="en-US" sz="2400" dirty="0"/>
                  <a:t>, then </a:t>
                </a:r>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𝑐</m:t>
                                </m:r>
                              </m:sub>
                            </m:sSub>
                          </m:e>
                        </m:d>
                      </m:e>
                    </m:func>
                  </m:oMath>
                </a14:m>
                <a:r>
                  <a:rPr lang="en-US" sz="2400" dirty="0"/>
                  <a:t> is undefined.</a:t>
                </a:r>
              </a:p>
              <a:p>
                <a:r>
                  <a:rPr lang="en-US" sz="2400" dirty="0"/>
                  <a:t>So, we do not want the output layer to use any activation function (like </a:t>
                </a:r>
                <a14:m>
                  <m:oMath xmlns:m="http://schemas.openxmlformats.org/officeDocument/2006/math">
                    <m:r>
                      <m:rPr>
                        <m:sty m:val="p"/>
                      </m:rPr>
                      <a:rPr lang="en-US" sz="2400" b="0" i="0" smtClean="0">
                        <a:latin typeface="Cambria Math" panose="02040503050406030204" pitchFamily="18" charset="0"/>
                      </a:rPr>
                      <m:t>tanh</m:t>
                    </m:r>
                  </m:oMath>
                </a14:m>
                <a:r>
                  <a:rPr lang="en-US" sz="2400" dirty="0"/>
                  <a:t>) that can produce a negative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724400"/>
              </a:xfrm>
              <a:blipFill>
                <a:blip r:embed="rId2"/>
                <a:stretch>
                  <a:fillRect l="-963" t="-387" r="-1407" b="-70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29417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CCE in </a:t>
            </a:r>
            <a:r>
              <a:rPr lang="en-US" dirty="0" err="1"/>
              <a:t>Keras</a:t>
            </a:r>
            <a:endParaRPr lang="en-US" dirty="0"/>
          </a:p>
        </p:txBody>
      </p:sp>
      <p:sp>
        <p:nvSpPr>
          <p:cNvPr id="3" name="Content Placeholder 2"/>
          <p:cNvSpPr>
            <a:spLocks noGrp="1"/>
          </p:cNvSpPr>
          <p:nvPr>
            <p:ph idx="1"/>
          </p:nvPr>
        </p:nvSpPr>
        <p:spPr/>
        <p:txBody>
          <a:bodyPr/>
          <a:lstStyle/>
          <a:p>
            <a:r>
              <a:rPr lang="en-US" dirty="0"/>
              <a:t>This snippet of code tells </a:t>
            </a:r>
            <a:r>
              <a:rPr lang="en-US" dirty="0" err="1"/>
              <a:t>Keras</a:t>
            </a:r>
            <a:r>
              <a:rPr lang="en-US" dirty="0"/>
              <a:t> to use CCE as the loss function.</a:t>
            </a:r>
          </a:p>
          <a:p>
            <a:endParaRPr lang="en-US" dirty="0"/>
          </a:p>
          <a:p>
            <a:pPr marL="0" indent="0">
              <a:buNone/>
            </a:pPr>
            <a:r>
              <a:rPr lang="en-US" sz="2000" dirty="0" err="1"/>
              <a:t>model.compile</a:t>
            </a:r>
            <a:r>
              <a:rPr lang="en-US" sz="2000" dirty="0"/>
              <a:t>(optimizer='</a:t>
            </a:r>
            <a:r>
              <a:rPr lang="en-US" sz="2000" dirty="0" err="1"/>
              <a:t>adam</a:t>
            </a:r>
            <a:r>
              <a:rPr lang="en-US" sz="2000" dirty="0"/>
              <a:t>',</a:t>
            </a:r>
          </a:p>
          <a:p>
            <a:pPr marL="0" indent="0">
              <a:buNone/>
            </a:pPr>
            <a:r>
              <a:rPr lang="en-US" sz="2000" dirty="0"/>
              <a:t>              loss=</a:t>
            </a:r>
            <a:r>
              <a:rPr lang="en-US" sz="2000" dirty="0" err="1"/>
              <a:t>tf.keras.losses</a:t>
            </a:r>
            <a:r>
              <a:rPr lang="en-US" sz="2000" dirty="0"/>
              <a:t>. </a:t>
            </a:r>
            <a:r>
              <a:rPr lang="en-US" sz="2000" dirty="0" err="1"/>
              <a:t>CategoricalCrossentropy</a:t>
            </a:r>
            <a:r>
              <a:rPr lang="en-US" sz="2000" dirty="0"/>
              <a:t>(),</a:t>
            </a:r>
          </a:p>
          <a:p>
            <a:pPr marL="0" indent="0">
              <a:buNone/>
            </a:pPr>
            <a:r>
              <a:rPr lang="en-US" sz="2000" dirty="0"/>
              <a:t>              metrics=['accuracy'])</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32285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Categorical Cross-Entropy</a:t>
            </a:r>
          </a:p>
        </p:txBody>
      </p:sp>
      <p:sp>
        <p:nvSpPr>
          <p:cNvPr id="3" name="Content Placeholder 2"/>
          <p:cNvSpPr>
            <a:spLocks noGrp="1"/>
          </p:cNvSpPr>
          <p:nvPr>
            <p:ph idx="1"/>
          </p:nvPr>
        </p:nvSpPr>
        <p:spPr>
          <a:xfrm>
            <a:off x="457200" y="1447800"/>
            <a:ext cx="8458200" cy="4876800"/>
          </a:xfrm>
        </p:spPr>
        <p:txBody>
          <a:bodyPr/>
          <a:lstStyle/>
          <a:p>
            <a:r>
              <a:rPr lang="en-US" sz="2400" dirty="0"/>
              <a:t>Mathematically, sparse categorical cross-entropy and categorical cross entropy are equivalent, they compute the same thing.</a:t>
            </a:r>
          </a:p>
          <a:p>
            <a:r>
              <a:rPr lang="en-US" sz="2400" dirty="0"/>
              <a:t>In </a:t>
            </a:r>
            <a:r>
              <a:rPr lang="en-US" sz="2400" dirty="0" err="1"/>
              <a:t>Keras</a:t>
            </a:r>
            <a:r>
              <a:rPr lang="en-US" sz="2400" dirty="0"/>
              <a:t>:</a:t>
            </a:r>
          </a:p>
          <a:p>
            <a:pPr lvl="1"/>
            <a:r>
              <a:rPr lang="en-US" sz="2000" dirty="0"/>
              <a:t>If your target outputs are one-hot vectors, use categorical cross-entropy.</a:t>
            </a:r>
          </a:p>
          <a:p>
            <a:pPr lvl="1"/>
            <a:r>
              <a:rPr lang="en-US" sz="2000" dirty="0"/>
              <a:t>If your target outputs are integer class labels, ranging from 0 to (</a:t>
            </a:r>
            <a:r>
              <a:rPr lang="en-US" sz="2000" dirty="0" err="1"/>
              <a:t>number_of_classes</a:t>
            </a:r>
            <a:r>
              <a:rPr lang="en-US" sz="2000" dirty="0"/>
              <a:t> – 1), then use </a:t>
            </a:r>
            <a:r>
              <a:rPr lang="en-US" sz="2000" b="1" u="sng" dirty="0"/>
              <a:t>sparse</a:t>
            </a:r>
            <a:r>
              <a:rPr lang="en-US" sz="2000" dirty="0"/>
              <a:t> categorical cross-entropy.</a:t>
            </a:r>
          </a:p>
          <a:p>
            <a:pPr lvl="2"/>
            <a:r>
              <a:rPr lang="en-US" sz="1800" dirty="0"/>
              <a:t>This way you do not have to write code to produce one-hot vectors.</a:t>
            </a:r>
          </a:p>
          <a:p>
            <a:r>
              <a:rPr lang="en-US" sz="2400" dirty="0"/>
              <a:t>This snippet of code tells </a:t>
            </a:r>
            <a:r>
              <a:rPr lang="en-US" sz="2400" dirty="0" err="1"/>
              <a:t>Keras</a:t>
            </a:r>
            <a:r>
              <a:rPr lang="en-US" sz="2400" dirty="0"/>
              <a:t> to use sparse categorical cross-entropy as the loss function:</a:t>
            </a:r>
          </a:p>
          <a:p>
            <a:pPr marL="0" indent="0">
              <a:buNone/>
            </a:pPr>
            <a:endParaRPr lang="en-US" sz="1200" dirty="0"/>
          </a:p>
          <a:p>
            <a:pPr marL="0" indent="0">
              <a:buNone/>
            </a:pPr>
            <a:r>
              <a:rPr lang="en-US" sz="2000" dirty="0" err="1"/>
              <a:t>model.compile</a:t>
            </a:r>
            <a:r>
              <a:rPr lang="en-US" sz="2000" dirty="0"/>
              <a:t>(optimizer='</a:t>
            </a:r>
            <a:r>
              <a:rPr lang="en-US" sz="2000" dirty="0" err="1"/>
              <a:t>adam</a:t>
            </a:r>
            <a:r>
              <a:rPr lang="en-US" sz="2000" dirty="0"/>
              <a:t>',</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21673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our Options</a:t>
            </a:r>
          </a:p>
        </p:txBody>
      </p:sp>
      <p:sp>
        <p:nvSpPr>
          <p:cNvPr id="3" name="Content Placeholder 2"/>
          <p:cNvSpPr>
            <a:spLocks noGrp="1"/>
          </p:cNvSpPr>
          <p:nvPr>
            <p:ph idx="1"/>
          </p:nvPr>
        </p:nvSpPr>
        <p:spPr>
          <a:xfrm>
            <a:off x="457200" y="1371600"/>
            <a:ext cx="8229600" cy="4876800"/>
          </a:xfrm>
        </p:spPr>
        <p:txBody>
          <a:bodyPr/>
          <a:lstStyle/>
          <a:p>
            <a:r>
              <a:rPr lang="en-US" sz="2400" dirty="0"/>
              <a:t>So far, we focused on training and testing a complete neural network.</a:t>
            </a:r>
          </a:p>
          <a:p>
            <a:r>
              <a:rPr lang="en-US" sz="2400" dirty="0"/>
              <a:t>To keep things simple, we did not explore many options.</a:t>
            </a:r>
          </a:p>
          <a:p>
            <a:r>
              <a:rPr lang="en-US" sz="2400" dirty="0"/>
              <a:t>Here is what we have tried so far:</a:t>
            </a:r>
          </a:p>
          <a:p>
            <a:pPr lvl="1"/>
            <a:r>
              <a:rPr lang="en-US" sz="2000" dirty="0"/>
              <a:t>Activation function: sigmoid</a:t>
            </a:r>
          </a:p>
          <a:p>
            <a:pPr lvl="1"/>
            <a:r>
              <a:rPr lang="en-US" sz="2000" dirty="0"/>
              <a:t>Layer type: fully connected (called “dense” in </a:t>
            </a:r>
            <a:r>
              <a:rPr lang="en-US" sz="2000" dirty="0" err="1"/>
              <a:t>Keras</a:t>
            </a:r>
            <a:r>
              <a:rPr lang="en-US" sz="2000" dirty="0"/>
              <a:t>).</a:t>
            </a:r>
          </a:p>
          <a:p>
            <a:pPr lvl="1"/>
            <a:r>
              <a:rPr lang="en-US" sz="2000" dirty="0"/>
              <a:t>Loss function: SSD in homework 3, CCE in </a:t>
            </a:r>
            <a:r>
              <a:rPr lang="en-US" sz="2000" dirty="0" err="1"/>
              <a:t>Keras</a:t>
            </a:r>
            <a:r>
              <a:rPr lang="en-US" sz="2000" dirty="0"/>
              <a:t> example (but we have not defined CCE yet).</a:t>
            </a:r>
          </a:p>
          <a:p>
            <a:pPr lvl="1"/>
            <a:r>
              <a:rPr lang="en-US" sz="2000" dirty="0"/>
              <a:t>Optimization: ad hoc method in homework 3, “Adam” in </a:t>
            </a:r>
            <a:r>
              <a:rPr lang="en-US" sz="2000" dirty="0" err="1"/>
              <a:t>Keras</a:t>
            </a:r>
            <a:r>
              <a:rPr lang="en-US" sz="2000" dirty="0"/>
              <a:t> example (but we have not defined “Adam” yet).</a:t>
            </a:r>
          </a:p>
          <a:p>
            <a:r>
              <a:rPr lang="en-US" sz="2400" dirty="0"/>
              <a:t>Now it is time to get familiar with more options, so that we can start using them.</a:t>
            </a:r>
          </a:p>
          <a:p>
            <a:pPr lvl="1"/>
            <a:r>
              <a:rPr lang="en-US" sz="2000" dirty="0"/>
              <a:t>Different choices are best for different situations, it is good to experiment with different options.</a:t>
            </a:r>
          </a:p>
          <a:p>
            <a:pPr lvl="1"/>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77420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Softmax</a:t>
            </a:r>
            <a:r>
              <a:rPr lang="en-US" dirty="0"/>
              <a:t> Function</a:t>
            </a:r>
          </a:p>
        </p:txBody>
      </p:sp>
      <p:sp>
        <p:nvSpPr>
          <p:cNvPr id="3" name="Content Placeholder 2"/>
          <p:cNvSpPr>
            <a:spLocks noGrp="1"/>
          </p:cNvSpPr>
          <p:nvPr>
            <p:ph idx="1"/>
          </p:nvPr>
        </p:nvSpPr>
        <p:spPr/>
        <p:txBody>
          <a:bodyPr/>
          <a:lstStyle/>
          <a:p>
            <a:r>
              <a:rPr lang="en-US" sz="2400" dirty="0"/>
              <a:t>When we train a neural network for multiclass classification, it is very common to use a “</a:t>
            </a:r>
            <a:r>
              <a:rPr lang="en-US" sz="2400" b="1" u="sng" dirty="0" err="1"/>
              <a:t>softmax</a:t>
            </a:r>
            <a:r>
              <a:rPr lang="en-US" sz="2400" dirty="0"/>
              <a:t> output layer”.</a:t>
            </a:r>
          </a:p>
          <a:p>
            <a:pPr lvl="1"/>
            <a:r>
              <a:rPr lang="en-US" sz="2000" dirty="0"/>
              <a:t>Typically, “</a:t>
            </a:r>
            <a:r>
              <a:rPr lang="en-US" sz="2000" dirty="0" err="1"/>
              <a:t>softmax</a:t>
            </a:r>
            <a:r>
              <a:rPr lang="en-US" sz="2000" dirty="0"/>
              <a:t> output layers” go hand-in-hand with the categorical cross-entropy loss function.</a:t>
            </a:r>
          </a:p>
          <a:p>
            <a:r>
              <a:rPr lang="en-US" sz="2400" dirty="0"/>
              <a:t>The reason for the quotes in “</a:t>
            </a:r>
            <a:r>
              <a:rPr lang="en-US" sz="2400" dirty="0" err="1"/>
              <a:t>softmax</a:t>
            </a:r>
            <a:r>
              <a:rPr lang="en-US" sz="2400" dirty="0"/>
              <a:t> layer” is that it does not match our current definition of what a “layer” is.</a:t>
            </a:r>
          </a:p>
          <a:p>
            <a:r>
              <a:rPr lang="en-US" sz="2400" dirty="0"/>
              <a:t>To add to the confusion, sometimes people use the term “</a:t>
            </a:r>
            <a:r>
              <a:rPr lang="en-US" sz="2400" dirty="0" err="1"/>
              <a:t>softmax</a:t>
            </a:r>
            <a:r>
              <a:rPr lang="en-US" sz="2400" dirty="0"/>
              <a:t> layer”, sometimes they use the term “</a:t>
            </a:r>
            <a:r>
              <a:rPr lang="en-US" sz="2400" dirty="0" err="1"/>
              <a:t>softmax</a:t>
            </a:r>
            <a:r>
              <a:rPr lang="en-US" sz="2400" dirty="0"/>
              <a:t> activation function”.</a:t>
            </a:r>
          </a:p>
          <a:p>
            <a:r>
              <a:rPr lang="en-US" sz="2400" dirty="0"/>
              <a:t>We will have the same problem with other commonly used “layers”.</a:t>
            </a:r>
          </a:p>
          <a:p>
            <a:r>
              <a:rPr lang="en-US" sz="2400" dirty="0"/>
              <a:t>To address that, we will expand our definition of what a “unit” is and what a “layer” 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10295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First, let’s define the </a:t>
                </a:r>
                <a:r>
                  <a:rPr lang="en-US" sz="2400" dirty="0" err="1"/>
                  <a:t>softmax</a:t>
                </a:r>
                <a:r>
                  <a:rPr lang="en-US" sz="2400" dirty="0"/>
                  <a:t> function and see what it does.</a:t>
                </a:r>
              </a:p>
              <a:p>
                <a:r>
                  <a:rPr lang="en-US" sz="2400" dirty="0"/>
                  <a:t>Usage scenario:</a:t>
                </a:r>
              </a:p>
              <a:p>
                <a:pPr lvl="1"/>
                <a:r>
                  <a:rPr lang="en-US" sz="2000" dirty="0"/>
                  <a:t>We have a neural network trained to recognize </a:t>
                </a:r>
                <a14:m>
                  <m:oMath xmlns:m="http://schemas.openxmlformats.org/officeDocument/2006/math">
                    <m:r>
                      <a:rPr lang="en-US" sz="2000" i="1" dirty="0" smtClean="0">
                        <a:latin typeface="Cambria Math" panose="02040503050406030204" pitchFamily="18" charset="0"/>
                      </a:rPr>
                      <m:t>𝐾</m:t>
                    </m:r>
                  </m:oMath>
                </a14:m>
                <a:r>
                  <a:rPr lang="en-US" sz="2000" dirty="0"/>
                  <a:t> classes.</a:t>
                </a:r>
              </a:p>
              <a:p>
                <a:pPr lvl="1"/>
                <a:r>
                  <a:rPr lang="en-US" sz="2000" dirty="0"/>
                  <a:t>Therefore, the output layer has </a:t>
                </a:r>
                <a14:m>
                  <m:oMath xmlns:m="http://schemas.openxmlformats.org/officeDocument/2006/math">
                    <m:r>
                      <a:rPr lang="en-US" sz="2000" i="1" dirty="0">
                        <a:latin typeface="Cambria Math" panose="02040503050406030204" pitchFamily="18" charset="0"/>
                      </a:rPr>
                      <m:t>𝐾</m:t>
                    </m:r>
                  </m:oMath>
                </a14:m>
                <a:r>
                  <a:rPr lang="en-US" sz="2000" dirty="0"/>
                  <a:t> units, and produces a </a:t>
                </a:r>
                <a14:m>
                  <m:oMath xmlns:m="http://schemas.openxmlformats.org/officeDocument/2006/math">
                    <m:r>
                      <a:rPr lang="en-US" sz="2000" i="1" dirty="0">
                        <a:latin typeface="Cambria Math" panose="02040503050406030204" pitchFamily="18" charset="0"/>
                      </a:rPr>
                      <m:t>𝐾</m:t>
                    </m:r>
                  </m:oMath>
                </a14:m>
                <a:r>
                  <a:rPr lang="en-US" sz="2000" dirty="0"/>
                  <a:t>-dimensional output vector. Here we denote that output vector as </a:t>
                </a:r>
                <a14:m>
                  <m:oMath xmlns:m="http://schemas.openxmlformats.org/officeDocument/2006/math">
                    <m:r>
                      <a:rPr lang="en-US" sz="2000" b="1" i="1" dirty="0" smtClean="0">
                        <a:latin typeface="Cambria Math" panose="02040503050406030204" pitchFamily="18" charset="0"/>
                      </a:rPr>
                      <m:t>𝒛</m:t>
                    </m:r>
                    <m:r>
                      <a:rPr lang="en-US" sz="2000" b="1" i="1" dirty="0" smtClean="0">
                        <a:latin typeface="Cambria Math" panose="02040503050406030204" pitchFamily="18" charset="0"/>
                      </a:rPr>
                      <m:t>=</m:t>
                    </m:r>
                    <m:d>
                      <m:dPr>
                        <m:ctrlPr>
                          <a:rPr lang="en-US" sz="2000" i="1" dirty="0" smtClean="0">
                            <a:latin typeface="Cambria Math" panose="02040503050406030204" pitchFamily="18" charset="0"/>
                          </a:rPr>
                        </m:ctrlPr>
                      </m:dPr>
                      <m:e>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b="0" i="1" dirty="0" smtClean="0">
                                <a:latin typeface="Cambria Math" panose="02040503050406030204" pitchFamily="18" charset="0"/>
                              </a:rPr>
                              <m:t>2</m:t>
                            </m:r>
                          </m:sub>
                        </m:sSub>
                        <m:r>
                          <a:rPr lang="en-US" sz="2000" b="0" i="1" dirty="0" smtClean="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b="0" i="1" dirty="0" smtClean="0">
                                <a:latin typeface="Cambria Math" panose="02040503050406030204" pitchFamily="18" charset="0"/>
                              </a:rPr>
                              <m:t>𝐾</m:t>
                            </m:r>
                          </m:sub>
                        </m:sSub>
                      </m:e>
                    </m:d>
                  </m:oMath>
                </a14:m>
                <a:r>
                  <a:rPr lang="en-US" sz="2000" dirty="0"/>
                  <a:t>.</a:t>
                </a:r>
              </a:p>
              <a:p>
                <a:pPr lvl="1"/>
                <a:r>
                  <a:rPr lang="en-US" sz="2000" dirty="0"/>
                  <a:t>The </a:t>
                </a:r>
                <a:r>
                  <a:rPr lang="en-US" sz="2000" dirty="0" err="1"/>
                  <a:t>softmax</a:t>
                </a:r>
                <a:r>
                  <a:rPr lang="en-US" sz="2000" dirty="0"/>
                  <a:t> function takes this </a:t>
                </a:r>
                <a14:m>
                  <m:oMath xmlns:m="http://schemas.openxmlformats.org/officeDocument/2006/math">
                    <m:r>
                      <a:rPr lang="en-US" sz="2000" b="1" i="1" dirty="0">
                        <a:latin typeface="Cambria Math" panose="02040503050406030204" pitchFamily="18" charset="0"/>
                      </a:rPr>
                      <m:t>𝒛</m:t>
                    </m:r>
                  </m:oMath>
                </a14:m>
                <a:r>
                  <a:rPr lang="en-US" sz="2000" dirty="0"/>
                  <a:t> as input, and outputs a result </a:t>
                </a:r>
                <a14:m>
                  <m:oMath xmlns:m="http://schemas.openxmlformats.org/officeDocument/2006/math">
                    <m:r>
                      <a:rPr lang="el-GR" sz="2000" b="0" i="1" dirty="0" smtClean="0">
                        <a:latin typeface="Cambria Math" panose="02040503050406030204" pitchFamily="18" charset="0"/>
                      </a:rPr>
                      <m:t>𝜎</m:t>
                    </m:r>
                    <m:d>
                      <m:dPr>
                        <m:ctrlPr>
                          <a:rPr lang="en-US" sz="2000" b="0" i="1" dirty="0" smtClean="0">
                            <a:latin typeface="Cambria Math" panose="02040503050406030204" pitchFamily="18" charset="0"/>
                          </a:rPr>
                        </m:ctrlPr>
                      </m:dPr>
                      <m:e>
                        <m:r>
                          <a:rPr lang="en-US" sz="2000" b="1" i="1" dirty="0">
                            <a:latin typeface="Cambria Math" panose="02040503050406030204" pitchFamily="18" charset="0"/>
                          </a:rPr>
                          <m:t>𝒛</m:t>
                        </m:r>
                      </m:e>
                    </m:d>
                  </m:oMath>
                </a14:m>
                <a:r>
                  <a:rPr lang="en-US" sz="2000" dirty="0"/>
                  <a:t> as follows:</a:t>
                </a:r>
                <a:br>
                  <a:rPr lang="en-US" sz="2000" dirty="0"/>
                </a:br>
                <a:endParaRPr lang="en-US" sz="2000" dirty="0"/>
              </a:p>
              <a:p>
                <a:pPr marL="457200" lvl="1" indent="0">
                  <a:buNone/>
                </a:pPr>
                <a14:m>
                  <m:oMathPara xmlns:m="http://schemas.openxmlformats.org/officeDocument/2006/math">
                    <m:oMathParaPr>
                      <m:jc m:val="centerGroup"/>
                    </m:oMathParaPr>
                    <m:oMath xmlns:m="http://schemas.openxmlformats.org/officeDocument/2006/math">
                      <m:r>
                        <a:rPr lang="el-GR" sz="2800" i="1" dirty="0">
                          <a:latin typeface="Cambria Math" panose="02040503050406030204" pitchFamily="18" charset="0"/>
                        </a:rPr>
                        <m:t>𝜎</m:t>
                      </m:r>
                      <m:d>
                        <m:dPr>
                          <m:ctrlPr>
                            <a:rPr lang="en-US" sz="2800" i="1" dirty="0">
                              <a:latin typeface="Cambria Math" panose="02040503050406030204" pitchFamily="18" charset="0"/>
                            </a:rPr>
                          </m:ctrlPr>
                        </m:dPr>
                        <m:e>
                          <m:r>
                            <a:rPr lang="en-US" sz="2800" b="1" i="1" dirty="0">
                              <a:latin typeface="Cambria Math" panose="02040503050406030204" pitchFamily="18" charset="0"/>
                            </a:rPr>
                            <m:t>𝒛</m:t>
                          </m:r>
                        </m:e>
                      </m:d>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d>
                            <m:dPr>
                              <m:ctrlPr>
                                <a:rPr lang="en-US" sz="2800" i="1" dirty="0">
                                  <a:latin typeface="Cambria Math" panose="02040503050406030204" pitchFamily="18" charset="0"/>
                                </a:rPr>
                              </m:ctrlPr>
                            </m:dPr>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1</m:t>
                                      </m:r>
                                    </m:sub>
                                  </m:sSub>
                                </m:sup>
                              </m:sSup>
                              <m:r>
                                <a:rPr lang="en-US" sz="2800" b="0" i="1" dirty="0" smtClean="0">
                                  <a:latin typeface="Cambria Math" panose="02040503050406030204" pitchFamily="18" charset="0"/>
                                </a:rPr>
                                <m:t>,</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b="0" i="1" dirty="0" smtClean="0">
                                          <a:latin typeface="Cambria Math" panose="02040503050406030204" pitchFamily="18" charset="0"/>
                                        </a:rPr>
                                        <m:t>2</m:t>
                                      </m:r>
                                    </m:sub>
                                  </m:sSub>
                                </m:sup>
                              </m:sSup>
                              <m:r>
                                <a:rPr lang="en-US" sz="2800" b="0" i="1" dirty="0" smtClean="0">
                                  <a:latin typeface="Cambria Math" panose="02040503050406030204" pitchFamily="18" charset="0"/>
                                </a:rPr>
                                <m:t>,…,</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b="0" i="1" dirty="0" smtClean="0">
                                          <a:latin typeface="Cambria Math" panose="02040503050406030204" pitchFamily="18" charset="0"/>
                                        </a:rPr>
                                        <m:t>𝐾</m:t>
                                      </m:r>
                                    </m:sub>
                                  </m:sSub>
                                </m:sup>
                              </m:sSup>
                            </m:e>
                          </m:d>
                        </m:num>
                        <m:den>
                          <m:nary>
                            <m:naryPr>
                              <m:chr m:val="∑"/>
                              <m:ctrlPr>
                                <a:rPr lang="en-US" sz="2800" b="0" i="1" dirty="0" smtClean="0">
                                  <a:latin typeface="Cambria Math" panose="02040503050406030204" pitchFamily="18" charset="0"/>
                                </a:rPr>
                              </m:ctrlPr>
                            </m:naryPr>
                            <m:sub>
                              <m:r>
                                <m:rPr>
                                  <m:brk m:alnAt="23"/>
                                </m:rPr>
                                <a:rPr lang="en-US" sz="2800" b="0" i="1" dirty="0" smtClean="0">
                                  <a:latin typeface="Cambria Math" panose="02040503050406030204" pitchFamily="18" charset="0"/>
                                </a:rPr>
                                <m:t>𝑖</m:t>
                              </m:r>
                              <m:r>
                                <a:rPr lang="en-US" sz="2800" b="0" i="1" dirty="0" smtClean="0">
                                  <a:latin typeface="Cambria Math" panose="02040503050406030204" pitchFamily="18" charset="0"/>
                                </a:rPr>
                                <m:t>=1</m:t>
                              </m:r>
                            </m:sub>
                            <m:sup>
                              <m:r>
                                <a:rPr lang="en-US" sz="2800" b="0" i="1" dirty="0" smtClean="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b="0" i="1" dirty="0" smtClean="0">
                                          <a:latin typeface="Cambria Math" panose="02040503050406030204" pitchFamily="18" charset="0"/>
                                        </a:rPr>
                                        <m:t>𝑖</m:t>
                                      </m:r>
                                    </m:sub>
                                  </m:sSub>
                                </m:sup>
                              </m:sSup>
                            </m:e>
                          </m:nary>
                        </m:den>
                      </m:f>
                      <m:r>
                        <a:rPr lang="en-US" sz="2800" b="0" i="1" dirty="0" smtClean="0">
                          <a:latin typeface="Cambria Math" panose="02040503050406030204" pitchFamily="18" charset="0"/>
                        </a:rPr>
                        <m:t>=</m:t>
                      </m:r>
                      <m:d>
                        <m:dPr>
                          <m:ctrlPr>
                            <a:rPr lang="en-US" sz="2000" i="1" dirty="0">
                              <a:latin typeface="Cambria Math" panose="02040503050406030204" pitchFamily="18" charset="0"/>
                            </a:rPr>
                          </m:ctrlPr>
                        </m:dPr>
                        <m:e>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panose="02040503050406030204" pitchFamily="18" charset="0"/>
                                    </a:rPr>
                                    <m:t>𝑒</m:t>
                                  </m:r>
                                </m:e>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rPr>
                                        <m:t>1</m:t>
                                      </m:r>
                                    </m:sub>
                                  </m:sSub>
                                </m:sup>
                              </m:sSup>
                            </m:num>
                            <m:den>
                              <m:nary>
                                <m:naryPr>
                                  <m:chr m:val="∑"/>
                                  <m:ctrlPr>
                                    <a:rPr lang="en-US" sz="2000" i="1" dirty="0">
                                      <a:latin typeface="Cambria Math" panose="02040503050406030204" pitchFamily="18" charset="0"/>
                                    </a:rPr>
                                  </m:ctrlPr>
                                </m:naryPr>
                                <m:sub>
                                  <m:r>
                                    <m:rPr>
                                      <m:brk m:alnAt="23"/>
                                    </m:rPr>
                                    <a:rPr lang="en-US" sz="2000" i="1" dirty="0">
                                      <a:latin typeface="Cambria Math" panose="02040503050406030204" pitchFamily="18" charset="0"/>
                                    </a:rPr>
                                    <m:t>𝑖</m:t>
                                  </m:r>
                                  <m:r>
                                    <a:rPr lang="en-US" sz="2000" i="1" dirty="0">
                                      <a:latin typeface="Cambria Math" panose="02040503050406030204" pitchFamily="18" charset="0"/>
                                    </a:rPr>
                                    <m:t>=1</m:t>
                                  </m:r>
                                </m:sub>
                                <m:sup>
                                  <m:r>
                                    <a:rPr lang="en-US" sz="2000" i="1" dirty="0">
                                      <a:latin typeface="Cambria Math" panose="02040503050406030204" pitchFamily="18" charset="0"/>
                                    </a:rPr>
                                    <m:t>𝐾</m:t>
                                  </m:r>
                                </m:sup>
                                <m:e>
                                  <m:sSup>
                                    <m:sSupPr>
                                      <m:ctrlPr>
                                        <a:rPr lang="en-US" sz="2000" i="1" dirty="0">
                                          <a:latin typeface="Cambria Math" panose="02040503050406030204" pitchFamily="18" charset="0"/>
                                        </a:rPr>
                                      </m:ctrlPr>
                                    </m:sSupPr>
                                    <m:e>
                                      <m:r>
                                        <a:rPr lang="en-US" sz="2000" i="1" dirty="0">
                                          <a:latin typeface="Cambria Math" panose="02040503050406030204" pitchFamily="18" charset="0"/>
                                        </a:rPr>
                                        <m:t>𝑒</m:t>
                                      </m:r>
                                    </m:e>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rPr>
                                            <m:t>𝑖</m:t>
                                          </m:r>
                                        </m:sub>
                                      </m:sSub>
                                    </m:sup>
                                  </m:sSup>
                                </m:e>
                              </m:nary>
                            </m:den>
                          </m:f>
                          <m:r>
                            <a:rPr lang="en-US" sz="2000" b="0" i="1" dirty="0" smtClean="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panose="02040503050406030204" pitchFamily="18" charset="0"/>
                                    </a:rPr>
                                    <m:t>𝑒</m:t>
                                  </m:r>
                                </m:e>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b="0" i="1" dirty="0" smtClean="0">
                                          <a:latin typeface="Cambria Math" panose="02040503050406030204" pitchFamily="18" charset="0"/>
                                        </a:rPr>
                                        <m:t>𝐾</m:t>
                                      </m:r>
                                    </m:sub>
                                  </m:sSub>
                                </m:sup>
                              </m:sSup>
                            </m:num>
                            <m:den>
                              <m:nary>
                                <m:naryPr>
                                  <m:chr m:val="∑"/>
                                  <m:ctrlPr>
                                    <a:rPr lang="en-US" sz="2000" i="1" dirty="0">
                                      <a:latin typeface="Cambria Math" panose="02040503050406030204" pitchFamily="18" charset="0"/>
                                    </a:rPr>
                                  </m:ctrlPr>
                                </m:naryPr>
                                <m:sub>
                                  <m:r>
                                    <m:rPr>
                                      <m:brk m:alnAt="23"/>
                                    </m:rPr>
                                    <a:rPr lang="en-US" sz="2000" i="1" dirty="0">
                                      <a:latin typeface="Cambria Math" panose="02040503050406030204" pitchFamily="18" charset="0"/>
                                    </a:rPr>
                                    <m:t>𝑖</m:t>
                                  </m:r>
                                  <m:r>
                                    <a:rPr lang="en-US" sz="2000" i="1" dirty="0">
                                      <a:latin typeface="Cambria Math" panose="02040503050406030204" pitchFamily="18" charset="0"/>
                                    </a:rPr>
                                    <m:t>=1</m:t>
                                  </m:r>
                                </m:sub>
                                <m:sup>
                                  <m:r>
                                    <a:rPr lang="en-US" sz="2000" i="1" dirty="0">
                                      <a:latin typeface="Cambria Math" panose="02040503050406030204" pitchFamily="18" charset="0"/>
                                    </a:rPr>
                                    <m:t>𝐾</m:t>
                                  </m:r>
                                </m:sup>
                                <m:e>
                                  <m:sSup>
                                    <m:sSupPr>
                                      <m:ctrlPr>
                                        <a:rPr lang="en-US" sz="2000" i="1" dirty="0">
                                          <a:latin typeface="Cambria Math" panose="02040503050406030204" pitchFamily="18" charset="0"/>
                                        </a:rPr>
                                      </m:ctrlPr>
                                    </m:sSupPr>
                                    <m:e>
                                      <m:r>
                                        <a:rPr lang="en-US" sz="2000" i="1" dirty="0">
                                          <a:latin typeface="Cambria Math" panose="02040503050406030204" pitchFamily="18" charset="0"/>
                                        </a:rPr>
                                        <m:t>𝑒</m:t>
                                      </m:r>
                                    </m:e>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rPr>
                                            <m:t>𝑖</m:t>
                                          </m:r>
                                        </m:sub>
                                      </m:sSub>
                                    </m:sup>
                                  </m:sSup>
                                </m:e>
                              </m:nary>
                            </m:den>
                          </m:f>
                        </m:e>
                      </m:d>
                    </m:oMath>
                  </m:oMathPara>
                </a14:m>
                <a:endParaRPr lang="en-US" sz="2000" dirty="0"/>
              </a:p>
              <a:p>
                <a:pPr marL="457200" lvl="1" indent="0">
                  <a:buNone/>
                </a:pPr>
                <a:endParaRPr lang="en-US" sz="2000" dirty="0"/>
              </a:p>
              <a:p>
                <a:pPr lvl="1"/>
                <a:r>
                  <a:rPr lang="en-US" sz="2000" dirty="0">
                    <a:solidFill>
                      <a:prstClr val="black"/>
                    </a:solidFill>
                  </a:rPr>
                  <a:t>Note that we denote the </a:t>
                </a:r>
                <a:r>
                  <a:rPr lang="en-US" sz="2000" dirty="0" err="1">
                    <a:solidFill>
                      <a:prstClr val="black"/>
                    </a:solidFill>
                  </a:rPr>
                  <a:t>softmax</a:t>
                </a:r>
                <a:r>
                  <a:rPr lang="en-US" sz="2000" dirty="0">
                    <a:solidFill>
                      <a:prstClr val="black"/>
                    </a:solidFill>
                  </a:rPr>
                  <a:t> function with the same symbol </a:t>
                </a:r>
                <a14:m>
                  <m:oMath xmlns:m="http://schemas.openxmlformats.org/officeDocument/2006/math">
                    <m:r>
                      <a:rPr lang="el-GR" sz="2000" i="1" dirty="0">
                        <a:latin typeface="Cambria Math" panose="02040503050406030204" pitchFamily="18" charset="0"/>
                      </a:rPr>
                      <m:t>𝜎</m:t>
                    </m:r>
                  </m:oMath>
                </a14:m>
                <a:r>
                  <a:rPr lang="en-US" sz="2000" dirty="0">
                    <a:solidFill>
                      <a:prstClr val="black"/>
                    </a:solidFill>
                  </a:rPr>
                  <a:t> that we used for the sigmoid function.</a:t>
                </a:r>
              </a:p>
              <a:p>
                <a:pPr marL="457200" lvl="1"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b="-8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60874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Input: </a:t>
                </a:r>
                <a14:m>
                  <m:oMath xmlns:m="http://schemas.openxmlformats.org/officeDocument/2006/math">
                    <m:r>
                      <a:rPr lang="en-US" sz="2400" b="1" i="1" dirty="0" smtClean="0">
                        <a:latin typeface="Cambria Math" panose="02040503050406030204" pitchFamily="18" charset="0"/>
                      </a:rPr>
                      <m:t>𝒛</m:t>
                    </m:r>
                    <m:r>
                      <a:rPr lang="en-US" sz="2400" b="1" i="1" dirty="0" smtClean="0">
                        <a:latin typeface="Cambria Math" panose="02040503050406030204" pitchFamily="18" charset="0"/>
                      </a:rPr>
                      <m:t>=</m:t>
                    </m:r>
                    <m:d>
                      <m:dPr>
                        <m:ctrlPr>
                          <a:rPr lang="en-US" sz="2400" i="1" dirty="0" smtClean="0">
                            <a:latin typeface="Cambria Math" panose="02040503050406030204" pitchFamily="18" charset="0"/>
                          </a:rPr>
                        </m:ctrlPr>
                      </m:dPr>
                      <m:e>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𝑧</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𝑧</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𝑧</m:t>
                            </m:r>
                          </m:e>
                          <m:sub>
                            <m:r>
                              <a:rPr lang="en-US" sz="2400" b="0" i="1" dirty="0" smtClean="0">
                                <a:latin typeface="Cambria Math" panose="02040503050406030204" pitchFamily="18" charset="0"/>
                              </a:rPr>
                              <m:t>𝐾</m:t>
                            </m:r>
                          </m:sub>
                        </m:sSub>
                      </m:e>
                    </m:d>
                  </m:oMath>
                </a14:m>
                <a:r>
                  <a:rPr lang="en-US" sz="2400" dirty="0"/>
                  <a:t>.</a:t>
                </a:r>
              </a:p>
              <a:p>
                <a:r>
                  <a:rPr lang="en-US" sz="2400" dirty="0"/>
                  <a:t>Output:</a:t>
                </a:r>
              </a:p>
              <a:p>
                <a:pPr marL="457200" lvl="1" indent="0">
                  <a:buNone/>
                </a:pPr>
                <a14:m>
                  <m:oMathPara xmlns:m="http://schemas.openxmlformats.org/officeDocument/2006/math">
                    <m:oMathParaPr>
                      <m:jc m:val="centerGroup"/>
                    </m:oMathParaPr>
                    <m:oMath xmlns:m="http://schemas.openxmlformats.org/officeDocument/2006/math">
                      <m:r>
                        <a:rPr lang="el-GR" sz="2800" i="1" dirty="0">
                          <a:latin typeface="Cambria Math" panose="02040503050406030204" pitchFamily="18" charset="0"/>
                        </a:rPr>
                        <m:t>𝜎</m:t>
                      </m:r>
                      <m:d>
                        <m:dPr>
                          <m:ctrlPr>
                            <a:rPr lang="en-US" sz="2800" i="1" dirty="0">
                              <a:latin typeface="Cambria Math" panose="02040503050406030204" pitchFamily="18" charset="0"/>
                            </a:rPr>
                          </m:ctrlPr>
                        </m:dPr>
                        <m:e>
                          <m:r>
                            <a:rPr lang="en-US" sz="2800" b="1" i="1" dirty="0">
                              <a:latin typeface="Cambria Math" panose="02040503050406030204" pitchFamily="18" charset="0"/>
                            </a:rPr>
                            <m:t>𝒛</m:t>
                          </m:r>
                        </m:e>
                      </m:d>
                      <m:r>
                        <a:rPr lang="en-US" sz="2800" b="0" i="1" dirty="0" smtClean="0">
                          <a:latin typeface="Cambria Math" panose="02040503050406030204" pitchFamily="18" charset="0"/>
                        </a:rPr>
                        <m:t>=</m:t>
                      </m:r>
                      <m:d>
                        <m:dPr>
                          <m:ctrlPr>
                            <a:rPr lang="en-US" sz="2800" i="1" dirty="0">
                              <a:latin typeface="Cambria Math" panose="02040503050406030204" pitchFamily="18" charset="0"/>
                            </a:rPr>
                          </m:ctrlPr>
                        </m:dPr>
                        <m:e>
                          <m:f>
                            <m:fPr>
                              <m:ctrlPr>
                                <a:rPr lang="en-US" sz="2800" i="1" dirty="0">
                                  <a:latin typeface="Cambria Math" panose="02040503050406030204" pitchFamily="18" charset="0"/>
                                </a:rPr>
                              </m:ctrlPr>
                            </m:fPr>
                            <m:num>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1</m:t>
                                      </m:r>
                                    </m:sub>
                                  </m:sSub>
                                </m:sup>
                              </m:sSup>
                            </m:num>
                            <m:den>
                              <m:nary>
                                <m:naryPr>
                                  <m:chr m:val="∑"/>
                                  <m:ctrlPr>
                                    <a:rPr lang="en-US" sz="2800" i="1" dirty="0">
                                      <a:latin typeface="Cambria Math" panose="02040503050406030204" pitchFamily="18" charset="0"/>
                                    </a:rPr>
                                  </m:ctrlPr>
                                </m:naryPr>
                                <m:sub>
                                  <m:r>
                                    <m:rPr>
                                      <m:brk m:alnAt="23"/>
                                    </m:rP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𝑖</m:t>
                                          </m:r>
                                        </m:sub>
                                      </m:sSub>
                                    </m:sup>
                                  </m:sSup>
                                </m:e>
                              </m:nary>
                            </m:den>
                          </m:f>
                          <m:r>
                            <a:rPr lang="en-US" sz="2800" i="1" dirty="0">
                              <a:latin typeface="Cambria Math" panose="02040503050406030204" pitchFamily="18" charset="0"/>
                            </a:rPr>
                            <m:t>,…,</m:t>
                          </m:r>
                          <m:f>
                            <m:fPr>
                              <m:ctrlPr>
                                <a:rPr lang="en-US" sz="2800" i="1" dirty="0">
                                  <a:latin typeface="Cambria Math" panose="02040503050406030204" pitchFamily="18" charset="0"/>
                                </a:rPr>
                              </m:ctrlPr>
                            </m:fPr>
                            <m:num>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𝐾</m:t>
                                      </m:r>
                                    </m:sub>
                                  </m:sSub>
                                </m:sup>
                              </m:sSup>
                            </m:num>
                            <m:den>
                              <m:nary>
                                <m:naryPr>
                                  <m:chr m:val="∑"/>
                                  <m:ctrlPr>
                                    <a:rPr lang="en-US" sz="2800" i="1" dirty="0">
                                      <a:latin typeface="Cambria Math" panose="02040503050406030204" pitchFamily="18" charset="0"/>
                                    </a:rPr>
                                  </m:ctrlPr>
                                </m:naryPr>
                                <m:sub>
                                  <m:r>
                                    <m:rPr>
                                      <m:brk m:alnAt="23"/>
                                    </m:rP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𝑖</m:t>
                                          </m:r>
                                        </m:sub>
                                      </m:sSub>
                                    </m:sup>
                                  </m:sSup>
                                </m:e>
                              </m:nary>
                            </m:den>
                          </m:f>
                        </m:e>
                      </m:d>
                    </m:oMath>
                  </m:oMathPara>
                </a14:m>
                <a:endParaRPr lang="en-US" sz="2000" dirty="0"/>
              </a:p>
              <a:p>
                <a:pPr marL="457200" lvl="1" indent="0">
                  <a:buNone/>
                </a:pPr>
                <a:endParaRPr lang="en-US" sz="2000" dirty="0"/>
              </a:p>
              <a:p>
                <a:r>
                  <a:rPr lang="en-US" sz="2400" dirty="0">
                    <a:solidFill>
                      <a:prstClr val="black"/>
                    </a:solidFill>
                  </a:rPr>
                  <a:t>Note that we denote the </a:t>
                </a:r>
                <a:r>
                  <a:rPr lang="en-US" sz="2400" dirty="0" err="1">
                    <a:solidFill>
                      <a:prstClr val="black"/>
                    </a:solidFill>
                  </a:rPr>
                  <a:t>softmax</a:t>
                </a:r>
                <a:r>
                  <a:rPr lang="en-US" sz="2400" dirty="0">
                    <a:solidFill>
                      <a:prstClr val="black"/>
                    </a:solidFill>
                  </a:rPr>
                  <a:t> function with the same symbol </a:t>
                </a:r>
                <a14:m>
                  <m:oMath xmlns:m="http://schemas.openxmlformats.org/officeDocument/2006/math">
                    <m:r>
                      <a:rPr lang="el-GR" sz="2400" i="1" dirty="0">
                        <a:latin typeface="Cambria Math" panose="02040503050406030204" pitchFamily="18" charset="0"/>
                      </a:rPr>
                      <m:t>𝜎</m:t>
                    </m:r>
                  </m:oMath>
                </a14:m>
                <a:r>
                  <a:rPr lang="en-US" sz="2400" dirty="0">
                    <a:solidFill>
                      <a:prstClr val="black"/>
                    </a:solidFill>
                  </a:rPr>
                  <a:t> that we used for the sigmoid function.</a:t>
                </a:r>
              </a:p>
              <a:p>
                <a:r>
                  <a:rPr lang="en-US" sz="2400" dirty="0">
                    <a:solidFill>
                      <a:prstClr val="black"/>
                    </a:solidFill>
                  </a:rPr>
                  <a:t>If the input </a:t>
                </a:r>
                <a14:m>
                  <m:oMath xmlns:m="http://schemas.openxmlformats.org/officeDocument/2006/math">
                    <m:r>
                      <a:rPr lang="en-US" sz="2400" b="0" i="1" dirty="0">
                        <a:latin typeface="Cambria Math" panose="02040503050406030204" pitchFamily="18" charset="0"/>
                      </a:rPr>
                      <m:t>𝑧</m:t>
                    </m:r>
                  </m:oMath>
                </a14:m>
                <a:r>
                  <a:rPr lang="en-US" sz="2400" dirty="0">
                    <a:solidFill>
                      <a:prstClr val="black"/>
                    </a:solidFill>
                  </a:rPr>
                  <a:t> is one-dimensional, </a:t>
                </a:r>
                <a14:m>
                  <m:oMath xmlns:m="http://schemas.openxmlformats.org/officeDocument/2006/math">
                    <m:r>
                      <a:rPr lang="el-GR" sz="2400" i="1" dirty="0">
                        <a:latin typeface="Cambria Math" panose="02040503050406030204" pitchFamily="18" charset="0"/>
                      </a:rPr>
                      <m:t>𝜎</m:t>
                    </m:r>
                    <m:d>
                      <m:dPr>
                        <m:ctrlPr>
                          <a:rPr lang="en-US" sz="2400" i="1" dirty="0">
                            <a:latin typeface="Cambria Math" panose="02040503050406030204" pitchFamily="18" charset="0"/>
                          </a:rPr>
                        </m:ctrlPr>
                      </m:dPr>
                      <m:e>
                        <m:r>
                          <a:rPr lang="en-US" sz="2400" b="0" i="1" dirty="0">
                            <a:latin typeface="Cambria Math" panose="02040503050406030204" pitchFamily="18" charset="0"/>
                          </a:rPr>
                          <m:t>𝑧</m:t>
                        </m:r>
                      </m:e>
                    </m:d>
                  </m:oMath>
                </a14:m>
                <a:r>
                  <a:rPr lang="en-US" sz="2400" dirty="0">
                    <a:solidFill>
                      <a:prstClr val="black"/>
                    </a:solidFill>
                  </a:rPr>
                  <a:t> denotes the sigmoid function.</a:t>
                </a:r>
                <a:endParaRPr lang="en-US" sz="2000" dirty="0"/>
              </a:p>
              <a:p>
                <a:r>
                  <a:rPr lang="en-US" sz="2400" dirty="0">
                    <a:solidFill>
                      <a:prstClr val="black"/>
                    </a:solidFill>
                  </a:rPr>
                  <a:t>If the input </a:t>
                </a:r>
                <a14:m>
                  <m:oMath xmlns:m="http://schemas.openxmlformats.org/officeDocument/2006/math">
                    <m:r>
                      <a:rPr lang="en-US" sz="2400" b="1" i="1" dirty="0">
                        <a:latin typeface="Cambria Math" panose="02040503050406030204" pitchFamily="18" charset="0"/>
                      </a:rPr>
                      <m:t>𝒛</m:t>
                    </m:r>
                  </m:oMath>
                </a14:m>
                <a:r>
                  <a:rPr lang="en-US" sz="2400" dirty="0">
                    <a:solidFill>
                      <a:prstClr val="black"/>
                    </a:solidFill>
                  </a:rPr>
                  <a:t> has more than one dimension, </a:t>
                </a:r>
                <a14:m>
                  <m:oMath xmlns:m="http://schemas.openxmlformats.org/officeDocument/2006/math">
                    <m:r>
                      <a:rPr lang="el-GR" sz="2400" i="1" dirty="0">
                        <a:latin typeface="Cambria Math" panose="02040503050406030204" pitchFamily="18" charset="0"/>
                      </a:rPr>
                      <m:t>𝜎</m:t>
                    </m:r>
                    <m:d>
                      <m:dPr>
                        <m:ctrlPr>
                          <a:rPr lang="en-US" sz="2400" i="1" dirty="0">
                            <a:latin typeface="Cambria Math" panose="02040503050406030204" pitchFamily="18" charset="0"/>
                          </a:rPr>
                        </m:ctrlPr>
                      </m:dPr>
                      <m:e>
                        <m:r>
                          <a:rPr lang="en-US" sz="2400" b="1" i="1" dirty="0">
                            <a:latin typeface="Cambria Math" panose="02040503050406030204" pitchFamily="18" charset="0"/>
                          </a:rPr>
                          <m:t>𝒛</m:t>
                        </m:r>
                      </m:e>
                    </m:d>
                  </m:oMath>
                </a14:m>
                <a:r>
                  <a:rPr lang="en-US" sz="2400" dirty="0">
                    <a:solidFill>
                      <a:prstClr val="black"/>
                    </a:solidFill>
                  </a:rPr>
                  <a:t> denotes the </a:t>
                </a:r>
                <a:r>
                  <a:rPr lang="en-US" sz="2400" dirty="0" err="1">
                    <a:solidFill>
                      <a:prstClr val="black"/>
                    </a:solidFill>
                  </a:rPr>
                  <a:t>softmax</a:t>
                </a:r>
                <a:r>
                  <a:rPr lang="en-US" sz="2400" dirty="0">
                    <a:solidFill>
                      <a:prstClr val="black"/>
                    </a:solidFill>
                  </a:rPr>
                  <a:t> function.</a:t>
                </a:r>
              </a:p>
              <a:p>
                <a:endParaRPr lang="en-US" sz="2400"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83762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Input: </a:t>
                </a:r>
                <a14:m>
                  <m:oMath xmlns:m="http://schemas.openxmlformats.org/officeDocument/2006/math">
                    <m:r>
                      <a:rPr lang="en-US" sz="2400" b="1" i="1" dirty="0" smtClean="0">
                        <a:latin typeface="Cambria Math" panose="02040503050406030204" pitchFamily="18" charset="0"/>
                      </a:rPr>
                      <m:t>𝒛</m:t>
                    </m:r>
                    <m:r>
                      <a:rPr lang="en-US" sz="2400" b="1" i="1" dirty="0" smtClean="0">
                        <a:latin typeface="Cambria Math" panose="02040503050406030204" pitchFamily="18" charset="0"/>
                      </a:rPr>
                      <m:t>=</m:t>
                    </m:r>
                    <m:d>
                      <m:dPr>
                        <m:ctrlPr>
                          <a:rPr lang="en-US" sz="2400" i="1" dirty="0" smtClean="0">
                            <a:latin typeface="Cambria Math" panose="02040503050406030204" pitchFamily="18" charset="0"/>
                          </a:rPr>
                        </m:ctrlPr>
                      </m:dPr>
                      <m:e>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𝑧</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𝑧</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𝑧</m:t>
                            </m:r>
                          </m:e>
                          <m:sub>
                            <m:r>
                              <a:rPr lang="en-US" sz="2400" b="0" i="1" dirty="0" smtClean="0">
                                <a:latin typeface="Cambria Math" panose="02040503050406030204" pitchFamily="18" charset="0"/>
                              </a:rPr>
                              <m:t>𝐾</m:t>
                            </m:r>
                          </m:sub>
                        </m:sSub>
                      </m:e>
                    </m:d>
                  </m:oMath>
                </a14:m>
                <a:r>
                  <a:rPr lang="en-US" sz="2400" dirty="0"/>
                  <a:t>.</a:t>
                </a:r>
              </a:p>
              <a:p>
                <a:r>
                  <a:rPr lang="en-US" sz="2400" dirty="0"/>
                  <a:t>Output:</a:t>
                </a:r>
              </a:p>
              <a:p>
                <a:pPr marL="457200" lvl="1" indent="0">
                  <a:buNone/>
                </a:pPr>
                <a14:m>
                  <m:oMathPara xmlns:m="http://schemas.openxmlformats.org/officeDocument/2006/math">
                    <m:oMathParaPr>
                      <m:jc m:val="centerGroup"/>
                    </m:oMathParaPr>
                    <m:oMath xmlns:m="http://schemas.openxmlformats.org/officeDocument/2006/math">
                      <m:r>
                        <a:rPr lang="el-GR" sz="2800" i="1" dirty="0">
                          <a:latin typeface="Cambria Math" panose="02040503050406030204" pitchFamily="18" charset="0"/>
                        </a:rPr>
                        <m:t>𝜎</m:t>
                      </m:r>
                      <m:d>
                        <m:dPr>
                          <m:ctrlPr>
                            <a:rPr lang="en-US" sz="2800" i="1" dirty="0">
                              <a:latin typeface="Cambria Math" panose="02040503050406030204" pitchFamily="18" charset="0"/>
                            </a:rPr>
                          </m:ctrlPr>
                        </m:dPr>
                        <m:e>
                          <m:r>
                            <a:rPr lang="en-US" sz="2800" b="1" i="1" dirty="0">
                              <a:latin typeface="Cambria Math" panose="02040503050406030204" pitchFamily="18" charset="0"/>
                            </a:rPr>
                            <m:t>𝒛</m:t>
                          </m:r>
                        </m:e>
                      </m:d>
                      <m:r>
                        <a:rPr lang="en-US" sz="2800" b="0" i="1" dirty="0" smtClean="0">
                          <a:latin typeface="Cambria Math" panose="02040503050406030204" pitchFamily="18" charset="0"/>
                        </a:rPr>
                        <m:t>=</m:t>
                      </m:r>
                      <m:d>
                        <m:dPr>
                          <m:ctrlPr>
                            <a:rPr lang="en-US" sz="2800" i="1" dirty="0">
                              <a:latin typeface="Cambria Math" panose="02040503050406030204" pitchFamily="18" charset="0"/>
                            </a:rPr>
                          </m:ctrlPr>
                        </m:dPr>
                        <m:e>
                          <m:f>
                            <m:fPr>
                              <m:ctrlPr>
                                <a:rPr lang="en-US" sz="2800" i="1" dirty="0">
                                  <a:latin typeface="Cambria Math" panose="02040503050406030204" pitchFamily="18" charset="0"/>
                                </a:rPr>
                              </m:ctrlPr>
                            </m:fPr>
                            <m:num>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1</m:t>
                                      </m:r>
                                    </m:sub>
                                  </m:sSub>
                                </m:sup>
                              </m:sSup>
                            </m:num>
                            <m:den>
                              <m:nary>
                                <m:naryPr>
                                  <m:chr m:val="∑"/>
                                  <m:ctrlPr>
                                    <a:rPr lang="en-US" sz="2800" i="1" dirty="0">
                                      <a:latin typeface="Cambria Math" panose="02040503050406030204" pitchFamily="18" charset="0"/>
                                    </a:rPr>
                                  </m:ctrlPr>
                                </m:naryPr>
                                <m:sub>
                                  <m:r>
                                    <m:rPr>
                                      <m:brk m:alnAt="23"/>
                                    </m:rP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𝑖</m:t>
                                          </m:r>
                                        </m:sub>
                                      </m:sSub>
                                    </m:sup>
                                  </m:sSup>
                                </m:e>
                              </m:nary>
                            </m:den>
                          </m:f>
                          <m:r>
                            <a:rPr lang="en-US" sz="2800" i="1" dirty="0">
                              <a:latin typeface="Cambria Math" panose="02040503050406030204" pitchFamily="18" charset="0"/>
                            </a:rPr>
                            <m:t>,…,</m:t>
                          </m:r>
                          <m:f>
                            <m:fPr>
                              <m:ctrlPr>
                                <a:rPr lang="en-US" sz="2800" i="1" dirty="0">
                                  <a:latin typeface="Cambria Math" panose="02040503050406030204" pitchFamily="18" charset="0"/>
                                </a:rPr>
                              </m:ctrlPr>
                            </m:fPr>
                            <m:num>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𝐾</m:t>
                                      </m:r>
                                    </m:sub>
                                  </m:sSub>
                                </m:sup>
                              </m:sSup>
                            </m:num>
                            <m:den>
                              <m:nary>
                                <m:naryPr>
                                  <m:chr m:val="∑"/>
                                  <m:ctrlPr>
                                    <a:rPr lang="en-US" sz="2800" i="1" dirty="0">
                                      <a:latin typeface="Cambria Math" panose="02040503050406030204" pitchFamily="18" charset="0"/>
                                    </a:rPr>
                                  </m:ctrlPr>
                                </m:naryPr>
                                <m:sub>
                                  <m:r>
                                    <m:rPr>
                                      <m:brk m:alnAt="23"/>
                                    </m:rP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𝑖</m:t>
                                          </m:r>
                                        </m:sub>
                                      </m:sSub>
                                    </m:sup>
                                  </m:sSup>
                                </m:e>
                              </m:nary>
                            </m:den>
                          </m:f>
                        </m:e>
                      </m:d>
                    </m:oMath>
                  </m:oMathPara>
                </a14:m>
                <a:endParaRPr lang="en-US" sz="2000" dirty="0"/>
              </a:p>
              <a:p>
                <a:pPr marL="457200" lvl="1" indent="0">
                  <a:buNone/>
                </a:pPr>
                <a:endParaRPr lang="en-US" sz="2000" dirty="0"/>
              </a:p>
              <a:p>
                <a:r>
                  <a:rPr lang="en-US" sz="2400" dirty="0">
                    <a:solidFill>
                      <a:prstClr val="black"/>
                    </a:solidFill>
                  </a:rPr>
                  <a:t>So, the </a:t>
                </a:r>
                <a:r>
                  <a:rPr lang="en-US" sz="2400" dirty="0" err="1">
                    <a:solidFill>
                      <a:prstClr val="black"/>
                    </a:solidFill>
                  </a:rPr>
                  <a:t>softmax</a:t>
                </a:r>
                <a:r>
                  <a:rPr lang="en-US" sz="2400" dirty="0">
                    <a:solidFill>
                      <a:prstClr val="black"/>
                    </a:solidFill>
                  </a:rPr>
                  <a:t> function maps a K-dimensional vector to a K-dimensional vector.</a:t>
                </a:r>
              </a:p>
              <a:p>
                <a:r>
                  <a:rPr lang="en-US" sz="2400" dirty="0">
                    <a:solidFill>
                      <a:prstClr val="black"/>
                    </a:solidFill>
                  </a:rPr>
                  <a:t>This output vector has two important properties:</a:t>
                </a:r>
              </a:p>
              <a:p>
                <a:pPr lvl="1"/>
                <a:r>
                  <a:rPr lang="en-US" sz="2000" dirty="0">
                    <a:solidFill>
                      <a:prstClr val="black"/>
                    </a:solidFill>
                  </a:rPr>
                  <a:t>Every value </a:t>
                </a:r>
                <a14:m>
                  <m:oMath xmlns:m="http://schemas.openxmlformats.org/officeDocument/2006/math">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panose="02040503050406030204" pitchFamily="18" charset="0"/>
                              </a:rPr>
                              <m:t>𝑒</m:t>
                            </m:r>
                          </m:e>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b="0" i="1" dirty="0" smtClean="0">
                                    <a:latin typeface="Cambria Math" panose="02040503050406030204" pitchFamily="18" charset="0"/>
                                  </a:rPr>
                                  <m:t>𝑐</m:t>
                                </m:r>
                              </m:sub>
                            </m:sSub>
                          </m:sup>
                        </m:sSup>
                      </m:num>
                      <m:den>
                        <m:nary>
                          <m:naryPr>
                            <m:chr m:val="∑"/>
                            <m:ctrlPr>
                              <a:rPr lang="en-US" sz="2000" i="1" dirty="0">
                                <a:latin typeface="Cambria Math" panose="02040503050406030204" pitchFamily="18" charset="0"/>
                              </a:rPr>
                            </m:ctrlPr>
                          </m:naryPr>
                          <m:sub>
                            <m:r>
                              <m:rPr>
                                <m:brk m:alnAt="23"/>
                              </m:rPr>
                              <a:rPr lang="en-US" sz="2000" i="1" dirty="0">
                                <a:latin typeface="Cambria Math" panose="02040503050406030204" pitchFamily="18" charset="0"/>
                              </a:rPr>
                              <m:t>𝑖</m:t>
                            </m:r>
                            <m:r>
                              <a:rPr lang="en-US" sz="2000" i="1" dirty="0">
                                <a:latin typeface="Cambria Math" panose="02040503050406030204" pitchFamily="18" charset="0"/>
                              </a:rPr>
                              <m:t>=1</m:t>
                            </m:r>
                          </m:sub>
                          <m:sup>
                            <m:r>
                              <a:rPr lang="en-US" sz="2000" i="1" dirty="0">
                                <a:latin typeface="Cambria Math" panose="02040503050406030204" pitchFamily="18" charset="0"/>
                              </a:rPr>
                              <m:t>𝐾</m:t>
                            </m:r>
                          </m:sup>
                          <m:e>
                            <m:sSup>
                              <m:sSupPr>
                                <m:ctrlPr>
                                  <a:rPr lang="en-US" sz="2000" i="1" dirty="0">
                                    <a:latin typeface="Cambria Math" panose="02040503050406030204" pitchFamily="18" charset="0"/>
                                  </a:rPr>
                                </m:ctrlPr>
                              </m:sSupPr>
                              <m:e>
                                <m:r>
                                  <a:rPr lang="en-US" sz="2000" i="1" dirty="0">
                                    <a:latin typeface="Cambria Math" panose="02040503050406030204" pitchFamily="18" charset="0"/>
                                  </a:rPr>
                                  <m:t>𝑒</m:t>
                                </m:r>
                              </m:e>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𝑧</m:t>
                                    </m:r>
                                  </m:e>
                                  <m:sub>
                                    <m:r>
                                      <a:rPr lang="en-US" sz="2000" i="1" dirty="0">
                                        <a:latin typeface="Cambria Math" panose="02040503050406030204" pitchFamily="18" charset="0"/>
                                      </a:rPr>
                                      <m:t>𝑖</m:t>
                                    </m:r>
                                  </m:sub>
                                </m:sSub>
                              </m:sup>
                            </m:sSup>
                          </m:e>
                        </m:nary>
                      </m:den>
                    </m:f>
                  </m:oMath>
                </a14:m>
                <a:r>
                  <a:rPr lang="en-US" sz="2000" dirty="0">
                    <a:solidFill>
                      <a:prstClr val="black"/>
                    </a:solidFill>
                  </a:rPr>
                  <a:t> is between 0 and 1.</a:t>
                </a:r>
              </a:p>
              <a:p>
                <a:pPr lvl="1"/>
                <a:r>
                  <a:rPr lang="en-US" sz="2000" dirty="0">
                    <a:solidFill>
                      <a:prstClr val="black"/>
                    </a:solidFill>
                  </a:rPr>
                  <a:t>The sum of all values is 1.</a:t>
                </a:r>
              </a:p>
              <a:p>
                <a:pPr marL="0" indent="0">
                  <a:buNone/>
                </a:pPr>
                <a:endParaRPr lang="en-US" sz="2400"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73746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lvl="1" indent="0">
                  <a:buNone/>
                </a:pPr>
                <a14:m>
                  <m:oMathPara xmlns:m="http://schemas.openxmlformats.org/officeDocument/2006/math">
                    <m:oMathParaPr>
                      <m:jc m:val="centerGroup"/>
                    </m:oMathParaPr>
                    <m:oMath xmlns:m="http://schemas.openxmlformats.org/officeDocument/2006/math">
                      <m:r>
                        <a:rPr lang="el-GR" sz="2800" i="1" dirty="0">
                          <a:latin typeface="Cambria Math" panose="02040503050406030204" pitchFamily="18" charset="0"/>
                        </a:rPr>
                        <m:t>𝜎</m:t>
                      </m:r>
                      <m:d>
                        <m:dPr>
                          <m:ctrlPr>
                            <a:rPr lang="en-US" sz="2800" i="1" dirty="0">
                              <a:latin typeface="Cambria Math" panose="02040503050406030204" pitchFamily="18" charset="0"/>
                            </a:rPr>
                          </m:ctrlPr>
                        </m:dPr>
                        <m:e>
                          <m:r>
                            <a:rPr lang="en-US" sz="2800" b="1" i="1" dirty="0">
                              <a:latin typeface="Cambria Math" panose="02040503050406030204" pitchFamily="18" charset="0"/>
                            </a:rPr>
                            <m:t>𝒛</m:t>
                          </m:r>
                        </m:e>
                      </m:d>
                      <m:r>
                        <a:rPr lang="en-US" sz="2800" b="0" i="1" dirty="0" smtClean="0">
                          <a:latin typeface="Cambria Math" panose="02040503050406030204" pitchFamily="18" charset="0"/>
                        </a:rPr>
                        <m:t>=</m:t>
                      </m:r>
                      <m:d>
                        <m:dPr>
                          <m:ctrlPr>
                            <a:rPr lang="en-US" sz="2800" i="1" dirty="0">
                              <a:latin typeface="Cambria Math" panose="02040503050406030204" pitchFamily="18" charset="0"/>
                            </a:rPr>
                          </m:ctrlPr>
                        </m:dPr>
                        <m:e>
                          <m:f>
                            <m:fPr>
                              <m:ctrlPr>
                                <a:rPr lang="en-US" sz="2800" i="1" dirty="0">
                                  <a:latin typeface="Cambria Math" panose="02040503050406030204" pitchFamily="18" charset="0"/>
                                </a:rPr>
                              </m:ctrlPr>
                            </m:fPr>
                            <m:num>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1</m:t>
                                      </m:r>
                                    </m:sub>
                                  </m:sSub>
                                </m:sup>
                              </m:sSup>
                            </m:num>
                            <m:den>
                              <m:nary>
                                <m:naryPr>
                                  <m:chr m:val="∑"/>
                                  <m:ctrlPr>
                                    <a:rPr lang="en-US" sz="2800" i="1" dirty="0">
                                      <a:latin typeface="Cambria Math" panose="02040503050406030204" pitchFamily="18" charset="0"/>
                                    </a:rPr>
                                  </m:ctrlPr>
                                </m:naryPr>
                                <m:sub>
                                  <m:r>
                                    <m:rPr>
                                      <m:brk m:alnAt="23"/>
                                    </m:rP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𝑖</m:t>
                                          </m:r>
                                        </m:sub>
                                      </m:sSub>
                                    </m:sup>
                                  </m:sSup>
                                </m:e>
                              </m:nary>
                            </m:den>
                          </m:f>
                          <m:r>
                            <a:rPr lang="en-US" sz="2800" i="1" dirty="0">
                              <a:latin typeface="Cambria Math" panose="02040503050406030204" pitchFamily="18" charset="0"/>
                            </a:rPr>
                            <m:t>,…,</m:t>
                          </m:r>
                          <m:f>
                            <m:fPr>
                              <m:ctrlPr>
                                <a:rPr lang="en-US" sz="2800" i="1" dirty="0">
                                  <a:latin typeface="Cambria Math" panose="02040503050406030204" pitchFamily="18" charset="0"/>
                                </a:rPr>
                              </m:ctrlPr>
                            </m:fPr>
                            <m:num>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𝐾</m:t>
                                      </m:r>
                                    </m:sub>
                                  </m:sSub>
                                </m:sup>
                              </m:sSup>
                            </m:num>
                            <m:den>
                              <m:nary>
                                <m:naryPr>
                                  <m:chr m:val="∑"/>
                                  <m:ctrlPr>
                                    <a:rPr lang="en-US" sz="2800" i="1" dirty="0">
                                      <a:latin typeface="Cambria Math" panose="02040503050406030204" pitchFamily="18" charset="0"/>
                                    </a:rPr>
                                  </m:ctrlPr>
                                </m:naryPr>
                                <m:sub>
                                  <m:r>
                                    <m:rPr>
                                      <m:brk m:alnAt="23"/>
                                    </m:rPr>
                                    <a:rPr lang="en-US" sz="2800" i="1" dirty="0">
                                      <a:latin typeface="Cambria Math" panose="02040503050406030204" pitchFamily="18" charset="0"/>
                                    </a:rPr>
                                    <m:t>𝑖</m:t>
                                  </m:r>
                                  <m:r>
                                    <a:rPr lang="en-US" sz="2800" i="1" dirty="0">
                                      <a:latin typeface="Cambria Math" panose="02040503050406030204" pitchFamily="18" charset="0"/>
                                    </a:rPr>
                                    <m:t>=1</m:t>
                                  </m:r>
                                </m:sub>
                                <m:sup>
                                  <m:r>
                                    <a:rPr lang="en-US" sz="2800" i="1" dirty="0">
                                      <a:latin typeface="Cambria Math" panose="02040503050406030204" pitchFamily="18" charset="0"/>
                                    </a:rPr>
                                    <m:t>𝐾</m:t>
                                  </m:r>
                                </m:sup>
                                <m:e>
                                  <m:sSup>
                                    <m:sSupPr>
                                      <m:ctrlPr>
                                        <a:rPr lang="en-US" sz="2800" i="1" dirty="0">
                                          <a:latin typeface="Cambria Math" panose="02040503050406030204" pitchFamily="18" charset="0"/>
                                        </a:rPr>
                                      </m:ctrlPr>
                                    </m:sSupPr>
                                    <m:e>
                                      <m:r>
                                        <a:rPr lang="en-US" sz="2800" i="1" dirty="0">
                                          <a:latin typeface="Cambria Math" panose="02040503050406030204" pitchFamily="18" charset="0"/>
                                        </a:rPr>
                                        <m:t>𝑒</m:t>
                                      </m:r>
                                    </m:e>
                                    <m:sup>
                                      <m:sSub>
                                        <m:sSubPr>
                                          <m:ctrlPr>
                                            <a:rPr lang="en-US" sz="2800" i="1" dirty="0">
                                              <a:latin typeface="Cambria Math" panose="02040503050406030204" pitchFamily="18" charset="0"/>
                                            </a:rPr>
                                          </m:ctrlPr>
                                        </m:sSubPr>
                                        <m:e>
                                          <m:r>
                                            <a:rPr lang="en-US" sz="2800" i="1" dirty="0">
                                              <a:latin typeface="Cambria Math" panose="02040503050406030204" pitchFamily="18" charset="0"/>
                                            </a:rPr>
                                            <m:t>𝑧</m:t>
                                          </m:r>
                                        </m:e>
                                        <m:sub>
                                          <m:r>
                                            <a:rPr lang="en-US" sz="2800" i="1" dirty="0">
                                              <a:latin typeface="Cambria Math" panose="02040503050406030204" pitchFamily="18" charset="0"/>
                                            </a:rPr>
                                            <m:t>𝑖</m:t>
                                          </m:r>
                                        </m:sub>
                                      </m:sSub>
                                    </m:sup>
                                  </m:sSup>
                                </m:e>
                              </m:nary>
                            </m:den>
                          </m:f>
                        </m:e>
                      </m:d>
                    </m:oMath>
                  </m:oMathPara>
                </a14:m>
                <a:endParaRPr lang="en-US" sz="2000" dirty="0"/>
              </a:p>
              <a:p>
                <a:pPr marL="457200" lvl="1" indent="0">
                  <a:buNone/>
                </a:pPr>
                <a:endParaRPr lang="en-US" sz="2000" dirty="0"/>
              </a:p>
              <a:p>
                <a:r>
                  <a:rPr lang="en-US" sz="2400" dirty="0">
                    <a:solidFill>
                      <a:prstClr val="black"/>
                    </a:solidFill>
                  </a:rPr>
                  <a:t>Based on those two properties, we can interpret  </a:t>
                </a:r>
                <a14:m>
                  <m:oMath xmlns:m="http://schemas.openxmlformats.org/officeDocument/2006/math">
                    <m:f>
                      <m:fPr>
                        <m:ctrlPr>
                          <a:rPr lang="en-US" sz="2400" i="1" dirty="0">
                            <a:latin typeface="Cambria Math" panose="02040503050406030204" pitchFamily="18" charset="0"/>
                          </a:rPr>
                        </m:ctrlPr>
                      </m:fPr>
                      <m:num>
                        <m:sSup>
                          <m:sSupPr>
                            <m:ctrlPr>
                              <a:rPr lang="en-US" sz="2400" i="1" dirty="0">
                                <a:latin typeface="Cambria Math" panose="02040503050406030204" pitchFamily="18" charset="0"/>
                              </a:rPr>
                            </m:ctrlPr>
                          </m:sSupPr>
                          <m:e>
                            <m:r>
                              <a:rPr lang="en-US" sz="2400" i="1" dirty="0">
                                <a:latin typeface="Cambria Math" panose="02040503050406030204" pitchFamily="18" charset="0"/>
                              </a:rPr>
                              <m:t>𝑒</m:t>
                            </m:r>
                          </m:e>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𝑧</m:t>
                                </m:r>
                              </m:e>
                              <m:sub>
                                <m:r>
                                  <a:rPr lang="en-US" sz="2400" b="0" i="1" dirty="0" smtClean="0">
                                    <a:latin typeface="Cambria Math" panose="02040503050406030204" pitchFamily="18" charset="0"/>
                                  </a:rPr>
                                  <m:t>𝑐</m:t>
                                </m:r>
                              </m:sub>
                            </m:sSub>
                          </m:sup>
                        </m:sSup>
                      </m:num>
                      <m:den>
                        <m:nary>
                          <m:naryPr>
                            <m:chr m:val="∑"/>
                            <m:ctrlPr>
                              <a:rPr lang="en-US" sz="2400" i="1" dirty="0">
                                <a:latin typeface="Cambria Math" panose="02040503050406030204" pitchFamily="18" charset="0"/>
                              </a:rPr>
                            </m:ctrlPr>
                          </m:naryPr>
                          <m:sub>
                            <m:r>
                              <m:rPr>
                                <m:brk m:alnAt="23"/>
                              </m:rPr>
                              <a:rPr lang="en-US" sz="2400" i="1" dirty="0">
                                <a:latin typeface="Cambria Math" panose="02040503050406030204" pitchFamily="18" charset="0"/>
                              </a:rPr>
                              <m:t>𝑖</m:t>
                            </m:r>
                            <m:r>
                              <a:rPr lang="en-US" sz="2400" i="1" dirty="0">
                                <a:latin typeface="Cambria Math" panose="02040503050406030204" pitchFamily="18" charset="0"/>
                              </a:rPr>
                              <m:t>=1</m:t>
                            </m:r>
                          </m:sub>
                          <m:sup>
                            <m:r>
                              <a:rPr lang="en-US" sz="2400" i="1" dirty="0">
                                <a:latin typeface="Cambria Math" panose="02040503050406030204" pitchFamily="18" charset="0"/>
                              </a:rPr>
                              <m:t>𝐾</m:t>
                            </m:r>
                          </m:sup>
                          <m:e>
                            <m:sSup>
                              <m:sSupPr>
                                <m:ctrlPr>
                                  <a:rPr lang="en-US" sz="2400" i="1" dirty="0">
                                    <a:latin typeface="Cambria Math" panose="02040503050406030204" pitchFamily="18" charset="0"/>
                                  </a:rPr>
                                </m:ctrlPr>
                              </m:sSupPr>
                              <m:e>
                                <m:r>
                                  <a:rPr lang="en-US" sz="2400" i="1" dirty="0">
                                    <a:latin typeface="Cambria Math" panose="02040503050406030204" pitchFamily="18" charset="0"/>
                                  </a:rPr>
                                  <m:t>𝑒</m:t>
                                </m:r>
                              </m:e>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𝑧</m:t>
                                    </m:r>
                                  </m:e>
                                  <m:sub>
                                    <m:r>
                                      <a:rPr lang="en-US" sz="2400" i="1" dirty="0">
                                        <a:latin typeface="Cambria Math" panose="02040503050406030204" pitchFamily="18" charset="0"/>
                                      </a:rPr>
                                      <m:t>𝑖</m:t>
                                    </m:r>
                                  </m:sub>
                                </m:sSub>
                              </m:sup>
                            </m:sSup>
                          </m:e>
                        </m:nary>
                      </m:den>
                    </m:f>
                  </m:oMath>
                </a14:m>
                <a:r>
                  <a:rPr lang="en-US" sz="2400" dirty="0">
                    <a:solidFill>
                      <a:prstClr val="black"/>
                    </a:solidFill>
                  </a:rPr>
                  <a:t>  as the “probability” that the correct class label is </a:t>
                </a:r>
                <a14:m>
                  <m:oMath xmlns:m="http://schemas.openxmlformats.org/officeDocument/2006/math">
                    <m:r>
                      <a:rPr lang="en-US" sz="2400" i="1" dirty="0">
                        <a:latin typeface="Cambria Math" panose="02040503050406030204" pitchFamily="18" charset="0"/>
                      </a:rPr>
                      <m:t>𝑐</m:t>
                    </m:r>
                  </m:oMath>
                </a14:m>
                <a:r>
                  <a:rPr lang="en-US" sz="2400" dirty="0">
                    <a:solidFill>
                      <a:prstClr val="black"/>
                    </a:solidFill>
                  </a:rPr>
                  <a:t>.</a:t>
                </a:r>
              </a:p>
              <a:p>
                <a:r>
                  <a:rPr lang="en-US" sz="2400" dirty="0">
                    <a:solidFill>
                      <a:prstClr val="black"/>
                    </a:solidFill>
                  </a:rPr>
                  <a:t>This is useful in various situations.</a:t>
                </a:r>
              </a:p>
              <a:p>
                <a:pPr lvl="1"/>
                <a:r>
                  <a:rPr lang="en-US" sz="2000" dirty="0">
                    <a:solidFill>
                      <a:prstClr val="black"/>
                    </a:solidFill>
                  </a:rPr>
                  <a:t>If the neural network is a component in a larger AI system, converting neural network outputs to probabilities can be useful.</a:t>
                </a:r>
              </a:p>
              <a:p>
                <a:pPr lvl="1"/>
                <a:r>
                  <a:rPr lang="en-US" sz="2000" dirty="0">
                    <a:solidFill>
                      <a:prstClr val="black"/>
                    </a:solidFill>
                  </a:rPr>
                  <a:t>If we use the categorical cross-entropy (CCE) loss, we make sure that all output values are non-negative.</a:t>
                </a:r>
                <a:endParaRPr lang="en-US" dirty="0">
                  <a:solidFill>
                    <a:prstClr val="black"/>
                  </a:solidFill>
                </a:endParaRPr>
              </a:p>
              <a:p>
                <a:pPr lvl="2"/>
                <a:r>
                  <a:rPr lang="en-US" dirty="0">
                    <a:solidFill>
                      <a:prstClr val="black"/>
                    </a:solidFill>
                  </a:rPr>
                  <a:t>Remember, if any output value is negative then CCE is not defined and thus cannot be computed.</a:t>
                </a:r>
                <a:endParaRPr lang="en-US" sz="1600"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b="-43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39597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Softmax</a:t>
            </a:r>
            <a:r>
              <a:rPr lang="en-US" dirty="0"/>
              <a:t> Example</a:t>
            </a:r>
          </a:p>
        </p:txBody>
      </p:sp>
      <p:sp>
        <p:nvSpPr>
          <p:cNvPr id="3" name="Content Placeholder 2"/>
          <p:cNvSpPr>
            <a:spLocks noGrp="1"/>
          </p:cNvSpPr>
          <p:nvPr>
            <p:ph idx="1"/>
          </p:nvPr>
        </p:nvSpPr>
        <p:spPr/>
        <p:txBody>
          <a:bodyPr/>
          <a:lstStyle/>
          <a:p>
            <a:pPr marL="0" indent="0">
              <a:buNone/>
            </a:pPr>
            <a:r>
              <a:rPr lang="en-US" sz="2000" dirty="0">
                <a:solidFill>
                  <a:prstClr val="black"/>
                </a:solidFill>
              </a:rPr>
              <a:t>import </a:t>
            </a:r>
            <a:r>
              <a:rPr lang="en-US" sz="2000" dirty="0" err="1">
                <a:solidFill>
                  <a:prstClr val="black"/>
                </a:solidFill>
              </a:rPr>
              <a:t>numpy</a:t>
            </a:r>
            <a:r>
              <a:rPr lang="en-US" sz="2000" dirty="0">
                <a:solidFill>
                  <a:prstClr val="black"/>
                </a:solidFill>
              </a:rPr>
              <a:t> as np</a:t>
            </a:r>
          </a:p>
          <a:p>
            <a:pPr marL="0" indent="0">
              <a:buNone/>
            </a:pPr>
            <a:r>
              <a:rPr lang="en-US" sz="2000" dirty="0" err="1">
                <a:solidFill>
                  <a:prstClr val="black"/>
                </a:solidFill>
              </a:rPr>
              <a:t>def</a:t>
            </a:r>
            <a:r>
              <a:rPr lang="en-US" sz="2000" dirty="0">
                <a:solidFill>
                  <a:prstClr val="black"/>
                </a:solidFill>
              </a:rPr>
              <a:t> </a:t>
            </a:r>
            <a:r>
              <a:rPr lang="en-US" sz="2000" dirty="0" err="1">
                <a:solidFill>
                  <a:prstClr val="black"/>
                </a:solidFill>
              </a:rPr>
              <a:t>softmax</a:t>
            </a:r>
            <a:r>
              <a:rPr lang="en-US" sz="2000" dirty="0">
                <a:solidFill>
                  <a:prstClr val="black"/>
                </a:solidFill>
              </a:rPr>
              <a:t>(z):</a:t>
            </a:r>
          </a:p>
          <a:p>
            <a:pPr marL="0" indent="0">
              <a:buNone/>
            </a:pPr>
            <a:r>
              <a:rPr lang="en-US" sz="2000" dirty="0">
                <a:solidFill>
                  <a:prstClr val="black"/>
                </a:solidFill>
              </a:rPr>
              <a:t>    result = </a:t>
            </a:r>
            <a:r>
              <a:rPr lang="en-US" sz="2000" dirty="0" err="1">
                <a:solidFill>
                  <a:prstClr val="black"/>
                </a:solidFill>
              </a:rPr>
              <a:t>np.exp</a:t>
            </a:r>
            <a:r>
              <a:rPr lang="en-US" sz="2000" dirty="0">
                <a:solidFill>
                  <a:prstClr val="black"/>
                </a:solidFill>
              </a:rPr>
              <a:t>(z)/</a:t>
            </a:r>
            <a:r>
              <a:rPr lang="en-US" sz="2000" dirty="0" err="1">
                <a:solidFill>
                  <a:prstClr val="black"/>
                </a:solidFill>
              </a:rPr>
              <a:t>np.sum</a:t>
            </a:r>
            <a:r>
              <a:rPr lang="en-US" sz="2000" dirty="0">
                <a:solidFill>
                  <a:prstClr val="black"/>
                </a:solidFill>
              </a:rPr>
              <a:t>(</a:t>
            </a:r>
            <a:r>
              <a:rPr lang="en-US" sz="2000" dirty="0" err="1">
                <a:solidFill>
                  <a:prstClr val="black"/>
                </a:solidFill>
              </a:rPr>
              <a:t>np.exp</a:t>
            </a:r>
            <a:r>
              <a:rPr lang="en-US" sz="2000" dirty="0">
                <a:solidFill>
                  <a:prstClr val="black"/>
                </a:solidFill>
              </a:rPr>
              <a:t>(z))</a:t>
            </a:r>
          </a:p>
          <a:p>
            <a:pPr marL="0" indent="0">
              <a:buNone/>
            </a:pPr>
            <a:r>
              <a:rPr lang="en-US" sz="2000" dirty="0">
                <a:solidFill>
                  <a:prstClr val="black"/>
                </a:solidFill>
              </a:rPr>
              <a:t>    return result</a:t>
            </a:r>
          </a:p>
          <a:p>
            <a:pPr marL="0" indent="0">
              <a:buNone/>
            </a:pPr>
            <a:endParaRPr lang="en-US" sz="2000" dirty="0">
              <a:solidFill>
                <a:prstClr val="black"/>
              </a:solidFill>
            </a:endParaRPr>
          </a:p>
          <a:p>
            <a:pPr marL="0" indent="0">
              <a:buNone/>
            </a:pPr>
            <a:r>
              <a:rPr lang="en-US" sz="2000" dirty="0">
                <a:solidFill>
                  <a:prstClr val="black"/>
                </a:solidFill>
              </a:rPr>
              <a:t>z = </a:t>
            </a:r>
            <a:r>
              <a:rPr lang="en-US" sz="2000" dirty="0" err="1">
                <a:solidFill>
                  <a:prstClr val="black"/>
                </a:solidFill>
              </a:rPr>
              <a:t>np.array</a:t>
            </a:r>
            <a:r>
              <a:rPr lang="en-US" sz="2000" dirty="0">
                <a:solidFill>
                  <a:prstClr val="black"/>
                </a:solidFill>
              </a:rPr>
              <a:t>([5, -2, 3, 7])</a:t>
            </a:r>
          </a:p>
          <a:p>
            <a:pPr marL="0" indent="0">
              <a:buNone/>
            </a:pPr>
            <a:r>
              <a:rPr lang="en-US" sz="2000" dirty="0">
                <a:solidFill>
                  <a:prstClr val="black"/>
                </a:solidFill>
              </a:rPr>
              <a:t>s = </a:t>
            </a:r>
            <a:r>
              <a:rPr lang="en-US" sz="2000" dirty="0" err="1">
                <a:solidFill>
                  <a:prstClr val="black"/>
                </a:solidFill>
              </a:rPr>
              <a:t>softmax</a:t>
            </a:r>
            <a:r>
              <a:rPr lang="en-US" sz="2000" dirty="0">
                <a:solidFill>
                  <a:prstClr val="black"/>
                </a:solidFill>
              </a:rPr>
              <a:t>(z)</a:t>
            </a:r>
          </a:p>
          <a:p>
            <a:pPr marL="0" indent="0">
              <a:buNone/>
            </a:pPr>
            <a:r>
              <a:rPr lang="en-US" sz="2000" dirty="0" err="1">
                <a:solidFill>
                  <a:prstClr val="black"/>
                </a:solidFill>
              </a:rPr>
              <a:t>np.set_printoptions</a:t>
            </a:r>
            <a:r>
              <a:rPr lang="en-US" sz="2000" dirty="0">
                <a:solidFill>
                  <a:prstClr val="black"/>
                </a:solidFill>
              </a:rPr>
              <a:t>(formatter={'all': '{: 0.4f}'.format})</a:t>
            </a:r>
          </a:p>
          <a:p>
            <a:pPr marL="0" indent="0">
              <a:buNone/>
            </a:pPr>
            <a:r>
              <a:rPr lang="en-US" sz="2000" dirty="0">
                <a:solidFill>
                  <a:prstClr val="black"/>
                </a:solidFill>
              </a:rPr>
              <a:t>print("z =   ", z)</a:t>
            </a:r>
          </a:p>
          <a:p>
            <a:pPr marL="0" indent="0">
              <a:buNone/>
            </a:pPr>
            <a:r>
              <a:rPr lang="en-US" sz="2000" dirty="0">
                <a:solidFill>
                  <a:prstClr val="black"/>
                </a:solidFill>
              </a:rPr>
              <a:t>print("</a:t>
            </a:r>
            <a:r>
              <a:rPr lang="el-GR" sz="2000" dirty="0">
                <a:solidFill>
                  <a:prstClr val="black"/>
                </a:solidFill>
              </a:rPr>
              <a:t>σ(</a:t>
            </a:r>
            <a:r>
              <a:rPr lang="en-US" sz="2000" dirty="0">
                <a:solidFill>
                  <a:prstClr val="black"/>
                </a:solidFill>
              </a:rPr>
              <a:t>z) =", s)</a:t>
            </a:r>
          </a:p>
          <a:p>
            <a:pPr marL="0" indent="0">
              <a:buNone/>
            </a:pPr>
            <a:endParaRPr lang="en-US" sz="24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Rectangle 4"/>
          <p:cNvSpPr/>
          <p:nvPr/>
        </p:nvSpPr>
        <p:spPr>
          <a:xfrm>
            <a:off x="1295400" y="5305961"/>
            <a:ext cx="6350493" cy="1323439"/>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2000" dirty="0"/>
          </a:p>
          <a:p>
            <a:r>
              <a:rPr lang="pl-PL" sz="2000" b="1" dirty="0">
                <a:latin typeface="Courier New" panose="02070309020205020404" pitchFamily="49" charset="0"/>
                <a:cs typeface="Courier New" panose="02070309020205020404" pitchFamily="49" charset="0"/>
              </a:rPr>
              <a:t>z =    [ 5.0000 -2.0000  3.0000  7.0000]</a:t>
            </a:r>
          </a:p>
          <a:p>
            <a:r>
              <a:rPr lang="pl-PL" sz="2000" b="1" dirty="0">
                <a:latin typeface="Courier New" panose="02070309020205020404" pitchFamily="49" charset="0"/>
                <a:cs typeface="Courier New" panose="02070309020205020404" pitchFamily="49" charset="0"/>
              </a:rPr>
              <a:t>σ(z) = [ 0.1173  0.0001  0.0159  0.8667]</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885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a:t>
            </a:r>
            <a:r>
              <a:rPr lang="en-US" dirty="0" err="1"/>
              <a:t>Softmax</a:t>
            </a:r>
            <a:r>
              <a:rPr lang="en-US" dirty="0"/>
              <a:t> Layer”</a:t>
            </a:r>
          </a:p>
        </p:txBody>
      </p:sp>
      <p:sp>
        <p:nvSpPr>
          <p:cNvPr id="3" name="Content Placeholder 2"/>
          <p:cNvSpPr>
            <a:spLocks noGrp="1"/>
          </p:cNvSpPr>
          <p:nvPr>
            <p:ph idx="1"/>
          </p:nvPr>
        </p:nvSpPr>
        <p:spPr/>
        <p:txBody>
          <a:bodyPr/>
          <a:lstStyle/>
          <a:p>
            <a:r>
              <a:rPr lang="en-US" sz="2400" dirty="0"/>
              <a:t>So, suppose that we have a network with three output units.</a:t>
            </a:r>
          </a:p>
          <a:p>
            <a:r>
              <a:rPr lang="en-US" sz="2400" dirty="0"/>
              <a:t>We want to add a “</a:t>
            </a:r>
            <a:r>
              <a:rPr lang="en-US" sz="2400" dirty="0" err="1"/>
              <a:t>softmax</a:t>
            </a:r>
            <a:r>
              <a:rPr lang="en-US" sz="2400" dirty="0"/>
              <a:t> layer” at the end.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dirty="0"/>
          </a:p>
        </p:txBody>
      </p:sp>
      <p:cxnSp>
        <p:nvCxnSpPr>
          <p:cNvPr id="49" name="Straight Arrow Connector 48"/>
          <p:cNvCxnSpPr>
            <a:stCxn id="55" idx="3"/>
            <a:endCxn id="36" idx="2"/>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477826" y="3352800"/>
                <a:ext cx="5306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477826" y="3352800"/>
                <a:ext cx="530658"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77826" y="4343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3477826" y="4343400"/>
                <a:ext cx="537775"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00825" y="5486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500825" y="5486400"/>
                <a:ext cx="537775" cy="46166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p:cNvCxnSpPr>
            <a:stCxn id="26" idx="6"/>
          </p:cNvCxnSpPr>
          <p:nvPr/>
        </p:nvCxnSpPr>
        <p:spPr>
          <a:xfrm>
            <a:off x="3470181" y="4850101"/>
            <a:ext cx="6857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669237" y="3403811"/>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6" name="Oval 25"/>
          <p:cNvSpPr/>
          <p:nvPr/>
        </p:nvSpPr>
        <p:spPr>
          <a:xfrm>
            <a:off x="2669237" y="4451039"/>
            <a:ext cx="800944"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27" name="Straight Arrow Connector 26"/>
          <p:cNvCxnSpPr>
            <a:endCxn id="25" idx="2"/>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5" idx="3"/>
            <a:endCxn id="25" idx="2"/>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6" idx="3"/>
          </p:cNvCxnSpPr>
          <p:nvPr/>
        </p:nvCxnSpPr>
        <p:spPr>
          <a:xfrm flipV="1">
            <a:off x="1793778" y="5132280"/>
            <a:ext cx="992755" cy="106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5" idx="3"/>
            <a:endCxn id="26" idx="2"/>
          </p:cNvCxnSpPr>
          <p:nvPr/>
        </p:nvCxnSpPr>
        <p:spPr>
          <a:xfrm flipV="1">
            <a:off x="1772493" y="4850101"/>
            <a:ext cx="896744" cy="58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6"/>
          </p:cNvCxnSpPr>
          <p:nvPr/>
        </p:nvCxnSpPr>
        <p:spPr>
          <a:xfrm>
            <a:off x="3470180" y="3802873"/>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6"/>
          </p:cNvCxnSpPr>
          <p:nvPr/>
        </p:nvCxnSpPr>
        <p:spPr>
          <a:xfrm>
            <a:off x="3470180" y="5953025"/>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669237" y="5553963"/>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4" name="Straight Arrow Connector 43"/>
          <p:cNvCxnSpPr>
            <a:endCxn id="25" idx="2"/>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6" idx="2"/>
          </p:cNvCxnSpPr>
          <p:nvPr/>
        </p:nvCxnSpPr>
        <p:spPr>
          <a:xfrm>
            <a:off x="1793777" y="3714050"/>
            <a:ext cx="875460" cy="22389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3"/>
          </p:cNvCxnSpPr>
          <p:nvPr/>
        </p:nvCxnSpPr>
        <p:spPr>
          <a:xfrm>
            <a:off x="1772493" y="6181986"/>
            <a:ext cx="1014039" cy="532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76" name="Straight Arrow Connector 75"/>
          <p:cNvCxnSpPr>
            <a:endCxn id="26" idx="1"/>
          </p:cNvCxnSpPr>
          <p:nvPr/>
        </p:nvCxnSpPr>
        <p:spPr>
          <a:xfrm>
            <a:off x="1793776" y="3672172"/>
            <a:ext cx="992757" cy="89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078418" y="2758093"/>
            <a:ext cx="2250980" cy="496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output layer</a:t>
            </a:r>
          </a:p>
        </p:txBody>
      </p:sp>
    </p:spTree>
    <p:extLst>
      <p:ext uri="{BB962C8B-B14F-4D97-AF65-F5344CB8AC3E}">
        <p14:creationId xmlns:p14="http://schemas.microsoft.com/office/powerpoint/2010/main" val="977753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a:t>
            </a:r>
            <a:r>
              <a:rPr lang="en-US" dirty="0" err="1"/>
              <a:t>Softmax</a:t>
            </a:r>
            <a:r>
              <a:rPr lang="en-US" dirty="0"/>
              <a:t> Layer”</a:t>
            </a:r>
          </a:p>
        </p:txBody>
      </p:sp>
      <p:sp>
        <p:nvSpPr>
          <p:cNvPr id="3" name="Content Placeholder 2"/>
          <p:cNvSpPr>
            <a:spLocks noGrp="1"/>
          </p:cNvSpPr>
          <p:nvPr>
            <p:ph idx="1"/>
          </p:nvPr>
        </p:nvSpPr>
        <p:spPr/>
        <p:txBody>
          <a:bodyPr/>
          <a:lstStyle/>
          <a:p>
            <a:r>
              <a:rPr lang="en-US" sz="2400" dirty="0"/>
              <a:t>So, suppose that we have a network with three output units.</a:t>
            </a:r>
          </a:p>
          <a:p>
            <a:r>
              <a:rPr lang="en-US" sz="2400" dirty="0"/>
              <a:t>We want to add a “</a:t>
            </a:r>
            <a:r>
              <a:rPr lang="en-US" sz="2400" dirty="0" err="1"/>
              <a:t>softmax</a:t>
            </a:r>
            <a:r>
              <a:rPr lang="en-US" sz="2400" dirty="0"/>
              <a:t> layer” at the end.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27</a:t>
            </a:fld>
            <a:endParaRPr lang="en-US" dirty="0"/>
          </a:p>
        </p:txBody>
      </p:sp>
      <p:cxnSp>
        <p:nvCxnSpPr>
          <p:cNvPr id="49" name="Straight Arrow Connector 48"/>
          <p:cNvCxnSpPr>
            <a:stCxn id="55" idx="3"/>
            <a:endCxn id="36" idx="2"/>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477826" y="3352800"/>
                <a:ext cx="5306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477826" y="3352800"/>
                <a:ext cx="530658"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77826" y="4343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3477826" y="4343400"/>
                <a:ext cx="537775"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00825" y="5486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500825" y="5486400"/>
                <a:ext cx="537775" cy="46166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p:cNvCxnSpPr>
            <a:stCxn id="26" idx="6"/>
            <a:endCxn id="29" idx="2"/>
          </p:cNvCxnSpPr>
          <p:nvPr/>
        </p:nvCxnSpPr>
        <p:spPr>
          <a:xfrm>
            <a:off x="3470181" y="4850101"/>
            <a:ext cx="683646" cy="223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669237" y="3403811"/>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6" name="Oval 25"/>
          <p:cNvSpPr/>
          <p:nvPr/>
        </p:nvSpPr>
        <p:spPr>
          <a:xfrm>
            <a:off x="2669237" y="4451039"/>
            <a:ext cx="800944"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27" name="Straight Arrow Connector 26"/>
          <p:cNvCxnSpPr>
            <a:endCxn id="25" idx="2"/>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5" idx="3"/>
            <a:endCxn id="25" idx="2"/>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6" idx="3"/>
          </p:cNvCxnSpPr>
          <p:nvPr/>
        </p:nvCxnSpPr>
        <p:spPr>
          <a:xfrm flipV="1">
            <a:off x="1793778" y="5132280"/>
            <a:ext cx="992755" cy="106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5" idx="3"/>
            <a:endCxn id="26" idx="2"/>
          </p:cNvCxnSpPr>
          <p:nvPr/>
        </p:nvCxnSpPr>
        <p:spPr>
          <a:xfrm flipV="1">
            <a:off x="1772493" y="4850101"/>
            <a:ext cx="896744" cy="58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6"/>
            <a:endCxn id="29" idx="1"/>
          </p:cNvCxnSpPr>
          <p:nvPr/>
        </p:nvCxnSpPr>
        <p:spPr>
          <a:xfrm>
            <a:off x="3470180" y="3802873"/>
            <a:ext cx="912102" cy="233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6"/>
            <a:endCxn id="29" idx="3"/>
          </p:cNvCxnSpPr>
          <p:nvPr/>
        </p:nvCxnSpPr>
        <p:spPr>
          <a:xfrm flipV="1">
            <a:off x="3470180" y="5918721"/>
            <a:ext cx="912102" cy="34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669237" y="5553963"/>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4" name="Straight Arrow Connector 43"/>
          <p:cNvCxnSpPr>
            <a:endCxn id="25" idx="2"/>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6" idx="2"/>
          </p:cNvCxnSpPr>
          <p:nvPr/>
        </p:nvCxnSpPr>
        <p:spPr>
          <a:xfrm>
            <a:off x="1793777" y="3714050"/>
            <a:ext cx="875460" cy="22389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3"/>
          </p:cNvCxnSpPr>
          <p:nvPr/>
        </p:nvCxnSpPr>
        <p:spPr>
          <a:xfrm>
            <a:off x="1772493" y="6181986"/>
            <a:ext cx="1014039" cy="532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76" name="Straight Arrow Connector 75"/>
          <p:cNvCxnSpPr>
            <a:endCxn id="26" idx="1"/>
          </p:cNvCxnSpPr>
          <p:nvPr/>
        </p:nvCxnSpPr>
        <p:spPr>
          <a:xfrm>
            <a:off x="1793776" y="3672172"/>
            <a:ext cx="992757" cy="89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133600" y="2587751"/>
            <a:ext cx="1828800" cy="66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former output</a:t>
            </a:r>
            <a:br>
              <a:rPr lang="el-GR" sz="2000" dirty="0">
                <a:solidFill>
                  <a:schemeClr val="tx1"/>
                </a:solidFill>
              </a:rPr>
            </a:br>
            <a:r>
              <a:rPr lang="en-US" sz="2000" dirty="0">
                <a:solidFill>
                  <a:schemeClr val="tx1"/>
                </a:solidFill>
              </a:rPr>
              <a:t> layer</a:t>
            </a:r>
          </a:p>
        </p:txBody>
      </p:sp>
      <p:sp>
        <p:nvSpPr>
          <p:cNvPr id="29" name="Oval 28"/>
          <p:cNvSpPr/>
          <p:nvPr/>
        </p:nvSpPr>
        <p:spPr>
          <a:xfrm>
            <a:off x="4153827" y="3392876"/>
            <a:ext cx="1559990" cy="29592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softmax</a:t>
            </a:r>
            <a:br>
              <a:rPr lang="en-US" sz="2000" dirty="0">
                <a:solidFill>
                  <a:schemeClr val="tx1"/>
                </a:solidFill>
              </a:rPr>
            </a:br>
            <a:r>
              <a:rPr lang="en-US" sz="2000" dirty="0">
                <a:solidFill>
                  <a:schemeClr val="tx1"/>
                </a:solidFill>
              </a:rPr>
              <a:t>layer</a:t>
            </a:r>
          </a:p>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3" name="Rectangle 32"/>
              <p:cNvSpPr/>
              <p:nvPr/>
            </p:nvSpPr>
            <p:spPr>
              <a:xfrm>
                <a:off x="5638800" y="3576935"/>
                <a:ext cx="547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l-GR" sz="2400" b="0" i="1" dirty="0" smtClean="0">
                              <a:solidFill>
                                <a:prstClr val="black"/>
                              </a:solidFill>
                              <a:latin typeface="Cambria Math" panose="02040503050406030204" pitchFamily="18" charset="0"/>
                            </a:rPr>
                            <m:t>𝜎</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5638800" y="3576935"/>
                <a:ext cx="54758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722646" y="4486375"/>
                <a:ext cx="572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m:rPr>
                              <m:sty m:val="p"/>
                            </m:rPr>
                            <a:rPr lang="el-GR" sz="2400" b="0" i="0" dirty="0" smtClean="0">
                              <a:solidFill>
                                <a:prstClr val="black"/>
                              </a:solidFill>
                              <a:latin typeface="Cambria Math" panose="02040503050406030204" pitchFamily="18" charset="0"/>
                            </a:rPr>
                            <m:t>σ</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722646" y="4486375"/>
                <a:ext cx="57252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715000" y="5562600"/>
                <a:ext cx="5547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l-GR" sz="2400" b="0" i="1" dirty="0" smtClean="0">
                              <a:solidFill>
                                <a:prstClr val="black"/>
                              </a:solidFill>
                              <a:latin typeface="Cambria Math" panose="02040503050406030204" pitchFamily="18" charset="0"/>
                            </a:rPr>
                            <m:t>𝜎</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5715000" y="5562600"/>
                <a:ext cx="554703" cy="461665"/>
              </a:xfrm>
              <a:prstGeom prst="rect">
                <a:avLst/>
              </a:prstGeom>
              <a:blipFill>
                <a:blip r:embed="rId7"/>
                <a:stretch>
                  <a:fillRect b="-1333"/>
                </a:stretch>
              </a:blipFill>
            </p:spPr>
            <p:txBody>
              <a:bodyPr/>
              <a:lstStyle/>
              <a:p>
                <a:r>
                  <a:rPr lang="en-US">
                    <a:noFill/>
                  </a:rPr>
                  <a:t> </a:t>
                </a:r>
              </a:p>
            </p:txBody>
          </p:sp>
        </mc:Fallback>
      </mc:AlternateContent>
      <p:cxnSp>
        <p:nvCxnSpPr>
          <p:cNvPr id="38" name="Straight Arrow Connector 37"/>
          <p:cNvCxnSpPr/>
          <p:nvPr/>
        </p:nvCxnSpPr>
        <p:spPr>
          <a:xfrm>
            <a:off x="5715001" y="4993076"/>
            <a:ext cx="6857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3" idx="1"/>
          </p:cNvCxnSpPr>
          <p:nvPr/>
        </p:nvCxnSpPr>
        <p:spPr>
          <a:xfrm flipV="1">
            <a:off x="5638800" y="3922077"/>
            <a:ext cx="823476" cy="1979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5"/>
          </p:cNvCxnSpPr>
          <p:nvPr/>
        </p:nvCxnSpPr>
        <p:spPr>
          <a:xfrm>
            <a:off x="5485362" y="5918721"/>
            <a:ext cx="915438" cy="1772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6462276" y="3505200"/>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b="0" i="1" dirty="0" smtClean="0">
                                      <a:latin typeface="Cambria Math" panose="02040503050406030204" pitchFamily="18" charset="0"/>
                                    </a:rPr>
                                    <m:t>1</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6462276" y="3505200"/>
                <a:ext cx="1190198" cy="8337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400800" y="4572000"/>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b="0" i="1" dirty="0" smtClean="0">
                                      <a:latin typeface="Cambria Math" panose="02040503050406030204" pitchFamily="18" charset="0"/>
                                    </a:rPr>
                                    <m:t>2</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41" name="Rectangle 40"/>
              <p:cNvSpPr>
                <a:spLocks noRot="1" noChangeAspect="1" noMove="1" noResize="1" noEditPoints="1" noAdjustHandles="1" noChangeArrowheads="1" noChangeShapeType="1" noTextEdit="1"/>
              </p:cNvSpPr>
              <p:nvPr/>
            </p:nvSpPr>
            <p:spPr>
              <a:xfrm>
                <a:off x="6400800" y="4572000"/>
                <a:ext cx="1190198" cy="8337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400800" y="5654684"/>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smtClean="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l-GR" sz="2200" b="0" i="1" dirty="0" smtClean="0">
                                      <a:latin typeface="Cambria Math" panose="02040503050406030204" pitchFamily="18" charset="0"/>
                                    </a:rPr>
                                    <m:t>3</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42" name="Rectangle 41"/>
              <p:cNvSpPr>
                <a:spLocks noRot="1" noChangeAspect="1" noMove="1" noResize="1" noEditPoints="1" noAdjustHandles="1" noChangeArrowheads="1" noChangeShapeType="1" noTextEdit="1"/>
              </p:cNvSpPr>
              <p:nvPr/>
            </p:nvSpPr>
            <p:spPr>
              <a:xfrm>
                <a:off x="6400800" y="5654684"/>
                <a:ext cx="1190198" cy="833754"/>
              </a:xfrm>
              <a:prstGeom prst="rect">
                <a:avLst/>
              </a:prstGeom>
              <a:blipFill>
                <a:blip r:embed="rId10"/>
                <a:stretch>
                  <a:fillRect/>
                </a:stretch>
              </a:blipFill>
            </p:spPr>
            <p:txBody>
              <a:bodyPr/>
              <a:lstStyle/>
              <a:p>
                <a:r>
                  <a:rPr lang="en-US">
                    <a:noFill/>
                  </a:rPr>
                  <a:t> </a:t>
                </a:r>
              </a:p>
            </p:txBody>
          </p:sp>
        </mc:Fallback>
      </mc:AlternateContent>
      <p:sp>
        <p:nvSpPr>
          <p:cNvPr id="45" name="Rectangle 44"/>
          <p:cNvSpPr/>
          <p:nvPr/>
        </p:nvSpPr>
        <p:spPr>
          <a:xfrm>
            <a:off x="4114800" y="2590800"/>
            <a:ext cx="1676400" cy="66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new output</a:t>
            </a:r>
            <a:br>
              <a:rPr lang="el-GR" sz="2000" dirty="0">
                <a:solidFill>
                  <a:schemeClr val="tx1"/>
                </a:solidFill>
              </a:rPr>
            </a:br>
            <a:r>
              <a:rPr lang="en-US" sz="2000" dirty="0">
                <a:solidFill>
                  <a:schemeClr val="tx1"/>
                </a:solidFill>
              </a:rPr>
              <a:t> layer</a:t>
            </a:r>
          </a:p>
        </p:txBody>
      </p:sp>
    </p:spTree>
    <p:extLst>
      <p:ext uri="{BB962C8B-B14F-4D97-AF65-F5344CB8AC3E}">
        <p14:creationId xmlns:p14="http://schemas.microsoft.com/office/powerpoint/2010/main" val="1097739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“Units” and “Layers”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In previous lectures, we have defined two kinds of layers:</a:t>
                </a:r>
              </a:p>
              <a:p>
                <a:pPr lvl="1"/>
                <a:r>
                  <a:rPr lang="en-US" sz="2000" dirty="0"/>
                  <a:t>The input layer, whose output is simply the input vector.</a:t>
                </a:r>
              </a:p>
              <a:p>
                <a:pPr lvl="1"/>
                <a:r>
                  <a:rPr lang="en-US" sz="2000" dirty="0"/>
                  <a:t>A layer made of </a:t>
                </a:r>
                <a:r>
                  <a:rPr lang="en-US" sz="2000" dirty="0" err="1"/>
                  <a:t>perceptrons</a:t>
                </a:r>
                <a:r>
                  <a:rPr lang="en-US" sz="2000" dirty="0"/>
                  <a:t>, where each perceptron computes its output as </a:t>
                </a:r>
                <a14:m>
                  <m:oMath xmlns:m="http://schemas.openxmlformats.org/officeDocument/2006/math">
                    <m:r>
                      <a:rPr lang="en-US" sz="2000" i="1">
                        <a:latin typeface="Cambria Math"/>
                      </a:rPr>
                      <m:t>𝑧</m:t>
                    </m:r>
                    <m:r>
                      <a:rPr lang="en-US" sz="2000" i="1">
                        <a:latin typeface="Cambria Math"/>
                      </a:rPr>
                      <m:t>=</m:t>
                    </m:r>
                    <m:r>
                      <a:rPr lang="en-US" sz="2000" i="1">
                        <a:latin typeface="Cambria Math"/>
                      </a:rPr>
                      <m:t>h</m:t>
                    </m:r>
                    <m:d>
                      <m:dPr>
                        <m:ctrlPr>
                          <a:rPr lang="en-US" sz="2000" i="1">
                            <a:latin typeface="Cambria Math" panose="02040503050406030204" pitchFamily="18" charset="0"/>
                          </a:rPr>
                        </m:ctrlPr>
                      </m:dPr>
                      <m:e>
                        <m:r>
                          <a:rPr lang="en-US" sz="2000" i="1">
                            <a:latin typeface="Cambria Math" panose="02040503050406030204" pitchFamily="18" charset="0"/>
                          </a:rPr>
                          <m:t>𝑏</m:t>
                        </m:r>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a:rPr>
                              <m:t>𝑖</m:t>
                            </m:r>
                            <m:r>
                              <a:rPr lang="en-US" sz="2000" i="1">
                                <a:latin typeface="Cambria Math"/>
                              </a:rPr>
                              <m:t>=0</m:t>
                            </m:r>
                          </m:sub>
                          <m:sup>
                            <m:r>
                              <a:rPr lang="en-US" sz="2000" i="1">
                                <a:latin typeface="Cambria Math"/>
                              </a:rPr>
                              <m:t>𝐷</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𝑖</m:t>
                                    </m:r>
                                  </m:sub>
                                </m:sSub>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𝑖</m:t>
                                    </m:r>
                                  </m:sub>
                                </m:sSub>
                              </m:e>
                            </m:d>
                          </m:e>
                        </m:nary>
                      </m:e>
                    </m:d>
                  </m:oMath>
                </a14:m>
                <a:r>
                  <a:rPr lang="en-US" sz="2000" dirty="0"/>
                  <a:t>.</a:t>
                </a:r>
              </a:p>
              <a:p>
                <a:r>
                  <a:rPr lang="en-US" sz="2400" dirty="0"/>
                  <a:t>The “</a:t>
                </a:r>
                <a:r>
                  <a:rPr lang="en-US" sz="2400" dirty="0" err="1"/>
                  <a:t>softmax</a:t>
                </a:r>
                <a:r>
                  <a:rPr lang="en-US" sz="2400" dirty="0"/>
                  <a:t> layer” that we described in the previous slide, does not match either case.</a:t>
                </a:r>
              </a:p>
              <a:p>
                <a:r>
                  <a:rPr lang="en-US" sz="2400" dirty="0"/>
                  <a:t>To accommodate the “</a:t>
                </a:r>
                <a:r>
                  <a:rPr lang="en-US" sz="2400" dirty="0" err="1"/>
                  <a:t>softmax</a:t>
                </a:r>
                <a:r>
                  <a:rPr lang="en-US" sz="2400" dirty="0"/>
                  <a:t> layer” and other layers we will encounter in this class, we will broaden our definitions of “units” and “layers”.</a:t>
                </a:r>
              </a:p>
              <a:p>
                <a:pPr lvl="1"/>
                <a:r>
                  <a:rPr lang="en-US" sz="2000" dirty="0"/>
                  <a:t>A neural network unit is allowed to compute any function that maps the inputs of the unit to a real number.</a:t>
                </a:r>
              </a:p>
              <a:p>
                <a:pPr lvl="1"/>
                <a:r>
                  <a:rPr lang="en-US" sz="2000" dirty="0"/>
                  <a:t>A neural network layer is allowed to compute any function that maps its input vector (i.e., the output vector of the previous layer) to an output vector.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r="-519" b="-7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26804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as a Generalized Layer</a:t>
            </a:r>
          </a:p>
        </p:txBody>
      </p:sp>
      <p:sp>
        <p:nvSpPr>
          <p:cNvPr id="3" name="Content Placeholder 2"/>
          <p:cNvSpPr>
            <a:spLocks noGrp="1"/>
          </p:cNvSpPr>
          <p:nvPr>
            <p:ph idx="1"/>
          </p:nvPr>
        </p:nvSpPr>
        <p:spPr/>
        <p:txBody>
          <a:bodyPr/>
          <a:lstStyle/>
          <a:p>
            <a:r>
              <a:rPr lang="en-US" sz="2400" dirty="0"/>
              <a:t>Given the generalized definition of a layer, the </a:t>
            </a:r>
            <a:r>
              <a:rPr lang="en-US" sz="2400" dirty="0" err="1"/>
              <a:t>softmax</a:t>
            </a:r>
            <a:r>
              <a:rPr lang="en-US" sz="2400" dirty="0"/>
              <a:t> function can now be represented as a layer.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dirty="0"/>
          </a:p>
        </p:txBody>
      </p:sp>
      <p:cxnSp>
        <p:nvCxnSpPr>
          <p:cNvPr id="49" name="Straight Arrow Connector 48"/>
          <p:cNvCxnSpPr>
            <a:stCxn id="55" idx="3"/>
            <a:endCxn id="36" idx="2"/>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477826" y="3352800"/>
                <a:ext cx="5306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477826" y="3352800"/>
                <a:ext cx="530658"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77826" y="4343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3477826" y="4343400"/>
                <a:ext cx="537775"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00825" y="5486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500825" y="5486400"/>
                <a:ext cx="537775" cy="46166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p:cNvCxnSpPr>
            <a:stCxn id="26" idx="6"/>
            <a:endCxn id="29" idx="2"/>
          </p:cNvCxnSpPr>
          <p:nvPr/>
        </p:nvCxnSpPr>
        <p:spPr>
          <a:xfrm>
            <a:off x="3470181" y="4850101"/>
            <a:ext cx="683646" cy="223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669237" y="3403811"/>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6" name="Oval 25"/>
          <p:cNvSpPr/>
          <p:nvPr/>
        </p:nvSpPr>
        <p:spPr>
          <a:xfrm>
            <a:off x="2669237" y="4451039"/>
            <a:ext cx="800944"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27" name="Straight Arrow Connector 26"/>
          <p:cNvCxnSpPr>
            <a:endCxn id="25" idx="2"/>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5" idx="3"/>
            <a:endCxn id="25" idx="2"/>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6" idx="3"/>
          </p:cNvCxnSpPr>
          <p:nvPr/>
        </p:nvCxnSpPr>
        <p:spPr>
          <a:xfrm flipV="1">
            <a:off x="1793778" y="5132280"/>
            <a:ext cx="992755" cy="106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5" idx="3"/>
            <a:endCxn id="26" idx="2"/>
          </p:cNvCxnSpPr>
          <p:nvPr/>
        </p:nvCxnSpPr>
        <p:spPr>
          <a:xfrm flipV="1">
            <a:off x="1772493" y="4850101"/>
            <a:ext cx="896744" cy="58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6"/>
            <a:endCxn id="29" idx="1"/>
          </p:cNvCxnSpPr>
          <p:nvPr/>
        </p:nvCxnSpPr>
        <p:spPr>
          <a:xfrm>
            <a:off x="3470180" y="3802873"/>
            <a:ext cx="912102" cy="233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6"/>
            <a:endCxn id="29" idx="3"/>
          </p:cNvCxnSpPr>
          <p:nvPr/>
        </p:nvCxnSpPr>
        <p:spPr>
          <a:xfrm flipV="1">
            <a:off x="3470180" y="5918721"/>
            <a:ext cx="912102" cy="34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669237" y="5553963"/>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4" name="Straight Arrow Connector 43"/>
          <p:cNvCxnSpPr>
            <a:endCxn id="25" idx="2"/>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6" idx="2"/>
          </p:cNvCxnSpPr>
          <p:nvPr/>
        </p:nvCxnSpPr>
        <p:spPr>
          <a:xfrm>
            <a:off x="1793777" y="3714050"/>
            <a:ext cx="875460" cy="22389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3"/>
          </p:cNvCxnSpPr>
          <p:nvPr/>
        </p:nvCxnSpPr>
        <p:spPr>
          <a:xfrm>
            <a:off x="1772493" y="6181986"/>
            <a:ext cx="1014039" cy="532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76" name="Straight Arrow Connector 75"/>
          <p:cNvCxnSpPr>
            <a:endCxn id="26" idx="1"/>
          </p:cNvCxnSpPr>
          <p:nvPr/>
        </p:nvCxnSpPr>
        <p:spPr>
          <a:xfrm>
            <a:off x="1793776" y="3672172"/>
            <a:ext cx="992757" cy="89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133600" y="2587751"/>
            <a:ext cx="1828800" cy="66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former output</a:t>
            </a:r>
            <a:br>
              <a:rPr lang="el-GR" sz="2000" dirty="0">
                <a:solidFill>
                  <a:schemeClr val="tx1"/>
                </a:solidFill>
              </a:rPr>
            </a:br>
            <a:r>
              <a:rPr lang="en-US" sz="2000" dirty="0">
                <a:solidFill>
                  <a:schemeClr val="tx1"/>
                </a:solidFill>
              </a:rPr>
              <a:t> layer</a:t>
            </a:r>
          </a:p>
        </p:txBody>
      </p:sp>
      <p:sp>
        <p:nvSpPr>
          <p:cNvPr id="29" name="Oval 28"/>
          <p:cNvSpPr/>
          <p:nvPr/>
        </p:nvSpPr>
        <p:spPr>
          <a:xfrm>
            <a:off x="4153827" y="3392876"/>
            <a:ext cx="1559990" cy="29592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softmax</a:t>
            </a:r>
            <a:br>
              <a:rPr lang="en-US" sz="2000" dirty="0">
                <a:solidFill>
                  <a:schemeClr val="tx1"/>
                </a:solidFill>
              </a:rPr>
            </a:br>
            <a:r>
              <a:rPr lang="en-US" sz="2000" dirty="0">
                <a:solidFill>
                  <a:schemeClr val="tx1"/>
                </a:solidFill>
              </a:rPr>
              <a:t>layer</a:t>
            </a:r>
          </a:p>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3" name="Rectangle 32"/>
              <p:cNvSpPr/>
              <p:nvPr/>
            </p:nvSpPr>
            <p:spPr>
              <a:xfrm>
                <a:off x="5638800" y="3576935"/>
                <a:ext cx="547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l-GR" sz="2400" b="0" i="1" dirty="0" smtClean="0">
                              <a:solidFill>
                                <a:prstClr val="black"/>
                              </a:solidFill>
                              <a:latin typeface="Cambria Math" panose="02040503050406030204" pitchFamily="18" charset="0"/>
                            </a:rPr>
                            <m:t>𝜎</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5638800" y="3576935"/>
                <a:ext cx="54758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722646" y="4486375"/>
                <a:ext cx="572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m:rPr>
                              <m:sty m:val="p"/>
                            </m:rPr>
                            <a:rPr lang="el-GR" sz="2400" b="0" i="0" dirty="0" smtClean="0">
                              <a:solidFill>
                                <a:prstClr val="black"/>
                              </a:solidFill>
                              <a:latin typeface="Cambria Math" panose="02040503050406030204" pitchFamily="18" charset="0"/>
                            </a:rPr>
                            <m:t>σ</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722646" y="4486375"/>
                <a:ext cx="57252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715000" y="5562600"/>
                <a:ext cx="5547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l-GR" sz="2400" b="0" i="1" dirty="0" smtClean="0">
                              <a:solidFill>
                                <a:prstClr val="black"/>
                              </a:solidFill>
                              <a:latin typeface="Cambria Math" panose="02040503050406030204" pitchFamily="18" charset="0"/>
                            </a:rPr>
                            <m:t>𝜎</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5715000" y="5562600"/>
                <a:ext cx="554703" cy="461665"/>
              </a:xfrm>
              <a:prstGeom prst="rect">
                <a:avLst/>
              </a:prstGeom>
              <a:blipFill>
                <a:blip r:embed="rId7"/>
                <a:stretch>
                  <a:fillRect b="-1333"/>
                </a:stretch>
              </a:blipFill>
            </p:spPr>
            <p:txBody>
              <a:bodyPr/>
              <a:lstStyle/>
              <a:p>
                <a:r>
                  <a:rPr lang="en-US">
                    <a:noFill/>
                  </a:rPr>
                  <a:t> </a:t>
                </a:r>
              </a:p>
            </p:txBody>
          </p:sp>
        </mc:Fallback>
      </mc:AlternateContent>
      <p:cxnSp>
        <p:nvCxnSpPr>
          <p:cNvPr id="38" name="Straight Arrow Connector 37"/>
          <p:cNvCxnSpPr/>
          <p:nvPr/>
        </p:nvCxnSpPr>
        <p:spPr>
          <a:xfrm>
            <a:off x="5715001" y="4993076"/>
            <a:ext cx="6857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3" idx="1"/>
          </p:cNvCxnSpPr>
          <p:nvPr/>
        </p:nvCxnSpPr>
        <p:spPr>
          <a:xfrm flipV="1">
            <a:off x="5638800" y="3922077"/>
            <a:ext cx="823476" cy="1979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5"/>
          </p:cNvCxnSpPr>
          <p:nvPr/>
        </p:nvCxnSpPr>
        <p:spPr>
          <a:xfrm>
            <a:off x="5485362" y="5918721"/>
            <a:ext cx="915438" cy="1772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6462276" y="3505200"/>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b="0" i="1" dirty="0" smtClean="0">
                                      <a:latin typeface="Cambria Math" panose="02040503050406030204" pitchFamily="18" charset="0"/>
                                    </a:rPr>
                                    <m:t>1</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6462276" y="3505200"/>
                <a:ext cx="1190198" cy="8337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400800" y="4572000"/>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b="0" i="1" dirty="0" smtClean="0">
                                      <a:latin typeface="Cambria Math" panose="02040503050406030204" pitchFamily="18" charset="0"/>
                                    </a:rPr>
                                    <m:t>2</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41" name="Rectangle 40"/>
              <p:cNvSpPr>
                <a:spLocks noRot="1" noChangeAspect="1" noMove="1" noResize="1" noEditPoints="1" noAdjustHandles="1" noChangeArrowheads="1" noChangeShapeType="1" noTextEdit="1"/>
              </p:cNvSpPr>
              <p:nvPr/>
            </p:nvSpPr>
            <p:spPr>
              <a:xfrm>
                <a:off x="6400800" y="4572000"/>
                <a:ext cx="1190198" cy="8337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400800" y="5654684"/>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smtClean="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l-GR" sz="2200" b="0" i="1" dirty="0" smtClean="0">
                                      <a:latin typeface="Cambria Math" panose="02040503050406030204" pitchFamily="18" charset="0"/>
                                    </a:rPr>
                                    <m:t>3</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42" name="Rectangle 41"/>
              <p:cNvSpPr>
                <a:spLocks noRot="1" noChangeAspect="1" noMove="1" noResize="1" noEditPoints="1" noAdjustHandles="1" noChangeArrowheads="1" noChangeShapeType="1" noTextEdit="1"/>
              </p:cNvSpPr>
              <p:nvPr/>
            </p:nvSpPr>
            <p:spPr>
              <a:xfrm>
                <a:off x="6400800" y="5654684"/>
                <a:ext cx="1190198" cy="833754"/>
              </a:xfrm>
              <a:prstGeom prst="rect">
                <a:avLst/>
              </a:prstGeom>
              <a:blipFill>
                <a:blip r:embed="rId10"/>
                <a:stretch>
                  <a:fillRect/>
                </a:stretch>
              </a:blipFill>
            </p:spPr>
            <p:txBody>
              <a:bodyPr/>
              <a:lstStyle/>
              <a:p>
                <a:r>
                  <a:rPr lang="en-US">
                    <a:noFill/>
                  </a:rPr>
                  <a:t> </a:t>
                </a:r>
              </a:p>
            </p:txBody>
          </p:sp>
        </mc:Fallback>
      </mc:AlternateContent>
      <p:sp>
        <p:nvSpPr>
          <p:cNvPr id="45" name="Rectangle 44"/>
          <p:cNvSpPr/>
          <p:nvPr/>
        </p:nvSpPr>
        <p:spPr>
          <a:xfrm>
            <a:off x="4114800" y="2590800"/>
            <a:ext cx="1676400" cy="66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new output</a:t>
            </a:r>
            <a:br>
              <a:rPr lang="el-GR" sz="2000" dirty="0">
                <a:solidFill>
                  <a:schemeClr val="tx1"/>
                </a:solidFill>
              </a:rPr>
            </a:br>
            <a:r>
              <a:rPr lang="en-US" sz="2000" dirty="0">
                <a:solidFill>
                  <a:schemeClr val="tx1"/>
                </a:solidFill>
              </a:rPr>
              <a:t> layer</a:t>
            </a:r>
          </a:p>
        </p:txBody>
      </p:sp>
    </p:spTree>
    <p:extLst>
      <p:ext uri="{BB962C8B-B14F-4D97-AF65-F5344CB8AC3E}">
        <p14:creationId xmlns:p14="http://schemas.microsoft.com/office/powerpoint/2010/main" val="266152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048000" cy="990600"/>
          </a:xfrm>
        </p:spPr>
        <p:txBody>
          <a:bodyPr/>
          <a:lstStyle/>
          <a:p>
            <a:r>
              <a:rPr lang="en-US" dirty="0"/>
              <a:t>Activation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828800"/>
                <a:ext cx="8686800" cy="3581400"/>
              </a:xfrm>
            </p:spPr>
            <p:txBody>
              <a:bodyPr/>
              <a:lstStyle/>
              <a:p>
                <a:r>
                  <a:rPr lang="en-US" sz="2400" dirty="0"/>
                  <a:t>A perceptron produces </a:t>
                </a:r>
                <a:br>
                  <a:rPr lang="en-US" sz="2400" dirty="0"/>
                </a:br>
                <a:r>
                  <a:rPr lang="en-US" sz="2400" dirty="0"/>
                  <a:t>output </a:t>
                </a:r>
                <a14:m>
                  <m:oMath xmlns:m="http://schemas.openxmlformats.org/officeDocument/2006/math">
                    <m:r>
                      <a:rPr lang="en-US" sz="2400" i="1" smtClean="0">
                        <a:latin typeface="Cambria Math"/>
                      </a:rPr>
                      <m:t>𝑧</m:t>
                    </m:r>
                    <m:r>
                      <a:rPr lang="en-US" sz="2400" i="1" smtClean="0">
                        <a:latin typeface="Cambria Math"/>
                      </a:rPr>
                      <m:t>=</m:t>
                    </m:r>
                    <m:r>
                      <a:rPr lang="en-US" sz="2400" i="1" smtClean="0">
                        <a:latin typeface="Cambria Math"/>
                      </a:rPr>
                      <m:t>h</m:t>
                    </m:r>
                    <m:d>
                      <m:dPr>
                        <m:ctrlPr>
                          <a:rPr lang="en-US" sz="2400" i="1">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1" i="1" smtClean="0">
                                <a:latin typeface="Cambria Math"/>
                              </a:rPr>
                              <m:t>𝒘</m:t>
                            </m:r>
                          </m:e>
                          <m:sup>
                            <m:r>
                              <a:rPr lang="en-US" sz="2400" b="0" i="1" smtClean="0">
                                <a:latin typeface="Cambria Math"/>
                              </a:rPr>
                              <m:t>𝑇</m:t>
                            </m:r>
                          </m:sup>
                        </m:sSup>
                        <m:r>
                          <a:rPr lang="en-US" sz="2400" b="1" i="1" smtClean="0">
                            <a:latin typeface="Cambria Math"/>
                          </a:rPr>
                          <m:t>𝒙</m:t>
                        </m:r>
                      </m:e>
                    </m:d>
                  </m:oMath>
                </a14:m>
                <a:r>
                  <a:rPr lang="en-US" sz="1400" dirty="0"/>
                  <a:t>.</a:t>
                </a:r>
              </a:p>
              <a:p>
                <a:r>
                  <a:rPr lang="en-US" sz="2400" dirty="0"/>
                  <a:t>Function </a:t>
                </a:r>
                <a14:m>
                  <m:oMath xmlns:m="http://schemas.openxmlformats.org/officeDocument/2006/math">
                    <m:r>
                      <a:rPr lang="en-US" sz="2400" i="1">
                        <a:latin typeface="Cambria Math"/>
                      </a:rPr>
                      <m:t>h</m:t>
                    </m:r>
                    <m:r>
                      <a:rPr lang="en-US" sz="2400" i="1">
                        <a:latin typeface="Cambria Math"/>
                      </a:rPr>
                      <m:t> </m:t>
                    </m:r>
                  </m:oMath>
                </a14:m>
                <a:r>
                  <a:rPr lang="en-US" sz="2400" dirty="0"/>
                  <a:t>is the </a:t>
                </a:r>
                <a:br>
                  <a:rPr lang="en-US" sz="2400" dirty="0"/>
                </a:br>
                <a:r>
                  <a:rPr lang="en-US" sz="2400" b="1" dirty="0"/>
                  <a:t>“activation function” </a:t>
                </a:r>
                <a:r>
                  <a:rPr lang="en-US" sz="2400" dirty="0"/>
                  <a:t>for</a:t>
                </a:r>
                <a:br>
                  <a:rPr lang="en-US" sz="2400" dirty="0"/>
                </a:br>
                <a:r>
                  <a:rPr lang="en-US" sz="2400" dirty="0"/>
                  <a:t>the perceptron.</a:t>
                </a:r>
              </a:p>
              <a:p>
                <a:r>
                  <a:rPr lang="en-US" sz="2400" dirty="0"/>
                  <a:t>We are already familiar </a:t>
                </a:r>
                <a:br>
                  <a:rPr lang="en-US" sz="2400" dirty="0"/>
                </a:br>
                <a:r>
                  <a:rPr lang="en-US" sz="2400" dirty="0"/>
                  <a:t>with using the </a:t>
                </a:r>
                <a:r>
                  <a:rPr lang="en-US" sz="2400" b="1" dirty="0"/>
                  <a:t>sigmoid function</a:t>
                </a:r>
                <a:r>
                  <a:rPr lang="en-US" sz="2400" dirty="0"/>
                  <a:t> as an activation function:</a:t>
                </a:r>
              </a:p>
              <a:p>
                <a:pPr marL="0" indent="0">
                  <a:buNone/>
                </a:pPr>
                <a:r>
                  <a:rPr lang="en-US" sz="2400" dirty="0">
                    <a:solidFill>
                      <a:prstClr val="black"/>
                    </a:solidFill>
                  </a:rPr>
                  <a:t> </a:t>
                </a:r>
                <a14:m>
                  <m:oMath xmlns:m="http://schemas.openxmlformats.org/officeDocument/2006/math">
                    <m:r>
                      <a:rPr lang="el-GR" b="0" i="1" smtClean="0">
                        <a:solidFill>
                          <a:prstClr val="black"/>
                        </a:solidFill>
                        <a:latin typeface="Cambria Math" panose="02040503050406030204" pitchFamily="18" charset="0"/>
                      </a:rPr>
                      <m:t>𝜎</m:t>
                    </m:r>
                    <m:d>
                      <m:dPr>
                        <m:ctrlPr>
                          <a:rPr lang="en-US" i="1">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𝑥</m:t>
                        </m:r>
                      </m:e>
                    </m:d>
                    <m:r>
                      <a:rPr lang="en-US">
                        <a:solidFill>
                          <a:prstClr val="black"/>
                        </a:solidFill>
                        <a:latin typeface="Cambria Math"/>
                      </a:rPr>
                      <m:t>=</m:t>
                    </m:r>
                    <m:f>
                      <m:fPr>
                        <m:ctrlPr>
                          <a:rPr lang="en-US" i="1">
                            <a:solidFill>
                              <a:prstClr val="black"/>
                            </a:solidFill>
                            <a:latin typeface="Cambria Math" panose="02040503050406030204" pitchFamily="18" charset="0"/>
                          </a:rPr>
                        </m:ctrlPr>
                      </m:fPr>
                      <m:num>
                        <m:r>
                          <a:rPr lang="en-US" i="1">
                            <a:solidFill>
                              <a:prstClr val="black"/>
                            </a:solidFill>
                            <a:latin typeface="Cambria Math"/>
                          </a:rPr>
                          <m:t>1</m:t>
                        </m:r>
                      </m:num>
                      <m:den>
                        <m:r>
                          <a:rPr lang="en-US" i="1">
                            <a:solidFill>
                              <a:prstClr val="black"/>
                            </a:solidFill>
                            <a:latin typeface="Cambria Math"/>
                          </a:rPr>
                          <m:t>1+</m:t>
                        </m:r>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𝑒</m:t>
                            </m:r>
                          </m:e>
                          <m:sup>
                            <m:r>
                              <a:rPr lang="en-US" i="1">
                                <a:solidFill>
                                  <a:prstClr val="black"/>
                                </a:solidFill>
                                <a:latin typeface="Cambria Math"/>
                              </a:rPr>
                              <m:t>−</m:t>
                            </m:r>
                            <m:r>
                              <a:rPr lang="en-US" b="0" i="1" smtClean="0">
                                <a:solidFill>
                                  <a:prstClr val="black"/>
                                </a:solidFill>
                                <a:latin typeface="Cambria Math" panose="02040503050406030204" pitchFamily="18" charset="0"/>
                              </a:rPr>
                              <m:t>𝑥</m:t>
                            </m:r>
                          </m:sup>
                        </m:sSup>
                      </m:den>
                    </m:f>
                  </m:oMath>
                </a14:m>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828800"/>
                <a:ext cx="8686800" cy="3581400"/>
              </a:xfrm>
              <a:blipFill>
                <a:blip r:embed="rId3"/>
                <a:stretch>
                  <a:fillRect l="-912" t="-1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2050" name="Picture 2" descr="C:\Users\athitsos\Dropbox\courses\cse6363\slides\09_neural_networks\figures\sigmoid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620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44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as a Generalized Layer</a:t>
            </a:r>
          </a:p>
        </p:txBody>
      </p:sp>
      <p:sp>
        <p:nvSpPr>
          <p:cNvPr id="3" name="Content Placeholder 2"/>
          <p:cNvSpPr>
            <a:spLocks noGrp="1"/>
          </p:cNvSpPr>
          <p:nvPr>
            <p:ph idx="1"/>
          </p:nvPr>
        </p:nvSpPr>
        <p:spPr/>
        <p:txBody>
          <a:bodyPr/>
          <a:lstStyle/>
          <a:p>
            <a:r>
              <a:rPr lang="en-US" sz="2400" dirty="0"/>
              <a:t>The </a:t>
            </a:r>
            <a:r>
              <a:rPr lang="en-US" sz="2400" dirty="0" err="1"/>
              <a:t>softmax</a:t>
            </a:r>
            <a:r>
              <a:rPr lang="en-US" sz="2400" dirty="0"/>
              <a:t> function can now be represented as a layer, using the generalized definition: it maps a vector to a vector.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dirty="0"/>
          </a:p>
        </p:txBody>
      </p:sp>
      <p:cxnSp>
        <p:nvCxnSpPr>
          <p:cNvPr id="49" name="Straight Arrow Connector 48"/>
          <p:cNvCxnSpPr>
            <a:stCxn id="55" idx="3"/>
            <a:endCxn id="36" idx="2"/>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477826" y="3352800"/>
                <a:ext cx="5306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477826" y="3352800"/>
                <a:ext cx="530658"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77826" y="4343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3477826" y="4343400"/>
                <a:ext cx="537775"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00825" y="5486400"/>
                <a:ext cx="5377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𝑧</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500825" y="5486400"/>
                <a:ext cx="537775" cy="46166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p:cNvCxnSpPr>
            <a:stCxn id="26" idx="6"/>
            <a:endCxn id="29" idx="2"/>
          </p:cNvCxnSpPr>
          <p:nvPr/>
        </p:nvCxnSpPr>
        <p:spPr>
          <a:xfrm>
            <a:off x="3470181" y="4850101"/>
            <a:ext cx="683646" cy="223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669237" y="3403811"/>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6" name="Oval 25"/>
          <p:cNvSpPr/>
          <p:nvPr/>
        </p:nvSpPr>
        <p:spPr>
          <a:xfrm>
            <a:off x="2669237" y="4451039"/>
            <a:ext cx="800944"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27" name="Straight Arrow Connector 26"/>
          <p:cNvCxnSpPr>
            <a:endCxn id="25" idx="2"/>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5" idx="3"/>
            <a:endCxn id="25" idx="2"/>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6" idx="3"/>
          </p:cNvCxnSpPr>
          <p:nvPr/>
        </p:nvCxnSpPr>
        <p:spPr>
          <a:xfrm flipV="1">
            <a:off x="1793778" y="5132280"/>
            <a:ext cx="992755" cy="106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5" idx="3"/>
            <a:endCxn id="26" idx="2"/>
          </p:cNvCxnSpPr>
          <p:nvPr/>
        </p:nvCxnSpPr>
        <p:spPr>
          <a:xfrm flipV="1">
            <a:off x="1772493" y="4850101"/>
            <a:ext cx="896744" cy="58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6"/>
            <a:endCxn id="29" idx="1"/>
          </p:cNvCxnSpPr>
          <p:nvPr/>
        </p:nvCxnSpPr>
        <p:spPr>
          <a:xfrm>
            <a:off x="3470180" y="3802873"/>
            <a:ext cx="912102" cy="233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6"/>
            <a:endCxn id="29" idx="3"/>
          </p:cNvCxnSpPr>
          <p:nvPr/>
        </p:nvCxnSpPr>
        <p:spPr>
          <a:xfrm flipV="1">
            <a:off x="3470180" y="5918721"/>
            <a:ext cx="912102" cy="34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669237" y="5553963"/>
            <a:ext cx="800943" cy="79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44" name="Straight Arrow Connector 43"/>
          <p:cNvCxnSpPr>
            <a:endCxn id="25" idx="2"/>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6" idx="2"/>
          </p:cNvCxnSpPr>
          <p:nvPr/>
        </p:nvCxnSpPr>
        <p:spPr>
          <a:xfrm>
            <a:off x="1793777" y="3714050"/>
            <a:ext cx="875460" cy="22389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3"/>
          </p:cNvCxnSpPr>
          <p:nvPr/>
        </p:nvCxnSpPr>
        <p:spPr>
          <a:xfrm>
            <a:off x="1772493" y="6181986"/>
            <a:ext cx="1014039" cy="532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76" name="Straight Arrow Connector 75"/>
          <p:cNvCxnSpPr>
            <a:endCxn id="26" idx="1"/>
          </p:cNvCxnSpPr>
          <p:nvPr/>
        </p:nvCxnSpPr>
        <p:spPr>
          <a:xfrm>
            <a:off x="1793776" y="3672172"/>
            <a:ext cx="992757" cy="89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133600" y="2587751"/>
            <a:ext cx="1828800" cy="66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former output</a:t>
            </a:r>
            <a:br>
              <a:rPr lang="el-GR" sz="2000" dirty="0">
                <a:solidFill>
                  <a:schemeClr val="tx1"/>
                </a:solidFill>
              </a:rPr>
            </a:br>
            <a:r>
              <a:rPr lang="en-US" sz="2000" dirty="0">
                <a:solidFill>
                  <a:schemeClr val="tx1"/>
                </a:solidFill>
              </a:rPr>
              <a:t> layer</a:t>
            </a:r>
          </a:p>
        </p:txBody>
      </p:sp>
      <p:sp>
        <p:nvSpPr>
          <p:cNvPr id="29" name="Oval 28"/>
          <p:cNvSpPr/>
          <p:nvPr/>
        </p:nvSpPr>
        <p:spPr>
          <a:xfrm>
            <a:off x="4153827" y="3392876"/>
            <a:ext cx="1559990" cy="29592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softmax</a:t>
            </a:r>
            <a:br>
              <a:rPr lang="en-US" sz="2000" dirty="0">
                <a:solidFill>
                  <a:schemeClr val="tx1"/>
                </a:solidFill>
              </a:rPr>
            </a:br>
            <a:r>
              <a:rPr lang="en-US" sz="2000" dirty="0">
                <a:solidFill>
                  <a:schemeClr val="tx1"/>
                </a:solidFill>
              </a:rPr>
              <a:t>layer</a:t>
            </a:r>
          </a:p>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3" name="Rectangle 32"/>
              <p:cNvSpPr/>
              <p:nvPr/>
            </p:nvSpPr>
            <p:spPr>
              <a:xfrm>
                <a:off x="5638800" y="3576935"/>
                <a:ext cx="547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l-GR" sz="2400" b="0" i="1" dirty="0" smtClean="0">
                              <a:solidFill>
                                <a:prstClr val="black"/>
                              </a:solidFill>
                              <a:latin typeface="Cambria Math" panose="02040503050406030204" pitchFamily="18" charset="0"/>
                            </a:rPr>
                            <m:t>𝜎</m:t>
                          </m:r>
                        </m:e>
                        <m:sub>
                          <m:r>
                            <a:rPr lang="en-US" sz="2400" b="0" i="1" dirty="0" smtClean="0">
                              <a:solidFill>
                                <a:prstClr val="black"/>
                              </a:solidFill>
                              <a:latin typeface="Cambria Math" panose="02040503050406030204" pitchFamily="18" charset="0"/>
                            </a:rPr>
                            <m:t>1</m:t>
                          </m:r>
                        </m:sub>
                      </m:sSub>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5638800" y="3576935"/>
                <a:ext cx="54758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722646" y="4486375"/>
                <a:ext cx="572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m:rPr>
                              <m:sty m:val="p"/>
                            </m:rPr>
                            <a:rPr lang="el-GR" sz="2400" b="0" i="0" dirty="0" smtClean="0">
                              <a:solidFill>
                                <a:prstClr val="black"/>
                              </a:solidFill>
                              <a:latin typeface="Cambria Math" panose="02040503050406030204" pitchFamily="18" charset="0"/>
                            </a:rPr>
                            <m:t>σ</m:t>
                          </m:r>
                        </m:e>
                        <m:sub>
                          <m:r>
                            <a:rPr lang="en-US" sz="2400" b="0" i="1" dirty="0" smtClean="0">
                              <a:solidFill>
                                <a:prstClr val="black"/>
                              </a:solidFill>
                              <a:latin typeface="Cambria Math" panose="02040503050406030204" pitchFamily="18"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5722646" y="4486375"/>
                <a:ext cx="57252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715000" y="5562600"/>
                <a:ext cx="5547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l-GR" sz="2400" b="0" i="1" dirty="0" smtClean="0">
                              <a:solidFill>
                                <a:prstClr val="black"/>
                              </a:solidFill>
                              <a:latin typeface="Cambria Math" panose="02040503050406030204" pitchFamily="18" charset="0"/>
                            </a:rPr>
                            <m:t>𝜎</m:t>
                          </m:r>
                        </m:e>
                        <m:sub>
                          <m:r>
                            <a:rPr lang="en-US" sz="2400" b="0" i="1" dirty="0" smtClean="0">
                              <a:solidFill>
                                <a:prstClr val="black"/>
                              </a:solidFill>
                              <a:latin typeface="Cambria Math" panose="02040503050406030204" pitchFamily="18"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5715000" y="5562600"/>
                <a:ext cx="554703" cy="461665"/>
              </a:xfrm>
              <a:prstGeom prst="rect">
                <a:avLst/>
              </a:prstGeom>
              <a:blipFill>
                <a:blip r:embed="rId7"/>
                <a:stretch>
                  <a:fillRect b="-1333"/>
                </a:stretch>
              </a:blipFill>
            </p:spPr>
            <p:txBody>
              <a:bodyPr/>
              <a:lstStyle/>
              <a:p>
                <a:r>
                  <a:rPr lang="en-US">
                    <a:noFill/>
                  </a:rPr>
                  <a:t> </a:t>
                </a:r>
              </a:p>
            </p:txBody>
          </p:sp>
        </mc:Fallback>
      </mc:AlternateContent>
      <p:cxnSp>
        <p:nvCxnSpPr>
          <p:cNvPr id="38" name="Straight Arrow Connector 37"/>
          <p:cNvCxnSpPr/>
          <p:nvPr/>
        </p:nvCxnSpPr>
        <p:spPr>
          <a:xfrm>
            <a:off x="5715001" y="4993076"/>
            <a:ext cx="6857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3" idx="1"/>
          </p:cNvCxnSpPr>
          <p:nvPr/>
        </p:nvCxnSpPr>
        <p:spPr>
          <a:xfrm flipV="1">
            <a:off x="5638800" y="3922077"/>
            <a:ext cx="823476" cy="1979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5"/>
          </p:cNvCxnSpPr>
          <p:nvPr/>
        </p:nvCxnSpPr>
        <p:spPr>
          <a:xfrm>
            <a:off x="5485362" y="5918721"/>
            <a:ext cx="915438" cy="1772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6462276" y="3505200"/>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b="0" i="1" dirty="0" smtClean="0">
                                      <a:latin typeface="Cambria Math" panose="02040503050406030204" pitchFamily="18" charset="0"/>
                                    </a:rPr>
                                    <m:t>1</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6462276" y="3505200"/>
                <a:ext cx="1190198" cy="8337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400800" y="4572000"/>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b="0" i="1" dirty="0" smtClean="0">
                                      <a:latin typeface="Cambria Math" panose="02040503050406030204" pitchFamily="18" charset="0"/>
                                    </a:rPr>
                                    <m:t>2</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41" name="Rectangle 40"/>
              <p:cNvSpPr>
                <a:spLocks noRot="1" noChangeAspect="1" noMove="1" noResize="1" noEditPoints="1" noAdjustHandles="1" noChangeArrowheads="1" noChangeShapeType="1" noTextEdit="1"/>
              </p:cNvSpPr>
              <p:nvPr/>
            </p:nvSpPr>
            <p:spPr>
              <a:xfrm>
                <a:off x="6400800" y="4572000"/>
                <a:ext cx="1190198" cy="8337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400800" y="5654684"/>
                <a:ext cx="1190198" cy="833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dirty="0" smtClean="0">
                              <a:latin typeface="Cambria Math" panose="02040503050406030204" pitchFamily="18" charset="0"/>
                            </a:rPr>
                          </m:ctrlPr>
                        </m:fPr>
                        <m:num>
                          <m:sSup>
                            <m:sSupPr>
                              <m:ctrlPr>
                                <a:rPr lang="en-US" sz="2200" i="1" dirty="0" smtClean="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l-GR" sz="2200" b="0" i="1" dirty="0" smtClean="0">
                                      <a:latin typeface="Cambria Math" panose="02040503050406030204" pitchFamily="18" charset="0"/>
                                    </a:rPr>
                                    <m:t>3</m:t>
                                  </m:r>
                                </m:sub>
                              </m:sSub>
                            </m:sup>
                          </m:sSup>
                        </m:num>
                        <m:den>
                          <m:nary>
                            <m:naryPr>
                              <m:chr m:val="∑"/>
                              <m:ctrlPr>
                                <a:rPr lang="en-US" sz="2200" i="1" dirty="0">
                                  <a:latin typeface="Cambria Math" panose="02040503050406030204" pitchFamily="18" charset="0"/>
                                </a:rPr>
                              </m:ctrlPr>
                            </m:naryPr>
                            <m:sub>
                              <m:r>
                                <m:rPr>
                                  <m:brk m:alnAt="23"/>
                                </m:rPr>
                                <a:rPr lang="en-US" sz="2200" i="1" dirty="0">
                                  <a:latin typeface="Cambria Math" panose="02040503050406030204" pitchFamily="18" charset="0"/>
                                </a:rPr>
                                <m:t>𝑖</m:t>
                              </m:r>
                              <m:r>
                                <a:rPr lang="en-US" sz="2200" i="1" dirty="0">
                                  <a:latin typeface="Cambria Math" panose="02040503050406030204" pitchFamily="18" charset="0"/>
                                </a:rPr>
                                <m:t>=1</m:t>
                              </m:r>
                            </m:sub>
                            <m:sup>
                              <m:r>
                                <a:rPr lang="en-US" sz="2200" b="0" i="1" dirty="0" smtClean="0">
                                  <a:latin typeface="Cambria Math" panose="02040503050406030204" pitchFamily="18" charset="0"/>
                                </a:rPr>
                                <m:t>3</m:t>
                              </m:r>
                            </m:sup>
                            <m:e>
                              <m:sSup>
                                <m:sSupPr>
                                  <m:ctrlPr>
                                    <a:rPr lang="en-US" sz="2200" i="1" dirty="0">
                                      <a:latin typeface="Cambria Math" panose="02040503050406030204" pitchFamily="18" charset="0"/>
                                    </a:rPr>
                                  </m:ctrlPr>
                                </m:sSupPr>
                                <m:e>
                                  <m:r>
                                    <a:rPr lang="en-US" sz="2200" i="1" dirty="0">
                                      <a:latin typeface="Cambria Math" panose="02040503050406030204" pitchFamily="18" charset="0"/>
                                    </a:rPr>
                                    <m:t>𝑒</m:t>
                                  </m:r>
                                </m:e>
                                <m:sup>
                                  <m:sSub>
                                    <m:sSubPr>
                                      <m:ctrlPr>
                                        <a:rPr lang="en-US" sz="2200" i="1" dirty="0">
                                          <a:latin typeface="Cambria Math" panose="02040503050406030204" pitchFamily="18" charset="0"/>
                                        </a:rPr>
                                      </m:ctrlPr>
                                    </m:sSubPr>
                                    <m:e>
                                      <m:r>
                                        <a:rPr lang="en-US" sz="2200" i="1" dirty="0">
                                          <a:latin typeface="Cambria Math" panose="02040503050406030204" pitchFamily="18" charset="0"/>
                                        </a:rPr>
                                        <m:t>𝑧</m:t>
                                      </m:r>
                                    </m:e>
                                    <m:sub>
                                      <m:r>
                                        <a:rPr lang="en-US" sz="2200" i="1" dirty="0">
                                          <a:latin typeface="Cambria Math" panose="02040503050406030204" pitchFamily="18" charset="0"/>
                                        </a:rPr>
                                        <m:t>𝑖</m:t>
                                      </m:r>
                                    </m:sub>
                                  </m:sSub>
                                </m:sup>
                              </m:sSup>
                            </m:e>
                          </m:nary>
                        </m:den>
                      </m:f>
                    </m:oMath>
                  </m:oMathPara>
                </a14:m>
                <a:endParaRPr lang="en-US" sz="2200" dirty="0"/>
              </a:p>
            </p:txBody>
          </p:sp>
        </mc:Choice>
        <mc:Fallback xmlns="">
          <p:sp>
            <p:nvSpPr>
              <p:cNvPr id="42" name="Rectangle 41"/>
              <p:cNvSpPr>
                <a:spLocks noRot="1" noChangeAspect="1" noMove="1" noResize="1" noEditPoints="1" noAdjustHandles="1" noChangeArrowheads="1" noChangeShapeType="1" noTextEdit="1"/>
              </p:cNvSpPr>
              <p:nvPr/>
            </p:nvSpPr>
            <p:spPr>
              <a:xfrm>
                <a:off x="6400800" y="5654684"/>
                <a:ext cx="1190198" cy="833754"/>
              </a:xfrm>
              <a:prstGeom prst="rect">
                <a:avLst/>
              </a:prstGeom>
              <a:blipFill>
                <a:blip r:embed="rId10"/>
                <a:stretch>
                  <a:fillRect/>
                </a:stretch>
              </a:blipFill>
            </p:spPr>
            <p:txBody>
              <a:bodyPr/>
              <a:lstStyle/>
              <a:p>
                <a:r>
                  <a:rPr lang="en-US">
                    <a:noFill/>
                  </a:rPr>
                  <a:t> </a:t>
                </a:r>
              </a:p>
            </p:txBody>
          </p:sp>
        </mc:Fallback>
      </mc:AlternateContent>
      <p:sp>
        <p:nvSpPr>
          <p:cNvPr id="45" name="Rectangle 44"/>
          <p:cNvSpPr/>
          <p:nvPr/>
        </p:nvSpPr>
        <p:spPr>
          <a:xfrm>
            <a:off x="4114800" y="2590800"/>
            <a:ext cx="1676400" cy="66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new output</a:t>
            </a:r>
            <a:br>
              <a:rPr lang="el-GR" sz="2000" dirty="0">
                <a:solidFill>
                  <a:schemeClr val="tx1"/>
                </a:solidFill>
              </a:rPr>
            </a:br>
            <a:r>
              <a:rPr lang="en-US" sz="2000" dirty="0">
                <a:solidFill>
                  <a:schemeClr val="tx1"/>
                </a:solidFill>
              </a:rPr>
              <a:t> layer</a:t>
            </a:r>
          </a:p>
        </p:txBody>
      </p:sp>
    </p:spTree>
    <p:extLst>
      <p:ext uri="{BB962C8B-B14F-4D97-AF65-F5344CB8AC3E}">
        <p14:creationId xmlns:p14="http://schemas.microsoft.com/office/powerpoint/2010/main" val="248929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Output Layer in </a:t>
            </a:r>
            <a:r>
              <a:rPr lang="en-US" dirty="0" err="1"/>
              <a:t>Keras</a:t>
            </a:r>
            <a:endParaRPr lang="en-US" dirty="0"/>
          </a:p>
        </p:txBody>
      </p:sp>
      <p:sp>
        <p:nvSpPr>
          <p:cNvPr id="3" name="Content Placeholder 2"/>
          <p:cNvSpPr>
            <a:spLocks noGrp="1"/>
          </p:cNvSpPr>
          <p:nvPr>
            <p:ph idx="1"/>
          </p:nvPr>
        </p:nvSpPr>
        <p:spPr/>
        <p:txBody>
          <a:bodyPr/>
          <a:lstStyle/>
          <a:p>
            <a:pPr lvl="0"/>
            <a:r>
              <a:rPr lang="en-US" sz="2400" dirty="0">
                <a:solidFill>
                  <a:prstClr val="black"/>
                </a:solidFill>
              </a:rPr>
              <a:t>In the code below, we treat </a:t>
            </a:r>
            <a:r>
              <a:rPr lang="en-US" sz="2400" dirty="0" err="1">
                <a:solidFill>
                  <a:prstClr val="black"/>
                </a:solidFill>
              </a:rPr>
              <a:t>softmax</a:t>
            </a:r>
            <a:r>
              <a:rPr lang="en-US" sz="2400" dirty="0">
                <a:solidFill>
                  <a:prstClr val="black"/>
                </a:solidFill>
              </a:rPr>
              <a:t> as an activation function.</a:t>
            </a:r>
          </a:p>
          <a:p>
            <a:pPr marL="0" indent="0">
              <a:buNone/>
            </a:pPr>
            <a:endParaRPr lang="en-US" sz="1200" dirty="0"/>
          </a:p>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err="1"/>
              <a:t>tf.keras.layers.Dense</a:t>
            </a:r>
            <a:r>
              <a:rPr lang="en-US" sz="2000" dirty="0"/>
              <a:t>(</a:t>
            </a:r>
            <a:r>
              <a:rPr lang="en-US" sz="2000" dirty="0" err="1"/>
              <a:t>number_of_classes</a:t>
            </a:r>
            <a:r>
              <a:rPr lang="en-US" sz="2000" dirty="0"/>
              <a:t>, activation='</a:t>
            </a:r>
            <a:r>
              <a:rPr lang="en-US" sz="2000" dirty="0" err="1"/>
              <a:t>softmax</a:t>
            </a:r>
            <a:r>
              <a:rPr lang="en-US" sz="2000" dirty="0"/>
              <a:t>')])</a:t>
            </a:r>
          </a:p>
          <a:p>
            <a:pPr marL="0" indent="0">
              <a:buNone/>
            </a:pPr>
            <a:endParaRPr lang="en-US" sz="1200" dirty="0"/>
          </a:p>
          <a:p>
            <a:r>
              <a:rPr lang="en-US" sz="2400" dirty="0"/>
              <a:t>In the code below, we treat </a:t>
            </a:r>
            <a:r>
              <a:rPr lang="en-US" sz="2400" dirty="0" err="1"/>
              <a:t>softmax</a:t>
            </a:r>
            <a:r>
              <a:rPr lang="en-US" sz="2400" dirty="0"/>
              <a:t> as a separate layer.</a:t>
            </a:r>
            <a:br>
              <a:rPr lang="en-US" sz="2400" dirty="0"/>
            </a:br>
            <a:endParaRPr lang="en-US" sz="1200" dirty="0"/>
          </a:p>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a:t>
            </a:r>
            <a:r>
              <a:rPr lang="en-US" sz="2000" dirty="0" err="1"/>
              <a:t>number_of_classes</a:t>
            </a:r>
            <a:r>
              <a:rPr lang="en-US" sz="2000" dirty="0"/>
              <a:t>),</a:t>
            </a:r>
          </a:p>
          <a:p>
            <a:pPr marL="0" indent="0">
              <a:buNone/>
            </a:pPr>
            <a:r>
              <a:rPr lang="en-US" sz="2000" dirty="0"/>
              <a:t>    </a:t>
            </a:r>
            <a:r>
              <a:rPr lang="en-US" sz="2000" dirty="0" err="1"/>
              <a:t>tf.keras.layers.Softmax</a:t>
            </a:r>
            <a:r>
              <a:rPr lang="en-US" sz="2000" dirty="0"/>
              <a:t>()])</a:t>
            </a:r>
          </a:p>
          <a:p>
            <a:pPr marL="0" indent="0">
              <a:buNone/>
            </a:pPr>
            <a:endParaRPr lang="en-US" sz="1200" dirty="0"/>
          </a:p>
          <a:p>
            <a:pPr lvl="0"/>
            <a:r>
              <a:rPr lang="en-US" sz="2400" dirty="0">
                <a:solidFill>
                  <a:prstClr val="black"/>
                </a:solidFill>
              </a:rPr>
              <a:t>Both approaches </a:t>
            </a:r>
            <a:r>
              <a:rPr lang="en-US" sz="2400">
                <a:solidFill>
                  <a:prstClr val="black"/>
                </a:solidFill>
              </a:rPr>
              <a:t>are equivalent.</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709075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lstStyle/>
          <a:p>
            <a:pPr marL="0" indent="0">
              <a:buNone/>
            </a:pPr>
            <a:r>
              <a:rPr lang="en-US" sz="1200" dirty="0"/>
              <a:t>import </a:t>
            </a:r>
            <a:r>
              <a:rPr lang="en-US" sz="1200" dirty="0" err="1"/>
              <a:t>tensorflow</a:t>
            </a:r>
            <a:r>
              <a:rPr lang="en-US" sz="1200" dirty="0"/>
              <a:t> as </a:t>
            </a:r>
            <a:r>
              <a:rPr lang="en-US" sz="1200" dirty="0" err="1"/>
              <a:t>tf</a:t>
            </a:r>
            <a:endParaRPr lang="en-US" sz="1200" dirty="0"/>
          </a:p>
          <a:p>
            <a:pPr marL="0" indent="0">
              <a:buNone/>
            </a:pPr>
            <a:r>
              <a:rPr lang="en-US" sz="1200" dirty="0"/>
              <a:t>import </a:t>
            </a:r>
            <a:r>
              <a:rPr lang="en-US" sz="1200" dirty="0" err="1"/>
              <a:t>numpy</a:t>
            </a:r>
            <a:r>
              <a:rPr lang="en-US" sz="1200" dirty="0"/>
              <a:t> as np</a:t>
            </a:r>
          </a:p>
          <a:p>
            <a:pPr marL="0" indent="0">
              <a:buNone/>
            </a:pPr>
            <a:r>
              <a:rPr lang="en-US" sz="1200" dirty="0"/>
              <a:t>from </a:t>
            </a:r>
            <a:r>
              <a:rPr lang="en-US" sz="1200" dirty="0" err="1"/>
              <a:t>uci_data</a:t>
            </a:r>
            <a:r>
              <a:rPr lang="en-US" sz="1200" dirty="0"/>
              <a:t> import *</a:t>
            </a:r>
          </a:p>
          <a:p>
            <a:pPr marL="0" indent="0">
              <a:buNone/>
            </a:pPr>
            <a:endParaRPr lang="en-US" sz="1200" dirty="0"/>
          </a:p>
          <a:p>
            <a:pPr marL="0" indent="0">
              <a:buNone/>
            </a:pPr>
            <a:r>
              <a:rPr lang="en-US" sz="1200" dirty="0"/>
              <a:t># loading the dataset</a:t>
            </a:r>
          </a:p>
          <a:p>
            <a:pPr marL="0" indent="0">
              <a:buNone/>
            </a:pPr>
            <a:r>
              <a:rPr lang="en-US" sz="1200" dirty="0"/>
              <a:t>(</a:t>
            </a:r>
            <a:r>
              <a:rPr lang="en-US" sz="1200" dirty="0" err="1"/>
              <a:t>training_set</a:t>
            </a:r>
            <a:r>
              <a:rPr lang="en-US" sz="1200" dirty="0"/>
              <a:t>, </a:t>
            </a:r>
            <a:r>
              <a:rPr lang="en-US" sz="1200" dirty="0" err="1"/>
              <a:t>test_set</a:t>
            </a:r>
            <a:r>
              <a:rPr lang="en-US" sz="1200" dirty="0"/>
              <a:t>) = read_uci1("</a:t>
            </a:r>
            <a:r>
              <a:rPr lang="en-US" sz="1200" dirty="0" err="1"/>
              <a:t>uci_datasets</a:t>
            </a:r>
            <a:r>
              <a:rPr lang="en-US" sz="1200" dirty="0"/>
              <a:t>", "</a:t>
            </a:r>
            <a:r>
              <a:rPr lang="en-US" sz="1200" dirty="0" err="1"/>
              <a:t>pendigits</a:t>
            </a:r>
            <a:r>
              <a:rPr lang="en-US" sz="1200" dirty="0"/>
              <a:t>")</a:t>
            </a:r>
          </a:p>
          <a:p>
            <a:pPr marL="0" indent="0">
              <a:buNone/>
            </a:pPr>
            <a:r>
              <a:rPr lang="en-US" sz="1200" dirty="0"/>
              <a:t>(</a:t>
            </a:r>
            <a:r>
              <a:rPr lang="en-US" sz="1200" dirty="0" err="1"/>
              <a:t>training_inputs</a:t>
            </a:r>
            <a:r>
              <a:rPr lang="en-US" sz="1200" dirty="0"/>
              <a:t>, </a:t>
            </a:r>
            <a:r>
              <a:rPr lang="en-US" sz="1200" dirty="0" err="1"/>
              <a:t>training_labels</a:t>
            </a:r>
            <a:r>
              <a:rPr lang="en-US" sz="1200" dirty="0"/>
              <a:t>) = </a:t>
            </a:r>
            <a:r>
              <a:rPr lang="en-US" sz="1200" dirty="0" err="1"/>
              <a:t>training_set</a:t>
            </a:r>
            <a:endParaRPr lang="en-US" sz="1200" dirty="0"/>
          </a:p>
          <a:p>
            <a:pPr marL="0" indent="0">
              <a:buNone/>
            </a:pPr>
            <a:r>
              <a:rPr lang="en-US" sz="1200" dirty="0"/>
              <a:t>(</a:t>
            </a:r>
            <a:r>
              <a:rPr lang="en-US" sz="1200" dirty="0" err="1"/>
              <a:t>test_inputs</a:t>
            </a:r>
            <a:r>
              <a:rPr lang="en-US" sz="1200" dirty="0"/>
              <a:t>, </a:t>
            </a:r>
            <a:r>
              <a:rPr lang="en-US" sz="1200" dirty="0" err="1"/>
              <a:t>test_labels</a:t>
            </a:r>
            <a:r>
              <a:rPr lang="en-US" sz="1200" dirty="0"/>
              <a:t>) = </a:t>
            </a:r>
            <a:r>
              <a:rPr lang="en-US" sz="1200" dirty="0" err="1"/>
              <a:t>test_set</a:t>
            </a:r>
            <a:endParaRPr lang="en-US" sz="1200" dirty="0"/>
          </a:p>
          <a:p>
            <a:pPr marL="0" indent="0">
              <a:buNone/>
            </a:pPr>
            <a:r>
              <a:rPr lang="en-US" sz="1200" dirty="0" err="1"/>
              <a:t>max_value</a:t>
            </a:r>
            <a:r>
              <a:rPr lang="en-US" sz="1200" dirty="0"/>
              <a:t> = </a:t>
            </a:r>
            <a:r>
              <a:rPr lang="en-US" sz="1200" dirty="0" err="1"/>
              <a:t>np.max</a:t>
            </a:r>
            <a:r>
              <a:rPr lang="en-US" sz="1200" dirty="0"/>
              <a:t>(</a:t>
            </a:r>
            <a:r>
              <a:rPr lang="en-US" sz="1200" dirty="0" err="1"/>
              <a:t>np.abs</a:t>
            </a:r>
            <a:r>
              <a:rPr lang="en-US" sz="1200" dirty="0"/>
              <a:t>(</a:t>
            </a:r>
            <a:r>
              <a:rPr lang="en-US" sz="1200" dirty="0" err="1"/>
              <a:t>training_inputs</a:t>
            </a:r>
            <a:r>
              <a:rPr lang="en-US" sz="1200" dirty="0"/>
              <a:t>))</a:t>
            </a:r>
          </a:p>
          <a:p>
            <a:pPr marL="0" indent="0">
              <a:buNone/>
            </a:pPr>
            <a:r>
              <a:rPr lang="en-US" sz="1200" dirty="0" err="1"/>
              <a:t>training_inputs</a:t>
            </a:r>
            <a:r>
              <a:rPr lang="en-US" sz="1200" dirty="0"/>
              <a:t>  = </a:t>
            </a:r>
            <a:r>
              <a:rPr lang="en-US" sz="1200" dirty="0" err="1"/>
              <a:t>training_inputs</a:t>
            </a:r>
            <a:r>
              <a:rPr lang="en-US" sz="1200" dirty="0"/>
              <a:t> / </a:t>
            </a:r>
            <a:r>
              <a:rPr lang="en-US" sz="1200" dirty="0" err="1"/>
              <a:t>max_value</a:t>
            </a:r>
            <a:endParaRPr lang="en-US" sz="1200" dirty="0"/>
          </a:p>
          <a:p>
            <a:pPr marL="0" indent="0">
              <a:buNone/>
            </a:pPr>
            <a:r>
              <a:rPr lang="en-US" sz="1200" dirty="0" err="1"/>
              <a:t>test_inputs</a:t>
            </a:r>
            <a:r>
              <a:rPr lang="en-US" sz="1200" dirty="0"/>
              <a:t> = </a:t>
            </a:r>
            <a:r>
              <a:rPr lang="en-US" sz="1200" dirty="0" err="1"/>
              <a:t>test_inputs</a:t>
            </a:r>
            <a:r>
              <a:rPr lang="en-US" sz="1200" dirty="0"/>
              <a:t>/ </a:t>
            </a:r>
            <a:r>
              <a:rPr lang="en-US" sz="1200" dirty="0" err="1"/>
              <a:t>max_value</a:t>
            </a:r>
            <a:endParaRPr lang="en-US" sz="1200" dirty="0"/>
          </a:p>
          <a:p>
            <a:pPr marL="0" indent="0">
              <a:buNone/>
            </a:pPr>
            <a:endParaRPr lang="en-US" sz="1200" dirty="0"/>
          </a:p>
          <a:p>
            <a:pPr marL="0" indent="0">
              <a:buNone/>
            </a:pPr>
            <a:r>
              <a:rPr lang="en-US" sz="1200" dirty="0"/>
              <a:t># Creating the model</a:t>
            </a:r>
          </a:p>
          <a:p>
            <a:pPr marL="0" indent="0">
              <a:buNone/>
            </a:pPr>
            <a:r>
              <a:rPr lang="en-US" sz="1200" dirty="0" err="1"/>
              <a:t>input_shape</a:t>
            </a:r>
            <a:r>
              <a:rPr lang="en-US" sz="1200" dirty="0"/>
              <a:t> = </a:t>
            </a:r>
            <a:r>
              <a:rPr lang="en-US" sz="1200" dirty="0" err="1"/>
              <a:t>training_inputs</a:t>
            </a:r>
            <a:r>
              <a:rPr lang="en-US" sz="1200" dirty="0"/>
              <a:t>[0].shape</a:t>
            </a:r>
          </a:p>
          <a:p>
            <a:pPr marL="0" indent="0">
              <a:buNone/>
            </a:pPr>
            <a:r>
              <a:rPr lang="en-US" sz="1200" dirty="0" err="1"/>
              <a:t>number_of_classes</a:t>
            </a:r>
            <a:r>
              <a:rPr lang="en-US" sz="1200" dirty="0"/>
              <a:t> = </a:t>
            </a:r>
            <a:r>
              <a:rPr lang="en-US" sz="1200" dirty="0" err="1"/>
              <a:t>np.max</a:t>
            </a:r>
            <a:r>
              <a:rPr lang="en-US" sz="1200" dirty="0"/>
              <a:t>([</a:t>
            </a:r>
            <a:r>
              <a:rPr lang="en-US" sz="1200" dirty="0" err="1"/>
              <a:t>np.max</a:t>
            </a:r>
            <a:r>
              <a:rPr lang="en-US" sz="1200" dirty="0"/>
              <a:t>(</a:t>
            </a:r>
            <a:r>
              <a:rPr lang="en-US" sz="1200" dirty="0" err="1"/>
              <a:t>training_labels</a:t>
            </a:r>
            <a:r>
              <a:rPr lang="en-US" sz="1200" dirty="0"/>
              <a:t>), </a:t>
            </a:r>
            <a:r>
              <a:rPr lang="en-US" sz="1200" dirty="0" err="1"/>
              <a:t>np.max</a:t>
            </a:r>
            <a:r>
              <a:rPr lang="en-US" sz="1200" dirty="0"/>
              <a:t>(</a:t>
            </a:r>
            <a:r>
              <a:rPr lang="en-US" sz="1200" dirty="0" err="1"/>
              <a:t>test_labels</a:t>
            </a:r>
            <a:r>
              <a:rPr lang="en-US" sz="1200" dirty="0"/>
              <a:t>)]) + 1</a:t>
            </a:r>
          </a:p>
          <a:p>
            <a:pPr marL="0" indent="0">
              <a:buNone/>
            </a:pPr>
            <a:endParaRPr lang="en-US" sz="1200" dirty="0"/>
          </a:p>
          <a:p>
            <a:pPr marL="0" indent="0">
              <a:buNone/>
            </a:pPr>
            <a:r>
              <a:rPr lang="en-US" sz="1200" dirty="0"/>
              <a:t>model = </a:t>
            </a:r>
            <a:r>
              <a:rPr lang="en-US" sz="1200" dirty="0" err="1"/>
              <a:t>tf.keras.Sequential</a:t>
            </a:r>
            <a:r>
              <a:rPr lang="en-US" sz="1200" dirty="0"/>
              <a:t>([</a:t>
            </a:r>
          </a:p>
          <a:p>
            <a:pPr marL="0" indent="0">
              <a:buNone/>
            </a:pPr>
            <a:r>
              <a:rPr lang="en-US" sz="1200" dirty="0"/>
              <a:t>    </a:t>
            </a:r>
            <a:r>
              <a:rPr lang="en-US" sz="1200" dirty="0" err="1"/>
              <a:t>tf.keras.Input</a:t>
            </a:r>
            <a:r>
              <a:rPr lang="en-US" sz="1200" dirty="0"/>
              <a:t>(shape = </a:t>
            </a:r>
            <a:r>
              <a:rPr lang="en-US" sz="1200" dirty="0" err="1"/>
              <a:t>input_shape</a:t>
            </a:r>
            <a:r>
              <a:rPr lang="en-US" sz="1200" dirty="0"/>
              <a:t>),</a:t>
            </a:r>
          </a:p>
          <a:p>
            <a:pPr marL="0" indent="0">
              <a:buNone/>
            </a:pPr>
            <a:r>
              <a:rPr lang="en-US" sz="1200" dirty="0"/>
              <a:t>    </a:t>
            </a:r>
            <a:r>
              <a:rPr lang="en-US" sz="1200" dirty="0" err="1"/>
              <a:t>tf.keras.layers.Dense</a:t>
            </a:r>
            <a:r>
              <a:rPr lang="en-US" sz="1200" dirty="0"/>
              <a:t>(70, activation='</a:t>
            </a:r>
            <a:r>
              <a:rPr lang="en-US" sz="1200" dirty="0" err="1"/>
              <a:t>tanh</a:t>
            </a:r>
            <a:r>
              <a:rPr lang="en-US" sz="1200" dirty="0"/>
              <a:t>'),</a:t>
            </a:r>
          </a:p>
          <a:p>
            <a:pPr marL="0" indent="0">
              <a:buNone/>
            </a:pPr>
            <a:r>
              <a:rPr lang="en-US" sz="1200" dirty="0"/>
              <a:t>    </a:t>
            </a:r>
            <a:r>
              <a:rPr lang="en-US" sz="1200" dirty="0" err="1"/>
              <a:t>tf.keras.layers.Dense</a:t>
            </a:r>
            <a:r>
              <a:rPr lang="en-US" sz="1200" dirty="0"/>
              <a:t>(</a:t>
            </a:r>
            <a:r>
              <a:rPr lang="en-US" sz="1200" dirty="0" err="1"/>
              <a:t>number_of_classes</a:t>
            </a:r>
            <a:r>
              <a:rPr lang="en-US" sz="1200" dirty="0"/>
              <a:t>, activation='</a:t>
            </a:r>
            <a:r>
              <a:rPr lang="en-US" sz="1200" dirty="0" err="1"/>
              <a:t>softmax</a:t>
            </a:r>
            <a:r>
              <a:rPr lang="en-US" sz="1200" dirty="0"/>
              <a:t>')])</a:t>
            </a:r>
          </a:p>
          <a:p>
            <a:pPr marL="0" indent="0">
              <a:buNone/>
            </a:pPr>
            <a:endParaRPr lang="en-US" sz="1200" dirty="0"/>
          </a:p>
          <a:p>
            <a:pPr marL="0" indent="0">
              <a:buNone/>
            </a:pPr>
            <a:r>
              <a:rPr lang="en-US" sz="1200" dirty="0" err="1"/>
              <a:t>model.compile</a:t>
            </a:r>
            <a:r>
              <a:rPr lang="en-US" sz="1200" dirty="0"/>
              <a:t>(optimizer='</a:t>
            </a:r>
            <a:r>
              <a:rPr lang="en-US" sz="1200" dirty="0" err="1"/>
              <a:t>adam</a:t>
            </a:r>
            <a:r>
              <a:rPr lang="en-US" sz="1200" dirty="0"/>
              <a:t>', loss=</a:t>
            </a:r>
            <a:r>
              <a:rPr lang="en-US" sz="1200" dirty="0" err="1"/>
              <a:t>tf.keras.losses.SparseCategoricalCrossentropy</a:t>
            </a:r>
            <a:r>
              <a:rPr lang="en-US" sz="1200" dirty="0"/>
              <a:t>(), metrics=['accuracy'])</a:t>
            </a:r>
          </a:p>
          <a:p>
            <a:pPr marL="0" indent="0">
              <a:buNone/>
            </a:pPr>
            <a:endParaRPr lang="en-US" sz="1200" dirty="0"/>
          </a:p>
          <a:p>
            <a:pPr marL="0" indent="0">
              <a:buNone/>
            </a:pPr>
            <a:r>
              <a:rPr lang="en-US" sz="1200" dirty="0"/>
              <a:t># Training the model</a:t>
            </a:r>
          </a:p>
          <a:p>
            <a:pPr marL="0" indent="0">
              <a:buNone/>
            </a:pPr>
            <a:r>
              <a:rPr lang="en-US" sz="1200" dirty="0" err="1"/>
              <a:t>model.fit</a:t>
            </a:r>
            <a:r>
              <a:rPr lang="en-US" sz="1200" dirty="0"/>
              <a:t>(</a:t>
            </a:r>
            <a:r>
              <a:rPr lang="en-US" sz="1200" dirty="0" err="1"/>
              <a:t>training_inputs</a:t>
            </a:r>
            <a:r>
              <a:rPr lang="en-US" sz="1200" dirty="0"/>
              <a:t>, </a:t>
            </a:r>
            <a:r>
              <a:rPr lang="en-US" sz="1200" dirty="0" err="1"/>
              <a:t>training_labels</a:t>
            </a:r>
            <a:r>
              <a:rPr lang="en-US" sz="1200" dirty="0"/>
              <a:t>, epochs=10)</a:t>
            </a:r>
          </a:p>
          <a:p>
            <a:pPr marL="0" indent="0">
              <a:buNone/>
            </a:pPr>
            <a:endParaRPr lang="en-US" sz="1200" dirty="0"/>
          </a:p>
          <a:p>
            <a:pPr marL="0" indent="0">
              <a:buNone/>
            </a:pPr>
            <a:r>
              <a:rPr lang="en-US" sz="1200" dirty="0"/>
              <a:t># Testing the model</a:t>
            </a:r>
          </a:p>
          <a:p>
            <a:pPr marL="0" indent="0">
              <a:buNone/>
            </a:pPr>
            <a:r>
              <a:rPr lang="en-US" sz="1200" dirty="0" err="1"/>
              <a:t>test_loss</a:t>
            </a:r>
            <a:r>
              <a:rPr lang="en-US" sz="1200" dirty="0"/>
              <a:t>, </a:t>
            </a:r>
            <a:r>
              <a:rPr lang="en-US" sz="1200" dirty="0" err="1"/>
              <a:t>test_acc</a:t>
            </a:r>
            <a:r>
              <a:rPr lang="en-US" sz="1200" dirty="0"/>
              <a:t> = </a:t>
            </a:r>
            <a:r>
              <a:rPr lang="en-US" sz="1200" dirty="0" err="1"/>
              <a:t>model.evaluate</a:t>
            </a:r>
            <a:r>
              <a:rPr lang="en-US" sz="1200" dirty="0"/>
              <a:t>(</a:t>
            </a:r>
            <a:r>
              <a:rPr lang="en-US" sz="1200" dirty="0" err="1"/>
              <a:t>test_inputs</a:t>
            </a:r>
            <a:r>
              <a:rPr lang="en-US" sz="1200" dirty="0"/>
              <a:t>,  </a:t>
            </a:r>
            <a:r>
              <a:rPr lang="en-US" sz="1200" dirty="0" err="1"/>
              <a:t>test_labels</a:t>
            </a:r>
            <a:r>
              <a:rPr lang="en-US" sz="1200" dirty="0"/>
              <a:t>, verbose=0)</a:t>
            </a:r>
          </a:p>
          <a:p>
            <a:pPr marL="0" indent="0">
              <a:buNone/>
            </a:pPr>
            <a:r>
              <a:rPr lang="en-US" sz="1200" dirty="0"/>
              <a:t>print('\</a:t>
            </a:r>
            <a:r>
              <a:rPr lang="en-US" sz="1200" dirty="0" err="1"/>
              <a:t>nTest</a:t>
            </a:r>
            <a:r>
              <a:rPr lang="en-US" sz="1200" dirty="0"/>
              <a:t> accuracy: %.2f%%' % (</a:t>
            </a:r>
            <a:r>
              <a:rPr lang="en-US" sz="1200" dirty="0" err="1"/>
              <a:t>test_acc</a:t>
            </a:r>
            <a:r>
              <a:rPr lang="en-US" sz="1200" dirty="0"/>
              <a:t> * 100))</a:t>
            </a:r>
          </a:p>
          <a:p>
            <a:pPr marL="0" indent="0">
              <a:buNone/>
            </a:pPr>
            <a:endParaRPr lang="en-US" sz="1200" dirty="0"/>
          </a:p>
          <a:p>
            <a:pPr marL="0" indent="0">
              <a:buNone/>
            </a:pPr>
            <a:endParaRPr lang="en-US" sz="1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5" name="Content Placeholder 2"/>
          <p:cNvSpPr txBox="1">
            <a:spLocks/>
          </p:cNvSpPr>
          <p:nvPr/>
        </p:nvSpPr>
        <p:spPr>
          <a:xfrm>
            <a:off x="5715000" y="457200"/>
            <a:ext cx="32004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rPr>
              <a:t>This code is a complete example showing how to combine </a:t>
            </a:r>
            <a:r>
              <a:rPr lang="en-US" sz="2400" dirty="0" err="1">
                <a:solidFill>
                  <a:prstClr val="black"/>
                </a:solidFill>
              </a:rPr>
              <a:t>softmax</a:t>
            </a:r>
            <a:r>
              <a:rPr lang="en-US" sz="2400" dirty="0">
                <a:solidFill>
                  <a:prstClr val="black"/>
                </a:solidFill>
              </a:rPr>
              <a:t> and categorical cross-entropy.</a:t>
            </a:r>
          </a:p>
          <a:p>
            <a:r>
              <a:rPr lang="en-US" sz="2400" dirty="0">
                <a:solidFill>
                  <a:prstClr val="black"/>
                </a:solidFill>
              </a:rPr>
              <a:t>The next slides shows the relevant parts (in larger font size).</a:t>
            </a:r>
            <a:endParaRPr lang="en-US" sz="2000" dirty="0"/>
          </a:p>
        </p:txBody>
      </p:sp>
    </p:spTree>
    <p:extLst>
      <p:ext uri="{BB962C8B-B14F-4D97-AF65-F5344CB8AC3E}">
        <p14:creationId xmlns:p14="http://schemas.microsoft.com/office/powerpoint/2010/main" val="3334536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r>
              <a:rPr lang="en-US" dirty="0" err="1"/>
              <a:t>Softmax</a:t>
            </a:r>
            <a:r>
              <a:rPr lang="en-US" dirty="0"/>
              <a:t> and CCE</a:t>
            </a:r>
          </a:p>
        </p:txBody>
      </p:sp>
      <p:sp>
        <p:nvSpPr>
          <p:cNvPr id="3" name="Content Placeholder 2"/>
          <p:cNvSpPr>
            <a:spLocks noGrp="1"/>
          </p:cNvSpPr>
          <p:nvPr>
            <p:ph idx="1"/>
          </p:nvPr>
        </p:nvSpPr>
        <p:spPr>
          <a:xfrm>
            <a:off x="304800" y="1447800"/>
            <a:ext cx="8534400" cy="4876800"/>
          </a:xfrm>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(70, activation='</a:t>
            </a:r>
            <a:r>
              <a:rPr lang="en-US" sz="2000" dirty="0" err="1"/>
              <a:t>tanh</a:t>
            </a:r>
            <a:r>
              <a:rPr lang="en-US" sz="2000" dirty="0"/>
              <a:t>'),</a:t>
            </a:r>
          </a:p>
          <a:p>
            <a:pPr marL="0" indent="0">
              <a:buNone/>
            </a:pPr>
            <a:r>
              <a:rPr lang="en-US" sz="2000" dirty="0"/>
              <a:t>    </a:t>
            </a:r>
            <a:r>
              <a:rPr lang="en-US" sz="2000" dirty="0" err="1"/>
              <a:t>tf.keras.layers.Dense</a:t>
            </a:r>
            <a:r>
              <a:rPr lang="en-US" sz="2000" dirty="0"/>
              <a:t>(</a:t>
            </a:r>
            <a:r>
              <a:rPr lang="en-US" sz="2000" dirty="0" err="1"/>
              <a:t>number_of_classes</a:t>
            </a:r>
            <a:r>
              <a:rPr lang="en-US" sz="2000" dirty="0"/>
              <a:t>, activation='</a:t>
            </a:r>
            <a:r>
              <a:rPr lang="en-US" sz="2000" dirty="0" err="1"/>
              <a:t>softmax</a:t>
            </a:r>
            <a:r>
              <a:rPr lang="en-US" sz="2000" dirty="0"/>
              <a:t>')])</a:t>
            </a:r>
          </a:p>
          <a:p>
            <a:pPr marL="0" indent="0">
              <a:buNone/>
            </a:pPr>
            <a:endParaRPr lang="en-US" sz="2000" dirty="0"/>
          </a:p>
          <a:p>
            <a:pPr marL="0" indent="0">
              <a:buNone/>
            </a:pPr>
            <a:r>
              <a:rPr lang="en-US" sz="2000" dirty="0" err="1"/>
              <a:t>model.compile</a:t>
            </a:r>
            <a:r>
              <a:rPr lang="en-US" sz="2000" dirty="0"/>
              <a:t>(optimizer='</a:t>
            </a:r>
            <a:r>
              <a:rPr lang="en-US" sz="2000" dirty="0" err="1"/>
              <a:t>adam</a:t>
            </a:r>
            <a:r>
              <a:rPr lang="en-US" sz="2000" dirty="0"/>
              <a:t>',</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p>
          <a:p>
            <a:pPr marL="0" indent="0">
              <a:buNone/>
            </a:pPr>
            <a:endParaRPr lang="en-US" sz="1200" dirty="0"/>
          </a:p>
          <a:p>
            <a:r>
              <a:rPr lang="en-US" sz="2400" dirty="0"/>
              <a:t>From the code in the previous slide, these are the lines that combine </a:t>
            </a:r>
            <a:r>
              <a:rPr lang="en-US" sz="2400" dirty="0" err="1"/>
              <a:t>softmax</a:t>
            </a:r>
            <a:r>
              <a:rPr lang="en-US" sz="2400" dirty="0"/>
              <a:t> with CCE.</a:t>
            </a:r>
          </a:p>
          <a:p>
            <a:r>
              <a:rPr lang="en-US" sz="2400" dirty="0"/>
              <a:t>The call to </a:t>
            </a:r>
            <a:r>
              <a:rPr lang="en-US" sz="2400" b="1" dirty="0" err="1"/>
              <a:t>tf.keras.Sequential</a:t>
            </a:r>
            <a:r>
              <a:rPr lang="en-US" sz="2400" b="1" dirty="0"/>
              <a:t>()</a:t>
            </a:r>
            <a:r>
              <a:rPr lang="en-US" sz="2400" dirty="0"/>
              <a:t> specifies a </a:t>
            </a:r>
            <a:r>
              <a:rPr lang="en-US" sz="2400" dirty="0" err="1"/>
              <a:t>softmax</a:t>
            </a:r>
            <a:r>
              <a:rPr lang="en-US" sz="2400" dirty="0"/>
              <a:t> output layer.</a:t>
            </a:r>
          </a:p>
          <a:p>
            <a:r>
              <a:rPr lang="en-US" sz="2400" dirty="0"/>
              <a:t>The call to </a:t>
            </a:r>
            <a:r>
              <a:rPr lang="en-US" sz="2400" b="1" dirty="0"/>
              <a:t>compile()</a:t>
            </a:r>
            <a:r>
              <a:rPr lang="en-US" sz="2400" dirty="0"/>
              <a:t> specifies sparse CCE as the loss function.</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140087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a:t>
            </a:r>
            <a:r>
              <a:rPr lang="en-US" dirty="0" err="1"/>
              <a:t>Softmax</a:t>
            </a:r>
            <a:r>
              <a:rPr lang="en-US" dirty="0"/>
              <a:t> and CCE</a:t>
            </a:r>
          </a:p>
        </p:txBody>
      </p:sp>
      <p:sp>
        <p:nvSpPr>
          <p:cNvPr id="3" name="Content Placeholder 2"/>
          <p:cNvSpPr>
            <a:spLocks noGrp="1"/>
          </p:cNvSpPr>
          <p:nvPr>
            <p:ph idx="1"/>
          </p:nvPr>
        </p:nvSpPr>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(70, activation='</a:t>
            </a:r>
            <a:r>
              <a:rPr lang="en-US" sz="2000" dirty="0" err="1"/>
              <a:t>tanh</a:t>
            </a:r>
            <a:r>
              <a:rPr lang="en-US" sz="2000" dirty="0"/>
              <a:t>'),</a:t>
            </a:r>
          </a:p>
          <a:p>
            <a:pPr marL="0" indent="0">
              <a:buNone/>
            </a:pPr>
            <a:r>
              <a:rPr lang="en-US" sz="2000" dirty="0"/>
              <a:t>    </a:t>
            </a:r>
            <a:r>
              <a:rPr lang="en-US" sz="2000" dirty="0" err="1"/>
              <a:t>tf.keras.layers.Dense</a:t>
            </a:r>
            <a:r>
              <a:rPr lang="en-US" sz="2000" dirty="0"/>
              <a:t>(</a:t>
            </a:r>
            <a:r>
              <a:rPr lang="en-US" sz="2000" dirty="0" err="1"/>
              <a:t>number_of_classes</a:t>
            </a:r>
            <a:r>
              <a:rPr lang="en-US" sz="2000" dirty="0"/>
              <a:t>),</a:t>
            </a:r>
          </a:p>
          <a:p>
            <a:pPr marL="0" indent="0">
              <a:buNone/>
            </a:pPr>
            <a:r>
              <a:rPr lang="en-US" sz="2000" dirty="0"/>
              <a:t>    </a:t>
            </a:r>
            <a:r>
              <a:rPr lang="en-US" sz="2000" dirty="0" err="1"/>
              <a:t>tf.keras.layers.Softmax</a:t>
            </a:r>
            <a:r>
              <a:rPr lang="en-US" sz="2000" dirty="0"/>
              <a:t>()])</a:t>
            </a:r>
          </a:p>
          <a:p>
            <a:pPr marL="0" indent="0">
              <a:buNone/>
            </a:pPr>
            <a:endParaRPr lang="en-US" sz="2000" dirty="0"/>
          </a:p>
          <a:p>
            <a:pPr marL="0" indent="0">
              <a:buNone/>
            </a:pPr>
            <a:r>
              <a:rPr lang="en-US" sz="2000" dirty="0" err="1"/>
              <a:t>model.compile</a:t>
            </a:r>
            <a:r>
              <a:rPr lang="en-US" sz="2000" dirty="0"/>
              <a:t>(optimizer='</a:t>
            </a:r>
            <a:r>
              <a:rPr lang="en-US" sz="2000" dirty="0" err="1"/>
              <a:t>adam</a:t>
            </a:r>
            <a:r>
              <a:rPr lang="en-US" sz="2000" dirty="0"/>
              <a:t>',</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p>
          <a:p>
            <a:pPr marL="0" indent="0">
              <a:buNone/>
            </a:pPr>
            <a:endParaRPr lang="en-US" sz="1200" dirty="0"/>
          </a:p>
          <a:p>
            <a:r>
              <a:rPr lang="en-US" sz="2400" dirty="0"/>
              <a:t>Instead of the code in the previous slide, we can use the code in this slide.</a:t>
            </a:r>
          </a:p>
          <a:p>
            <a:pPr lvl="1"/>
            <a:r>
              <a:rPr lang="en-US" sz="2000" dirty="0"/>
              <a:t>On the previous slide, </a:t>
            </a:r>
            <a:r>
              <a:rPr lang="en-US" sz="2000" dirty="0" err="1"/>
              <a:t>softmax</a:t>
            </a:r>
            <a:r>
              <a:rPr lang="en-US" sz="2000" dirty="0"/>
              <a:t> was treated as an activation function.</a:t>
            </a:r>
          </a:p>
          <a:p>
            <a:pPr lvl="1"/>
            <a:r>
              <a:rPr lang="en-US" sz="2000" dirty="0"/>
              <a:t>On the code here, </a:t>
            </a:r>
            <a:r>
              <a:rPr lang="en-US" sz="2000" dirty="0" err="1"/>
              <a:t>softmax</a:t>
            </a:r>
            <a:r>
              <a:rPr lang="en-US" sz="2000" dirty="0"/>
              <a:t> is treated as a layer.</a:t>
            </a: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111629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Backpropagation with Generalized Units and Layers</a:t>
            </a:r>
          </a:p>
        </p:txBody>
      </p:sp>
      <p:sp>
        <p:nvSpPr>
          <p:cNvPr id="3" name="Content Placeholder 2"/>
          <p:cNvSpPr>
            <a:spLocks noGrp="1"/>
          </p:cNvSpPr>
          <p:nvPr>
            <p:ph idx="1"/>
          </p:nvPr>
        </p:nvSpPr>
        <p:spPr>
          <a:xfrm>
            <a:off x="457200" y="2057400"/>
            <a:ext cx="8229600" cy="4267200"/>
          </a:xfrm>
        </p:spPr>
        <p:txBody>
          <a:bodyPr/>
          <a:lstStyle/>
          <a:p>
            <a:r>
              <a:rPr lang="en-US" sz="2400" dirty="0" err="1"/>
              <a:t>Softmax</a:t>
            </a:r>
            <a:r>
              <a:rPr lang="en-US" sz="2400" dirty="0"/>
              <a:t> is an example of a generalized layer, that applies some function to the output of the previous layer.</a:t>
            </a:r>
          </a:p>
          <a:p>
            <a:r>
              <a:rPr lang="en-US" sz="2400" dirty="0"/>
              <a:t>Using such generalized units and layers does not prevent us from using backpropagation.</a:t>
            </a:r>
          </a:p>
          <a:p>
            <a:r>
              <a:rPr lang="en-US" sz="2400" dirty="0"/>
              <a:t>Caveats:</a:t>
            </a:r>
          </a:p>
          <a:p>
            <a:pPr lvl="1"/>
            <a:r>
              <a:rPr lang="en-US" sz="2000" dirty="0"/>
              <a:t>These units and layers should compute functions that are (at least mostly) differentiable.</a:t>
            </a:r>
          </a:p>
          <a:p>
            <a:pPr lvl="2"/>
            <a:r>
              <a:rPr lang="en-US" sz="1800" dirty="0"/>
              <a:t>We can live with functions like </a:t>
            </a:r>
            <a:r>
              <a:rPr lang="en-US" sz="1800" dirty="0" err="1"/>
              <a:t>relu</a:t>
            </a:r>
            <a:r>
              <a:rPr lang="en-US" sz="1800" dirty="0"/>
              <a:t>, that are not differentiable in just a few places (like zero for </a:t>
            </a:r>
            <a:r>
              <a:rPr lang="en-US" sz="1800" dirty="0" err="1"/>
              <a:t>relu</a:t>
            </a:r>
            <a:r>
              <a:rPr lang="en-US" sz="1800" dirty="0"/>
              <a:t>).</a:t>
            </a:r>
          </a:p>
          <a:p>
            <a:pPr lvl="1"/>
            <a:r>
              <a:rPr lang="en-US" sz="2000" dirty="0"/>
              <a:t>The backpropagation code should be aware of the gradients of the functions that these units and layers compute, so that it computes the right partial derivative for each weight.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515453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Automatic Differentiation</a:t>
            </a:r>
          </a:p>
        </p:txBody>
      </p:sp>
      <p:sp>
        <p:nvSpPr>
          <p:cNvPr id="3" name="Content Placeholder 2"/>
          <p:cNvSpPr>
            <a:spLocks noGrp="1"/>
          </p:cNvSpPr>
          <p:nvPr>
            <p:ph idx="1"/>
          </p:nvPr>
        </p:nvSpPr>
        <p:spPr>
          <a:xfrm>
            <a:off x="381000" y="1676400"/>
            <a:ext cx="8382000" cy="4648200"/>
          </a:xfrm>
        </p:spPr>
        <p:txBody>
          <a:bodyPr/>
          <a:lstStyle/>
          <a:p>
            <a:r>
              <a:rPr lang="en-US" sz="2400" dirty="0"/>
              <a:t>In our slides for backpropagation, we computed partial derivatives manually.</a:t>
            </a:r>
          </a:p>
          <a:p>
            <a:pPr lvl="1"/>
            <a:r>
              <a:rPr lang="en-US" sz="2000" dirty="0"/>
              <a:t>We wrote the error over a training example as a composition of simple functions.</a:t>
            </a:r>
          </a:p>
          <a:p>
            <a:pPr lvl="1"/>
            <a:r>
              <a:rPr lang="en-US" sz="2000" dirty="0"/>
              <a:t>We applied the chain rule to compute derivatives.</a:t>
            </a:r>
          </a:p>
          <a:p>
            <a:r>
              <a:rPr lang="en-US" sz="2400" dirty="0" err="1"/>
              <a:t>Tensorflow</a:t>
            </a:r>
            <a:r>
              <a:rPr lang="en-US" sz="2400" dirty="0"/>
              <a:t> and </a:t>
            </a:r>
            <a:r>
              <a:rPr lang="en-US" sz="2400" dirty="0" err="1"/>
              <a:t>Keras</a:t>
            </a:r>
            <a:r>
              <a:rPr lang="en-US" sz="2400" dirty="0"/>
              <a:t> do automatic differentiation.</a:t>
            </a:r>
          </a:p>
          <a:p>
            <a:pPr lvl="1"/>
            <a:r>
              <a:rPr lang="en-US" sz="2000" dirty="0"/>
              <a:t>They provide a large variety of predefined functions, such as sigmoid, </a:t>
            </a:r>
            <a:r>
              <a:rPr lang="en-US" sz="2000" dirty="0" err="1"/>
              <a:t>relu</a:t>
            </a:r>
            <a:r>
              <a:rPr lang="en-US" sz="2000" dirty="0"/>
              <a:t>, </a:t>
            </a:r>
            <a:r>
              <a:rPr lang="en-US" sz="2000" dirty="0" err="1"/>
              <a:t>tanh</a:t>
            </a:r>
            <a:r>
              <a:rPr lang="en-US" sz="2000" dirty="0"/>
              <a:t>, </a:t>
            </a:r>
            <a:r>
              <a:rPr lang="en-US" sz="2000" dirty="0" err="1"/>
              <a:t>softmax</a:t>
            </a:r>
            <a:r>
              <a:rPr lang="en-US" sz="2000" dirty="0"/>
              <a:t>, sum of squared differences, categorical cross-entropy.</a:t>
            </a:r>
          </a:p>
          <a:p>
            <a:pPr lvl="1"/>
            <a:r>
              <a:rPr lang="en-US" sz="2000" dirty="0"/>
              <a:t>As long as the neural network model uses these functions, the system automatically uses the chain rule to compute partial derivatives of weights.</a:t>
            </a:r>
          </a:p>
          <a:p>
            <a:r>
              <a:rPr lang="en-US" sz="2400" dirty="0"/>
              <a:t>So, we do not have to write our own code for backpropagation.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233427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SGD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When we call the </a:t>
                </a:r>
                <a:r>
                  <a:rPr lang="en-US" sz="2400" b="1" dirty="0"/>
                  <a:t>compile()</a:t>
                </a:r>
                <a:r>
                  <a:rPr lang="en-US" sz="2400" dirty="0"/>
                  <a:t> function, we specify an optimizer.</a:t>
                </a:r>
              </a:p>
              <a:p>
                <a:pPr lvl="1"/>
                <a:r>
                  <a:rPr lang="en-US" sz="2000" dirty="0"/>
                  <a:t>The optimizer tells </a:t>
                </a:r>
                <a:r>
                  <a:rPr lang="en-US" sz="2000" dirty="0" err="1"/>
                  <a:t>Keras</a:t>
                </a:r>
                <a:r>
                  <a:rPr lang="en-US" sz="2000" dirty="0"/>
                  <a:t> which specific variation of stochastic gradient descent we want to use. </a:t>
                </a:r>
              </a:p>
              <a:p>
                <a:r>
                  <a:rPr lang="en-US" sz="2400" dirty="0"/>
                  <a:t>The vanilla version is called SGD:</a:t>
                </a:r>
              </a:p>
              <a:p>
                <a:pPr marL="0" indent="0">
                  <a:buNone/>
                </a:pPr>
                <a:endParaRPr lang="en-US" sz="2000" dirty="0"/>
              </a:p>
              <a:p>
                <a:pPr marL="0" indent="0">
                  <a:buNone/>
                </a:pPr>
                <a:r>
                  <a:rPr lang="en-US" sz="2000" dirty="0" err="1"/>
                  <a:t>model.compile</a:t>
                </a:r>
                <a:r>
                  <a:rPr lang="en-US" sz="2000" dirty="0"/>
                  <a:t>(optimizer='</a:t>
                </a:r>
                <a:r>
                  <a:rPr lang="en-US" sz="2000" dirty="0" err="1"/>
                  <a:t>sgd</a:t>
                </a:r>
                <a:r>
                  <a:rPr lang="en-US" sz="2000" dirty="0"/>
                  <a:t>',</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p>
              <a:p>
                <a:pPr marL="0" indent="0">
                  <a:buNone/>
                </a:pPr>
                <a:endParaRPr lang="en-US" sz="2000" dirty="0"/>
              </a:p>
              <a:p>
                <a:r>
                  <a:rPr lang="en-US" sz="2400" dirty="0"/>
                  <a:t>The SGD optimizer updates weights as we saw in the backpropagation slides</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a:rPr>
                        <m:t>−</m:t>
                      </m:r>
                      <m:r>
                        <a:rPr lang="el-GR" sz="2400" i="1">
                          <a:latin typeface="Cambria Math"/>
                        </a:rPr>
                        <m:t>𝜂</m:t>
                      </m:r>
                      <m:f>
                        <m:fPr>
                          <m:ctrlPr>
                            <a:rPr lang="en-US" sz="2400" i="1">
                              <a:latin typeface="Cambria Math" panose="02040503050406030204" pitchFamily="18" charset="0"/>
                            </a:rPr>
                          </m:ctrlPr>
                        </m:fPr>
                        <m:num>
                          <m:r>
                            <a:rPr lang="en-US" sz="2400" i="1">
                              <a:latin typeface="Cambria Math"/>
                            </a:rPr>
                            <m:t>𝜕</m:t>
                          </m:r>
                          <m:r>
                            <a:rPr lang="en-US" sz="2400" b="0" i="1" smtClean="0">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r="-963" b="-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268312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SGD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You can choose the learning rate </a:t>
                </a:r>
                <a14:m>
                  <m:oMath xmlns:m="http://schemas.openxmlformats.org/officeDocument/2006/math">
                    <m:r>
                      <a:rPr lang="el-GR" sz="2400" i="1">
                        <a:latin typeface="Cambria Math"/>
                      </a:rPr>
                      <m:t>𝜂</m:t>
                    </m:r>
                  </m:oMath>
                </a14:m>
                <a:r>
                  <a:rPr lang="en-US" sz="2400" dirty="0"/>
                  <a:t>:</a:t>
                </a:r>
              </a:p>
              <a:p>
                <a:pPr marL="0" indent="0">
                  <a:buNone/>
                </a:pPr>
                <a:endParaRPr lang="en-US" sz="2000" dirty="0"/>
              </a:p>
              <a:p>
                <a:pPr marL="0" indent="0">
                  <a:buNone/>
                </a:pPr>
                <a:r>
                  <a:rPr lang="en-US" sz="2000" dirty="0" err="1"/>
                  <a:t>model.compile</a:t>
                </a:r>
                <a:r>
                  <a:rPr lang="en-US" sz="2000" dirty="0"/>
                  <a:t>(optimizer=</a:t>
                </a:r>
                <a:r>
                  <a:rPr lang="en-US" sz="2000" dirty="0" err="1"/>
                  <a:t>tf.keras.optimizers.SGD</a:t>
                </a:r>
                <a:r>
                  <a:rPr lang="en-US" sz="2000" dirty="0"/>
                  <a:t>(</a:t>
                </a:r>
                <a:r>
                  <a:rPr lang="en-US" sz="2000" dirty="0" err="1"/>
                  <a:t>learning_rate</a:t>
                </a:r>
                <a:r>
                  <a:rPr lang="en-US" sz="2000" dirty="0"/>
                  <a:t>=0.1),</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p>
              <a:p>
                <a:pPr marL="0" indent="0">
                  <a:buNone/>
                </a:pPr>
                <a:endParaRPr lang="en-US" sz="2000" dirty="0"/>
              </a:p>
              <a:p>
                <a:r>
                  <a:rPr lang="en-US" sz="2400" dirty="0"/>
                  <a:t>The default value for the learning rate is 0.1.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196167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SGD with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458200" cy="4876800"/>
              </a:xfrm>
            </p:spPr>
            <p:txBody>
              <a:bodyPr/>
              <a:lstStyle/>
              <a:p>
                <a:r>
                  <a:rPr lang="en-US" sz="2400" dirty="0"/>
                  <a:t>You can also optionally choose a “momentum” value.</a:t>
                </a:r>
              </a:p>
              <a:p>
                <a:pPr marL="0" indent="0">
                  <a:buNone/>
                </a:pPr>
                <a:endParaRPr lang="en-US" sz="1200" dirty="0"/>
              </a:p>
              <a:p>
                <a:pPr marL="0" indent="0">
                  <a:buNone/>
                </a:pPr>
                <a:r>
                  <a:rPr lang="en-US" sz="2000" dirty="0" err="1"/>
                  <a:t>model.compile</a:t>
                </a:r>
                <a:r>
                  <a:rPr lang="en-US" sz="2000" dirty="0"/>
                  <a:t>(optimizer=</a:t>
                </a:r>
                <a:r>
                  <a:rPr lang="en-US" sz="2000" dirty="0" err="1"/>
                  <a:t>tf.keras.optimizers.SGD</a:t>
                </a:r>
                <a:r>
                  <a:rPr lang="en-US" sz="2000" dirty="0"/>
                  <a:t>(</a:t>
                </a:r>
                <a:r>
                  <a:rPr lang="en-US" sz="2000" dirty="0" err="1"/>
                  <a:t>learning_rate</a:t>
                </a:r>
                <a:r>
                  <a:rPr lang="en-US" sz="2000" dirty="0"/>
                  <a:t>=0.1, momentum = 0.05),</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p>
              <a:p>
                <a:pPr marL="0" indent="0">
                  <a:buNone/>
                </a:pPr>
                <a:endParaRPr lang="en-US" sz="1200" dirty="0"/>
              </a:p>
              <a:p>
                <a:r>
                  <a:rPr lang="en-US" sz="2400" dirty="0"/>
                  <a:t>If you use a non-zero momentum, then weights are updated as:</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a:rPr>
                        <m:t>=</m:t>
                      </m:r>
                      <m:r>
                        <m:rPr>
                          <m:sty m:val="p"/>
                        </m:rPr>
                        <a:rPr lang="en-US" sz="2400" i="0">
                          <a:latin typeface="Cambria Math"/>
                        </a:rPr>
                        <m:t>momentum</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a:rPr>
                        <m:t>−</m:t>
                      </m:r>
                      <m:r>
                        <a:rPr lang="el-GR" sz="2400" i="1">
                          <a:latin typeface="Cambria Math"/>
                        </a:rPr>
                        <m:t>𝜂</m:t>
                      </m:r>
                      <m:f>
                        <m:fPr>
                          <m:ctrlPr>
                            <a:rPr lang="en-US" sz="2400" i="1">
                              <a:latin typeface="Cambria Math" panose="02040503050406030204" pitchFamily="18" charset="0"/>
                            </a:rPr>
                          </m:ctrlPr>
                        </m:fPr>
                        <m:num>
                          <m:r>
                            <a:rPr lang="en-US" sz="2400" i="1">
                              <a:latin typeface="Cambria Math"/>
                            </a:rPr>
                            <m:t>𝜕</m:t>
                          </m:r>
                          <m:r>
                            <a:rPr lang="en-US" sz="2400" i="1">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𝑖</m:t>
                          </m:r>
                        </m:sub>
                      </m:sSub>
                    </m:oMath>
                  </m:oMathPara>
                </a14:m>
                <a:endParaRPr lang="en-US" sz="2400" dirty="0"/>
              </a:p>
              <a:p>
                <a:pPr marL="0" indent="0">
                  <a:buNone/>
                </a:pPr>
                <a:endParaRPr lang="en-US" sz="1200" dirty="0"/>
              </a:p>
              <a:p>
                <a:r>
                  <a:rPr lang="en-US" sz="2400" dirty="0"/>
                  <a:t>If momentum is 0, the above is the same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a:rPr>
                      <m:t>−</m:t>
                    </m:r>
                    <m:r>
                      <a:rPr lang="el-GR" sz="2400" i="1">
                        <a:latin typeface="Cambria Math"/>
                      </a:rPr>
                      <m:t>𝜂</m:t>
                    </m:r>
                    <m:f>
                      <m:fPr>
                        <m:ctrlPr>
                          <a:rPr lang="en-US" sz="2400" i="1">
                            <a:latin typeface="Cambria Math" panose="02040503050406030204" pitchFamily="18" charset="0"/>
                          </a:rPr>
                        </m:ctrlPr>
                      </m:fPr>
                      <m:num>
                        <m:r>
                          <a:rPr lang="en-US" sz="2400" i="1">
                            <a:latin typeface="Cambria Math"/>
                          </a:rPr>
                          <m:t>𝜕</m:t>
                        </m:r>
                        <m:r>
                          <a:rPr lang="en-US" sz="2400" i="1">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oMath>
                </a14:m>
                <a:endParaRPr lang="en-US" sz="2400" dirty="0"/>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458200" cy="4876800"/>
              </a:xfrm>
              <a:blipFill>
                <a:blip r:embed="rId2"/>
                <a:stretch>
                  <a:fillRect l="-1009" t="-1000" b="-2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47102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Sigmoid in </a:t>
            </a:r>
            <a:r>
              <a:rPr lang="en-US" dirty="0" err="1"/>
              <a:t>Keras</a:t>
            </a:r>
            <a:endParaRPr lang="en-US" dirty="0"/>
          </a:p>
        </p:txBody>
      </p:sp>
      <p:sp>
        <p:nvSpPr>
          <p:cNvPr id="3" name="Content Placeholder 2"/>
          <p:cNvSpPr>
            <a:spLocks noGrp="1"/>
          </p:cNvSpPr>
          <p:nvPr>
            <p:ph idx="1"/>
          </p:nvPr>
        </p:nvSpPr>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(50, activation='sigmoid'),</a:t>
            </a:r>
          </a:p>
          <a:p>
            <a:pPr marL="0" indent="0">
              <a:buNone/>
            </a:pPr>
            <a:r>
              <a:rPr lang="en-US" sz="2000" dirty="0"/>
              <a:t>    </a:t>
            </a:r>
            <a:r>
              <a:rPr lang="en-US" sz="2000" dirty="0" err="1"/>
              <a:t>tf.keras.layers.Dense</a:t>
            </a:r>
            <a:r>
              <a:rPr lang="en-US" sz="2000" dirty="0"/>
              <a:t>(</a:t>
            </a:r>
            <a:r>
              <a:rPr lang="en-US" sz="2000" dirty="0" err="1"/>
              <a:t>number_of_classes</a:t>
            </a:r>
            <a:r>
              <a:rPr lang="en-US" sz="2000" dirty="0"/>
              <a:t>, activation='sigmoid')])</a:t>
            </a:r>
          </a:p>
          <a:p>
            <a:pPr marL="0" indent="0">
              <a:buNone/>
            </a:pPr>
            <a:endParaRPr lang="en-US" dirty="0"/>
          </a:p>
          <a:p>
            <a:r>
              <a:rPr lang="en-US" sz="2400" dirty="0"/>
              <a:t>The above code snippet creates a 3-layer model, where the last two layers use the sigmoid activation function.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081506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a:t>
            </a:r>
            <a:r>
              <a:rPr lang="en-US" dirty="0" err="1"/>
              <a:t>RMSProp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err="1"/>
                  <a:t>RMSProp</a:t>
                </a:r>
                <a:r>
                  <a:rPr lang="en-US" sz="2400" dirty="0"/>
                  <a:t> stands for Root Mean Square Propagation.</a:t>
                </a:r>
              </a:p>
              <a:p>
                <a:r>
                  <a:rPr lang="en-US" sz="2400" dirty="0"/>
                  <a:t>For every weight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oMath>
                </a14:m>
                <a:r>
                  <a:rPr lang="en-US" sz="2400" dirty="0"/>
                  <a:t>, we keep a moving average of the square of the partial derivative computed for that weight in the last few updates.</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l-GR" sz="2400" i="1">
                          <a:latin typeface="Cambria Math" panose="02040503050406030204" pitchFamily="18" charset="0"/>
                        </a:rPr>
                        <m:t>𝜇</m:t>
                      </m:r>
                      <m:d>
                        <m:dPr>
                          <m:ctrlPr>
                            <a:rPr lang="el-GR"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rPr>
                        <m:t>=</m:t>
                      </m:r>
                      <m:r>
                        <a:rPr lang="el-GR" sz="2400" i="1">
                          <a:latin typeface="Cambria Math" panose="02040503050406030204" pitchFamily="18" charset="0"/>
                        </a:rPr>
                        <m:t>𝜌</m:t>
                      </m:r>
                      <m:r>
                        <a:rPr lang="el-GR" sz="2400" i="1">
                          <a:latin typeface="Cambria Math" panose="02040503050406030204" pitchFamily="18" charset="0"/>
                        </a:rPr>
                        <m:t>∗</m:t>
                      </m:r>
                      <m:r>
                        <a:rPr lang="el-GR" sz="2400" i="1">
                          <a:latin typeface="Cambria Math" panose="02040503050406030204" pitchFamily="18" charset="0"/>
                        </a:rPr>
                        <m:t>𝜇</m:t>
                      </m:r>
                      <m:d>
                        <m:dPr>
                          <m:ctrlPr>
                            <a:rPr lang="el-GR"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−1</m:t>
                          </m:r>
                        </m:e>
                      </m:d>
                      <m:r>
                        <a:rPr lang="en-US" sz="2400" i="1">
                          <a:latin typeface="Cambria Math" panose="02040503050406030204" pitchFamily="18" charset="0"/>
                        </a:rPr>
                        <m:t>+</m:t>
                      </m:r>
                      <m:d>
                        <m:dPr>
                          <m:ctrlPr>
                            <a:rPr lang="en-US" sz="2400" i="1">
                              <a:latin typeface="Cambria Math" panose="02040503050406030204" pitchFamily="18" charset="0"/>
                            </a:rPr>
                          </m:ctrlPr>
                        </m:dPr>
                        <m:e>
                          <m:r>
                            <a:rPr lang="el-GR" sz="2400" i="1">
                              <a:latin typeface="Cambria Math" panose="02040503050406030204" pitchFamily="18" charset="0"/>
                            </a:rPr>
                            <m:t>1−</m:t>
                          </m:r>
                          <m:r>
                            <a:rPr lang="el-GR" sz="2400" i="1">
                              <a:latin typeface="Cambria Math" panose="02040503050406030204" pitchFamily="18" charset="0"/>
                            </a:rPr>
                            <m:t>𝜌</m:t>
                          </m:r>
                        </m:e>
                      </m:d>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m:t>
                              </m:r>
                              <m:r>
                                <a:rPr lang="en-US" sz="2400" i="1">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e>
                      </m:d>
                    </m:oMath>
                  </m:oMathPara>
                </a14:m>
                <a:endParaRPr lang="en-US" sz="2400" dirty="0"/>
              </a:p>
              <a:p>
                <a:pPr marL="0" indent="0">
                  <a:buNone/>
                </a:pPr>
                <a:endParaRPr lang="en-US" sz="2400" dirty="0"/>
              </a:p>
              <a:p>
                <a:pPr lvl="0"/>
                <a:r>
                  <a:rPr lang="en-US" sz="2400" dirty="0">
                    <a:solidFill>
                      <a:prstClr val="black"/>
                    </a:solidFill>
                  </a:rPr>
                  <a:t>Symbol </a:t>
                </a:r>
                <a14:m>
                  <m:oMath xmlns:m="http://schemas.openxmlformats.org/officeDocument/2006/math">
                    <m:r>
                      <a:rPr lang="en-US" sz="2400" i="1">
                        <a:solidFill>
                          <a:prstClr val="black"/>
                        </a:solidFill>
                        <a:latin typeface="Cambria Math" panose="02040503050406030204" pitchFamily="18" charset="0"/>
                      </a:rPr>
                      <m:t>𝑡</m:t>
                    </m:r>
                  </m:oMath>
                </a14:m>
                <a:r>
                  <a:rPr lang="en-US" sz="2400" dirty="0">
                    <a:solidFill>
                      <a:prstClr val="black"/>
                    </a:solidFill>
                  </a:rPr>
                  <a:t> stands for the number of weight updates we have performed.</a:t>
                </a:r>
              </a:p>
              <a:p>
                <a:pPr lvl="0"/>
                <a14:m>
                  <m:oMath xmlns:m="http://schemas.openxmlformats.org/officeDocument/2006/math">
                    <m:f>
                      <m:fPr>
                        <m:ctrlPr>
                          <a:rPr lang="en-US" sz="2400" i="1">
                            <a:latin typeface="Cambria Math" panose="02040503050406030204" pitchFamily="18" charset="0"/>
                          </a:rPr>
                        </m:ctrlPr>
                      </m:fPr>
                      <m:num>
                        <m:r>
                          <a:rPr lang="en-US" sz="2400" i="1">
                            <a:latin typeface="Cambria Math"/>
                          </a:rPr>
                          <m:t>𝜕</m:t>
                        </m:r>
                        <m:r>
                          <a:rPr lang="en-US" sz="2400" i="1">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oMath>
                </a14:m>
                <a:r>
                  <a:rPr lang="en-US" sz="2400" dirty="0">
                    <a:solidFill>
                      <a:prstClr val="black"/>
                    </a:solidFill>
                  </a:rPr>
                  <a:t> stands for the partial derivative of the loss function with respect to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oMath>
                </a14:m>
                <a:r>
                  <a:rPr lang="en-US" sz="2400" dirty="0">
                    <a:solidFill>
                      <a:prstClr val="black"/>
                    </a:solidFill>
                  </a:rPr>
                  <a:t> that we have computed for our current update.</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3" t="-1000" r="-148" b="-93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4254501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a:t>
            </a:r>
            <a:r>
              <a:rPr lang="en-US" dirty="0" err="1"/>
              <a:t>RMSProp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47800"/>
                <a:ext cx="8610600" cy="4876800"/>
              </a:xfrm>
            </p:spPr>
            <p:txBody>
              <a:bodyPr/>
              <a:lstStyle/>
              <a:p>
                <a:r>
                  <a:rPr lang="en-US" sz="2400" dirty="0"/>
                  <a:t>For every weight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oMath>
                </a14:m>
                <a:r>
                  <a:rPr lang="en-US" sz="2400" dirty="0"/>
                  <a:t>, we keep a moving average of the square of the partial derivative computed for that weight.</a:t>
                </a:r>
              </a:p>
              <a:p>
                <a:endParaRPr lang="en-US" sz="1200" dirty="0"/>
              </a:p>
              <a:p>
                <a:pPr marL="0" indent="0">
                  <a:buNone/>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𝜇</m:t>
                      </m:r>
                      <m:d>
                        <m:dPr>
                          <m:ctrlPr>
                            <a:rPr lang="el-GR"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l-GR" sz="2400" b="0" i="1" smtClean="0">
                          <a:latin typeface="Cambria Math" panose="02040503050406030204" pitchFamily="18" charset="0"/>
                        </a:rPr>
                        <m:t>𝜌</m:t>
                      </m:r>
                      <m:r>
                        <a:rPr lang="el-GR" sz="2400" b="0" i="1" smtClean="0">
                          <a:latin typeface="Cambria Math" panose="02040503050406030204" pitchFamily="18" charset="0"/>
                        </a:rPr>
                        <m:t>∗</m:t>
                      </m:r>
                      <m:r>
                        <a:rPr lang="el-GR" sz="2400" i="1">
                          <a:latin typeface="Cambria Math" panose="02040503050406030204" pitchFamily="18" charset="0"/>
                        </a:rPr>
                        <m:t>𝜇</m:t>
                      </m:r>
                      <m:d>
                        <m:dPr>
                          <m:ctrlPr>
                            <a:rPr lang="el-GR"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b="0" i="1" smtClean="0">
                              <a:latin typeface="Cambria Math" panose="02040503050406030204" pitchFamily="18" charset="0"/>
                            </a:rPr>
                            <m:t>−1</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l-GR" sz="2400" b="0" i="1" smtClean="0">
                              <a:latin typeface="Cambria Math" panose="02040503050406030204" pitchFamily="18" charset="0"/>
                            </a:rPr>
                            <m:t>1−</m:t>
                          </m:r>
                          <m:r>
                            <a:rPr lang="el-GR" sz="2400" b="0" i="1" smtClean="0">
                              <a:latin typeface="Cambria Math" panose="02040503050406030204" pitchFamily="18" charset="0"/>
                            </a:rPr>
                            <m:t>𝜌</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m:t>
                              </m:r>
                              <m:r>
                                <a:rPr lang="en-US" sz="2400" i="1">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e>
                      </m:d>
                    </m:oMath>
                  </m:oMathPara>
                </a14:m>
                <a:endParaRPr lang="en-US" sz="2400" dirty="0"/>
              </a:p>
              <a:p>
                <a:pPr marL="0" indent="0">
                  <a:buNone/>
                </a:pPr>
                <a:endParaRPr lang="en-US" sz="1200" dirty="0"/>
              </a:p>
              <a:p>
                <a:pPr lvl="0"/>
                <a:r>
                  <a:rPr lang="en-US" sz="2400" dirty="0">
                    <a:solidFill>
                      <a:prstClr val="black"/>
                    </a:solidFill>
                  </a:rPr>
                  <a:t>We do the current update using this formula:</a:t>
                </a:r>
              </a:p>
              <a:p>
                <a:pPr lvl="0"/>
                <a:endParaRPr lang="en-US" sz="1200" dirty="0">
                  <a:solidFill>
                    <a:prstClr val="black"/>
                  </a:solidFill>
                </a:endParaRPr>
              </a:p>
              <a:p>
                <a:pPr marL="0" lv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l-GR" sz="2400" i="1">
                              <a:latin typeface="Cambria Math"/>
                            </a:rPr>
                            <m:t>𝜂</m:t>
                          </m:r>
                        </m:num>
                        <m:den>
                          <m:rad>
                            <m:radPr>
                              <m:degHide m:val="on"/>
                              <m:ctrlPr>
                                <a:rPr lang="en-US" sz="2400" i="1" smtClean="0">
                                  <a:solidFill>
                                    <a:srgbClr val="FF0000"/>
                                  </a:solidFill>
                                  <a:latin typeface="Cambria Math" panose="02040503050406030204" pitchFamily="18" charset="0"/>
                                </a:rPr>
                              </m:ctrlPr>
                            </m:radPr>
                            <m:deg/>
                            <m:e>
                              <m:r>
                                <a:rPr lang="el-GR" sz="2400" i="1">
                                  <a:solidFill>
                                    <a:srgbClr val="FF0000"/>
                                  </a:solidFill>
                                  <a:latin typeface="Cambria Math" panose="02040503050406030204" pitchFamily="18" charset="0"/>
                                </a:rPr>
                                <m:t>𝜇</m:t>
                              </m:r>
                              <m:d>
                                <m:dPr>
                                  <m:ctrlPr>
                                    <a:rPr lang="el-GR" sz="2400" i="1">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𝑤</m:t>
                                      </m:r>
                                    </m:e>
                                    <m:sub>
                                      <m:r>
                                        <a:rPr lang="en-US" sz="2400" i="1">
                                          <a:solidFill>
                                            <a:srgbClr val="FF0000"/>
                                          </a:solidFill>
                                          <a:latin typeface="Cambria Math" panose="02040503050406030204" pitchFamily="18" charset="0"/>
                                        </a:rPr>
                                        <m:t>𝑖</m:t>
                                      </m:r>
                                    </m:sub>
                                  </m:sSub>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𝑡</m:t>
                                  </m:r>
                                </m:e>
                              </m:d>
                            </m:e>
                          </m:rad>
                          <m:r>
                            <a:rPr lang="en-US" sz="2400" b="0" i="1" smtClean="0">
                              <a:solidFill>
                                <a:srgbClr val="FF0000"/>
                              </a:solidFill>
                              <a:latin typeface="Cambria Math" panose="02040503050406030204" pitchFamily="18" charset="0"/>
                            </a:rPr>
                            <m:t>+</m:t>
                          </m:r>
                          <m:r>
                            <a:rPr lang="el-GR" sz="2400" b="0" i="1" smtClean="0">
                              <a:solidFill>
                                <a:srgbClr val="FF0000"/>
                              </a:solidFill>
                              <a:latin typeface="Cambria Math" panose="02040503050406030204" pitchFamily="18" charset="0"/>
                            </a:rPr>
                            <m:t>𝜀</m:t>
                          </m:r>
                        </m:den>
                      </m:f>
                      <m:r>
                        <a:rPr lang="el-GR"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a:rPr>
                            <m:t>𝜕</m:t>
                          </m:r>
                          <m:r>
                            <a:rPr lang="en-US" sz="2400" i="1">
                              <a:latin typeface="Cambria Math" panose="02040503050406030204" pitchFamily="18" charset="0"/>
                            </a:rPr>
                            <m:t>𝐸</m:t>
                          </m:r>
                        </m:num>
                        <m:den>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den>
                      </m:f>
                    </m:oMath>
                  </m:oMathPara>
                </a14:m>
                <a:endParaRPr lang="el-GR" sz="2400" dirty="0"/>
              </a:p>
              <a:p>
                <a:pPr marL="0" lvl="0" indent="0">
                  <a:buNone/>
                </a:pPr>
                <a:endParaRPr lang="el-GR" sz="1200" dirty="0"/>
              </a:p>
              <a:p>
                <a:pPr lvl="0"/>
                <a:r>
                  <a:rPr lang="en-US" sz="2400" dirty="0">
                    <a:solidFill>
                      <a:prstClr val="black"/>
                    </a:solidFill>
                  </a:rPr>
                  <a:t>Parameter </a:t>
                </a:r>
                <a14:m>
                  <m:oMath xmlns:m="http://schemas.openxmlformats.org/officeDocument/2006/math">
                    <m:r>
                      <a:rPr lang="el-GR" sz="2400" i="1" dirty="0" smtClean="0">
                        <a:solidFill>
                          <a:prstClr val="black"/>
                        </a:solidFill>
                        <a:latin typeface="Cambria Math" panose="02040503050406030204" pitchFamily="18" charset="0"/>
                      </a:rPr>
                      <m:t>𝜀</m:t>
                    </m:r>
                  </m:oMath>
                </a14:m>
                <a:r>
                  <a:rPr lang="en-US" sz="2400" dirty="0">
                    <a:solidFill>
                      <a:prstClr val="black"/>
                    </a:solidFill>
                  </a:rPr>
                  <a:t> is a small positive number, it prevents division by 0.</a:t>
                </a:r>
              </a:p>
              <a:p>
                <a:pPr lvl="0"/>
                <a:r>
                  <a:rPr lang="en-US" sz="2400" dirty="0">
                    <a:solidFill>
                      <a:prstClr val="black"/>
                    </a:solidFill>
                  </a:rPr>
                  <a:t>The difference from standard SGD is dividing </a:t>
                </a:r>
                <a14:m>
                  <m:oMath xmlns:m="http://schemas.openxmlformats.org/officeDocument/2006/math">
                    <m:r>
                      <a:rPr lang="el-GR" sz="2400" i="1">
                        <a:latin typeface="Cambria Math"/>
                      </a:rPr>
                      <m:t>𝜂</m:t>
                    </m:r>
                  </m:oMath>
                </a14:m>
                <a:r>
                  <a:rPr lang="en-US" sz="2400" dirty="0">
                    <a:solidFill>
                      <a:prstClr val="black"/>
                    </a:solidFill>
                  </a:rPr>
                  <a:t> by </a:t>
                </a:r>
                <a14:m>
                  <m:oMath xmlns:m="http://schemas.openxmlformats.org/officeDocument/2006/math">
                    <m:rad>
                      <m:radPr>
                        <m:degHide m:val="on"/>
                        <m:ctrlPr>
                          <a:rPr lang="en-US" sz="2400" i="1">
                            <a:latin typeface="Cambria Math" panose="02040503050406030204" pitchFamily="18" charset="0"/>
                          </a:rPr>
                        </m:ctrlPr>
                      </m:radPr>
                      <m:deg/>
                      <m:e>
                        <m:r>
                          <a:rPr lang="el-GR" sz="2400" i="1">
                            <a:latin typeface="Cambria Math" panose="02040503050406030204" pitchFamily="18" charset="0"/>
                          </a:rPr>
                          <m:t>𝜇</m:t>
                        </m:r>
                        <m:d>
                          <m:dPr>
                            <m:ctrlPr>
                              <a:rPr lang="el-GR"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𝑡</m:t>
                            </m:r>
                          </m:e>
                        </m:d>
                      </m:e>
                    </m:rad>
                    <m:r>
                      <a:rPr lang="en-US" sz="2400" i="1">
                        <a:latin typeface="Cambria Math" panose="02040503050406030204" pitchFamily="18" charset="0"/>
                      </a:rPr>
                      <m:t>+</m:t>
                    </m:r>
                    <m:r>
                      <a:rPr lang="el-GR" sz="2400" i="1">
                        <a:latin typeface="Cambria Math" panose="02040503050406030204" pitchFamily="18" charset="0"/>
                      </a:rPr>
                      <m:t>𝜀</m:t>
                    </m:r>
                  </m:oMath>
                </a14:m>
                <a:r>
                  <a:rPr lang="en-US" sz="2400" dirty="0">
                    <a:solidFill>
                      <a:prstClr val="black"/>
                    </a:solidFill>
                  </a:rPr>
                  <a:t>.</a:t>
                </a:r>
              </a:p>
              <a:p>
                <a:pPr marL="0" lv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610600" cy="4876800"/>
              </a:xfrm>
              <a:blipFill>
                <a:blip r:embed="rId2"/>
                <a:stretch>
                  <a:fillRect l="-920" t="-1000" b="-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618292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RMSProp</a:t>
            </a:r>
            <a:r>
              <a:rPr lang="en-US" dirty="0"/>
              <a:t> in </a:t>
            </a:r>
            <a:r>
              <a:rPr lang="en-US" dirty="0" err="1"/>
              <a:t>Keras</a:t>
            </a:r>
            <a:endParaRPr lang="en-US" dirty="0"/>
          </a:p>
        </p:txBody>
      </p:sp>
      <p:sp>
        <p:nvSpPr>
          <p:cNvPr id="3" name="Content Placeholder 2"/>
          <p:cNvSpPr>
            <a:spLocks noGrp="1"/>
          </p:cNvSpPr>
          <p:nvPr>
            <p:ph idx="1"/>
          </p:nvPr>
        </p:nvSpPr>
        <p:spPr>
          <a:xfrm>
            <a:off x="304800" y="1447800"/>
            <a:ext cx="8458200" cy="4876800"/>
          </a:xfrm>
        </p:spPr>
        <p:txBody>
          <a:bodyPr/>
          <a:lstStyle/>
          <a:p>
            <a:pPr lvl="0"/>
            <a:r>
              <a:rPr lang="en-US" sz="2400" dirty="0">
                <a:solidFill>
                  <a:prstClr val="black"/>
                </a:solidFill>
              </a:rPr>
              <a:t>This piece of code tells </a:t>
            </a:r>
            <a:r>
              <a:rPr lang="en-US" sz="2400" dirty="0" err="1">
                <a:solidFill>
                  <a:prstClr val="black"/>
                </a:solidFill>
              </a:rPr>
              <a:t>Keras</a:t>
            </a:r>
            <a:r>
              <a:rPr lang="en-US" sz="2400" dirty="0">
                <a:solidFill>
                  <a:prstClr val="black"/>
                </a:solidFill>
              </a:rPr>
              <a:t> to use </a:t>
            </a:r>
            <a:r>
              <a:rPr lang="en-US" sz="2400" dirty="0" err="1">
                <a:solidFill>
                  <a:prstClr val="black"/>
                </a:solidFill>
              </a:rPr>
              <a:t>RMSprop</a:t>
            </a:r>
            <a:r>
              <a:rPr lang="en-US" sz="2400" dirty="0">
                <a:solidFill>
                  <a:prstClr val="black"/>
                </a:solidFill>
              </a:rPr>
              <a:t>, with specific values for: </a:t>
            </a:r>
          </a:p>
          <a:p>
            <a:pPr lvl="1"/>
            <a:r>
              <a:rPr lang="en-US" sz="2000" dirty="0">
                <a:solidFill>
                  <a:prstClr val="black"/>
                </a:solidFill>
              </a:rPr>
              <a:t>learning rate (</a:t>
            </a:r>
            <a:r>
              <a:rPr lang="el-GR" sz="2000" dirty="0">
                <a:solidFill>
                  <a:prstClr val="black"/>
                </a:solidFill>
              </a:rPr>
              <a:t>η</a:t>
            </a:r>
            <a:r>
              <a:rPr lang="en-US" sz="2000" dirty="0">
                <a:solidFill>
                  <a:prstClr val="black"/>
                </a:solidFill>
              </a:rPr>
              <a:t> in our notation</a:t>
            </a:r>
            <a:r>
              <a:rPr lang="el-GR" sz="2000" dirty="0">
                <a:solidFill>
                  <a:prstClr val="black"/>
                </a:solidFill>
              </a:rPr>
              <a:t>)</a:t>
            </a:r>
          </a:p>
          <a:p>
            <a:pPr lvl="1"/>
            <a:r>
              <a:rPr lang="en-US" sz="2000" dirty="0">
                <a:solidFill>
                  <a:prstClr val="black"/>
                </a:solidFill>
              </a:rPr>
              <a:t>rho </a:t>
            </a:r>
            <a:r>
              <a:rPr lang="el-GR" sz="2000" dirty="0">
                <a:solidFill>
                  <a:prstClr val="black"/>
                </a:solidFill>
              </a:rPr>
              <a:t>(ρ</a:t>
            </a:r>
            <a:r>
              <a:rPr lang="en-US" sz="2000" dirty="0">
                <a:solidFill>
                  <a:prstClr val="black"/>
                </a:solidFill>
              </a:rPr>
              <a:t> in our notation</a:t>
            </a:r>
            <a:r>
              <a:rPr lang="el-GR" sz="2000" dirty="0">
                <a:solidFill>
                  <a:prstClr val="black"/>
                </a:solidFill>
              </a:rPr>
              <a:t>)</a:t>
            </a:r>
          </a:p>
          <a:p>
            <a:pPr lvl="1"/>
            <a:r>
              <a:rPr lang="en-US" sz="2000" dirty="0">
                <a:solidFill>
                  <a:prstClr val="black"/>
                </a:solidFill>
              </a:rPr>
              <a:t>epsilon </a:t>
            </a:r>
            <a:r>
              <a:rPr lang="el-GR" sz="2000" dirty="0">
                <a:solidFill>
                  <a:prstClr val="black"/>
                </a:solidFill>
              </a:rPr>
              <a:t>(ε</a:t>
            </a:r>
            <a:r>
              <a:rPr lang="en-US" sz="2000" dirty="0">
                <a:solidFill>
                  <a:prstClr val="black"/>
                </a:solidFill>
              </a:rPr>
              <a:t> in our notation</a:t>
            </a:r>
            <a:r>
              <a:rPr lang="el-GR" sz="2000" dirty="0">
                <a:solidFill>
                  <a:prstClr val="black"/>
                </a:solidFill>
              </a:rPr>
              <a:t>)</a:t>
            </a:r>
            <a:endParaRPr lang="en-US" sz="2000" dirty="0">
              <a:solidFill>
                <a:prstClr val="black"/>
              </a:solidFill>
            </a:endParaRPr>
          </a:p>
          <a:p>
            <a:pPr marL="0" indent="0">
              <a:buNone/>
            </a:pPr>
            <a:endParaRPr lang="en-US" sz="2000" dirty="0"/>
          </a:p>
          <a:p>
            <a:pPr marL="0" indent="0">
              <a:buNone/>
            </a:pPr>
            <a:r>
              <a:rPr lang="en-US" sz="2000" dirty="0"/>
              <a:t>opt = </a:t>
            </a:r>
            <a:r>
              <a:rPr lang="en-US" sz="2000" dirty="0" err="1"/>
              <a:t>tf.keras.optimizers.RMSprop</a:t>
            </a:r>
            <a:r>
              <a:rPr lang="en-US" sz="2000" dirty="0"/>
              <a:t>(</a:t>
            </a:r>
            <a:r>
              <a:rPr lang="en-US" sz="2000" dirty="0" err="1"/>
              <a:t>learning_rate</a:t>
            </a:r>
            <a:r>
              <a:rPr lang="en-US" sz="2000" dirty="0"/>
              <a:t>=0.01, rho=0.95, epsilon=1e-07)</a:t>
            </a:r>
          </a:p>
          <a:p>
            <a:pPr marL="0" indent="0">
              <a:buNone/>
            </a:pPr>
            <a:endParaRPr lang="en-US" sz="2000" dirty="0"/>
          </a:p>
          <a:p>
            <a:pPr marL="0" indent="0">
              <a:buNone/>
            </a:pPr>
            <a:r>
              <a:rPr lang="en-US" sz="2000" dirty="0" err="1"/>
              <a:t>model.compile</a:t>
            </a:r>
            <a:r>
              <a:rPr lang="en-US" sz="2000" dirty="0"/>
              <a:t>(optimizer=opt,</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3310671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RMSProp</a:t>
            </a:r>
            <a:r>
              <a:rPr lang="en-US" dirty="0"/>
              <a:t> in </a:t>
            </a:r>
            <a:r>
              <a:rPr lang="en-US" dirty="0" err="1"/>
              <a:t>Keras</a:t>
            </a:r>
            <a:endParaRPr lang="en-US" dirty="0"/>
          </a:p>
        </p:txBody>
      </p:sp>
      <p:sp>
        <p:nvSpPr>
          <p:cNvPr id="3" name="Content Placeholder 2"/>
          <p:cNvSpPr>
            <a:spLocks noGrp="1"/>
          </p:cNvSpPr>
          <p:nvPr>
            <p:ph idx="1"/>
          </p:nvPr>
        </p:nvSpPr>
        <p:spPr/>
        <p:txBody>
          <a:bodyPr/>
          <a:lstStyle/>
          <a:p>
            <a:pPr lvl="0"/>
            <a:r>
              <a:rPr lang="en-US" sz="2400" dirty="0">
                <a:solidFill>
                  <a:prstClr val="black"/>
                </a:solidFill>
              </a:rPr>
              <a:t>You can also specify </a:t>
            </a:r>
            <a:r>
              <a:rPr lang="en-US" sz="2400" dirty="0" err="1">
                <a:solidFill>
                  <a:prstClr val="black"/>
                </a:solidFill>
              </a:rPr>
              <a:t>RMSProp</a:t>
            </a:r>
            <a:r>
              <a:rPr lang="en-US" sz="2400" dirty="0">
                <a:solidFill>
                  <a:prstClr val="black"/>
                </a:solidFill>
              </a:rPr>
              <a:t> as a string, and then it uses default values.</a:t>
            </a:r>
          </a:p>
          <a:p>
            <a:pPr lvl="1"/>
            <a:r>
              <a:rPr lang="en-US" sz="2000" dirty="0">
                <a:solidFill>
                  <a:prstClr val="black"/>
                </a:solidFill>
              </a:rPr>
              <a:t>learning rate (</a:t>
            </a:r>
            <a:r>
              <a:rPr lang="el-GR" sz="2000" dirty="0">
                <a:solidFill>
                  <a:prstClr val="black"/>
                </a:solidFill>
              </a:rPr>
              <a:t>η</a:t>
            </a:r>
            <a:r>
              <a:rPr lang="en-US" sz="2000" dirty="0">
                <a:solidFill>
                  <a:prstClr val="black"/>
                </a:solidFill>
              </a:rPr>
              <a:t> in our notation</a:t>
            </a:r>
            <a:r>
              <a:rPr lang="el-GR" sz="2000" dirty="0">
                <a:solidFill>
                  <a:prstClr val="black"/>
                </a:solidFill>
              </a:rPr>
              <a:t>)</a:t>
            </a:r>
            <a:r>
              <a:rPr lang="en-US" sz="2000" dirty="0">
                <a:solidFill>
                  <a:prstClr val="black"/>
                </a:solidFill>
              </a:rPr>
              <a:t> = 0.001</a:t>
            </a:r>
            <a:endParaRPr lang="el-GR" sz="2000" dirty="0">
              <a:solidFill>
                <a:prstClr val="black"/>
              </a:solidFill>
            </a:endParaRPr>
          </a:p>
          <a:p>
            <a:pPr lvl="1"/>
            <a:r>
              <a:rPr lang="en-US" sz="2000" dirty="0">
                <a:solidFill>
                  <a:prstClr val="black"/>
                </a:solidFill>
              </a:rPr>
              <a:t>rho </a:t>
            </a:r>
            <a:r>
              <a:rPr lang="el-GR" sz="2000" dirty="0">
                <a:solidFill>
                  <a:prstClr val="black"/>
                </a:solidFill>
              </a:rPr>
              <a:t>(ρ</a:t>
            </a:r>
            <a:r>
              <a:rPr lang="en-US" sz="2000" dirty="0">
                <a:solidFill>
                  <a:prstClr val="black"/>
                </a:solidFill>
              </a:rPr>
              <a:t> in our notation</a:t>
            </a:r>
            <a:r>
              <a:rPr lang="el-GR" sz="2000" dirty="0">
                <a:solidFill>
                  <a:prstClr val="black"/>
                </a:solidFill>
              </a:rPr>
              <a:t>)</a:t>
            </a:r>
            <a:r>
              <a:rPr lang="en-US" sz="2000" dirty="0">
                <a:solidFill>
                  <a:prstClr val="black"/>
                </a:solidFill>
              </a:rPr>
              <a:t> = 0.9</a:t>
            </a:r>
            <a:endParaRPr lang="el-GR" sz="2000" dirty="0">
              <a:solidFill>
                <a:prstClr val="black"/>
              </a:solidFill>
            </a:endParaRPr>
          </a:p>
          <a:p>
            <a:pPr lvl="1"/>
            <a:r>
              <a:rPr lang="en-US" sz="2000" dirty="0">
                <a:solidFill>
                  <a:prstClr val="black"/>
                </a:solidFill>
              </a:rPr>
              <a:t>epsilon </a:t>
            </a:r>
            <a:r>
              <a:rPr lang="el-GR" sz="2000" dirty="0">
                <a:solidFill>
                  <a:prstClr val="black"/>
                </a:solidFill>
              </a:rPr>
              <a:t>(ε</a:t>
            </a:r>
            <a:r>
              <a:rPr lang="en-US" sz="2000" dirty="0">
                <a:solidFill>
                  <a:prstClr val="black"/>
                </a:solidFill>
              </a:rPr>
              <a:t> in our notation</a:t>
            </a:r>
            <a:r>
              <a:rPr lang="el-GR" sz="2000" dirty="0">
                <a:solidFill>
                  <a:prstClr val="black"/>
                </a:solidFill>
              </a:rPr>
              <a:t>)</a:t>
            </a:r>
            <a:r>
              <a:rPr lang="en-US" sz="2000" dirty="0">
                <a:solidFill>
                  <a:prstClr val="black"/>
                </a:solidFill>
              </a:rPr>
              <a:t> = 1e-07</a:t>
            </a:r>
          </a:p>
          <a:p>
            <a:pPr marL="0" indent="0">
              <a:buNone/>
            </a:pPr>
            <a:endParaRPr lang="en-US" sz="2000" dirty="0"/>
          </a:p>
          <a:p>
            <a:pPr marL="0" indent="0">
              <a:buNone/>
            </a:pPr>
            <a:r>
              <a:rPr lang="en-US" sz="2000" dirty="0" err="1"/>
              <a:t>model.compile</a:t>
            </a:r>
            <a:r>
              <a:rPr lang="en-US" sz="2000" dirty="0"/>
              <a:t>(optimizer='</a:t>
            </a:r>
            <a:r>
              <a:rPr lang="en-US" sz="2000" dirty="0" err="1"/>
              <a:t>rmsprop</a:t>
            </a:r>
            <a:r>
              <a:rPr lang="en-US" sz="2000" dirty="0"/>
              <a:t>',</a:t>
            </a:r>
          </a:p>
          <a:p>
            <a:pPr marL="0" indent="0">
              <a:buNone/>
            </a:pPr>
            <a:r>
              <a:rPr lang="en-US" sz="2000" dirty="0"/>
              <a:t>              loss=</a:t>
            </a:r>
            <a:r>
              <a:rPr lang="en-US" sz="2000" dirty="0" err="1"/>
              <a:t>tf.keras.losses.SparseCategoricalCrossentropy</a:t>
            </a:r>
            <a:r>
              <a:rPr lang="en-US" sz="2000" dirty="0"/>
              <a:t>(),</a:t>
            </a:r>
          </a:p>
          <a:p>
            <a:pPr marL="0" indent="0">
              <a:buNone/>
            </a:pPr>
            <a:r>
              <a:rPr lang="en-US" sz="2000" dirty="0"/>
              <a:t>              metrics=['accuracy'])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358778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Adam</a:t>
            </a:r>
          </a:p>
        </p:txBody>
      </p:sp>
      <p:sp>
        <p:nvSpPr>
          <p:cNvPr id="3" name="Content Placeholder 2"/>
          <p:cNvSpPr>
            <a:spLocks noGrp="1"/>
          </p:cNvSpPr>
          <p:nvPr>
            <p:ph idx="1"/>
          </p:nvPr>
        </p:nvSpPr>
        <p:spPr>
          <a:xfrm>
            <a:off x="457200" y="1447800"/>
            <a:ext cx="4038600" cy="4876800"/>
          </a:xfrm>
        </p:spPr>
        <p:txBody>
          <a:bodyPr/>
          <a:lstStyle/>
          <a:p>
            <a:r>
              <a:rPr lang="en-US" sz="2400" dirty="0"/>
              <a:t>Adam stands for Adaptive Moment Estimation.</a:t>
            </a:r>
          </a:p>
          <a:p>
            <a:r>
              <a:rPr lang="en-US" sz="2400" dirty="0"/>
              <a:t>On the right you see a screenshot from the Wikipedia description of the computations.</a:t>
            </a:r>
          </a:p>
          <a:p>
            <a:r>
              <a:rPr lang="en-US" sz="2400" dirty="0"/>
              <a:t>Understanding the rationale behind them is behind the scope of this class.</a:t>
            </a:r>
          </a:p>
          <a:p>
            <a:r>
              <a:rPr lang="en-US" sz="2400" dirty="0"/>
              <a:t>However, Adam is used very often in practice, so it is good to be aware of it and try it out.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pic>
        <p:nvPicPr>
          <p:cNvPr id="7" name="Picture 6"/>
          <p:cNvPicPr>
            <a:picLocks noChangeAspect="1"/>
          </p:cNvPicPr>
          <p:nvPr/>
        </p:nvPicPr>
        <p:blipFill rotWithShape="1">
          <a:blip r:embed="rId2"/>
          <a:srcRect l="32631" t="25285" r="9132" b="17479"/>
          <a:stretch/>
        </p:blipFill>
        <p:spPr>
          <a:xfrm>
            <a:off x="4648200" y="1447800"/>
            <a:ext cx="4343400" cy="3352800"/>
          </a:xfrm>
          <a:prstGeom prst="rect">
            <a:avLst/>
          </a:prstGeom>
        </p:spPr>
      </p:pic>
    </p:spTree>
    <p:extLst>
      <p:ext uri="{BB962C8B-B14F-4D97-AF65-F5344CB8AC3E}">
        <p14:creationId xmlns:p14="http://schemas.microsoft.com/office/powerpoint/2010/main" val="1300492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 in </a:t>
            </a:r>
            <a:r>
              <a:rPr lang="en-US" dirty="0" err="1"/>
              <a:t>Keras</a:t>
            </a:r>
            <a:endParaRPr lang="en-US" dirty="0"/>
          </a:p>
        </p:txBody>
      </p:sp>
      <p:sp>
        <p:nvSpPr>
          <p:cNvPr id="3" name="Content Placeholder 2"/>
          <p:cNvSpPr>
            <a:spLocks noGrp="1"/>
          </p:cNvSpPr>
          <p:nvPr>
            <p:ph idx="1"/>
          </p:nvPr>
        </p:nvSpPr>
        <p:spPr/>
        <p:txBody>
          <a:bodyPr/>
          <a:lstStyle/>
          <a:p>
            <a:pPr marL="0" indent="0">
              <a:buNone/>
            </a:pPr>
            <a:r>
              <a:rPr lang="pt-BR" sz="2000" dirty="0"/>
              <a:t>model.compile(optimizer="adam",</a:t>
            </a:r>
          </a:p>
          <a:p>
            <a:pPr marL="0" indent="0">
              <a:buNone/>
            </a:pPr>
            <a:r>
              <a:rPr lang="pt-BR" sz="2000" dirty="0"/>
              <a:t>              loss=tf.keras.losses.SparseCategoricalCrossentropy(),</a:t>
            </a:r>
          </a:p>
          <a:p>
            <a:pPr marL="0" indent="0">
              <a:buNone/>
            </a:pPr>
            <a:r>
              <a:rPr lang="pt-BR" sz="2000" dirty="0"/>
              <a:t>              metrics=['accuracy'])</a:t>
            </a:r>
          </a:p>
          <a:p>
            <a:pPr marL="0" indent="0">
              <a:buNone/>
            </a:pPr>
            <a:endParaRPr lang="en-US" dirty="0"/>
          </a:p>
          <a:p>
            <a:r>
              <a:rPr lang="en-US" sz="2400" dirty="0"/>
              <a:t>This code tells </a:t>
            </a:r>
            <a:r>
              <a:rPr lang="en-US" sz="2400" dirty="0" err="1"/>
              <a:t>Keras</a:t>
            </a:r>
            <a:r>
              <a:rPr lang="en-US" sz="2400" dirty="0"/>
              <a:t> to use the Adam optimizer, with default options.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35786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 Further Reading</a:t>
            </a:r>
          </a:p>
        </p:txBody>
      </p:sp>
      <p:sp>
        <p:nvSpPr>
          <p:cNvPr id="3" name="Content Placeholder 2"/>
          <p:cNvSpPr>
            <a:spLocks noGrp="1"/>
          </p:cNvSpPr>
          <p:nvPr>
            <p:ph idx="1"/>
          </p:nvPr>
        </p:nvSpPr>
        <p:spPr/>
        <p:txBody>
          <a:bodyPr/>
          <a:lstStyle/>
          <a:p>
            <a:r>
              <a:rPr lang="en-US" sz="2400" dirty="0"/>
              <a:t>If you want to learn more about different optimizers, the Wikipedia article on stochastic gradient descent is a good starting point, providing formulas and references for more reading:</a:t>
            </a:r>
          </a:p>
          <a:p>
            <a:pPr marL="0" indent="0">
              <a:buNone/>
            </a:pPr>
            <a:r>
              <a:rPr lang="en-US" sz="2400" dirty="0">
                <a:hlinkClick r:id="rId2"/>
              </a:rPr>
              <a:t>https://en.wikipedia.org/wiki/Stochastic_gradient_descent</a:t>
            </a:r>
            <a:endParaRPr lang="en-US" sz="2400" dirty="0"/>
          </a:p>
          <a:p>
            <a:endParaRPr lang="en-US" sz="1800" dirty="0"/>
          </a:p>
          <a:p>
            <a:r>
              <a:rPr lang="en-US" sz="2400" dirty="0"/>
              <a:t>The </a:t>
            </a:r>
            <a:r>
              <a:rPr lang="en-US" sz="2400" dirty="0" err="1"/>
              <a:t>Keras</a:t>
            </a:r>
            <a:r>
              <a:rPr lang="en-US" sz="2400" dirty="0"/>
              <a:t> documentation website describes the various options that we can choose for each optimizer, and their default values:</a:t>
            </a:r>
          </a:p>
          <a:p>
            <a:pPr marL="0" indent="0">
              <a:buNone/>
            </a:pPr>
            <a:r>
              <a:rPr lang="en-US" sz="2400" dirty="0">
                <a:hlinkClick r:id="rId3"/>
              </a:rPr>
              <a:t>https://keras.io/api/optimizers/</a:t>
            </a:r>
            <a:endParaRPr lang="en-US" sz="2400" dirty="0"/>
          </a:p>
          <a:p>
            <a:pPr marL="0" indent="0">
              <a:buNone/>
            </a:pPr>
            <a:endParaRPr lang="en-US" sz="1800" dirty="0"/>
          </a:p>
          <a:p>
            <a:r>
              <a:rPr lang="en-US" sz="2400" dirty="0"/>
              <a:t>In both links, you will see even more types of optimizers, that we have not discussed.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3483615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Size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82000" cy="4876800"/>
              </a:xfrm>
            </p:spPr>
            <p:txBody>
              <a:bodyPr/>
              <a:lstStyle/>
              <a:p>
                <a:r>
                  <a:rPr lang="en-US" sz="2400" dirty="0"/>
                  <a:t>In the backpropagation version that we discussed in the slides, we process training examples </a:t>
                </a:r>
                <a:r>
                  <a:rPr lang="en-US" sz="2400" b="1" u="sng" dirty="0"/>
                  <a:t>one-at-a-time</a:t>
                </a:r>
                <a:r>
                  <a:rPr lang="en-US" sz="2400" dirty="0"/>
                  <a:t>.</a:t>
                </a:r>
              </a:p>
              <a:p>
                <a:r>
                  <a:rPr lang="en-US" sz="2400" dirty="0"/>
                  <a:t>For each training example, we:</a:t>
                </a:r>
              </a:p>
              <a:p>
                <a:pPr lvl="1"/>
                <a:r>
                  <a:rPr lang="en-US" sz="2000" dirty="0"/>
                  <a:t>Compute the output of the model.</a:t>
                </a:r>
              </a:p>
              <a:p>
                <a:pPr lvl="1"/>
                <a:r>
                  <a:rPr lang="en-US" sz="2000" dirty="0"/>
                  <a:t>Compute the loss </a:t>
                </a:r>
                <a:r>
                  <a:rPr lang="en-US" sz="2000" b="1" u="sng" dirty="0"/>
                  <a:t>for that specific training example</a:t>
                </a:r>
                <a:r>
                  <a:rPr lang="en-US" sz="2000" dirty="0"/>
                  <a:t>.</a:t>
                </a:r>
              </a:p>
              <a:p>
                <a:pPr lvl="1"/>
                <a:r>
                  <a:rPr lang="en-US" sz="2000" dirty="0"/>
                  <a:t>Compute the partial derivative of the loss with respect to each </a:t>
                </a:r>
                <a14:m>
                  <m:oMath xmlns:m="http://schemas.openxmlformats.org/officeDocument/2006/math">
                    <m:r>
                      <a:rPr lang="en-US" sz="2000" i="1" dirty="0">
                        <a:latin typeface="Cambria Math" panose="02040503050406030204" pitchFamily="18" charset="0"/>
                      </a:rPr>
                      <m:t>𝑏</m:t>
                    </m:r>
                  </m:oMath>
                </a14:m>
                <a:r>
                  <a:rPr lang="en-US" sz="2000" dirty="0"/>
                  <a:t> and </a:t>
                </a:r>
                <a14:m>
                  <m:oMath xmlns:m="http://schemas.openxmlformats.org/officeDocument/2006/math">
                    <m:r>
                      <a:rPr lang="en-US" sz="2000" i="1" dirty="0">
                        <a:latin typeface="Cambria Math" panose="02040503050406030204" pitchFamily="18" charset="0"/>
                      </a:rPr>
                      <m:t>𝑤</m:t>
                    </m:r>
                  </m:oMath>
                </a14:m>
                <a:r>
                  <a:rPr lang="en-US" sz="2000" dirty="0"/>
                  <a:t>.</a:t>
                </a:r>
              </a:p>
              <a:p>
                <a:pPr lvl="1"/>
                <a:r>
                  <a:rPr lang="en-US" sz="2000" dirty="0"/>
                  <a:t>Update each </a:t>
                </a:r>
                <a14:m>
                  <m:oMath xmlns:m="http://schemas.openxmlformats.org/officeDocument/2006/math">
                    <m:r>
                      <a:rPr lang="en-US" sz="2000" i="1" dirty="0">
                        <a:latin typeface="Cambria Math" panose="02040503050406030204" pitchFamily="18" charset="0"/>
                      </a:rPr>
                      <m:t>𝑏</m:t>
                    </m:r>
                  </m:oMath>
                </a14:m>
                <a:r>
                  <a:rPr lang="en-US" sz="2000" dirty="0"/>
                  <a:t> and </a:t>
                </a:r>
                <a14:m>
                  <m:oMath xmlns:m="http://schemas.openxmlformats.org/officeDocument/2006/math">
                    <m:r>
                      <a:rPr lang="en-US" sz="2000" i="1" dirty="0">
                        <a:latin typeface="Cambria Math" panose="02040503050406030204" pitchFamily="18" charset="0"/>
                      </a:rPr>
                      <m:t>𝑤</m:t>
                    </m:r>
                  </m:oMath>
                </a14:m>
                <a:r>
                  <a:rPr lang="en-US" sz="2000" dirty="0"/>
                  <a:t> accordingly.</a:t>
                </a:r>
              </a:p>
              <a:p>
                <a:r>
                  <a:rPr lang="en-US" sz="2400" dirty="0"/>
                  <a:t>Another choice would be to process all training examples together.</a:t>
                </a:r>
              </a:p>
              <a:p>
                <a:pPr lvl="1"/>
                <a:r>
                  <a:rPr lang="en-US" sz="2000" dirty="0"/>
                  <a:t>Compute the partial derivative of the </a:t>
                </a:r>
                <a:r>
                  <a:rPr lang="en-US" sz="2000" b="1" u="sng" dirty="0"/>
                  <a:t>overall loss function</a:t>
                </a:r>
                <a:r>
                  <a:rPr lang="en-US" sz="2000" b="1" dirty="0"/>
                  <a:t> </a:t>
                </a:r>
                <a:r>
                  <a:rPr lang="en-US" sz="2000" dirty="0"/>
                  <a:t>with respect to each </a:t>
                </a:r>
                <a14:m>
                  <m:oMath xmlns:m="http://schemas.openxmlformats.org/officeDocument/2006/math">
                    <m:r>
                      <a:rPr lang="en-US" sz="2000" b="0" i="1" dirty="0" smtClean="0">
                        <a:latin typeface="Cambria Math" panose="02040503050406030204" pitchFamily="18" charset="0"/>
                      </a:rPr>
                      <m:t>𝑏</m:t>
                    </m:r>
                  </m:oMath>
                </a14:m>
                <a:r>
                  <a:rPr lang="en-US" sz="2000" dirty="0"/>
                  <a:t> and </a:t>
                </a:r>
                <a14:m>
                  <m:oMath xmlns:m="http://schemas.openxmlformats.org/officeDocument/2006/math">
                    <m:r>
                      <a:rPr lang="en-US" sz="2000" i="1" dirty="0" smtClean="0">
                        <a:latin typeface="Cambria Math" panose="02040503050406030204" pitchFamily="18" charset="0"/>
                      </a:rPr>
                      <m:t>𝑤</m:t>
                    </m:r>
                  </m:oMath>
                </a14:m>
                <a:r>
                  <a:rPr lang="en-US" sz="2000" dirty="0"/>
                  <a:t>.</a:t>
                </a:r>
              </a:p>
              <a:p>
                <a:pPr lvl="1"/>
                <a:r>
                  <a:rPr lang="en-US" sz="2000" dirty="0"/>
                  <a:t>Update each </a:t>
                </a:r>
                <a14:m>
                  <m:oMath xmlns:m="http://schemas.openxmlformats.org/officeDocument/2006/math">
                    <m:r>
                      <a:rPr lang="en-US" sz="2000" i="1" dirty="0">
                        <a:latin typeface="Cambria Math" panose="02040503050406030204" pitchFamily="18" charset="0"/>
                      </a:rPr>
                      <m:t>𝑏</m:t>
                    </m:r>
                  </m:oMath>
                </a14:m>
                <a:r>
                  <a:rPr lang="en-US" sz="2000" dirty="0"/>
                  <a:t> and </a:t>
                </a:r>
                <a14:m>
                  <m:oMath xmlns:m="http://schemas.openxmlformats.org/officeDocument/2006/math">
                    <m:r>
                      <a:rPr lang="en-US" sz="2000" i="1" dirty="0">
                        <a:latin typeface="Cambria Math" panose="02040503050406030204" pitchFamily="18" charset="0"/>
                      </a:rPr>
                      <m:t>𝑤</m:t>
                    </m:r>
                  </m:oMath>
                </a14:m>
                <a:r>
                  <a:rPr lang="en-US" sz="2000" dirty="0"/>
                  <a:t> accordingly.</a:t>
                </a:r>
              </a:p>
              <a:p>
                <a:r>
                  <a:rPr lang="en-US" sz="2400" dirty="0"/>
                  <a:t>Using the entire training set to do a single update is called </a:t>
                </a:r>
                <a:r>
                  <a:rPr lang="en-US" sz="2400" b="1" u="sng" dirty="0"/>
                  <a:t>batch processing</a:t>
                </a:r>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82000" cy="4876800"/>
              </a:xfrm>
              <a:blipFill>
                <a:blip r:embed="rId2"/>
                <a:stretch>
                  <a:fillRect l="-945" t="-1000" r="-145" b="-12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1971443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Size</a:t>
            </a:r>
          </a:p>
        </p:txBody>
      </p:sp>
      <p:sp>
        <p:nvSpPr>
          <p:cNvPr id="3" name="Content Placeholder 2"/>
          <p:cNvSpPr>
            <a:spLocks noGrp="1"/>
          </p:cNvSpPr>
          <p:nvPr>
            <p:ph idx="1"/>
          </p:nvPr>
        </p:nvSpPr>
        <p:spPr>
          <a:xfrm>
            <a:off x="457200" y="1295400"/>
            <a:ext cx="8382000" cy="4876800"/>
          </a:xfrm>
        </p:spPr>
        <p:txBody>
          <a:bodyPr/>
          <a:lstStyle/>
          <a:p>
            <a:r>
              <a:rPr lang="en-US" sz="2400" dirty="0"/>
              <a:t>In practice, we typically do something in between: each update is based on a subset of the training set.</a:t>
            </a:r>
          </a:p>
          <a:p>
            <a:r>
              <a:rPr lang="en-US" sz="2400" dirty="0"/>
              <a:t>This subset is called a </a:t>
            </a:r>
            <a:r>
              <a:rPr lang="en-US" sz="2400" b="1" u="sng" dirty="0"/>
              <a:t>mini-batch</a:t>
            </a:r>
            <a:r>
              <a:rPr lang="en-US" sz="2400" dirty="0"/>
              <a:t>.</a:t>
            </a:r>
          </a:p>
          <a:p>
            <a:r>
              <a:rPr lang="en-US" sz="2400" dirty="0"/>
              <a:t>The size of this subset is typically fixed during training, and it is called the </a:t>
            </a:r>
            <a:r>
              <a:rPr lang="en-US" sz="2400" b="1" u="sng" dirty="0"/>
              <a:t>batch size</a:t>
            </a:r>
            <a:r>
              <a:rPr lang="en-US" sz="2400" dirty="0"/>
              <a:t>.</a:t>
            </a:r>
          </a:p>
          <a:p>
            <a:r>
              <a:rPr lang="en-US" sz="2400" dirty="0"/>
              <a:t>On one extreme, the batch size is 1.</a:t>
            </a:r>
          </a:p>
          <a:p>
            <a:pPr lvl="1"/>
            <a:r>
              <a:rPr lang="en-US" sz="2000" dirty="0"/>
              <a:t>This is what you should do for your backpropagation assignment.</a:t>
            </a:r>
          </a:p>
          <a:p>
            <a:r>
              <a:rPr lang="en-US" sz="2400" dirty="0"/>
              <a:t>On the other extreme, the batch size is equal to the size of the entire training set.</a:t>
            </a:r>
          </a:p>
          <a:p>
            <a:r>
              <a:rPr lang="en-US" sz="2400" dirty="0"/>
              <a:t>Typically the batch size is a power of 2, like 32, 64, 128,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1163181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Batch Size in </a:t>
            </a:r>
            <a:r>
              <a:rPr lang="en-US" dirty="0" err="1"/>
              <a:t>Keras</a:t>
            </a:r>
            <a:endParaRPr lang="en-US" dirty="0"/>
          </a:p>
        </p:txBody>
      </p:sp>
      <p:sp>
        <p:nvSpPr>
          <p:cNvPr id="3" name="Content Placeholder 2"/>
          <p:cNvSpPr>
            <a:spLocks noGrp="1"/>
          </p:cNvSpPr>
          <p:nvPr>
            <p:ph idx="1"/>
          </p:nvPr>
        </p:nvSpPr>
        <p:spPr/>
        <p:txBody>
          <a:bodyPr/>
          <a:lstStyle/>
          <a:p>
            <a:pPr marL="0" indent="0">
              <a:buNone/>
            </a:pPr>
            <a:r>
              <a:rPr lang="en-US" sz="2000" dirty="0" err="1"/>
              <a:t>model.fit</a:t>
            </a:r>
            <a:r>
              <a:rPr lang="en-US" sz="2000" dirty="0"/>
              <a:t>(</a:t>
            </a:r>
            <a:r>
              <a:rPr lang="en-US" sz="2000" dirty="0" err="1"/>
              <a:t>training_inputs</a:t>
            </a:r>
            <a:r>
              <a:rPr lang="en-US" sz="2000" dirty="0"/>
              <a:t>, </a:t>
            </a:r>
            <a:r>
              <a:rPr lang="en-US" sz="2000" dirty="0" err="1"/>
              <a:t>training_labels</a:t>
            </a:r>
            <a:r>
              <a:rPr lang="en-US" sz="2000" dirty="0"/>
              <a:t>, </a:t>
            </a:r>
            <a:r>
              <a:rPr lang="en-US" sz="2000" dirty="0" err="1"/>
              <a:t>batch_size</a:t>
            </a:r>
            <a:r>
              <a:rPr lang="en-US" sz="2000" dirty="0"/>
              <a:t>=64, epochs=10)</a:t>
            </a:r>
          </a:p>
          <a:p>
            <a:pPr marL="0" indent="0">
              <a:buNone/>
            </a:pPr>
            <a:endParaRPr lang="en-US" sz="2400" dirty="0"/>
          </a:p>
          <a:p>
            <a:r>
              <a:rPr lang="en-US" sz="2400" dirty="0"/>
              <a:t>When we call the </a:t>
            </a:r>
            <a:r>
              <a:rPr lang="en-US" sz="2400" b="1" dirty="0"/>
              <a:t>fit() </a:t>
            </a:r>
            <a:r>
              <a:rPr lang="en-US" sz="2400" dirty="0"/>
              <a:t>function to train the model, we can optionally specify the batch size.</a:t>
            </a:r>
          </a:p>
          <a:p>
            <a:r>
              <a:rPr lang="en-US" sz="2400" dirty="0"/>
              <a:t>In the above call, we set the batch size to 64.</a:t>
            </a:r>
          </a:p>
          <a:p>
            <a:r>
              <a:rPr lang="en-US" sz="2400" dirty="0"/>
              <a:t>Specifying the batch size is optional. </a:t>
            </a:r>
          </a:p>
          <a:p>
            <a:r>
              <a:rPr lang="en-US" sz="2400" dirty="0"/>
              <a:t>If we do not specify a batch size, the default value is 32.</a:t>
            </a:r>
          </a:p>
          <a:p>
            <a:r>
              <a:rPr lang="en-US" sz="2400" dirty="0"/>
              <a:t>So, the following line will train a neural network with a batch size of 32:</a:t>
            </a:r>
          </a:p>
          <a:p>
            <a:endParaRPr lang="en-US" sz="2400" dirty="0"/>
          </a:p>
          <a:p>
            <a:pPr marL="0" indent="0">
              <a:buNone/>
            </a:pPr>
            <a:r>
              <a:rPr lang="en-US" sz="1800" dirty="0" err="1"/>
              <a:t>model.fit</a:t>
            </a:r>
            <a:r>
              <a:rPr lang="en-US" sz="1800" dirty="0"/>
              <a:t>(</a:t>
            </a:r>
            <a:r>
              <a:rPr lang="en-US" sz="1800" dirty="0" err="1"/>
              <a:t>training_inputs</a:t>
            </a:r>
            <a:r>
              <a:rPr lang="en-US" sz="1800" dirty="0"/>
              <a:t>, </a:t>
            </a:r>
            <a:r>
              <a:rPr lang="en-US" sz="1800" dirty="0" err="1"/>
              <a:t>training_labels</a:t>
            </a:r>
            <a:r>
              <a:rPr lang="en-US" sz="1800" dirty="0"/>
              <a:t>, </a:t>
            </a:r>
            <a:r>
              <a:rPr lang="en-US" sz="1800" dirty="0" err="1"/>
              <a:t>batch_size</a:t>
            </a:r>
            <a:r>
              <a:rPr lang="en-US" sz="1800" dirty="0"/>
              <a:t>=64, epochs=10)</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110161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138" t="4280" r="7694" b="5550"/>
          <a:stretch/>
        </p:blipFill>
        <p:spPr>
          <a:xfrm>
            <a:off x="3733800" y="1219200"/>
            <a:ext cx="5334000" cy="4235450"/>
          </a:xfrm>
          <a:prstGeom prst="rect">
            <a:avLst/>
          </a:prstGeom>
        </p:spPr>
      </p:pic>
      <p:sp>
        <p:nvSpPr>
          <p:cNvPr id="2" name="Title 1"/>
          <p:cNvSpPr>
            <a:spLocks noGrp="1"/>
          </p:cNvSpPr>
          <p:nvPr>
            <p:ph type="title"/>
          </p:nvPr>
        </p:nvSpPr>
        <p:spPr>
          <a:xfrm>
            <a:off x="228600" y="762000"/>
            <a:ext cx="3048000" cy="990600"/>
          </a:xfrm>
        </p:spPr>
        <p:txBody>
          <a:bodyPr/>
          <a:lstStyle/>
          <a:p>
            <a:r>
              <a:rPr lang="en-US" dirty="0" err="1"/>
              <a:t>tanh</a:t>
            </a:r>
            <a:r>
              <a:rPr lang="en-US" dirty="0"/>
              <a:t>: Hyperbolic Tangent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667000"/>
                <a:ext cx="8686800" cy="3581400"/>
              </a:xfrm>
            </p:spPr>
            <p:txBody>
              <a:bodyPr/>
              <a:lstStyle/>
              <a:p>
                <a:r>
                  <a:rPr lang="en-US" sz="2400" dirty="0"/>
                  <a:t>The hyperbolic tangent </a:t>
                </a:r>
                <a:br>
                  <a:rPr lang="en-US" sz="2400" dirty="0"/>
                </a:br>
                <a:r>
                  <a:rPr lang="en-US" sz="2400" dirty="0"/>
                  <a:t>function, abbreviated as</a:t>
                </a:r>
                <a:br>
                  <a:rPr lang="en-US" sz="2400" dirty="0"/>
                </a:br>
                <a:r>
                  <a:rPr lang="en-US" sz="2400" dirty="0" err="1"/>
                  <a:t>tanh</a:t>
                </a:r>
                <a:r>
                  <a:rPr lang="en-US" sz="2400" dirty="0"/>
                  <a:t>, is defined as:</a:t>
                </a:r>
              </a:p>
              <a:p>
                <a:pPr marL="0" indent="0">
                  <a:buNone/>
                </a:pPr>
                <a:r>
                  <a:rPr lang="en-US" sz="2400" dirty="0">
                    <a:solidFill>
                      <a:prstClr val="black"/>
                    </a:solidFill>
                  </a:rPr>
                  <a:t> </a:t>
                </a:r>
                <a14:m>
                  <m:oMath xmlns:m="http://schemas.openxmlformats.org/officeDocument/2006/math">
                    <m:r>
                      <m:rPr>
                        <m:sty m:val="p"/>
                      </m:rPr>
                      <a:rPr lang="en-US" b="0" i="0" smtClean="0">
                        <a:solidFill>
                          <a:prstClr val="black"/>
                        </a:solidFill>
                        <a:latin typeface="Cambria Math" panose="02040503050406030204" pitchFamily="18" charset="0"/>
                      </a:rPr>
                      <m:t>tanh</m:t>
                    </m:r>
                    <m:d>
                      <m:dPr>
                        <m:ctrlPr>
                          <a:rPr lang="en-US" i="1">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𝑥</m:t>
                        </m:r>
                      </m:e>
                    </m:d>
                    <m:r>
                      <a:rPr lang="en-US">
                        <a:solidFill>
                          <a:prstClr val="black"/>
                        </a:solidFill>
                        <a:latin typeface="Cambria Math"/>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𝑒</m:t>
                            </m:r>
                          </m:e>
                          <m:sup>
                            <m:r>
                              <a:rPr lang="en-US" b="0" i="1" smtClean="0">
                                <a:solidFill>
                                  <a:prstClr val="black"/>
                                </a:solidFill>
                                <a:latin typeface="Cambria Math" panose="02040503050406030204" pitchFamily="18" charset="0"/>
                              </a:rPr>
                              <m:t>𝑥</m:t>
                            </m:r>
                          </m:sup>
                        </m:sSup>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𝑒</m:t>
                            </m:r>
                          </m:e>
                          <m:sup>
                            <m:r>
                              <a:rPr lang="en-US" i="1">
                                <a:solidFill>
                                  <a:prstClr val="black"/>
                                </a:solidFill>
                                <a:latin typeface="Cambria Math"/>
                              </a:rPr>
                              <m:t>−</m:t>
                            </m:r>
                            <m:r>
                              <a:rPr lang="en-US" b="0" i="1" smtClean="0">
                                <a:solidFill>
                                  <a:prstClr val="black"/>
                                </a:solidFill>
                                <a:latin typeface="Cambria Math" panose="02040503050406030204" pitchFamily="18" charset="0"/>
                              </a:rPr>
                              <m:t>𝑥</m:t>
                            </m:r>
                          </m:sup>
                        </m:sSup>
                      </m:num>
                      <m:den>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𝑒</m:t>
                            </m:r>
                          </m:e>
                          <m:sup>
                            <m:r>
                              <a:rPr lang="en-US" i="1">
                                <a:solidFill>
                                  <a:prstClr val="black"/>
                                </a:solidFill>
                                <a:latin typeface="Cambria Math" panose="02040503050406030204" pitchFamily="18" charset="0"/>
                              </a:rPr>
                              <m:t>𝑥</m:t>
                            </m:r>
                          </m:sup>
                        </m:sSup>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𝑒</m:t>
                            </m:r>
                          </m:e>
                          <m:sup>
                            <m:r>
                              <a:rPr lang="en-US" i="1">
                                <a:solidFill>
                                  <a:prstClr val="black"/>
                                </a:solidFill>
                                <a:latin typeface="Cambria Math"/>
                              </a:rPr>
                              <m:t>−</m:t>
                            </m:r>
                            <m:r>
                              <a:rPr lang="en-US" i="1">
                                <a:solidFill>
                                  <a:prstClr val="black"/>
                                </a:solidFill>
                                <a:latin typeface="Cambria Math" panose="02040503050406030204" pitchFamily="18" charset="0"/>
                              </a:rPr>
                              <m:t>𝑥</m:t>
                            </m:r>
                          </m:sup>
                        </m:sSup>
                      </m:den>
                    </m:f>
                  </m:oMath>
                </a14:m>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667000"/>
                <a:ext cx="8686800" cy="3581400"/>
              </a:xfrm>
              <a:blipFill>
                <a:blip r:embed="rId4"/>
                <a:stretch>
                  <a:fillRect l="-912" t="-13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773884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a:t>
            </a:r>
          </a:p>
        </p:txBody>
      </p:sp>
      <p:sp>
        <p:nvSpPr>
          <p:cNvPr id="3" name="Content Placeholder 2"/>
          <p:cNvSpPr>
            <a:spLocks noGrp="1"/>
          </p:cNvSpPr>
          <p:nvPr>
            <p:ph idx="1"/>
          </p:nvPr>
        </p:nvSpPr>
        <p:spPr>
          <a:xfrm>
            <a:off x="304800" y="1371600"/>
            <a:ext cx="8534400" cy="4876800"/>
          </a:xfrm>
        </p:spPr>
        <p:txBody>
          <a:bodyPr/>
          <a:lstStyle/>
          <a:p>
            <a:r>
              <a:rPr lang="en-US" sz="2400" dirty="0"/>
              <a:t>Dropout is a commonly used option in training neural networks.</a:t>
            </a:r>
          </a:p>
          <a:p>
            <a:r>
              <a:rPr lang="en-US" sz="2400" dirty="0"/>
              <a:t>Key idea: during training, randomly set a fraction of outputs to 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cxnSp>
        <p:nvCxnSpPr>
          <p:cNvPr id="5" name="Straight Arrow Connector 4"/>
          <p:cNvCxnSpPr>
            <a:stCxn id="22" idx="3"/>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69237" y="3309977"/>
            <a:ext cx="800944" cy="34114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12" name="Straight Arrow Connector 11"/>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2" idx="3"/>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3"/>
          </p:cNvCxnSpPr>
          <p:nvPr/>
        </p:nvCxnSpPr>
        <p:spPr>
          <a:xfrm>
            <a:off x="1793778" y="6194098"/>
            <a:ext cx="992755" cy="27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2" idx="3"/>
            <a:endCxn id="11" idx="2"/>
          </p:cNvCxnSpPr>
          <p:nvPr/>
        </p:nvCxnSpPr>
        <p:spPr>
          <a:xfrm>
            <a:off x="1772493" y="4908846"/>
            <a:ext cx="896744" cy="106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7"/>
          </p:cNvCxnSpPr>
          <p:nvPr/>
        </p:nvCxnSpPr>
        <p:spPr>
          <a:xfrm flipV="1">
            <a:off x="3352885" y="3802873"/>
            <a:ext cx="803095" cy="67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p:cNvCxnSpPr>
          <p:nvPr/>
        </p:nvCxnSpPr>
        <p:spPr>
          <a:xfrm flipV="1">
            <a:off x="3352885" y="6208595"/>
            <a:ext cx="803095" cy="132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93777" y="3714050"/>
            <a:ext cx="906104" cy="2291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3"/>
          </p:cNvCxnSpPr>
          <p:nvPr/>
        </p:nvCxnSpPr>
        <p:spPr>
          <a:xfrm>
            <a:off x="1772493" y="6181986"/>
            <a:ext cx="1014040" cy="39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23" name="Straight Arrow Connector 22"/>
          <p:cNvCxnSpPr>
            <a:endCxn id="11" idx="1"/>
          </p:cNvCxnSpPr>
          <p:nvPr/>
        </p:nvCxnSpPr>
        <p:spPr>
          <a:xfrm>
            <a:off x="1793776" y="3672172"/>
            <a:ext cx="992757" cy="1374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2180483" y="2415501"/>
                <a:ext cx="1629517"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some hidden</a:t>
                </a:r>
                <a:br>
                  <a:rPr lang="en-US" sz="2000" dirty="0">
                    <a:solidFill>
                      <a:schemeClr val="tx1"/>
                    </a:solidFill>
                  </a:rPr>
                </a:br>
                <a:r>
                  <a:rPr lang="en-US" sz="2000" dirty="0">
                    <a:solidFill>
                      <a:schemeClr val="tx1"/>
                    </a:solidFill>
                  </a:rPr>
                  <a:t> layer </a:t>
                </a:r>
                <a14:m>
                  <m:oMath xmlns:m="http://schemas.openxmlformats.org/officeDocument/2006/math">
                    <m:r>
                      <a:rPr lang="en-US" sz="2000" b="0" i="1" dirty="0" smtClean="0">
                        <a:solidFill>
                          <a:prstClr val="black"/>
                        </a:solidFill>
                        <a:latin typeface="Cambria Math" panose="02040503050406030204" pitchFamily="18" charset="0"/>
                      </a:rPr>
                      <m:t>𝐿</m:t>
                    </m:r>
                  </m:oMath>
                </a14:m>
                <a:endParaRPr lang="en-US" sz="2000"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180483" y="2415501"/>
                <a:ext cx="1629517" cy="747687"/>
              </a:xfrm>
              <a:prstGeom prst="rect">
                <a:avLst/>
              </a:prstGeom>
              <a:blipFill>
                <a:blip r:embed="rId2"/>
                <a:stretch>
                  <a:fillRect l="-369" b="-9449"/>
                </a:stretch>
              </a:blipFill>
            </p:spPr>
            <p:txBody>
              <a:bodyPr/>
              <a:lstStyle/>
              <a:p>
                <a:r>
                  <a:rPr lang="en-US">
                    <a:noFill/>
                  </a:rPr>
                  <a:t> </a:t>
                </a:r>
              </a:p>
            </p:txBody>
          </p:sp>
        </mc:Fallback>
      </mc:AlternateContent>
      <p:sp>
        <p:nvSpPr>
          <p:cNvPr id="39" name="Oval 38"/>
          <p:cNvSpPr/>
          <p:nvPr/>
        </p:nvSpPr>
        <p:spPr>
          <a:xfrm>
            <a:off x="5641037" y="3294102"/>
            <a:ext cx="800944" cy="34114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Rectangle 39"/>
          <p:cNvSpPr/>
          <p:nvPr/>
        </p:nvSpPr>
        <p:spPr>
          <a:xfrm>
            <a:off x="5562600" y="2399626"/>
            <a:ext cx="909926"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next</a:t>
            </a:r>
            <a:br>
              <a:rPr lang="en-US" sz="2000" dirty="0">
                <a:solidFill>
                  <a:schemeClr val="tx1"/>
                </a:solidFill>
              </a:rPr>
            </a:br>
            <a:r>
              <a:rPr lang="en-US" sz="2000" dirty="0">
                <a:solidFill>
                  <a:schemeClr val="tx1"/>
                </a:solidFill>
              </a:rPr>
              <a:t> layer</a:t>
            </a:r>
          </a:p>
        </p:txBody>
      </p:sp>
      <mc:AlternateContent xmlns:mc="http://schemas.openxmlformats.org/markup-compatibility/2006" xmlns:a14="http://schemas.microsoft.com/office/drawing/2010/main">
        <mc:Choice Requires="a14">
          <p:sp>
            <p:nvSpPr>
              <p:cNvPr id="41" name="Rectangle 40"/>
              <p:cNvSpPr/>
              <p:nvPr/>
            </p:nvSpPr>
            <p:spPr>
              <a:xfrm>
                <a:off x="4117037" y="3352800"/>
                <a:ext cx="909926" cy="3292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b="0" i="1" dirty="0" smtClean="0">
                              <a:solidFill>
                                <a:prstClr val="black"/>
                              </a:solidFill>
                              <a:latin typeface="Cambria Math" panose="02040503050406030204" pitchFamily="18" charset="0"/>
                            </a:rPr>
                            <m:t>𝐿</m:t>
                          </m:r>
                          <m:r>
                            <a:rPr lang="en-US" sz="2000" b="0" i="1" dirty="0" smtClean="0">
                              <a:solidFill>
                                <a:prstClr val="black"/>
                              </a:solidFill>
                              <a:latin typeface="Cambria Math" panose="02040503050406030204" pitchFamily="18" charset="0"/>
                            </a:rPr>
                            <m:t>,1</m:t>
                          </m:r>
                        </m:sub>
                      </m:sSub>
                    </m:oMath>
                  </m:oMathPara>
                </a14:m>
                <a:endParaRPr lang="en-US" sz="2000" dirty="0">
                  <a:solidFill>
                    <a:prstClr val="black"/>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,2</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,3</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,4</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,5</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,6</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,7</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,8</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,9</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,10</m:t>
                          </m:r>
                        </m:sub>
                      </m:sSub>
                    </m:oMath>
                  </m:oMathPara>
                </a14:m>
                <a:endParaRPr lang="en-US" sz="2000" dirty="0">
                  <a:solidFill>
                    <a:schemeClr val="tx1"/>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4117037" y="3352800"/>
                <a:ext cx="909926" cy="32924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4038600" y="2376513"/>
                <a:ext cx="1066800"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Output of </a:t>
                </a:r>
                <a14:m>
                  <m:oMath xmlns:m="http://schemas.openxmlformats.org/officeDocument/2006/math">
                    <m:r>
                      <a:rPr lang="en-US" sz="2000" b="0" i="1" dirty="0" smtClean="0">
                        <a:solidFill>
                          <a:prstClr val="black"/>
                        </a:solidFill>
                        <a:latin typeface="Cambria Math" panose="02040503050406030204" pitchFamily="18" charset="0"/>
                      </a:rPr>
                      <m:t>𝐿</m:t>
                    </m:r>
                  </m:oMath>
                </a14:m>
                <a:endParaRPr lang="en-US" sz="2000" dirty="0">
                  <a:solidFill>
                    <a:schemeClr val="tx1"/>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4038600" y="2376513"/>
                <a:ext cx="1066800" cy="747687"/>
              </a:xfrm>
              <a:prstGeom prst="rect">
                <a:avLst/>
              </a:prstGeom>
              <a:blipFill>
                <a:blip r:embed="rId4"/>
                <a:stretch>
                  <a:fillRect r="-2793" b="-9449"/>
                </a:stretch>
              </a:blipFill>
            </p:spPr>
            <p:txBody>
              <a:bodyPr/>
              <a:lstStyle/>
              <a:p>
                <a:r>
                  <a:rPr lang="en-US">
                    <a:noFill/>
                  </a:rPr>
                  <a:t> </a:t>
                </a:r>
              </a:p>
            </p:txBody>
          </p:sp>
        </mc:Fallback>
      </mc:AlternateContent>
      <p:cxnSp>
        <p:nvCxnSpPr>
          <p:cNvPr id="44" name="Straight Arrow Connector 43"/>
          <p:cNvCxnSpPr>
            <a:endCxn id="39" idx="1"/>
          </p:cNvCxnSpPr>
          <p:nvPr/>
        </p:nvCxnSpPr>
        <p:spPr>
          <a:xfrm flipV="1">
            <a:off x="5026963" y="3793704"/>
            <a:ext cx="73137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9" idx="3"/>
          </p:cNvCxnSpPr>
          <p:nvPr/>
        </p:nvCxnSpPr>
        <p:spPr>
          <a:xfrm flipV="1">
            <a:off x="5026963" y="6205998"/>
            <a:ext cx="73137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200734" y="3402604"/>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following layers</a:t>
            </a:r>
          </a:p>
        </p:txBody>
      </p:sp>
      <p:cxnSp>
        <p:nvCxnSpPr>
          <p:cNvPr id="52" name="Straight Arrow Connector 51"/>
          <p:cNvCxnSpPr>
            <a:stCxn id="39" idx="7"/>
          </p:cNvCxnSpPr>
          <p:nvPr/>
        </p:nvCxnSpPr>
        <p:spPr>
          <a:xfrm>
            <a:off x="6324685" y="3793704"/>
            <a:ext cx="914315"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9" idx="5"/>
          </p:cNvCxnSpPr>
          <p:nvPr/>
        </p:nvCxnSpPr>
        <p:spPr>
          <a:xfrm flipV="1">
            <a:off x="6324685" y="6155484"/>
            <a:ext cx="914315" cy="50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961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71600"/>
                <a:ext cx="8610600" cy="4876800"/>
              </a:xfrm>
            </p:spPr>
            <p:txBody>
              <a:bodyPr/>
              <a:lstStyle/>
              <a:p>
                <a:r>
                  <a:rPr lang="en-US" sz="2400" dirty="0"/>
                  <a:t>For example, here we have some hidden layer </a:t>
                </a:r>
                <a14:m>
                  <m:oMath xmlns:m="http://schemas.openxmlformats.org/officeDocument/2006/math">
                    <m:r>
                      <a:rPr lang="en-US" sz="2400" i="1" dirty="0">
                        <a:solidFill>
                          <a:prstClr val="black"/>
                        </a:solidFill>
                        <a:latin typeface="Cambria Math" panose="02040503050406030204" pitchFamily="18" charset="0"/>
                      </a:rPr>
                      <m:t>𝐿</m:t>
                    </m:r>
                  </m:oMath>
                </a14:m>
                <a:r>
                  <a:rPr lang="en-US" sz="2400" dirty="0"/>
                  <a:t>, with 10 outputs.</a:t>
                </a:r>
              </a:p>
              <a:p>
                <a:r>
                  <a:rPr lang="en-US" sz="2400" dirty="0"/>
                  <a:t>If dropout rate = 0.5, each time set 5 random positions to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71600"/>
                <a:ext cx="8610600" cy="4876800"/>
              </a:xfrm>
              <a:blipFill>
                <a:blip r:embed="rId2"/>
                <a:stretch>
                  <a:fillRect l="-920" t="-1000" r="-9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cxnSp>
        <p:nvCxnSpPr>
          <p:cNvPr id="5" name="Straight Arrow Connector 4"/>
          <p:cNvCxnSpPr>
            <a:stCxn id="22" idx="3"/>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69237" y="3309977"/>
            <a:ext cx="800944" cy="34114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12" name="Straight Arrow Connector 11"/>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2" idx="3"/>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3"/>
          </p:cNvCxnSpPr>
          <p:nvPr/>
        </p:nvCxnSpPr>
        <p:spPr>
          <a:xfrm>
            <a:off x="1793778" y="6194098"/>
            <a:ext cx="992755" cy="27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2" idx="3"/>
            <a:endCxn id="11" idx="2"/>
          </p:cNvCxnSpPr>
          <p:nvPr/>
        </p:nvCxnSpPr>
        <p:spPr>
          <a:xfrm>
            <a:off x="1772493" y="4908846"/>
            <a:ext cx="896744" cy="106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7"/>
          </p:cNvCxnSpPr>
          <p:nvPr/>
        </p:nvCxnSpPr>
        <p:spPr>
          <a:xfrm flipV="1">
            <a:off x="3352885" y="3802873"/>
            <a:ext cx="803095" cy="67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p:cNvCxnSpPr>
          <p:nvPr/>
        </p:nvCxnSpPr>
        <p:spPr>
          <a:xfrm flipV="1">
            <a:off x="3352885" y="6208595"/>
            <a:ext cx="803095" cy="132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93777" y="3714050"/>
            <a:ext cx="906104" cy="2291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3"/>
          </p:cNvCxnSpPr>
          <p:nvPr/>
        </p:nvCxnSpPr>
        <p:spPr>
          <a:xfrm>
            <a:off x="1772493" y="6181986"/>
            <a:ext cx="1014040" cy="39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23" name="Straight Arrow Connector 22"/>
          <p:cNvCxnSpPr>
            <a:endCxn id="11" idx="1"/>
          </p:cNvCxnSpPr>
          <p:nvPr/>
        </p:nvCxnSpPr>
        <p:spPr>
          <a:xfrm>
            <a:off x="1793776" y="3672172"/>
            <a:ext cx="992757" cy="1374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2180483" y="2415501"/>
                <a:ext cx="1629517"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some hidden</a:t>
                </a:r>
                <a:br>
                  <a:rPr lang="en-US" sz="2000" dirty="0">
                    <a:solidFill>
                      <a:schemeClr val="tx1"/>
                    </a:solidFill>
                  </a:rPr>
                </a:br>
                <a:r>
                  <a:rPr lang="en-US" sz="2000" dirty="0">
                    <a:solidFill>
                      <a:schemeClr val="tx1"/>
                    </a:solidFill>
                  </a:rPr>
                  <a:t> layer </a:t>
                </a:r>
                <a14:m>
                  <m:oMath xmlns:m="http://schemas.openxmlformats.org/officeDocument/2006/math">
                    <m:r>
                      <a:rPr lang="en-US" sz="2000" b="0" i="1" dirty="0" smtClean="0">
                        <a:solidFill>
                          <a:prstClr val="black"/>
                        </a:solidFill>
                        <a:latin typeface="Cambria Math" panose="02040503050406030204" pitchFamily="18" charset="0"/>
                      </a:rPr>
                      <m:t>𝐿</m:t>
                    </m:r>
                  </m:oMath>
                </a14:m>
                <a:endParaRPr lang="en-US" sz="2000"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180483" y="2415501"/>
                <a:ext cx="1629517" cy="747687"/>
              </a:xfrm>
              <a:prstGeom prst="rect">
                <a:avLst/>
              </a:prstGeom>
              <a:blipFill>
                <a:blip r:embed="rId3"/>
                <a:stretch>
                  <a:fillRect l="-369" b="-9449"/>
                </a:stretch>
              </a:blipFill>
            </p:spPr>
            <p:txBody>
              <a:bodyPr/>
              <a:lstStyle/>
              <a:p>
                <a:r>
                  <a:rPr lang="en-US">
                    <a:noFill/>
                  </a:rPr>
                  <a:t> </a:t>
                </a:r>
              </a:p>
            </p:txBody>
          </p:sp>
        </mc:Fallback>
      </mc:AlternateContent>
      <p:sp>
        <p:nvSpPr>
          <p:cNvPr id="39" name="Oval 38"/>
          <p:cNvSpPr/>
          <p:nvPr/>
        </p:nvSpPr>
        <p:spPr>
          <a:xfrm>
            <a:off x="5641037" y="3294102"/>
            <a:ext cx="800944" cy="34114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Rectangle 39"/>
          <p:cNvSpPr/>
          <p:nvPr/>
        </p:nvSpPr>
        <p:spPr>
          <a:xfrm>
            <a:off x="5562600" y="2399626"/>
            <a:ext cx="909926"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next</a:t>
            </a:r>
            <a:br>
              <a:rPr lang="en-US" sz="2000" dirty="0">
                <a:solidFill>
                  <a:schemeClr val="tx1"/>
                </a:solidFill>
              </a:rPr>
            </a:br>
            <a:r>
              <a:rPr lang="en-US" sz="2000" dirty="0">
                <a:solidFill>
                  <a:schemeClr val="tx1"/>
                </a:solidFill>
              </a:rPr>
              <a:t> layer</a:t>
            </a:r>
          </a:p>
        </p:txBody>
      </p:sp>
      <mc:AlternateContent xmlns:mc="http://schemas.openxmlformats.org/markup-compatibility/2006" xmlns:a14="http://schemas.microsoft.com/office/drawing/2010/main">
        <mc:Choice Requires="a14">
          <p:sp>
            <p:nvSpPr>
              <p:cNvPr id="41" name="Rectangle 40"/>
              <p:cNvSpPr/>
              <p:nvPr/>
            </p:nvSpPr>
            <p:spPr>
              <a:xfrm>
                <a:off x="4117037" y="3352800"/>
                <a:ext cx="909926" cy="3292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b="0" i="1" dirty="0" smtClean="0">
                              <a:solidFill>
                                <a:prstClr val="black"/>
                              </a:solidFill>
                              <a:latin typeface="Cambria Math" panose="02040503050406030204" pitchFamily="18" charset="0"/>
                            </a:rPr>
                            <m:t>𝐿</m:t>
                          </m:r>
                          <m:r>
                            <a:rPr lang="en-US" sz="2000" b="0" i="1" dirty="0" smtClean="0">
                              <a:solidFill>
                                <a:prstClr val="black"/>
                              </a:solidFill>
                              <a:latin typeface="Cambria Math" panose="02040503050406030204" pitchFamily="18" charset="0"/>
                            </a:rPr>
                            <m:t>,1</m:t>
                          </m:r>
                        </m:sub>
                      </m:sSub>
                    </m:oMath>
                  </m:oMathPara>
                </a14:m>
                <a:endParaRPr lang="en-US" sz="2000" dirty="0">
                  <a:solidFill>
                    <a:prstClr val="black"/>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,2</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,4</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,7</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,10</m:t>
                          </m:r>
                        </m:sub>
                      </m:sSub>
                    </m:oMath>
                  </m:oMathPara>
                </a14:m>
                <a:endParaRPr lang="en-US" sz="2000" dirty="0">
                  <a:solidFill>
                    <a:schemeClr val="tx1"/>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4117037" y="3352800"/>
                <a:ext cx="909926" cy="32924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4038600" y="2376513"/>
                <a:ext cx="1066800"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Output of </a:t>
                </a:r>
                <a14:m>
                  <m:oMath xmlns:m="http://schemas.openxmlformats.org/officeDocument/2006/math">
                    <m:r>
                      <a:rPr lang="en-US" sz="2000" b="0" i="1" dirty="0" smtClean="0">
                        <a:solidFill>
                          <a:prstClr val="black"/>
                        </a:solidFill>
                        <a:latin typeface="Cambria Math" panose="02040503050406030204" pitchFamily="18" charset="0"/>
                      </a:rPr>
                      <m:t>𝐿</m:t>
                    </m:r>
                  </m:oMath>
                </a14:m>
                <a:endParaRPr lang="en-US" sz="2000" dirty="0">
                  <a:solidFill>
                    <a:schemeClr val="tx1"/>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4038600" y="2376513"/>
                <a:ext cx="1066800" cy="747687"/>
              </a:xfrm>
              <a:prstGeom prst="rect">
                <a:avLst/>
              </a:prstGeom>
              <a:blipFill>
                <a:blip r:embed="rId5"/>
                <a:stretch>
                  <a:fillRect r="-2793" b="-9449"/>
                </a:stretch>
              </a:blipFill>
            </p:spPr>
            <p:txBody>
              <a:bodyPr/>
              <a:lstStyle/>
              <a:p>
                <a:r>
                  <a:rPr lang="en-US">
                    <a:noFill/>
                  </a:rPr>
                  <a:t> </a:t>
                </a:r>
              </a:p>
            </p:txBody>
          </p:sp>
        </mc:Fallback>
      </mc:AlternateContent>
      <p:cxnSp>
        <p:nvCxnSpPr>
          <p:cNvPr id="44" name="Straight Arrow Connector 43"/>
          <p:cNvCxnSpPr>
            <a:endCxn id="39" idx="1"/>
          </p:cNvCxnSpPr>
          <p:nvPr/>
        </p:nvCxnSpPr>
        <p:spPr>
          <a:xfrm flipV="1">
            <a:off x="5026963" y="3793704"/>
            <a:ext cx="73137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9" idx="3"/>
          </p:cNvCxnSpPr>
          <p:nvPr/>
        </p:nvCxnSpPr>
        <p:spPr>
          <a:xfrm flipV="1">
            <a:off x="5026963" y="6205998"/>
            <a:ext cx="73137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200734" y="3402604"/>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following layers</a:t>
            </a:r>
          </a:p>
        </p:txBody>
      </p:sp>
      <p:cxnSp>
        <p:nvCxnSpPr>
          <p:cNvPr id="52" name="Straight Arrow Connector 51"/>
          <p:cNvCxnSpPr>
            <a:stCxn id="39" idx="7"/>
          </p:cNvCxnSpPr>
          <p:nvPr/>
        </p:nvCxnSpPr>
        <p:spPr>
          <a:xfrm>
            <a:off x="6324685" y="3793704"/>
            <a:ext cx="914315"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9" idx="5"/>
          </p:cNvCxnSpPr>
          <p:nvPr/>
        </p:nvCxnSpPr>
        <p:spPr>
          <a:xfrm flipV="1">
            <a:off x="6324685" y="6155484"/>
            <a:ext cx="914315" cy="50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10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a:t>
            </a:r>
          </a:p>
        </p:txBody>
      </p:sp>
      <p:sp>
        <p:nvSpPr>
          <p:cNvPr id="3" name="Content Placeholder 2"/>
          <p:cNvSpPr>
            <a:spLocks noGrp="1"/>
          </p:cNvSpPr>
          <p:nvPr>
            <p:ph idx="1"/>
          </p:nvPr>
        </p:nvSpPr>
        <p:spPr>
          <a:xfrm>
            <a:off x="304800" y="1371600"/>
            <a:ext cx="8610600" cy="4876800"/>
          </a:xfrm>
        </p:spPr>
        <p:txBody>
          <a:bodyPr/>
          <a:lstStyle/>
          <a:p>
            <a:r>
              <a:rPr lang="en-US" sz="2400" dirty="0"/>
              <a:t>These random positions change every time we pass a training example through the network. Here we see new positions.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cxnSp>
        <p:nvCxnSpPr>
          <p:cNvPr id="5" name="Straight Arrow Connector 4"/>
          <p:cNvCxnSpPr>
            <a:stCxn id="22" idx="3"/>
          </p:cNvCxnSpPr>
          <p:nvPr/>
        </p:nvCxnSpPr>
        <p:spPr>
          <a:xfrm>
            <a:off x="1772493" y="4908846"/>
            <a:ext cx="896744" cy="1044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69237" y="3309977"/>
            <a:ext cx="800944" cy="34114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12" name="Straight Arrow Connector 11"/>
          <p:cNvCxnSpPr/>
          <p:nvPr/>
        </p:nvCxnSpPr>
        <p:spPr>
          <a:xfrm>
            <a:off x="1723130" y="3658354"/>
            <a:ext cx="946107" cy="144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2" idx="3"/>
          </p:cNvCxnSpPr>
          <p:nvPr/>
        </p:nvCxnSpPr>
        <p:spPr>
          <a:xfrm flipV="1">
            <a:off x="1772493" y="3802873"/>
            <a:ext cx="896744" cy="1105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3"/>
          </p:cNvCxnSpPr>
          <p:nvPr/>
        </p:nvCxnSpPr>
        <p:spPr>
          <a:xfrm>
            <a:off x="1793778" y="6194098"/>
            <a:ext cx="992755" cy="27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2" idx="3"/>
            <a:endCxn id="11" idx="2"/>
          </p:cNvCxnSpPr>
          <p:nvPr/>
        </p:nvCxnSpPr>
        <p:spPr>
          <a:xfrm>
            <a:off x="1772493" y="4908846"/>
            <a:ext cx="896744" cy="106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7"/>
          </p:cNvCxnSpPr>
          <p:nvPr/>
        </p:nvCxnSpPr>
        <p:spPr>
          <a:xfrm flipV="1">
            <a:off x="3352885" y="3802873"/>
            <a:ext cx="803095" cy="67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p:cNvCxnSpPr>
          <p:nvPr/>
        </p:nvCxnSpPr>
        <p:spPr>
          <a:xfrm flipV="1">
            <a:off x="3352885" y="6208595"/>
            <a:ext cx="803095" cy="132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9727" y="3802873"/>
            <a:ext cx="889510" cy="2405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93777" y="3714050"/>
            <a:ext cx="906104" cy="2291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3"/>
          </p:cNvCxnSpPr>
          <p:nvPr/>
        </p:nvCxnSpPr>
        <p:spPr>
          <a:xfrm>
            <a:off x="1772493" y="6181986"/>
            <a:ext cx="1014040" cy="39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3400" y="3340692"/>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previous layers</a:t>
            </a:r>
          </a:p>
        </p:txBody>
      </p:sp>
      <p:cxnSp>
        <p:nvCxnSpPr>
          <p:cNvPr id="23" name="Straight Arrow Connector 22"/>
          <p:cNvCxnSpPr>
            <a:endCxn id="11" idx="1"/>
          </p:cNvCxnSpPr>
          <p:nvPr/>
        </p:nvCxnSpPr>
        <p:spPr>
          <a:xfrm>
            <a:off x="1793776" y="3672172"/>
            <a:ext cx="992757" cy="1374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2180483" y="2415501"/>
                <a:ext cx="1629517"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some hidden</a:t>
                </a:r>
                <a:br>
                  <a:rPr lang="en-US" sz="2000" dirty="0">
                    <a:solidFill>
                      <a:schemeClr val="tx1"/>
                    </a:solidFill>
                  </a:rPr>
                </a:br>
                <a:r>
                  <a:rPr lang="en-US" sz="2000" dirty="0">
                    <a:solidFill>
                      <a:schemeClr val="tx1"/>
                    </a:solidFill>
                  </a:rPr>
                  <a:t> layer </a:t>
                </a:r>
                <a14:m>
                  <m:oMath xmlns:m="http://schemas.openxmlformats.org/officeDocument/2006/math">
                    <m:r>
                      <a:rPr lang="en-US" sz="2000" b="0" i="1" dirty="0" smtClean="0">
                        <a:solidFill>
                          <a:prstClr val="black"/>
                        </a:solidFill>
                        <a:latin typeface="Cambria Math" panose="02040503050406030204" pitchFamily="18" charset="0"/>
                      </a:rPr>
                      <m:t>𝐿</m:t>
                    </m:r>
                  </m:oMath>
                </a14:m>
                <a:endParaRPr lang="en-US" sz="2000"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180483" y="2415501"/>
                <a:ext cx="1629517" cy="747687"/>
              </a:xfrm>
              <a:prstGeom prst="rect">
                <a:avLst/>
              </a:prstGeom>
              <a:blipFill>
                <a:blip r:embed="rId2"/>
                <a:stretch>
                  <a:fillRect l="-369" b="-9449"/>
                </a:stretch>
              </a:blipFill>
            </p:spPr>
            <p:txBody>
              <a:bodyPr/>
              <a:lstStyle/>
              <a:p>
                <a:r>
                  <a:rPr lang="en-US">
                    <a:noFill/>
                  </a:rPr>
                  <a:t> </a:t>
                </a:r>
              </a:p>
            </p:txBody>
          </p:sp>
        </mc:Fallback>
      </mc:AlternateContent>
      <p:sp>
        <p:nvSpPr>
          <p:cNvPr id="39" name="Oval 38"/>
          <p:cNvSpPr/>
          <p:nvPr/>
        </p:nvSpPr>
        <p:spPr>
          <a:xfrm>
            <a:off x="5641037" y="3294102"/>
            <a:ext cx="800944" cy="34114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Rectangle 39"/>
          <p:cNvSpPr/>
          <p:nvPr/>
        </p:nvSpPr>
        <p:spPr>
          <a:xfrm>
            <a:off x="5562600" y="2399626"/>
            <a:ext cx="909926"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next</a:t>
            </a:r>
            <a:br>
              <a:rPr lang="en-US" sz="2000" dirty="0">
                <a:solidFill>
                  <a:schemeClr val="tx1"/>
                </a:solidFill>
              </a:rPr>
            </a:br>
            <a:r>
              <a:rPr lang="en-US" sz="2000" dirty="0">
                <a:solidFill>
                  <a:schemeClr val="tx1"/>
                </a:solidFill>
              </a:rPr>
              <a:t> layer</a:t>
            </a:r>
          </a:p>
        </p:txBody>
      </p:sp>
      <mc:AlternateContent xmlns:mc="http://schemas.openxmlformats.org/markup-compatibility/2006" xmlns:a14="http://schemas.microsoft.com/office/drawing/2010/main">
        <mc:Choice Requires="a14">
          <p:sp>
            <p:nvSpPr>
              <p:cNvPr id="41" name="Rectangle 40"/>
              <p:cNvSpPr/>
              <p:nvPr/>
            </p:nvSpPr>
            <p:spPr>
              <a:xfrm>
                <a:off x="4117037" y="3352800"/>
                <a:ext cx="909926" cy="3292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prstClr val="black"/>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,2</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,3</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,5</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,7</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𝑧</m:t>
                          </m:r>
                        </m:e>
                        <m:sub>
                          <m:r>
                            <a:rPr lang="en-US" sz="2000" i="1" dirty="0">
                              <a:solidFill>
                                <a:prstClr val="black"/>
                              </a:solidFill>
                              <a:latin typeface="Cambria Math" panose="02040503050406030204" pitchFamily="18" charset="0"/>
                            </a:rPr>
                            <m:t>𝐿</m:t>
                          </m:r>
                          <m:r>
                            <a:rPr lang="en-US" sz="2000" i="1" dirty="0">
                              <a:solidFill>
                                <a:prstClr val="black"/>
                              </a:solidFill>
                              <a:latin typeface="Cambria Math" panose="02040503050406030204" pitchFamily="18" charset="0"/>
                            </a:rPr>
                            <m:t>,8</m:t>
                          </m:r>
                        </m:sub>
                      </m:sSub>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000" i="1" dirty="0" smtClean="0">
                          <a:solidFill>
                            <a:prstClr val="black"/>
                          </a:solidFill>
                          <a:latin typeface="Cambria Math" panose="02040503050406030204" pitchFamily="18" charset="0"/>
                        </a:rPr>
                        <m:t>0</m:t>
                      </m:r>
                    </m:oMath>
                  </m:oMathPara>
                </a14:m>
                <a:endParaRPr lang="en-US" sz="2000" dirty="0">
                  <a:solidFill>
                    <a:schemeClr val="tx1"/>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4117037" y="3352800"/>
                <a:ext cx="909926" cy="32924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4038600" y="2376513"/>
                <a:ext cx="1066800" cy="747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Output of </a:t>
                </a:r>
                <a14:m>
                  <m:oMath xmlns:m="http://schemas.openxmlformats.org/officeDocument/2006/math">
                    <m:r>
                      <a:rPr lang="en-US" sz="2000" b="0" i="1" dirty="0" smtClean="0">
                        <a:solidFill>
                          <a:prstClr val="black"/>
                        </a:solidFill>
                        <a:latin typeface="Cambria Math" panose="02040503050406030204" pitchFamily="18" charset="0"/>
                      </a:rPr>
                      <m:t>𝐿</m:t>
                    </m:r>
                  </m:oMath>
                </a14:m>
                <a:endParaRPr lang="en-US" sz="2000" dirty="0">
                  <a:solidFill>
                    <a:schemeClr val="tx1"/>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4038600" y="2376513"/>
                <a:ext cx="1066800" cy="747687"/>
              </a:xfrm>
              <a:prstGeom prst="rect">
                <a:avLst/>
              </a:prstGeom>
              <a:blipFill>
                <a:blip r:embed="rId4"/>
                <a:stretch>
                  <a:fillRect r="-2793" b="-9449"/>
                </a:stretch>
              </a:blipFill>
            </p:spPr>
            <p:txBody>
              <a:bodyPr/>
              <a:lstStyle/>
              <a:p>
                <a:r>
                  <a:rPr lang="en-US">
                    <a:noFill/>
                  </a:rPr>
                  <a:t> </a:t>
                </a:r>
              </a:p>
            </p:txBody>
          </p:sp>
        </mc:Fallback>
      </mc:AlternateContent>
      <p:cxnSp>
        <p:nvCxnSpPr>
          <p:cNvPr id="44" name="Straight Arrow Connector 43"/>
          <p:cNvCxnSpPr>
            <a:endCxn id="39" idx="1"/>
          </p:cNvCxnSpPr>
          <p:nvPr/>
        </p:nvCxnSpPr>
        <p:spPr>
          <a:xfrm flipV="1">
            <a:off x="5026963" y="3793704"/>
            <a:ext cx="73137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9" idx="3"/>
          </p:cNvCxnSpPr>
          <p:nvPr/>
        </p:nvCxnSpPr>
        <p:spPr>
          <a:xfrm flipV="1">
            <a:off x="5026963" y="6205998"/>
            <a:ext cx="73137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200734" y="3402604"/>
            <a:ext cx="1239093" cy="3136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following layers</a:t>
            </a:r>
          </a:p>
        </p:txBody>
      </p:sp>
      <p:cxnSp>
        <p:nvCxnSpPr>
          <p:cNvPr id="52" name="Straight Arrow Connector 51"/>
          <p:cNvCxnSpPr>
            <a:stCxn id="39" idx="7"/>
          </p:cNvCxnSpPr>
          <p:nvPr/>
        </p:nvCxnSpPr>
        <p:spPr>
          <a:xfrm>
            <a:off x="6324685" y="3793704"/>
            <a:ext cx="914315"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9" idx="5"/>
          </p:cNvCxnSpPr>
          <p:nvPr/>
        </p:nvCxnSpPr>
        <p:spPr>
          <a:xfrm flipV="1">
            <a:off x="6324685" y="6155484"/>
            <a:ext cx="914315" cy="50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037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a:t>
            </a:r>
          </a:p>
        </p:txBody>
      </p:sp>
      <p:sp>
        <p:nvSpPr>
          <p:cNvPr id="3" name="Content Placeholder 2"/>
          <p:cNvSpPr>
            <a:spLocks noGrp="1"/>
          </p:cNvSpPr>
          <p:nvPr>
            <p:ph idx="1"/>
          </p:nvPr>
        </p:nvSpPr>
        <p:spPr>
          <a:xfrm>
            <a:off x="304800" y="1371600"/>
            <a:ext cx="8610600" cy="4876800"/>
          </a:xfrm>
        </p:spPr>
        <p:txBody>
          <a:bodyPr/>
          <a:lstStyle/>
          <a:p>
            <a:r>
              <a:rPr lang="en-US" sz="2400" dirty="0"/>
              <a:t>Dropout only happens during training.</a:t>
            </a:r>
          </a:p>
          <a:p>
            <a:r>
              <a:rPr lang="en-US" sz="2400" dirty="0"/>
              <a:t>During inference, no outputs are dropped.</a:t>
            </a:r>
          </a:p>
          <a:p>
            <a:r>
              <a:rPr lang="en-US" sz="2400" dirty="0"/>
              <a:t>Why is it useful? Empirically, it helps prevent overfitting.</a:t>
            </a:r>
          </a:p>
          <a:p>
            <a:pPr lvl="1"/>
            <a:r>
              <a:rPr lang="en-US" sz="2000" dirty="0"/>
              <a:t>The network is trained to produce the right answer even if many units provide random values.</a:t>
            </a:r>
          </a:p>
          <a:p>
            <a:pPr lvl="1"/>
            <a:r>
              <a:rPr lang="en-US" sz="2000" dirty="0"/>
              <a:t>This way, it is less likely that the final network output will depend too much on any individual hidden unit, or on any specific pattern of outputs from some specific units.</a:t>
            </a:r>
          </a:p>
          <a:p>
            <a:pPr lvl="1"/>
            <a:r>
              <a:rPr lang="en-US" sz="2000" dirty="0"/>
              <a:t>Another way to think about it is that the network is trained to look for multiple ways in which it can compute the right answer.</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3705796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 in </a:t>
            </a:r>
            <a:r>
              <a:rPr lang="en-US" dirty="0" err="1"/>
              <a:t>Keras</a:t>
            </a:r>
            <a:endParaRPr lang="en-US" dirty="0"/>
          </a:p>
        </p:txBody>
      </p:sp>
      <p:sp>
        <p:nvSpPr>
          <p:cNvPr id="3" name="Content Placeholder 2"/>
          <p:cNvSpPr>
            <a:spLocks noGrp="1"/>
          </p:cNvSpPr>
          <p:nvPr>
            <p:ph idx="1"/>
          </p:nvPr>
        </p:nvSpPr>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(70, activation='</a:t>
            </a:r>
            <a:r>
              <a:rPr lang="en-US" sz="2000" dirty="0" err="1"/>
              <a:t>relu</a:t>
            </a:r>
            <a:r>
              <a:rPr lang="en-US" sz="2000" dirty="0"/>
              <a:t>'),</a:t>
            </a:r>
          </a:p>
          <a:p>
            <a:pPr marL="0" indent="0">
              <a:buNone/>
            </a:pPr>
            <a:r>
              <a:rPr lang="en-US" sz="2000" dirty="0"/>
              <a:t>    </a:t>
            </a:r>
            <a:r>
              <a:rPr lang="en-US" sz="2000" dirty="0" err="1"/>
              <a:t>tf.keras.layers.Dropout</a:t>
            </a:r>
            <a:r>
              <a:rPr lang="en-US" sz="2000" dirty="0"/>
              <a:t>(0.5),</a:t>
            </a:r>
          </a:p>
          <a:p>
            <a:pPr marL="0" indent="0">
              <a:buNone/>
            </a:pPr>
            <a:r>
              <a:rPr lang="en-US" sz="2000" dirty="0"/>
              <a:t>    </a:t>
            </a:r>
            <a:r>
              <a:rPr lang="en-US" sz="2000" dirty="0" err="1"/>
              <a:t>tf.keras.layers.Dense</a:t>
            </a:r>
            <a:r>
              <a:rPr lang="en-US" sz="2000" dirty="0"/>
              <a:t>(50, activation='</a:t>
            </a:r>
            <a:r>
              <a:rPr lang="en-US" sz="2000" dirty="0" err="1"/>
              <a:t>tanh</a:t>
            </a:r>
            <a:r>
              <a:rPr lang="en-US" sz="2000" dirty="0"/>
              <a:t>'),</a:t>
            </a:r>
          </a:p>
          <a:p>
            <a:pPr marL="0" indent="0">
              <a:buNone/>
            </a:pPr>
            <a:r>
              <a:rPr lang="en-US" sz="2000" dirty="0"/>
              <a:t>    </a:t>
            </a:r>
            <a:r>
              <a:rPr lang="en-US" sz="2000" dirty="0" err="1"/>
              <a:t>tf.keras.layers.Dropout</a:t>
            </a:r>
            <a:r>
              <a:rPr lang="en-US" sz="2000" dirty="0"/>
              <a:t>(0.4),</a:t>
            </a:r>
          </a:p>
          <a:p>
            <a:pPr marL="0" indent="0">
              <a:buNone/>
            </a:pPr>
            <a:r>
              <a:rPr lang="en-US" sz="2000" dirty="0"/>
              <a:t>    </a:t>
            </a:r>
            <a:r>
              <a:rPr lang="en-US" sz="2000" dirty="0" err="1"/>
              <a:t>tf.keras.layers.Dense</a:t>
            </a:r>
            <a:r>
              <a:rPr lang="en-US" sz="2000" dirty="0"/>
              <a:t>(</a:t>
            </a:r>
            <a:r>
              <a:rPr lang="en-US" sz="2000" dirty="0" err="1"/>
              <a:t>number_of_classes</a:t>
            </a:r>
            <a:r>
              <a:rPr lang="en-US" sz="2000" dirty="0"/>
              <a:t>, activation='</a:t>
            </a:r>
            <a:r>
              <a:rPr lang="en-US" sz="2000" dirty="0" err="1"/>
              <a:t>softmax</a:t>
            </a:r>
            <a:r>
              <a:rPr lang="en-US" sz="2000" dirty="0"/>
              <a:t>')])</a:t>
            </a:r>
          </a:p>
          <a:p>
            <a:pPr marL="0" indent="0">
              <a:buNone/>
            </a:pPr>
            <a:endParaRPr lang="en-US" sz="2400" dirty="0"/>
          </a:p>
          <a:p>
            <a:r>
              <a:rPr lang="en-US" sz="2400" dirty="0"/>
              <a:t>This is an example of creating a network and specifying that dropout should be used during training.</a:t>
            </a:r>
          </a:p>
          <a:p>
            <a:pPr lvl="1"/>
            <a:r>
              <a:rPr lang="en-US" sz="2000" dirty="0"/>
              <a:t>To specify a dropout rate on a specific layer, right after that layer we put a “Dropout” layer.</a:t>
            </a:r>
          </a:p>
          <a:p>
            <a:pPr lvl="1"/>
            <a:r>
              <a:rPr lang="en-US" sz="2000" dirty="0"/>
              <a:t>Each “Dropout layer” can have a different dropout rate.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316814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 in </a:t>
            </a:r>
            <a:r>
              <a:rPr lang="en-US" dirty="0" err="1"/>
              <a:t>Keras</a:t>
            </a:r>
            <a:endParaRPr lang="en-US" dirty="0"/>
          </a:p>
        </p:txBody>
      </p:sp>
      <p:sp>
        <p:nvSpPr>
          <p:cNvPr id="3" name="Content Placeholder 2"/>
          <p:cNvSpPr>
            <a:spLocks noGrp="1"/>
          </p:cNvSpPr>
          <p:nvPr>
            <p:ph idx="1"/>
          </p:nvPr>
        </p:nvSpPr>
        <p:spPr>
          <a:xfrm>
            <a:off x="228600" y="1447800"/>
            <a:ext cx="8458200" cy="4876800"/>
          </a:xfrm>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(70, activation='</a:t>
            </a:r>
            <a:r>
              <a:rPr lang="en-US" sz="2000" dirty="0" err="1"/>
              <a:t>relu</a:t>
            </a:r>
            <a:r>
              <a:rPr lang="en-US" sz="2000" dirty="0"/>
              <a:t>'),</a:t>
            </a:r>
          </a:p>
          <a:p>
            <a:pPr marL="0" indent="0">
              <a:buNone/>
            </a:pPr>
            <a:r>
              <a:rPr lang="en-US" sz="2000" dirty="0"/>
              <a:t>    </a:t>
            </a:r>
            <a:r>
              <a:rPr lang="en-US" sz="2000" dirty="0" err="1"/>
              <a:t>tf.keras.layers.Dropout</a:t>
            </a:r>
            <a:r>
              <a:rPr lang="en-US" sz="2000" dirty="0"/>
              <a:t>(0.5),</a:t>
            </a:r>
          </a:p>
          <a:p>
            <a:pPr marL="0" indent="0">
              <a:buNone/>
            </a:pPr>
            <a:r>
              <a:rPr lang="en-US" sz="2000" dirty="0"/>
              <a:t>    </a:t>
            </a:r>
            <a:r>
              <a:rPr lang="en-US" sz="2000" dirty="0" err="1"/>
              <a:t>tf.keras.layers.Dense</a:t>
            </a:r>
            <a:r>
              <a:rPr lang="en-US" sz="2000" dirty="0"/>
              <a:t>(50, activation='</a:t>
            </a:r>
            <a:r>
              <a:rPr lang="en-US" sz="2000" dirty="0" err="1"/>
              <a:t>tanh</a:t>
            </a:r>
            <a:r>
              <a:rPr lang="en-US" sz="2000" dirty="0"/>
              <a:t>'),</a:t>
            </a:r>
          </a:p>
          <a:p>
            <a:pPr marL="0" indent="0">
              <a:buNone/>
            </a:pPr>
            <a:r>
              <a:rPr lang="en-US" sz="2000" dirty="0"/>
              <a:t>    </a:t>
            </a:r>
            <a:r>
              <a:rPr lang="en-US" sz="2000" dirty="0" err="1"/>
              <a:t>tf.keras.layers.Dropout</a:t>
            </a:r>
            <a:r>
              <a:rPr lang="en-US" sz="2000" dirty="0"/>
              <a:t>(0.4),</a:t>
            </a:r>
          </a:p>
          <a:p>
            <a:pPr marL="0" indent="0">
              <a:buNone/>
            </a:pPr>
            <a:r>
              <a:rPr lang="en-US" sz="2000" dirty="0"/>
              <a:t>    </a:t>
            </a:r>
            <a:r>
              <a:rPr lang="en-US" sz="2000" dirty="0" err="1"/>
              <a:t>tf.keras.layers.Dense</a:t>
            </a:r>
            <a:r>
              <a:rPr lang="en-US" sz="2000" dirty="0"/>
              <a:t>(</a:t>
            </a:r>
            <a:r>
              <a:rPr lang="en-US" sz="2000" dirty="0" err="1"/>
              <a:t>number_of_classes</a:t>
            </a:r>
            <a:r>
              <a:rPr lang="en-US" sz="2000" dirty="0"/>
              <a:t>, activation='</a:t>
            </a:r>
            <a:r>
              <a:rPr lang="en-US" sz="2000" dirty="0" err="1"/>
              <a:t>softmax</a:t>
            </a:r>
            <a:r>
              <a:rPr lang="en-US" sz="2000" dirty="0"/>
              <a:t>')])</a:t>
            </a:r>
          </a:p>
          <a:p>
            <a:pPr marL="0" indent="0">
              <a:buNone/>
            </a:pPr>
            <a:endParaRPr lang="en-US" sz="2400" dirty="0"/>
          </a:p>
          <a:p>
            <a:r>
              <a:rPr lang="en-US" sz="2400" dirty="0"/>
              <a:t>I would have preferred a different API, where the dropout rate is specified as a parameter for each layer.</a:t>
            </a:r>
          </a:p>
          <a:p>
            <a:pPr lvl="1"/>
            <a:r>
              <a:rPr lang="en-US" sz="2000" dirty="0"/>
              <a:t>Something like  </a:t>
            </a:r>
            <a:r>
              <a:rPr lang="en-US" sz="2000" dirty="0" err="1"/>
              <a:t>tf.keras.layers.Dense</a:t>
            </a:r>
            <a:r>
              <a:rPr lang="en-US" sz="2000" dirty="0"/>
              <a:t>(70, activation='</a:t>
            </a:r>
            <a:r>
              <a:rPr lang="en-US" sz="2000" dirty="0" err="1"/>
              <a:t>relu</a:t>
            </a:r>
            <a:r>
              <a:rPr lang="en-US" sz="2000" dirty="0"/>
              <a:t>', dropout = 0.5).</a:t>
            </a:r>
          </a:p>
          <a:p>
            <a:pPr lvl="1"/>
            <a:r>
              <a:rPr lang="en-US" sz="2000" dirty="0"/>
              <a:t>That would emphasize that dropout is not a separate layer.</a:t>
            </a:r>
          </a:p>
          <a:p>
            <a:pPr lvl="1"/>
            <a:r>
              <a:rPr lang="en-US" sz="2000" dirty="0"/>
              <a:t>The code above specifies six </a:t>
            </a:r>
            <a:r>
              <a:rPr lang="en-US" sz="2000" dirty="0" err="1"/>
              <a:t>Keras</a:t>
            </a:r>
            <a:r>
              <a:rPr lang="en-US" sz="2000" dirty="0"/>
              <a:t> layers, but the resulting network only has four layers.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220189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summary() </a:t>
            </a:r>
            <a:r>
              <a:rPr lang="en-US" dirty="0"/>
              <a:t>Method</a:t>
            </a:r>
          </a:p>
        </p:txBody>
      </p:sp>
      <p:sp>
        <p:nvSpPr>
          <p:cNvPr id="3" name="Content Placeholder 2"/>
          <p:cNvSpPr>
            <a:spLocks noGrp="1"/>
          </p:cNvSpPr>
          <p:nvPr>
            <p:ph idx="1"/>
          </p:nvPr>
        </p:nvSpPr>
        <p:spPr>
          <a:xfrm>
            <a:off x="228600" y="1295400"/>
            <a:ext cx="8458200" cy="4876800"/>
          </a:xfrm>
        </p:spPr>
        <p:txBody>
          <a:bodyPr/>
          <a:lstStyle/>
          <a:p>
            <a:pPr marL="0" indent="0">
              <a:buNone/>
            </a:pPr>
            <a:r>
              <a:rPr lang="en-US" sz="2000" dirty="0" err="1"/>
              <a:t>model.summary</a:t>
            </a:r>
            <a:r>
              <a:rPr lang="en-US" sz="2000" dirty="0"/>
              <a: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The </a:t>
            </a:r>
            <a:r>
              <a:rPr lang="en-US" sz="2000" b="1" dirty="0"/>
              <a:t>summary()</a:t>
            </a:r>
            <a:r>
              <a:rPr lang="en-US" sz="2000" dirty="0"/>
              <a:t> method prints a high-level overview of the model, describing all the layers (except for the input layer).</a:t>
            </a:r>
          </a:p>
          <a:p>
            <a:r>
              <a:rPr lang="en-US" sz="2000" dirty="0"/>
              <a:t>Here, we see the output of </a:t>
            </a:r>
            <a:r>
              <a:rPr lang="en-US" sz="2000" b="1" dirty="0"/>
              <a:t>summary()</a:t>
            </a:r>
            <a:r>
              <a:rPr lang="en-US" sz="2000" dirty="0"/>
              <a:t> for the model we created in the previous slide. As we see, there are no “dropout layers” in </a:t>
            </a:r>
            <a:r>
              <a:rPr lang="en-US" sz="2000"/>
              <a:t>this summary.</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
        <p:nvSpPr>
          <p:cNvPr id="5" name="Rectangle 4"/>
          <p:cNvSpPr/>
          <p:nvPr/>
        </p:nvSpPr>
        <p:spPr>
          <a:xfrm>
            <a:off x="228600" y="1752600"/>
            <a:ext cx="8153400" cy="3539430"/>
          </a:xfrm>
          <a:prstGeom prst="rect">
            <a:avLst/>
          </a:prstGeom>
          <a:solidFill>
            <a:srgbClr val="FFFF00"/>
          </a:solidFill>
          <a:ln w="25400">
            <a:solidFill>
              <a:schemeClr val="accent1"/>
            </a:solidFill>
          </a:ln>
        </p:spPr>
        <p:txBody>
          <a:bodyPr wrap="square">
            <a:spAutoFit/>
          </a:bodyPr>
          <a:lstStyle/>
          <a:p>
            <a:r>
              <a:rPr lang="en-US" sz="1600" dirty="0"/>
              <a:t>Output:</a:t>
            </a:r>
          </a:p>
          <a:p>
            <a:endParaRPr lang="en-US" sz="1600" dirty="0"/>
          </a:p>
          <a:p>
            <a:r>
              <a:rPr lang="en-US" sz="1600" b="1" dirty="0">
                <a:latin typeface="Courier New" panose="02070309020205020404" pitchFamily="49" charset="0"/>
                <a:cs typeface="Courier New" panose="02070309020205020404" pitchFamily="49" charset="0"/>
              </a:rPr>
              <a:t>Model: "sequential_127"</a:t>
            </a:r>
          </a:p>
          <a:p>
            <a:r>
              <a:rPr lang="en-US" sz="1600" b="1" dirty="0">
                <a:latin typeface="Courier New" panose="02070309020205020404" pitchFamily="49" charset="0"/>
                <a:cs typeface="Courier New" panose="02070309020205020404" pitchFamily="49" charset="0"/>
              </a:rPr>
              <a:t>_________________________________________________________________</a:t>
            </a:r>
          </a:p>
          <a:p>
            <a:r>
              <a:rPr lang="en-US" sz="1600" b="1" dirty="0">
                <a:latin typeface="Courier New" panose="02070309020205020404" pitchFamily="49" charset="0"/>
                <a:cs typeface="Courier New" panose="02070309020205020404" pitchFamily="49" charset="0"/>
              </a:rPr>
              <a:t> Layer (type)                Output Shape              </a:t>
            </a:r>
            <a:r>
              <a:rPr lang="en-US" sz="1600" b="1" dirty="0" err="1">
                <a:latin typeface="Courier New" panose="02070309020205020404" pitchFamily="49" charset="0"/>
                <a:cs typeface="Courier New" panose="02070309020205020404" pitchFamily="49" charset="0"/>
              </a:rPr>
              <a:t>Param</a:t>
            </a:r>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dense_254 (Dense)           (None, 70)                1190</a:t>
            </a:r>
          </a:p>
          <a:p>
            <a:r>
              <a:rPr lang="en-US" sz="1600" b="1" dirty="0">
                <a:latin typeface="Courier New" panose="02070309020205020404" pitchFamily="49" charset="0"/>
                <a:cs typeface="Courier New" panose="02070309020205020404" pitchFamily="49" charset="0"/>
              </a:rPr>
              <a:t> dense_255 (Dense)           (None, 50)                3550      </a:t>
            </a:r>
          </a:p>
          <a:p>
            <a:r>
              <a:rPr lang="en-US" sz="1600" b="1" dirty="0">
                <a:latin typeface="Courier New" panose="02070309020205020404" pitchFamily="49" charset="0"/>
                <a:cs typeface="Courier New" panose="02070309020205020404" pitchFamily="49" charset="0"/>
              </a:rPr>
              <a:t> dense_256 (Dense)           (None, 10</a:t>
            </a:r>
            <a:r>
              <a:rPr lang="en-US" sz="1600" b="1">
                <a:latin typeface="Courier New" panose="02070309020205020404" pitchFamily="49" charset="0"/>
                <a:cs typeface="Courier New" panose="02070309020205020404" pitchFamily="49" charset="0"/>
              </a:rPr>
              <a:t>)                510</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Total </a:t>
            </a:r>
            <a:r>
              <a:rPr lang="en-US" sz="1600" b="1" dirty="0" err="1">
                <a:latin typeface="Courier New" panose="02070309020205020404" pitchFamily="49" charset="0"/>
                <a:cs typeface="Courier New" panose="02070309020205020404" pitchFamily="49" charset="0"/>
              </a:rPr>
              <a:t>params</a:t>
            </a:r>
            <a:r>
              <a:rPr lang="en-US" sz="1600" b="1" dirty="0">
                <a:latin typeface="Courier New" panose="02070309020205020404" pitchFamily="49" charset="0"/>
                <a:cs typeface="Courier New" panose="02070309020205020404" pitchFamily="49" charset="0"/>
              </a:rPr>
              <a:t>: 5,250</a:t>
            </a:r>
          </a:p>
          <a:p>
            <a:r>
              <a:rPr lang="en-US" sz="1600" b="1" dirty="0">
                <a:latin typeface="Courier New" panose="02070309020205020404" pitchFamily="49" charset="0"/>
                <a:cs typeface="Courier New" panose="02070309020205020404" pitchFamily="49" charset="0"/>
              </a:rPr>
              <a:t>Trainable </a:t>
            </a:r>
            <a:r>
              <a:rPr lang="en-US" sz="1600" b="1" dirty="0" err="1">
                <a:latin typeface="Courier New" panose="02070309020205020404" pitchFamily="49" charset="0"/>
                <a:cs typeface="Courier New" panose="02070309020205020404" pitchFamily="49" charset="0"/>
              </a:rPr>
              <a:t>params</a:t>
            </a:r>
            <a:r>
              <a:rPr lang="en-US" sz="1600" b="1" dirty="0">
                <a:latin typeface="Courier New" panose="02070309020205020404" pitchFamily="49" charset="0"/>
                <a:cs typeface="Courier New" panose="02070309020205020404" pitchFamily="49" charset="0"/>
              </a:rPr>
              <a:t>: 5,250</a:t>
            </a:r>
          </a:p>
          <a:p>
            <a:r>
              <a:rPr lang="en-US" sz="1600" b="1" dirty="0">
                <a:latin typeface="Courier New" panose="02070309020205020404" pitchFamily="49" charset="0"/>
                <a:cs typeface="Courier New" panose="02070309020205020404" pitchFamily="49" charset="0"/>
              </a:rPr>
              <a:t>Non-trainable </a:t>
            </a:r>
            <a:r>
              <a:rPr lang="en-US" sz="1600" b="1" dirty="0" err="1">
                <a:latin typeface="Courier New" panose="02070309020205020404" pitchFamily="49" charset="0"/>
                <a:cs typeface="Courier New" panose="02070309020205020404" pitchFamily="49" charset="0"/>
              </a:rPr>
              <a:t>params</a:t>
            </a:r>
            <a:r>
              <a:rPr lang="en-US" sz="1600" b="1" dirty="0">
                <a:latin typeface="Courier New" panose="02070309020205020404" pitchFamily="49" charset="0"/>
                <a:cs typeface="Courier New" panose="02070309020205020404" pitchFamily="49" charset="0"/>
              </a:rPr>
              <a:t>: 0</a:t>
            </a:r>
          </a:p>
          <a:p>
            <a:r>
              <a:rPr lang="en-US" sz="1600" b="1" dirty="0">
                <a:latin typeface="Courier New" panose="02070309020205020404" pitchFamily="49" charset="0"/>
                <a:cs typeface="Courier New" panose="02070309020205020404" pitchFamily="49" charset="0"/>
              </a:rPr>
              <a:t>_________________________________________________________________</a:t>
            </a:r>
          </a:p>
        </p:txBody>
      </p:sp>
    </p:spTree>
    <p:extLst>
      <p:ext uri="{BB962C8B-B14F-4D97-AF65-F5344CB8AC3E}">
        <p14:creationId xmlns:p14="http://schemas.microsoft.com/office/powerpoint/2010/main" val="221393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tanh</a:t>
            </a:r>
            <a:r>
              <a:rPr lang="en-US" dirty="0"/>
              <a:t> in </a:t>
            </a:r>
            <a:r>
              <a:rPr lang="en-US" dirty="0" err="1"/>
              <a:t>Keras</a:t>
            </a:r>
            <a:endParaRPr lang="en-US" dirty="0"/>
          </a:p>
        </p:txBody>
      </p:sp>
      <p:sp>
        <p:nvSpPr>
          <p:cNvPr id="3" name="Content Placeholder 2"/>
          <p:cNvSpPr>
            <a:spLocks noGrp="1"/>
          </p:cNvSpPr>
          <p:nvPr>
            <p:ph idx="1"/>
          </p:nvPr>
        </p:nvSpPr>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(50, activation='</a:t>
            </a:r>
            <a:r>
              <a:rPr lang="en-US" sz="2000" dirty="0" err="1"/>
              <a:t>tanh</a:t>
            </a:r>
            <a:r>
              <a:rPr lang="en-US" sz="2000" dirty="0"/>
              <a:t>'),</a:t>
            </a:r>
          </a:p>
          <a:p>
            <a:pPr marL="0" indent="0">
              <a:buNone/>
            </a:pPr>
            <a:r>
              <a:rPr lang="en-US" sz="2000" dirty="0"/>
              <a:t>    </a:t>
            </a:r>
            <a:r>
              <a:rPr lang="en-US" sz="2000" dirty="0" err="1"/>
              <a:t>tf.keras.layers.Dense</a:t>
            </a:r>
            <a:r>
              <a:rPr lang="en-US" sz="2000" dirty="0"/>
              <a:t>(</a:t>
            </a:r>
            <a:r>
              <a:rPr lang="en-US" sz="2000" dirty="0" err="1"/>
              <a:t>number_of_classes</a:t>
            </a:r>
            <a:r>
              <a:rPr lang="en-US" sz="2000" dirty="0"/>
              <a:t>, activation=‘</a:t>
            </a:r>
            <a:r>
              <a:rPr lang="en-US" sz="2000" dirty="0" err="1"/>
              <a:t>tanh</a:t>
            </a:r>
            <a:r>
              <a:rPr lang="en-US" sz="2000" dirty="0"/>
              <a:t>')])</a:t>
            </a:r>
          </a:p>
          <a:p>
            <a:pPr marL="0" indent="0">
              <a:buNone/>
            </a:pPr>
            <a:endParaRPr lang="en-US" dirty="0"/>
          </a:p>
          <a:p>
            <a:r>
              <a:rPr lang="en-US" sz="2400" dirty="0"/>
              <a:t>The above code snippet creates a 3-layer model, where the last two layers use the </a:t>
            </a:r>
            <a:r>
              <a:rPr lang="en-US" sz="2400" dirty="0" err="1"/>
              <a:t>tanh</a:t>
            </a:r>
            <a:r>
              <a:rPr lang="en-US" sz="2400" dirty="0"/>
              <a:t> activation function.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40831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Comparisons: </a:t>
            </a:r>
            <a:r>
              <a:rPr lang="en-US" dirty="0" err="1"/>
              <a:t>tanh</a:t>
            </a:r>
            <a:r>
              <a:rPr lang="en-US" dirty="0"/>
              <a:t> vs. sigmoid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Function </a:t>
                </a:r>
                <a:r>
                  <a:rPr lang="en-US" dirty="0" err="1"/>
                  <a:t>tanh</a:t>
                </a:r>
                <a:r>
                  <a:rPr lang="en-US" dirty="0"/>
                  <a:t> is still a sigmoid-looking function.</a:t>
                </a:r>
              </a:p>
              <a:p>
                <a:r>
                  <a:rPr lang="en-US" dirty="0"/>
                  <a:t>Mathematically:     </a:t>
                </a:r>
                <a14:m>
                  <m:oMath xmlns:m="http://schemas.openxmlformats.org/officeDocument/2006/math">
                    <m:r>
                      <m:rPr>
                        <m:sty m:val="p"/>
                      </m:rPr>
                      <a:rPr lang="en-US" b="0" i="0" smtClean="0">
                        <a:solidFill>
                          <a:prstClr val="black"/>
                        </a:solidFill>
                        <a:latin typeface="Cambria Math" panose="02040503050406030204" pitchFamily="18" charset="0"/>
                      </a:rPr>
                      <m:t>tanh</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e>
                    </m:d>
                    <m:r>
                      <a:rPr lang="en-US">
                        <a:solidFill>
                          <a:prstClr val="black"/>
                        </a:solidFill>
                        <a:latin typeface="Cambria Math"/>
                      </a:rPr>
                      <m:t>=</m:t>
                    </m:r>
                  </m:oMath>
                </a14:m>
                <a:r>
                  <a:rPr lang="el-GR" dirty="0">
                    <a:solidFill>
                      <a:prstClr val="black"/>
                    </a:solidFill>
                  </a:rPr>
                  <a:t> </a:t>
                </a:r>
                <a14:m>
                  <m:oMath xmlns:m="http://schemas.openxmlformats.org/officeDocument/2006/math">
                    <m:r>
                      <a:rPr lang="en-US" b="0" i="0" smtClean="0">
                        <a:solidFill>
                          <a:prstClr val="black"/>
                        </a:solidFill>
                        <a:latin typeface="Cambria Math" panose="02040503050406030204" pitchFamily="18" charset="0"/>
                      </a:rPr>
                      <m:t>2</m:t>
                    </m:r>
                    <m:r>
                      <a:rPr lang="el-GR" i="1">
                        <a:solidFill>
                          <a:prstClr val="black"/>
                        </a:solidFill>
                        <a:latin typeface="Cambria Math" panose="02040503050406030204" pitchFamily="18" charset="0"/>
                      </a:rPr>
                      <m:t>𝜎</m:t>
                    </m:r>
                    <m:d>
                      <m:dPr>
                        <m:ctrlPr>
                          <a:rPr lang="en-US" i="1">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𝑥</m:t>
                        </m:r>
                      </m:e>
                    </m:d>
                    <m:r>
                      <a:rPr lang="en-US" b="0" i="1" smtClean="0">
                        <a:solidFill>
                          <a:prstClr val="black"/>
                        </a:solidFill>
                        <a:latin typeface="Cambria Math" panose="02040503050406030204" pitchFamily="18" charset="0"/>
                      </a:rPr>
                      <m:t>−1</m:t>
                    </m:r>
                  </m:oMath>
                </a14:m>
                <a:endParaRPr lang="en-US" dirty="0"/>
              </a:p>
              <a:p>
                <a:r>
                  <a:rPr lang="en-US" dirty="0"/>
                  <a:t>The key difference is in the distribution of values: </a:t>
                </a:r>
              </a:p>
              <a:p>
                <a:pPr lvl="1"/>
                <a:r>
                  <a:rPr lang="en-US" dirty="0"/>
                  <a:t>The sigmoid ranges from 0 to 1, and its value at 0 is 0.5.</a:t>
                </a:r>
              </a:p>
              <a:p>
                <a:pPr lvl="1"/>
                <a:r>
                  <a:rPr lang="en-US" dirty="0" err="1"/>
                  <a:t>tanh</a:t>
                </a:r>
                <a:r>
                  <a:rPr lang="en-US" dirty="0"/>
                  <a:t> ranges from -1 to 1, and its value at 0 is 0.</a:t>
                </a:r>
              </a:p>
              <a:p>
                <a:r>
                  <a:rPr lang="en-US" dirty="0"/>
                  <a:t>A hidden layer that uses </a:t>
                </a:r>
                <a:r>
                  <a:rPr lang="en-US" dirty="0" err="1"/>
                  <a:t>tanh</a:t>
                </a:r>
                <a:r>
                  <a:rPr lang="en-US" dirty="0"/>
                  <a:t> provides output whose expected average values are 0.</a:t>
                </a:r>
              </a:p>
              <a:p>
                <a:r>
                  <a:rPr lang="en-US" dirty="0"/>
                  <a:t>There are mathematical arguments that this facilitates optimization during backpropagation, compared to using the sigmoid function.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250" r="-1481" b="-3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71724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46" t="6587" r="8313" b="4410"/>
          <a:stretch/>
        </p:blipFill>
        <p:spPr>
          <a:xfrm>
            <a:off x="4648200" y="2179320"/>
            <a:ext cx="4419600" cy="3535679"/>
          </a:xfrm>
          <a:prstGeom prst="rect">
            <a:avLst/>
          </a:prstGeom>
        </p:spPr>
      </p:pic>
      <p:sp>
        <p:nvSpPr>
          <p:cNvPr id="2" name="Title 1"/>
          <p:cNvSpPr>
            <a:spLocks noGrp="1"/>
          </p:cNvSpPr>
          <p:nvPr>
            <p:ph type="title"/>
          </p:nvPr>
        </p:nvSpPr>
        <p:spPr/>
        <p:txBody>
          <a:bodyPr/>
          <a:lstStyle/>
          <a:p>
            <a:r>
              <a:rPr lang="en-US" dirty="0" err="1"/>
              <a:t>ReLU</a:t>
            </a:r>
            <a:r>
              <a:rPr lang="en-US" dirty="0"/>
              <a:t> Activation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47800"/>
                <a:ext cx="4495800" cy="4876800"/>
              </a:xfrm>
            </p:spPr>
            <p:txBody>
              <a:bodyPr/>
              <a:lstStyle/>
              <a:p>
                <a:r>
                  <a:rPr lang="en-US" dirty="0"/>
                  <a:t>ReLU stands for “Rectified Linear Unit”.</a:t>
                </a:r>
              </a:p>
              <a:p>
                <a:r>
                  <a:rPr lang="en-US" dirty="0"/>
                  <a:t>The definition is simple:   </a:t>
                </a:r>
                <a14:m>
                  <m:oMath xmlns:m="http://schemas.openxmlformats.org/officeDocument/2006/math">
                    <m:r>
                      <m:rPr>
                        <m:sty m:val="p"/>
                      </m:rPr>
                      <a:rPr lang="en-US" b="0" i="0" smtClean="0">
                        <a:latin typeface="Cambria Math" panose="02040503050406030204" pitchFamily="18" charset="0"/>
                      </a:rPr>
                      <m:t>relu</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a:p>
              <a:p>
                <a:pPr lvl="1"/>
                <a:r>
                  <a:rPr lang="en-US" dirty="0"/>
                  <a:t>If the dot product between inputs and weights is negative, the perceptron outputs 0.</a:t>
                </a:r>
              </a:p>
              <a:p>
                <a:pPr lvl="1"/>
                <a:r>
                  <a:rPr lang="en-US" dirty="0"/>
                  <a:t>If the dot product is positive, the perceptron outputs the dot product itself.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47800"/>
                <a:ext cx="4495800" cy="4876800"/>
              </a:xfrm>
              <a:blipFill>
                <a:blip r:embed="rId3"/>
                <a:stretch>
                  <a:fillRect l="-2439" t="-1250" r="-31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214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Relu</a:t>
            </a:r>
            <a:r>
              <a:rPr lang="en-US" dirty="0"/>
              <a:t> in </a:t>
            </a:r>
            <a:r>
              <a:rPr lang="en-US" dirty="0" err="1"/>
              <a:t>Keras</a:t>
            </a:r>
            <a:endParaRPr lang="en-US" dirty="0"/>
          </a:p>
        </p:txBody>
      </p:sp>
      <p:sp>
        <p:nvSpPr>
          <p:cNvPr id="3" name="Content Placeholder 2"/>
          <p:cNvSpPr>
            <a:spLocks noGrp="1"/>
          </p:cNvSpPr>
          <p:nvPr>
            <p:ph idx="1"/>
          </p:nvPr>
        </p:nvSpPr>
        <p:spPr/>
        <p:txBody>
          <a:bodyPr/>
          <a:lstStyle/>
          <a:p>
            <a:pPr marL="0" indent="0">
              <a:buNone/>
            </a:pPr>
            <a:r>
              <a:rPr lang="en-US" sz="2000" dirty="0"/>
              <a:t>model = </a:t>
            </a:r>
            <a:r>
              <a:rPr lang="en-US" sz="2000" dirty="0" err="1"/>
              <a:t>tf.keras.Sequential</a:t>
            </a:r>
            <a:r>
              <a:rPr lang="en-US" sz="2000" dirty="0"/>
              <a:t>([</a:t>
            </a:r>
          </a:p>
          <a:p>
            <a:pPr marL="0" indent="0">
              <a:buNone/>
            </a:pPr>
            <a:r>
              <a:rPr lang="en-US" sz="2000" dirty="0"/>
              <a:t>    </a:t>
            </a:r>
            <a:r>
              <a:rPr lang="en-US" sz="2000" dirty="0" err="1"/>
              <a:t>tf.keras.Input</a:t>
            </a:r>
            <a:r>
              <a:rPr lang="en-US" sz="2000" dirty="0"/>
              <a:t>(shape = </a:t>
            </a:r>
            <a:r>
              <a:rPr lang="en-US" sz="2000" dirty="0" err="1"/>
              <a:t>input_shape</a:t>
            </a:r>
            <a:r>
              <a:rPr lang="en-US" sz="2000" dirty="0"/>
              <a:t>),</a:t>
            </a:r>
          </a:p>
          <a:p>
            <a:pPr marL="0" indent="0">
              <a:buNone/>
            </a:pPr>
            <a:r>
              <a:rPr lang="en-US" sz="2000" dirty="0"/>
              <a:t>    </a:t>
            </a:r>
            <a:r>
              <a:rPr lang="en-US" sz="2000" dirty="0" err="1"/>
              <a:t>tf.keras.layers.Dense</a:t>
            </a:r>
            <a:r>
              <a:rPr lang="en-US" sz="2000" dirty="0"/>
              <a:t>(50, activation='</a:t>
            </a:r>
            <a:r>
              <a:rPr lang="en-US" sz="2000" dirty="0" err="1"/>
              <a:t>relu</a:t>
            </a:r>
            <a:r>
              <a:rPr lang="en-US" sz="2000" dirty="0"/>
              <a:t>'),</a:t>
            </a:r>
          </a:p>
          <a:p>
            <a:pPr marL="0" indent="0">
              <a:buNone/>
            </a:pPr>
            <a:r>
              <a:rPr lang="en-US" sz="2000" dirty="0"/>
              <a:t>    </a:t>
            </a:r>
            <a:r>
              <a:rPr lang="en-US" sz="2000" dirty="0" err="1"/>
              <a:t>tf.keras.layers.Dense</a:t>
            </a:r>
            <a:r>
              <a:rPr lang="en-US" sz="2000" dirty="0"/>
              <a:t>(</a:t>
            </a:r>
            <a:r>
              <a:rPr lang="en-US" sz="2000" dirty="0" err="1"/>
              <a:t>number_of_classes</a:t>
            </a:r>
            <a:r>
              <a:rPr lang="en-US" sz="2000" dirty="0"/>
              <a:t>, activation=‘</a:t>
            </a:r>
            <a:r>
              <a:rPr lang="en-US" sz="2000" dirty="0" err="1"/>
              <a:t>relu</a:t>
            </a:r>
            <a:r>
              <a:rPr lang="en-US" sz="2000" dirty="0"/>
              <a:t>')])</a:t>
            </a:r>
          </a:p>
          <a:p>
            <a:pPr marL="0" indent="0">
              <a:buNone/>
            </a:pPr>
            <a:endParaRPr lang="en-US" sz="1600" dirty="0"/>
          </a:p>
          <a:p>
            <a:r>
              <a:rPr lang="en-US" sz="2400" dirty="0"/>
              <a:t>The above code snippet creates a 3-layer model, where the last two layers use the </a:t>
            </a:r>
            <a:r>
              <a:rPr lang="en-US" sz="2400" dirty="0" err="1"/>
              <a:t>relu</a:t>
            </a:r>
            <a:r>
              <a:rPr lang="en-US" sz="2400" dirty="0"/>
              <a:t> activation function.</a:t>
            </a:r>
          </a:p>
          <a:p>
            <a:r>
              <a:rPr lang="en-US" sz="2400" dirty="0"/>
              <a:t>You can also use different activations at different layers, like:</a:t>
            </a:r>
          </a:p>
          <a:p>
            <a:pPr marL="0" indent="0">
              <a:buNone/>
            </a:pPr>
            <a:endParaRPr lang="en-US" sz="1600" dirty="0"/>
          </a:p>
          <a:p>
            <a:pPr marL="0" indent="0">
              <a:buNone/>
            </a:pPr>
            <a:r>
              <a:rPr lang="en-US" sz="1800" dirty="0"/>
              <a:t>model = </a:t>
            </a:r>
            <a:r>
              <a:rPr lang="en-US" sz="1800" dirty="0" err="1"/>
              <a:t>tf.keras.Sequential</a:t>
            </a:r>
            <a:r>
              <a:rPr lang="en-US" sz="1800" dirty="0"/>
              <a:t>([</a:t>
            </a:r>
          </a:p>
          <a:p>
            <a:pPr marL="0" indent="0">
              <a:buNone/>
            </a:pPr>
            <a:r>
              <a:rPr lang="en-US" sz="1800" dirty="0"/>
              <a:t>    </a:t>
            </a:r>
            <a:r>
              <a:rPr lang="en-US" sz="1800" dirty="0" err="1"/>
              <a:t>tf.keras.Input</a:t>
            </a:r>
            <a:r>
              <a:rPr lang="en-US" sz="1800" dirty="0"/>
              <a:t>(shape = </a:t>
            </a:r>
            <a:r>
              <a:rPr lang="en-US" sz="1800" dirty="0" err="1"/>
              <a:t>input_shape</a:t>
            </a:r>
            <a:r>
              <a:rPr lang="en-US" sz="1800" dirty="0"/>
              <a:t>),</a:t>
            </a:r>
          </a:p>
          <a:p>
            <a:pPr marL="0" indent="0">
              <a:buNone/>
            </a:pPr>
            <a:r>
              <a:rPr lang="en-US" sz="1800" dirty="0"/>
              <a:t>    </a:t>
            </a:r>
            <a:r>
              <a:rPr lang="en-US" sz="1800" dirty="0" err="1"/>
              <a:t>tf.keras.layers.Dense</a:t>
            </a:r>
            <a:r>
              <a:rPr lang="en-US" sz="1800" dirty="0"/>
              <a:t>(50, activation='</a:t>
            </a:r>
            <a:r>
              <a:rPr lang="en-US" sz="1800" dirty="0" err="1"/>
              <a:t>relu</a:t>
            </a:r>
            <a:r>
              <a:rPr lang="en-US" sz="1800" dirty="0"/>
              <a:t>'),</a:t>
            </a:r>
          </a:p>
          <a:p>
            <a:pPr marL="0" indent="0">
              <a:buNone/>
            </a:pPr>
            <a:r>
              <a:rPr lang="en-US" sz="1800" dirty="0"/>
              <a:t>    </a:t>
            </a:r>
            <a:r>
              <a:rPr lang="en-US" sz="1800" dirty="0" err="1"/>
              <a:t>tf.keras.layers.Dense</a:t>
            </a:r>
            <a:r>
              <a:rPr lang="en-US" sz="1800" dirty="0"/>
              <a:t>(70, activation='</a:t>
            </a:r>
            <a:r>
              <a:rPr lang="en-US" sz="1800" dirty="0" err="1"/>
              <a:t>tanh</a:t>
            </a:r>
            <a:r>
              <a:rPr lang="en-US" sz="1800" dirty="0"/>
              <a:t>'),</a:t>
            </a:r>
          </a:p>
          <a:p>
            <a:pPr marL="0" indent="0">
              <a:buNone/>
            </a:pPr>
            <a:r>
              <a:rPr lang="en-US" sz="1800" dirty="0"/>
              <a:t>    </a:t>
            </a:r>
            <a:r>
              <a:rPr lang="en-US" sz="1800" dirty="0" err="1"/>
              <a:t>tf.keras.layers.Dense</a:t>
            </a:r>
            <a:r>
              <a:rPr lang="en-US" sz="1800" dirty="0"/>
              <a:t>(</a:t>
            </a:r>
            <a:r>
              <a:rPr lang="en-US" sz="1800" dirty="0" err="1"/>
              <a:t>number_of_classes</a:t>
            </a:r>
            <a:r>
              <a:rPr lang="en-US" sz="1800" dirty="0"/>
              <a:t>, activation='sigmoid')])</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469789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B5889944BB334799533CD849BA11EA" ma:contentTypeVersion="13" ma:contentTypeDescription="Create a new document." ma:contentTypeScope="" ma:versionID="f98ea0103e7521bf603d3d4b74d9017f">
  <xsd:schema xmlns:xsd="http://www.w3.org/2001/XMLSchema" xmlns:xs="http://www.w3.org/2001/XMLSchema" xmlns:p="http://schemas.microsoft.com/office/2006/metadata/properties" xmlns:ns3="10f37ff0-b97a-40d0-a943-a94b1e0ce6f2" xmlns:ns4="169f0bbc-c66a-4669-ba93-1a37129081a6" targetNamespace="http://schemas.microsoft.com/office/2006/metadata/properties" ma:root="true" ma:fieldsID="19670c01b5dc22d4ce3a7867501a5d1e" ns3:_="" ns4:_="">
    <xsd:import namespace="10f37ff0-b97a-40d0-a943-a94b1e0ce6f2"/>
    <xsd:import namespace="169f0bbc-c66a-4669-ba93-1a37129081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37ff0-b97a-40d0-a943-a94b1e0ce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9f0bbc-c66a-4669-ba93-1a37129081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6B9AD4-BA3B-47A9-881E-1C7F2937CF51}">
  <ds:schemaRefs>
    <ds:schemaRef ds:uri="http://schemas.microsoft.com/sharepoint/v3/contenttype/forms"/>
  </ds:schemaRefs>
</ds:datastoreItem>
</file>

<file path=customXml/itemProps2.xml><?xml version="1.0" encoding="utf-8"?>
<ds:datastoreItem xmlns:ds="http://schemas.openxmlformats.org/officeDocument/2006/customXml" ds:itemID="{7E874654-A808-45E5-BB01-C98EC21A5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37ff0-b97a-40d0-a943-a94b1e0ce6f2"/>
    <ds:schemaRef ds:uri="169f0bbc-c66a-4669-ba93-1a3712908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A59716-3790-4F74-AF65-F29F05911F4A}">
  <ds:schemaRefs>
    <ds:schemaRef ds:uri="http://schemas.microsoft.com/office/2006/metadata/properties"/>
    <ds:schemaRef ds:uri="http://purl.org/dc/elements/1.1/"/>
    <ds:schemaRef ds:uri="10f37ff0-b97a-40d0-a943-a94b1e0ce6f2"/>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169f0bbc-c66a-4669-ba93-1a37129081a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15593</TotalTime>
  <Words>5098</Words>
  <Application>Microsoft Office PowerPoint</Application>
  <PresentationFormat>On-screen Show (4:3)</PresentationFormat>
  <Paragraphs>651</Paragraphs>
  <Slides>56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Cambria Math</vt:lpstr>
      <vt:lpstr>Courier New</vt:lpstr>
      <vt:lpstr>Office Theme</vt:lpstr>
      <vt:lpstr>PowerPoint Presentation</vt:lpstr>
      <vt:lpstr>Expanding our Options</vt:lpstr>
      <vt:lpstr>Activation Functions</vt:lpstr>
      <vt:lpstr>Sigmoid in Keras</vt:lpstr>
      <vt:lpstr>tanh: Hyperbolic Tangent</vt:lpstr>
      <vt:lpstr>tanh in Keras</vt:lpstr>
      <vt:lpstr>Comparisons: tanh vs. sigmoid</vt:lpstr>
      <vt:lpstr>ReLU Activation</vt:lpstr>
      <vt:lpstr>Relu in Keras</vt:lpstr>
      <vt:lpstr>Comparisons: relu vs. tanh and σ</vt:lpstr>
      <vt:lpstr>The Identity Function as Activation</vt:lpstr>
      <vt:lpstr>The Identity Function as Activation</vt:lpstr>
      <vt:lpstr>Loss Functions:  Sum of Squared Differences</vt:lpstr>
      <vt:lpstr>In Keras: Mean Squared Error</vt:lpstr>
      <vt:lpstr>Loss Functions:  Categorical Cross-Entropy</vt:lpstr>
      <vt:lpstr>Intuition for CCE</vt:lpstr>
      <vt:lpstr>Intuition for CCE</vt:lpstr>
      <vt:lpstr>CCE in Keras</vt:lpstr>
      <vt:lpstr>Sparse Categorical Cross-Entropy</vt:lpstr>
      <vt:lpstr>The Softmax Function</vt:lpstr>
      <vt:lpstr>The Softmax Function</vt:lpstr>
      <vt:lpstr>The Softmax Function</vt:lpstr>
      <vt:lpstr>The Softmax Function</vt:lpstr>
      <vt:lpstr>The Softmax Function</vt:lpstr>
      <vt:lpstr>A Softmax Example</vt:lpstr>
      <vt:lpstr>Adding a “Softmax Layer”</vt:lpstr>
      <vt:lpstr>Adding a “Softmax Layer”</vt:lpstr>
      <vt:lpstr>Generalized “Units” and “Layers”</vt:lpstr>
      <vt:lpstr>Softmax as a Generalized Layer</vt:lpstr>
      <vt:lpstr>Softmax as a Generalized Layer</vt:lpstr>
      <vt:lpstr>Softmax Output Layer in Keras</vt:lpstr>
      <vt:lpstr>PowerPoint Presentation</vt:lpstr>
      <vt:lpstr>Combining Softmax and CCE</vt:lpstr>
      <vt:lpstr>Combining Softmax and CCE</vt:lpstr>
      <vt:lpstr>Backpropagation with Generalized Units and Layers</vt:lpstr>
      <vt:lpstr>Automatic Differentiation</vt:lpstr>
      <vt:lpstr>Optimizers: SGD</vt:lpstr>
      <vt:lpstr>Optimizers: SGD</vt:lpstr>
      <vt:lpstr>Optimizers: SGD with Momentum</vt:lpstr>
      <vt:lpstr>Optimizers: RMSProp</vt:lpstr>
      <vt:lpstr>Optimizers: RMSProp</vt:lpstr>
      <vt:lpstr>RMSProp in Keras</vt:lpstr>
      <vt:lpstr>RMSProp in Keras</vt:lpstr>
      <vt:lpstr>Optimizers: Adam</vt:lpstr>
      <vt:lpstr>Adam in Keras</vt:lpstr>
      <vt:lpstr>Optimizers: Further Reading</vt:lpstr>
      <vt:lpstr>Batch Size</vt:lpstr>
      <vt:lpstr>Batch Size</vt:lpstr>
      <vt:lpstr>Choosing a Batch Size in Keras</vt:lpstr>
      <vt:lpstr>Dropout</vt:lpstr>
      <vt:lpstr>Dropout</vt:lpstr>
      <vt:lpstr>Dropout</vt:lpstr>
      <vt:lpstr>Dropout</vt:lpstr>
      <vt:lpstr>Dropout in Keras</vt:lpstr>
      <vt:lpstr>Dropout in Keras</vt:lpstr>
      <vt:lpstr>The summary()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athitsos</dc:creator>
  <cp:lastModifiedBy>Vassilis Athitsos</cp:lastModifiedBy>
  <cp:revision>772</cp:revision>
  <dcterms:created xsi:type="dcterms:W3CDTF">2006-08-16T00:00:00Z</dcterms:created>
  <dcterms:modified xsi:type="dcterms:W3CDTF">2025-01-11T01:25:25Z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0x01010080B5889944BB334799533CD849BA11EA</vt:lpwstr>
  </property>
</Properties>
</file>