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256" r:id="rId5"/>
    <p:sldId id="316" r:id="rId6"/>
    <p:sldId id="319" r:id="rId7"/>
    <p:sldId id="315" r:id="rId8"/>
    <p:sldId id="321" r:id="rId9"/>
    <p:sldId id="322" r:id="rId10"/>
    <p:sldId id="320" r:id="rId11"/>
    <p:sldId id="323" r:id="rId12"/>
    <p:sldId id="324" r:id="rId13"/>
    <p:sldId id="325" r:id="rId14"/>
    <p:sldId id="326" r:id="rId15"/>
    <p:sldId id="327" r:id="rId16"/>
    <p:sldId id="329" r:id="rId17"/>
    <p:sldId id="328" r:id="rId18"/>
    <p:sldId id="330" r:id="rId19"/>
    <p:sldId id="331" r:id="rId20"/>
    <p:sldId id="336" r:id="rId21"/>
    <p:sldId id="333" r:id="rId22"/>
    <p:sldId id="334" r:id="rId23"/>
    <p:sldId id="335" r:id="rId24"/>
    <p:sldId id="337" r:id="rId25"/>
    <p:sldId id="338" r:id="rId26"/>
    <p:sldId id="342" r:id="rId27"/>
    <p:sldId id="341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81" r:id="rId36"/>
    <p:sldId id="33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6" r:id="rId51"/>
    <p:sldId id="363" r:id="rId52"/>
    <p:sldId id="364" r:id="rId53"/>
    <p:sldId id="367" r:id="rId54"/>
    <p:sldId id="368" r:id="rId55"/>
    <p:sldId id="369" r:id="rId56"/>
    <p:sldId id="372" r:id="rId57"/>
    <p:sldId id="371" r:id="rId58"/>
    <p:sldId id="373" r:id="rId59"/>
    <p:sldId id="375" r:id="rId60"/>
    <p:sldId id="376" r:id="rId61"/>
    <p:sldId id="374" r:id="rId62"/>
    <p:sldId id="377" r:id="rId63"/>
    <p:sldId id="378" r:id="rId64"/>
    <p:sldId id="380" r:id="rId6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  <a:srgbClr val="C8C864"/>
    <a:srgbClr val="0000FF"/>
    <a:srgbClr val="00FF00"/>
    <a:srgbClr val="FF0000"/>
    <a:srgbClr val="323232"/>
    <a:srgbClr val="969696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E8C9F-DBA9-41D3-B363-13ADE83C7A88}" v="4" dt="2025-01-11T01:25:51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1" autoAdjust="0"/>
    <p:restoredTop sz="94660"/>
  </p:normalViewPr>
  <p:slideViewPr>
    <p:cSldViewPr>
      <p:cViewPr varScale="1">
        <p:scale>
          <a:sx n="96" d="100"/>
          <a:sy n="96" d="100"/>
        </p:scale>
        <p:origin x="24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308"/>
    </p:cViewPr>
  </p:sorterViewPr>
  <p:notesViewPr>
    <p:cSldViewPr>
      <p:cViewPr varScale="1">
        <p:scale>
          <a:sx n="87" d="100"/>
          <a:sy n="87" d="100"/>
        </p:scale>
        <p:origin x="-125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hitsos, Vassilis" userId="cac912e4-cfd7-44a5-98fd-59802aaf955c" providerId="ADAL" clId="{C4A97634-CA16-4CC0-A2D1-B4562E5F602C}"/>
  </pc:docChgLst>
  <pc:docChgLst>
    <pc:chgData name="Vassilis Athitsos" userId="cac912e4-cfd7-44a5-98fd-59802aaf955c" providerId="ADAL" clId="{C4A97634-CA16-4CC0-A2D1-B4562E5F602C}"/>
  </pc:docChgLst>
  <pc:docChgLst>
    <pc:chgData name="Vassilis Athitsos" userId="cac912e4-cfd7-44a5-98fd-59802aaf955c" providerId="ADAL" clId="{9C3E8C9F-DBA9-41D3-B363-13ADE83C7A88}"/>
    <pc:docChg chg="modSld">
      <pc:chgData name="Vassilis Athitsos" userId="cac912e4-cfd7-44a5-98fd-59802aaf955c" providerId="ADAL" clId="{9C3E8C9F-DBA9-41D3-B363-13ADE83C7A88}" dt="2025-01-11T01:25:51.721" v="3" actId="20577"/>
      <pc:docMkLst>
        <pc:docMk/>
      </pc:docMkLst>
      <pc:sldChg chg="modSp">
        <pc:chgData name="Vassilis Athitsos" userId="cac912e4-cfd7-44a5-98fd-59802aaf955c" providerId="ADAL" clId="{9C3E8C9F-DBA9-41D3-B363-13ADE83C7A88}" dt="2025-01-11T01:25:51.721" v="3" actId="20577"/>
        <pc:sldMkLst>
          <pc:docMk/>
          <pc:sldMk cId="3255105699" sldId="256"/>
        </pc:sldMkLst>
        <pc:spChg chg="mod">
          <ac:chgData name="Vassilis Athitsos" userId="cac912e4-cfd7-44a5-98fd-59802aaf955c" providerId="ADAL" clId="{9C3E8C9F-DBA9-41D3-B363-13ADE83C7A88}" dt="2025-01-11T01:25:51.721" v="3" actId="20577"/>
          <ac:spMkLst>
            <pc:docMk/>
            <pc:sldMk cId="3255105699" sldId="256"/>
            <ac:spMk id="5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421C-8D12-40DA-9A7B-265D7490C88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CA3C7-F538-4CDD-A942-504D0B9C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3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BB22C-122D-4EE2-9812-B1AA4CFA3383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5B3F-8216-487B-AC35-BDA899023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1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40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88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10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31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02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9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87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08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7F694-8E3A-4039-BB9C-6BE0818073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28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21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30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33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42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29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2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3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58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7F694-8E3A-4039-BB9C-6BE081807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71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1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310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315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7F694-8E3A-4039-BB9C-6BE0818073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87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945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808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594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378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946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4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7F694-8E3A-4039-BB9C-6BE081807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789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11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74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11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220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273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334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705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123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7F694-8E3A-4039-BB9C-6BE08180732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14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7F694-8E3A-4039-BB9C-6BE08180732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35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7F694-8E3A-4039-BB9C-6BE081807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279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7F694-8E3A-4039-BB9C-6BE08180732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732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7F694-8E3A-4039-BB9C-6BE08180732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744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06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40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77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61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475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674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17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890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077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95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20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45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4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714B-E11A-4793-9D4B-C7DA0B002A2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08-18CF-4D46-A568-031B411BADDC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A0BF-8AB8-438E-8F5F-3BC988050D5C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D551-D1C9-475F-8F97-B5E238F846D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A71D-2E90-4908-919F-619FDB1089C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58A-EF12-449E-95F9-53ECB702F323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F9DE-364F-4108-BF86-9295B2495FBB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91E9-5B6C-4491-8FE2-FE8BB8D7CBC7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2F4-B520-430E-BC9F-5620D1D82898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798-164E-4412-9238-A87AFC6688E7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5C6D-AA2A-4233-A83B-6410688265D8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1508-6116-47D0-9391-D505EF128AA1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26.png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4.png"/><Relationship Id="rId25" Type="http://schemas.openxmlformats.org/officeDocument/2006/relationships/image" Target="../media/image28.png"/><Relationship Id="rId3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png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5.png"/><Relationship Id="rId31" Type="http://schemas.openxmlformats.org/officeDocument/2006/relationships/image" Target="../media/image3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9.png"/><Relationship Id="rId30" Type="http://schemas.openxmlformats.org/officeDocument/2006/relationships/oleObject" Target="../embeddings/oleObject14.bin"/><Relationship Id="rId8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981200"/>
            <a:ext cx="7162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Images and Convolutions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56310" y="4191000"/>
            <a:ext cx="51488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+mn-lt"/>
              </a:rPr>
              <a:t>CSE 4311 </a:t>
            </a:r>
            <a:r>
              <a:rPr lang="en-US" sz="2000" dirty="0">
                <a:latin typeface="+mn-lt"/>
              </a:rPr>
              <a:t>– Neural Networks and Deep Learning</a:t>
            </a:r>
          </a:p>
          <a:p>
            <a:pPr algn="ctr" eaLnBrk="1" hangingPunct="1"/>
            <a:r>
              <a:rPr lang="en-US" sz="2000" dirty="0" err="1">
                <a:latin typeface="+mn-lt"/>
              </a:rPr>
              <a:t>Vassilis</a:t>
            </a:r>
            <a:r>
              <a:rPr lang="en-US" sz="2000" dirty="0">
                <a:latin typeface="+mn-lt"/>
              </a:rPr>
              <a:t> Athitsos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Computer Science and Engineering Department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University of Texas at Arlington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0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76800"/>
          </a:xfrm>
        </p:spPr>
        <p:txBody>
          <a:bodyPr/>
          <a:lstStyle/>
          <a:p>
            <a:r>
              <a:rPr lang="en-US" sz="2400" dirty="0"/>
              <a:t>There many file formats for image files.</a:t>
            </a:r>
          </a:p>
          <a:p>
            <a:r>
              <a:rPr lang="en-US" sz="2400" dirty="0"/>
              <a:t>The most common:</a:t>
            </a:r>
          </a:p>
          <a:p>
            <a:pPr lvl="1"/>
            <a:r>
              <a:rPr lang="en-US" sz="2000" dirty="0"/>
              <a:t>JPEG (extension .jpg)</a:t>
            </a:r>
          </a:p>
          <a:p>
            <a:pPr lvl="1"/>
            <a:r>
              <a:rPr lang="en-US" sz="2000" dirty="0"/>
              <a:t>GIF (extension .gif)</a:t>
            </a:r>
          </a:p>
          <a:p>
            <a:pPr lvl="1"/>
            <a:r>
              <a:rPr lang="en-US" sz="2000" dirty="0"/>
              <a:t>PNG (extension .</a:t>
            </a:r>
            <a:r>
              <a:rPr lang="en-US" sz="2000" dirty="0" err="1"/>
              <a:t>png</a:t>
            </a:r>
            <a:r>
              <a:rPr lang="en-US" sz="2000" dirty="0"/>
              <a:t>)</a:t>
            </a:r>
          </a:p>
          <a:p>
            <a:r>
              <a:rPr lang="en-US" sz="2400" dirty="0"/>
              <a:t>JPEG and GIF use </a:t>
            </a:r>
            <a:r>
              <a:rPr lang="en-US" sz="2400" b="1" u="sng" dirty="0" err="1"/>
              <a:t>lossy</a:t>
            </a:r>
            <a:r>
              <a:rPr lang="en-US" sz="2400" b="1" u="sng" dirty="0"/>
              <a:t> compression</a:t>
            </a:r>
            <a:r>
              <a:rPr lang="en-US" sz="2400" dirty="0"/>
              <a:t>: when saving an image in those formats, some pixel values are changed, in order to obtain a smaller file size.</a:t>
            </a:r>
          </a:p>
          <a:p>
            <a:pPr lvl="1"/>
            <a:r>
              <a:rPr lang="en-US" sz="2000" dirty="0"/>
              <a:t>When you save an image and you load it back, the values are a bit different.</a:t>
            </a:r>
          </a:p>
          <a:p>
            <a:r>
              <a:rPr lang="en-US" sz="2400" dirty="0"/>
              <a:t>PNG uses </a:t>
            </a:r>
            <a:r>
              <a:rPr lang="en-US" sz="2400" b="1" u="sng" dirty="0"/>
              <a:t>lossless compression</a:t>
            </a:r>
            <a:r>
              <a:rPr lang="en-US" sz="2400" b="1" dirty="0"/>
              <a:t>: </a:t>
            </a:r>
            <a:r>
              <a:rPr lang="en-US" sz="2400" dirty="0"/>
              <a:t>it still tries to reduce the file size, if possible, but it will preserve the original pixel values.</a:t>
            </a:r>
          </a:p>
          <a:p>
            <a:pPr lvl="1"/>
            <a:r>
              <a:rPr lang="en-US" sz="2000" dirty="0"/>
              <a:t>When you save an image and you load it back, the values are the same.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52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124" y="2286400"/>
            <a:ext cx="4190476" cy="32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Random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6477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ri</a:t>
            </a:r>
            <a:r>
              <a:rPr lang="en-US" sz="2000" dirty="0"/>
              <a:t> = </a:t>
            </a:r>
            <a:r>
              <a:rPr lang="en-US" sz="2000" dirty="0" err="1"/>
              <a:t>np.random.randint</a:t>
            </a:r>
            <a:r>
              <a:rPr lang="en-US" sz="2000" dirty="0"/>
              <a:t>(0, 256, (240,320,3), </a:t>
            </a:r>
            <a:r>
              <a:rPr lang="en-US" sz="2000" dirty="0" err="1"/>
              <a:t>dtype</a:t>
            </a:r>
            <a:r>
              <a:rPr lang="en-US" sz="2000" dirty="0"/>
              <a:t>='uint8') </a:t>
            </a:r>
          </a:p>
          <a:p>
            <a:pPr marL="0" indent="0">
              <a:buNone/>
            </a:pPr>
            <a:r>
              <a:rPr lang="en-US" sz="2000" dirty="0" err="1"/>
              <a:t>plt.imshow</a:t>
            </a:r>
            <a:r>
              <a:rPr lang="en-US" sz="2000" dirty="0"/>
              <a:t>(</a:t>
            </a:r>
            <a:r>
              <a:rPr lang="en-US" sz="2000" dirty="0" err="1"/>
              <a:t>ri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This code creates a random </a:t>
            </a:r>
            <a:br>
              <a:rPr lang="en-US" sz="2400" dirty="0"/>
            </a:br>
            <a:r>
              <a:rPr lang="en-US" sz="2400" dirty="0"/>
              <a:t>RGB image, to use it for testing </a:t>
            </a:r>
            <a:br>
              <a:rPr lang="en-US" sz="2400" dirty="0"/>
            </a:br>
            <a:r>
              <a:rPr lang="en-US" sz="2400" dirty="0"/>
              <a:t>different image formats.</a:t>
            </a:r>
          </a:p>
          <a:p>
            <a:pPr lvl="1"/>
            <a:r>
              <a:rPr lang="en-US" sz="2000" dirty="0"/>
              <a:t>Size: 240 rows, 320 columns.</a:t>
            </a:r>
          </a:p>
          <a:p>
            <a:r>
              <a:rPr lang="en-US" sz="2400" dirty="0"/>
              <a:t>Note that we specify uint8 as</a:t>
            </a:r>
            <a:br>
              <a:rPr lang="en-US" sz="2400" dirty="0"/>
            </a:br>
            <a:r>
              <a:rPr lang="en-US" sz="2400" dirty="0"/>
              <a:t>the data type.</a:t>
            </a:r>
          </a:p>
          <a:p>
            <a:pPr lvl="1"/>
            <a:r>
              <a:rPr lang="en-US" sz="2000" dirty="0" err="1"/>
              <a:t>ri</a:t>
            </a:r>
            <a:r>
              <a:rPr lang="en-US" sz="2000" dirty="0"/>
              <a:t> contains unsigned 8-bit integers </a:t>
            </a:r>
            <a:br>
              <a:rPr lang="en-US" sz="2000" dirty="0"/>
            </a:br>
            <a:r>
              <a:rPr lang="en-US" sz="2000" dirty="0"/>
              <a:t>between 0 and 255.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9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as JPEG, and Reading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096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plt.imsave</a:t>
            </a:r>
            <a:r>
              <a:rPr lang="en-US" sz="2000" dirty="0"/>
              <a:t>("random.jpg", </a:t>
            </a:r>
            <a:r>
              <a:rPr lang="en-US" sz="2000" dirty="0" err="1"/>
              <a:t>ri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r2 = </a:t>
            </a:r>
            <a:r>
              <a:rPr lang="en-US" sz="2000" dirty="0" err="1"/>
              <a:t>plt.imread</a:t>
            </a:r>
            <a:r>
              <a:rPr lang="en-US" sz="2000" dirty="0"/>
              <a:t>("random.jpg")</a:t>
            </a:r>
          </a:p>
          <a:p>
            <a:pPr marL="0" indent="0">
              <a:buNone/>
            </a:pPr>
            <a:r>
              <a:rPr lang="en-US" sz="2000" dirty="0" err="1"/>
              <a:t>mn</a:t>
            </a:r>
            <a:r>
              <a:rPr lang="en-US" sz="2000" dirty="0"/>
              <a:t> = </a:t>
            </a:r>
            <a:r>
              <a:rPr lang="en-US" sz="2000" dirty="0" err="1"/>
              <a:t>np.min</a:t>
            </a:r>
            <a:r>
              <a:rPr lang="en-US" sz="2000" dirty="0"/>
              <a:t>(r2)</a:t>
            </a:r>
          </a:p>
          <a:p>
            <a:pPr marL="0" indent="0">
              <a:buNone/>
            </a:pPr>
            <a:r>
              <a:rPr lang="en-US" sz="2000" dirty="0"/>
              <a:t>mx = </a:t>
            </a:r>
            <a:r>
              <a:rPr lang="en-US" sz="2000" dirty="0" err="1"/>
              <a:t>np.max</a:t>
            </a:r>
            <a:r>
              <a:rPr lang="en-US" sz="2000" dirty="0"/>
              <a:t>(r2)</a:t>
            </a:r>
          </a:p>
          <a:p>
            <a:pPr marL="0" indent="0">
              <a:buNone/>
            </a:pPr>
            <a:r>
              <a:rPr lang="en-US" sz="2000" dirty="0"/>
              <a:t>print("</a:t>
            </a:r>
            <a:r>
              <a:rPr lang="en-US" sz="2000" dirty="0" err="1"/>
              <a:t>dtype</a:t>
            </a:r>
            <a:r>
              <a:rPr lang="en-US" sz="2000" dirty="0"/>
              <a:t>:", r2.dtype, ". shape:", r2.shape)</a:t>
            </a:r>
          </a:p>
          <a:p>
            <a:pPr marL="0" indent="0">
              <a:buNone/>
            </a:pPr>
            <a:r>
              <a:rPr lang="en-US" sz="2000" dirty="0"/>
              <a:t>print("min value = %.4f, </a:t>
            </a:r>
            <a:r>
              <a:rPr lang="en-US" sz="2000" dirty="0" err="1"/>
              <a:t>max_value</a:t>
            </a:r>
            <a:r>
              <a:rPr lang="en-US" sz="2000" dirty="0"/>
              <a:t> = %.4f" % (</a:t>
            </a:r>
            <a:r>
              <a:rPr lang="en-US" sz="2000" dirty="0" err="1"/>
              <a:t>mn</a:t>
            </a:r>
            <a:r>
              <a:rPr lang="en-US" sz="2000" dirty="0"/>
              <a:t>, mx))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indices = </a:t>
            </a:r>
            <a:r>
              <a:rPr lang="en-US" sz="2000" dirty="0" err="1"/>
              <a:t>np.nonzero</a:t>
            </a:r>
            <a:r>
              <a:rPr lang="en-US" sz="2000" dirty="0"/>
              <a:t>(</a:t>
            </a:r>
            <a:r>
              <a:rPr lang="en-US" sz="2000" dirty="0" err="1"/>
              <a:t>ri</a:t>
            </a:r>
            <a:r>
              <a:rPr lang="en-US" sz="2000" dirty="0"/>
              <a:t> != r2)</a:t>
            </a:r>
          </a:p>
          <a:p>
            <a:pPr marL="0" indent="0">
              <a:buNone/>
            </a:pPr>
            <a:r>
              <a:rPr lang="en-US" sz="2000" dirty="0"/>
              <a:t>t = </a:t>
            </a:r>
            <a:r>
              <a:rPr lang="en-US" sz="2000" dirty="0" err="1"/>
              <a:t>np.prod</a:t>
            </a:r>
            <a:r>
              <a:rPr lang="en-US" sz="2000" dirty="0"/>
              <a:t>(</a:t>
            </a:r>
            <a:r>
              <a:rPr lang="en-US" sz="2000" dirty="0" err="1"/>
              <a:t>ri.shape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n = indices[0].shape[0]</a:t>
            </a:r>
          </a:p>
          <a:p>
            <a:pPr marL="0" indent="0">
              <a:buNone/>
            </a:pPr>
            <a:r>
              <a:rPr lang="en-US" sz="2000" dirty="0"/>
              <a:t>print("jpg: %d pixels same, %d different" % (t-n, n))</a:t>
            </a:r>
          </a:p>
          <a:p>
            <a:pPr marL="0" indent="0">
              <a:buNone/>
            </a:pPr>
            <a:r>
              <a:rPr lang="en-US" sz="2000" dirty="0"/>
              <a:t>print("mean difference: %.4f" % (</a:t>
            </a:r>
            <a:r>
              <a:rPr lang="en-US" sz="2000" dirty="0" err="1"/>
              <a:t>np.mean</a:t>
            </a:r>
            <a:r>
              <a:rPr lang="en-US" sz="2000" dirty="0"/>
              <a:t>(abs(ri-r2))))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0" y="1358205"/>
            <a:ext cx="5181600" cy="1631216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</a:p>
          <a:p>
            <a:endParaRPr lang="en-US" sz="1600" dirty="0"/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uint8 . shape: (240, 320, 3)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 value = 0.0000,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max_value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255.0000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jpg: 1764 values same, 228636 different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mean difference: 127.0737</a:t>
            </a:r>
          </a:p>
        </p:txBody>
      </p:sp>
    </p:spTree>
    <p:extLst>
      <p:ext uri="{BB962C8B-B14F-4D97-AF65-F5344CB8AC3E}">
        <p14:creationId xmlns:p14="http://schemas.microsoft.com/office/powerpoint/2010/main" val="2238640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JPEG: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plt.imsave</a:t>
            </a:r>
            <a:r>
              <a:rPr lang="en-US" sz="2000" dirty="0"/>
              <a:t>("random.jpg", </a:t>
            </a:r>
            <a:r>
              <a:rPr lang="en-US" sz="2000" dirty="0" err="1"/>
              <a:t>ri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r2 = </a:t>
            </a:r>
            <a:r>
              <a:rPr lang="en-US" sz="2000" dirty="0" err="1"/>
              <a:t>plt.imread</a:t>
            </a:r>
            <a:r>
              <a:rPr lang="en-US" sz="2000" dirty="0"/>
              <a:t>("random.jpg")</a:t>
            </a:r>
          </a:p>
          <a:p>
            <a:pPr marL="0" indent="0">
              <a:buNone/>
            </a:pPr>
            <a:r>
              <a:rPr lang="en-US" sz="2000" dirty="0" err="1"/>
              <a:t>mn</a:t>
            </a:r>
            <a:r>
              <a:rPr lang="en-US" sz="2000" dirty="0"/>
              <a:t> = </a:t>
            </a:r>
            <a:r>
              <a:rPr lang="en-US" sz="2000" dirty="0" err="1"/>
              <a:t>np.min</a:t>
            </a:r>
            <a:r>
              <a:rPr lang="en-US" sz="2000" dirty="0"/>
              <a:t>(r2)</a:t>
            </a:r>
          </a:p>
          <a:p>
            <a:pPr marL="0" indent="0">
              <a:buNone/>
            </a:pPr>
            <a:r>
              <a:rPr lang="en-US" sz="2000" dirty="0"/>
              <a:t>mx = </a:t>
            </a:r>
            <a:r>
              <a:rPr lang="en-US" sz="2000" dirty="0" err="1"/>
              <a:t>np.max</a:t>
            </a:r>
            <a:r>
              <a:rPr lang="en-US" sz="2000" dirty="0"/>
              <a:t>(r2)</a:t>
            </a:r>
          </a:p>
          <a:p>
            <a:pPr marL="0" indent="0">
              <a:buNone/>
            </a:pPr>
            <a:r>
              <a:rPr lang="en-US" sz="2000" dirty="0"/>
              <a:t>print("</a:t>
            </a:r>
            <a:r>
              <a:rPr lang="en-US" sz="2000" dirty="0" err="1"/>
              <a:t>dtype</a:t>
            </a:r>
            <a:r>
              <a:rPr lang="en-US" sz="2000" dirty="0"/>
              <a:t>:", r2.dtype, ". shape:", r2.shape)</a:t>
            </a:r>
          </a:p>
          <a:p>
            <a:pPr marL="0" indent="0">
              <a:buNone/>
            </a:pPr>
            <a:r>
              <a:rPr lang="en-US" sz="2000" dirty="0"/>
              <a:t>print("min value = %.4f, </a:t>
            </a:r>
            <a:r>
              <a:rPr lang="en-US" sz="2000" dirty="0" err="1"/>
              <a:t>max_value</a:t>
            </a:r>
            <a:r>
              <a:rPr lang="en-US" sz="2000" dirty="0"/>
              <a:t> = %.4f" % (</a:t>
            </a:r>
            <a:r>
              <a:rPr lang="en-US" sz="2000" dirty="0" err="1"/>
              <a:t>mn</a:t>
            </a:r>
            <a:r>
              <a:rPr lang="en-US" sz="2000" dirty="0"/>
              <a:t>, mx))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This code verifies the type of image that we loaded.</a:t>
            </a:r>
          </a:p>
          <a:p>
            <a:r>
              <a:rPr lang="en-US" sz="2400" dirty="0"/>
              <a:t>Each pixel has 3 values, as expected.</a:t>
            </a:r>
          </a:p>
          <a:p>
            <a:r>
              <a:rPr lang="en-US" sz="2400" dirty="0"/>
              <a:t>The values are of type uint8, between 0 and 255.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0" y="1358205"/>
            <a:ext cx="5181600" cy="1631216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</a:p>
          <a:p>
            <a:endParaRPr lang="en-US" sz="1600" dirty="0"/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uint8 . shape: (240, 320, 3)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 value = 0.0000,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max_value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255.0000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jpg: 1764 values same, 228636 different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mean difference: 127.0737</a:t>
            </a:r>
          </a:p>
        </p:txBody>
      </p:sp>
    </p:spTree>
    <p:extLst>
      <p:ext uri="{BB962C8B-B14F-4D97-AF65-F5344CB8AC3E}">
        <p14:creationId xmlns:p14="http://schemas.microsoft.com/office/powerpoint/2010/main" val="306066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JPEG: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153400" cy="48768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indices = </a:t>
            </a:r>
            <a:r>
              <a:rPr lang="en-US" sz="2000" dirty="0" err="1"/>
              <a:t>np.nonzero</a:t>
            </a:r>
            <a:r>
              <a:rPr lang="en-US" sz="2000" dirty="0"/>
              <a:t>(</a:t>
            </a:r>
            <a:r>
              <a:rPr lang="en-US" sz="2000" dirty="0" err="1"/>
              <a:t>ri</a:t>
            </a:r>
            <a:r>
              <a:rPr lang="en-US" sz="2000" dirty="0"/>
              <a:t> != r2)</a:t>
            </a:r>
          </a:p>
          <a:p>
            <a:pPr marL="0" indent="0">
              <a:buNone/>
            </a:pPr>
            <a:r>
              <a:rPr lang="en-US" sz="2000" dirty="0"/>
              <a:t>t = </a:t>
            </a:r>
            <a:r>
              <a:rPr lang="en-US" sz="2000" dirty="0" err="1"/>
              <a:t>np.prod</a:t>
            </a:r>
            <a:r>
              <a:rPr lang="en-US" sz="2000" dirty="0"/>
              <a:t>(</a:t>
            </a:r>
            <a:r>
              <a:rPr lang="en-US" sz="2000" dirty="0" err="1"/>
              <a:t>ri.shape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n = indices[0].shape[0]</a:t>
            </a:r>
          </a:p>
          <a:p>
            <a:pPr marL="0" indent="0">
              <a:buNone/>
            </a:pPr>
            <a:r>
              <a:rPr lang="en-US" sz="2000" dirty="0"/>
              <a:t>print("jpg: %d pixels same, %d different" % (t-n, n))</a:t>
            </a:r>
          </a:p>
          <a:p>
            <a:pPr marL="0" indent="0">
              <a:buNone/>
            </a:pPr>
            <a:r>
              <a:rPr lang="en-US" sz="2000" dirty="0"/>
              <a:t>print("mean difference: %.4f" % (</a:t>
            </a:r>
            <a:r>
              <a:rPr lang="en-US" sz="2000" dirty="0" err="1"/>
              <a:t>np.mean</a:t>
            </a:r>
            <a:r>
              <a:rPr lang="en-US" sz="2000" dirty="0"/>
              <a:t>(abs(ri-r2))))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This code checks the differences between the original image and the image we loaded from the file.</a:t>
            </a:r>
          </a:p>
          <a:p>
            <a:r>
              <a:rPr lang="en-US" sz="2400" dirty="0"/>
              <a:t>We see that most pixel values are different.</a:t>
            </a:r>
          </a:p>
          <a:p>
            <a:pPr lvl="1"/>
            <a:r>
              <a:rPr lang="en-US" sz="2000" dirty="0"/>
              <a:t>The average difference is around 127, which is relatively high.</a:t>
            </a:r>
          </a:p>
          <a:p>
            <a:pPr lvl="1"/>
            <a:r>
              <a:rPr lang="en-US" sz="2000" dirty="0"/>
              <a:t>The randomness of the image is a very bad fit for the JPEG format.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0" y="1358205"/>
            <a:ext cx="5181600" cy="1631216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</a:p>
          <a:p>
            <a:endParaRPr lang="en-US" sz="1600" dirty="0"/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uint8 . shape: (240, 320, 3)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 value = 0.0000,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max_value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255.0000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jpg: 1764 values same, 228636 different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mean difference: 127.0737</a:t>
            </a:r>
          </a:p>
        </p:txBody>
      </p:sp>
    </p:spTree>
    <p:extLst>
      <p:ext uri="{BB962C8B-B14F-4D97-AF65-F5344CB8AC3E}">
        <p14:creationId xmlns:p14="http://schemas.microsoft.com/office/powerpoint/2010/main" val="1514442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as GIF, and Reading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705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plt.imsave</a:t>
            </a:r>
            <a:r>
              <a:rPr lang="en-US" sz="2000" dirty="0"/>
              <a:t>("random.gif", </a:t>
            </a:r>
            <a:r>
              <a:rPr lang="en-US" sz="2000" dirty="0" err="1"/>
              <a:t>ri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r2 = </a:t>
            </a:r>
            <a:r>
              <a:rPr lang="en-US" sz="2000" dirty="0" err="1"/>
              <a:t>plt.imread</a:t>
            </a:r>
            <a:r>
              <a:rPr lang="en-US" sz="2000" dirty="0"/>
              <a:t>("random.gif")</a:t>
            </a:r>
          </a:p>
          <a:p>
            <a:pPr marL="0" indent="0">
              <a:buNone/>
            </a:pPr>
            <a:r>
              <a:rPr lang="en-US" sz="2000" dirty="0" err="1"/>
              <a:t>mn</a:t>
            </a:r>
            <a:r>
              <a:rPr lang="en-US" sz="2000" dirty="0"/>
              <a:t> = </a:t>
            </a:r>
            <a:r>
              <a:rPr lang="en-US" sz="2000" dirty="0" err="1"/>
              <a:t>np.min</a:t>
            </a:r>
            <a:r>
              <a:rPr lang="en-US" sz="2000" dirty="0"/>
              <a:t>(r2)</a:t>
            </a:r>
          </a:p>
          <a:p>
            <a:pPr marL="0" indent="0">
              <a:buNone/>
            </a:pPr>
            <a:r>
              <a:rPr lang="en-US" sz="2000" dirty="0"/>
              <a:t>mx = </a:t>
            </a:r>
            <a:r>
              <a:rPr lang="en-US" sz="2000" dirty="0" err="1"/>
              <a:t>np.max</a:t>
            </a:r>
            <a:r>
              <a:rPr lang="en-US" sz="2000" dirty="0"/>
              <a:t>(r2)</a:t>
            </a:r>
          </a:p>
          <a:p>
            <a:pPr marL="0" indent="0">
              <a:buNone/>
            </a:pPr>
            <a:r>
              <a:rPr lang="en-US" sz="2000" dirty="0"/>
              <a:t>print("</a:t>
            </a:r>
            <a:r>
              <a:rPr lang="en-US" sz="2000" dirty="0" err="1"/>
              <a:t>dtype</a:t>
            </a:r>
            <a:r>
              <a:rPr lang="en-US" sz="2000" dirty="0"/>
              <a:t>:", r2.dtype, ". shape:", r2.shape)</a:t>
            </a:r>
          </a:p>
          <a:p>
            <a:pPr marL="0" indent="0">
              <a:buNone/>
            </a:pPr>
            <a:r>
              <a:rPr lang="en-US" sz="2000" dirty="0"/>
              <a:t>print("min value = %.4f, </a:t>
            </a:r>
            <a:r>
              <a:rPr lang="en-US" sz="2000" dirty="0" err="1"/>
              <a:t>max_value</a:t>
            </a:r>
            <a:r>
              <a:rPr lang="en-US" sz="2000" dirty="0"/>
              <a:t> = %.4f" % (</a:t>
            </a:r>
            <a:r>
              <a:rPr lang="en-US" sz="2000" dirty="0" err="1"/>
              <a:t>mn</a:t>
            </a:r>
            <a:r>
              <a:rPr lang="en-US" sz="2000" dirty="0"/>
              <a:t>, mx))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r2b = r2[:,:,0:3]</a:t>
            </a:r>
          </a:p>
          <a:p>
            <a:pPr marL="0" indent="0">
              <a:buNone/>
            </a:pPr>
            <a:r>
              <a:rPr lang="en-US" sz="2000" dirty="0"/>
              <a:t>indices = </a:t>
            </a:r>
            <a:r>
              <a:rPr lang="en-US" sz="2000" dirty="0" err="1"/>
              <a:t>np.nonzero</a:t>
            </a:r>
            <a:r>
              <a:rPr lang="en-US" sz="2000" dirty="0"/>
              <a:t>(</a:t>
            </a:r>
            <a:r>
              <a:rPr lang="en-US" sz="2000" dirty="0" err="1"/>
              <a:t>ri</a:t>
            </a:r>
            <a:r>
              <a:rPr lang="en-US" sz="2000" dirty="0"/>
              <a:t> != r2b)</a:t>
            </a:r>
          </a:p>
          <a:p>
            <a:pPr marL="0" indent="0">
              <a:buNone/>
            </a:pPr>
            <a:r>
              <a:rPr lang="en-US" sz="2000" dirty="0"/>
              <a:t>t = </a:t>
            </a:r>
            <a:r>
              <a:rPr lang="en-US" sz="2000" dirty="0" err="1"/>
              <a:t>np.prod</a:t>
            </a:r>
            <a:r>
              <a:rPr lang="en-US" sz="2000" dirty="0"/>
              <a:t>(</a:t>
            </a:r>
            <a:r>
              <a:rPr lang="en-US" sz="2000" dirty="0" err="1"/>
              <a:t>ri.shape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n = indices[0].shape[0]</a:t>
            </a:r>
          </a:p>
          <a:p>
            <a:pPr marL="0" indent="0">
              <a:buNone/>
            </a:pPr>
            <a:r>
              <a:rPr lang="en-US" sz="2000" dirty="0"/>
              <a:t>print("gif: %d pixels same, %d different" % (t-n, n))</a:t>
            </a:r>
          </a:p>
          <a:p>
            <a:pPr marL="0" indent="0">
              <a:buNone/>
            </a:pPr>
            <a:r>
              <a:rPr lang="en-US" sz="2000" dirty="0"/>
              <a:t>print("mean difference: %.4f" % (</a:t>
            </a:r>
            <a:r>
              <a:rPr lang="en-US" sz="2000" dirty="0" err="1"/>
              <a:t>np.mean</a:t>
            </a:r>
            <a:r>
              <a:rPr lang="en-US" sz="2000" dirty="0"/>
              <a:t>(abs(ri-r2[:,:,0:3]))))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1358205"/>
            <a:ext cx="5181600" cy="1631216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Output:</a:t>
            </a:r>
          </a:p>
          <a:p>
            <a:pPr lvl="0"/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uint8 . shape: (240, 320, 4)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 value = 6.0000, 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max_value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255.0000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gif: 5279 values same, 225121 different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 difference: 122.5283</a:t>
            </a:r>
          </a:p>
        </p:txBody>
      </p:sp>
    </p:spTree>
    <p:extLst>
      <p:ext uri="{BB962C8B-B14F-4D97-AF65-F5344CB8AC3E}">
        <p14:creationId xmlns:p14="http://schemas.microsoft.com/office/powerpoint/2010/main" val="409579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GIF: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plt.imsave</a:t>
            </a:r>
            <a:r>
              <a:rPr lang="en-US" sz="2000" dirty="0"/>
              <a:t>("random.gif", </a:t>
            </a:r>
            <a:r>
              <a:rPr lang="en-US" sz="2000" dirty="0" err="1"/>
              <a:t>ri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r2 = </a:t>
            </a:r>
            <a:r>
              <a:rPr lang="en-US" sz="2000" dirty="0" err="1"/>
              <a:t>plt.imread</a:t>
            </a:r>
            <a:r>
              <a:rPr lang="en-US" sz="2000" dirty="0"/>
              <a:t>("random.gif")</a:t>
            </a:r>
          </a:p>
          <a:p>
            <a:pPr marL="0" indent="0">
              <a:buNone/>
            </a:pPr>
            <a:r>
              <a:rPr lang="en-US" sz="2000" dirty="0" err="1"/>
              <a:t>mn</a:t>
            </a:r>
            <a:r>
              <a:rPr lang="en-US" sz="2000" dirty="0"/>
              <a:t> = </a:t>
            </a:r>
            <a:r>
              <a:rPr lang="en-US" sz="2000" dirty="0" err="1"/>
              <a:t>np.min</a:t>
            </a:r>
            <a:r>
              <a:rPr lang="en-US" sz="2000" dirty="0"/>
              <a:t>(r2)</a:t>
            </a:r>
          </a:p>
          <a:p>
            <a:pPr marL="0" indent="0">
              <a:buNone/>
            </a:pPr>
            <a:r>
              <a:rPr lang="en-US" sz="2000" dirty="0"/>
              <a:t>mx = </a:t>
            </a:r>
            <a:r>
              <a:rPr lang="en-US" sz="2000" dirty="0" err="1"/>
              <a:t>np.max</a:t>
            </a:r>
            <a:r>
              <a:rPr lang="en-US" sz="2000" dirty="0"/>
              <a:t>(r2)</a:t>
            </a:r>
          </a:p>
          <a:p>
            <a:pPr marL="0" indent="0">
              <a:buNone/>
            </a:pPr>
            <a:r>
              <a:rPr lang="en-US" sz="2000" dirty="0"/>
              <a:t>print("</a:t>
            </a:r>
            <a:r>
              <a:rPr lang="en-US" sz="2000" dirty="0" err="1"/>
              <a:t>dtype</a:t>
            </a:r>
            <a:r>
              <a:rPr lang="en-US" sz="2000" dirty="0"/>
              <a:t>:", r2.dtype, ". shape:", r2.shape)</a:t>
            </a:r>
          </a:p>
          <a:p>
            <a:pPr marL="0" indent="0">
              <a:buNone/>
            </a:pPr>
            <a:r>
              <a:rPr lang="en-US" sz="2000" dirty="0"/>
              <a:t>print("min value = %.4f, </a:t>
            </a:r>
            <a:r>
              <a:rPr lang="en-US" sz="2000" dirty="0" err="1"/>
              <a:t>max_value</a:t>
            </a:r>
            <a:r>
              <a:rPr lang="en-US" sz="2000" dirty="0"/>
              <a:t> = %.4f" % (</a:t>
            </a:r>
            <a:r>
              <a:rPr lang="en-US" sz="2000" dirty="0" err="1"/>
              <a:t>mn</a:t>
            </a:r>
            <a:r>
              <a:rPr lang="en-US" sz="2000" dirty="0"/>
              <a:t>, mx))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This code verifies the type of image that we loaded.</a:t>
            </a:r>
          </a:p>
          <a:p>
            <a:r>
              <a:rPr lang="en-US" sz="2400" dirty="0"/>
              <a:t>The values are of type uint8, between 0 and 255.</a:t>
            </a:r>
          </a:p>
          <a:p>
            <a:r>
              <a:rPr lang="en-US" sz="2400" dirty="0"/>
              <a:t>Each pixel has </a:t>
            </a:r>
            <a:r>
              <a:rPr lang="en-US" sz="2400" b="1" u="sng" dirty="0"/>
              <a:t>four values</a:t>
            </a:r>
            <a:r>
              <a:rPr lang="en-US" sz="2400" dirty="0"/>
              <a:t>, in the JPEG case there were </a:t>
            </a:r>
            <a:r>
              <a:rPr lang="en-US" sz="2400" b="1" u="sng" dirty="0"/>
              <a:t>three values</a:t>
            </a:r>
            <a:r>
              <a:rPr lang="en-US" sz="2400" dirty="0"/>
              <a:t>. </a:t>
            </a:r>
          </a:p>
          <a:p>
            <a:pPr lvl="1"/>
            <a:r>
              <a:rPr lang="en-US" sz="2000" dirty="0"/>
              <a:t>The fourth value is transparency, always equal to 255.</a:t>
            </a:r>
          </a:p>
          <a:p>
            <a:pPr lvl="1"/>
            <a:r>
              <a:rPr lang="en-US" sz="2000" dirty="0"/>
              <a:t>An example why it is important to </a:t>
            </a:r>
            <a:r>
              <a:rPr lang="en-US" sz="2000" dirty="0" err="1"/>
              <a:t>doublecheck</a:t>
            </a:r>
            <a:r>
              <a:rPr lang="en-US" sz="2000" dirty="0"/>
              <a:t> the image type.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1358205"/>
            <a:ext cx="5181600" cy="1631216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Output:</a:t>
            </a:r>
          </a:p>
          <a:p>
            <a:pPr lvl="0"/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uint8 . shape: (240, 320, 4)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 value = 6.0000, 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max_value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255.0000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gif: 5279 values same, 225121 different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 difference: 122.5283</a:t>
            </a:r>
          </a:p>
        </p:txBody>
      </p:sp>
    </p:spTree>
    <p:extLst>
      <p:ext uri="{BB962C8B-B14F-4D97-AF65-F5344CB8AC3E}">
        <p14:creationId xmlns:p14="http://schemas.microsoft.com/office/powerpoint/2010/main" val="1289420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GIF: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1534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r2b = r2[:,:,0:3]</a:t>
            </a:r>
          </a:p>
          <a:p>
            <a:pPr marL="0" indent="0">
              <a:buNone/>
            </a:pPr>
            <a:r>
              <a:rPr lang="en-US" sz="2000" dirty="0"/>
              <a:t>indices = </a:t>
            </a:r>
            <a:r>
              <a:rPr lang="en-US" sz="2000" dirty="0" err="1"/>
              <a:t>np.nonzero</a:t>
            </a:r>
            <a:r>
              <a:rPr lang="en-US" sz="2000" dirty="0"/>
              <a:t>(</a:t>
            </a:r>
            <a:r>
              <a:rPr lang="en-US" sz="2000" dirty="0" err="1"/>
              <a:t>ri</a:t>
            </a:r>
            <a:r>
              <a:rPr lang="en-US" sz="2000" dirty="0"/>
              <a:t> != r2b)</a:t>
            </a:r>
          </a:p>
          <a:p>
            <a:pPr marL="0" indent="0">
              <a:buNone/>
            </a:pPr>
            <a:r>
              <a:rPr lang="en-US" sz="2000" dirty="0"/>
              <a:t>t = </a:t>
            </a:r>
            <a:r>
              <a:rPr lang="en-US" sz="2000" dirty="0" err="1"/>
              <a:t>np.prod</a:t>
            </a:r>
            <a:r>
              <a:rPr lang="en-US" sz="2000" dirty="0"/>
              <a:t>(</a:t>
            </a:r>
            <a:r>
              <a:rPr lang="en-US" sz="2000" dirty="0" err="1"/>
              <a:t>ri.shape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n = indices[0].shape[0]</a:t>
            </a:r>
          </a:p>
          <a:p>
            <a:pPr marL="0" indent="0">
              <a:buNone/>
            </a:pPr>
            <a:r>
              <a:rPr lang="en-US" sz="2000" dirty="0"/>
              <a:t>print("gif: %d pixels same, %d different" % (t-n, n))</a:t>
            </a:r>
          </a:p>
          <a:p>
            <a:pPr marL="0" indent="0">
              <a:buNone/>
            </a:pPr>
            <a:r>
              <a:rPr lang="en-US" sz="2000" dirty="0"/>
              <a:t>print("mean difference: %.4f" % (</a:t>
            </a:r>
            <a:r>
              <a:rPr lang="en-US" sz="2000" dirty="0" err="1"/>
              <a:t>np.mean</a:t>
            </a:r>
            <a:r>
              <a:rPr lang="en-US" sz="2000" dirty="0"/>
              <a:t>(abs(ri-r2[:,:,0:3]))))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This code checks the differences between the original image and the image we loaded from the file.</a:t>
            </a:r>
          </a:p>
          <a:p>
            <a:r>
              <a:rPr lang="en-US" sz="2400" dirty="0"/>
              <a:t>(As in the JPEG case) We see that most pixel values are different.</a:t>
            </a:r>
          </a:p>
          <a:p>
            <a:pPr lvl="1"/>
            <a:r>
              <a:rPr lang="en-US" sz="2000" dirty="0"/>
              <a:t>The average difference is around 123, similar to the JPEG case where the average difference was around 127.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1358205"/>
            <a:ext cx="5181600" cy="1631216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Output:</a:t>
            </a:r>
          </a:p>
          <a:p>
            <a:pPr lvl="0"/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uint8 . shape: (240, 320, 4)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 value = 6.0000, 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max_value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255.0000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gif: 5279 values same, 225121 different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 difference: 122.5283</a:t>
            </a:r>
          </a:p>
        </p:txBody>
      </p:sp>
    </p:spTree>
    <p:extLst>
      <p:ext uri="{BB962C8B-B14F-4D97-AF65-F5344CB8AC3E}">
        <p14:creationId xmlns:p14="http://schemas.microsoft.com/office/powerpoint/2010/main" val="4223735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as PNG, and Reading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705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plt.imsave</a:t>
            </a:r>
            <a:r>
              <a:rPr lang="en-US" sz="2000" dirty="0"/>
              <a:t>("random.png", </a:t>
            </a:r>
            <a:r>
              <a:rPr lang="en-US" sz="2000" dirty="0" err="1"/>
              <a:t>ri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r2f = </a:t>
            </a:r>
            <a:r>
              <a:rPr lang="en-US" sz="2000" dirty="0" err="1"/>
              <a:t>plt.imread</a:t>
            </a:r>
            <a:r>
              <a:rPr lang="en-US" sz="2000" dirty="0"/>
              <a:t>("random.png")</a:t>
            </a:r>
          </a:p>
          <a:p>
            <a:pPr marL="0" indent="0">
              <a:buNone/>
            </a:pPr>
            <a:r>
              <a:rPr lang="en-US" sz="2000" dirty="0" err="1"/>
              <a:t>mn</a:t>
            </a:r>
            <a:r>
              <a:rPr lang="en-US" sz="2000" dirty="0"/>
              <a:t> = </a:t>
            </a:r>
            <a:r>
              <a:rPr lang="en-US" sz="2000" dirty="0" err="1"/>
              <a:t>np.min</a:t>
            </a:r>
            <a:r>
              <a:rPr lang="en-US" sz="2000" dirty="0"/>
              <a:t>(r2)</a:t>
            </a:r>
          </a:p>
          <a:p>
            <a:pPr marL="0" indent="0">
              <a:buNone/>
            </a:pPr>
            <a:r>
              <a:rPr lang="en-US" sz="2000" dirty="0"/>
              <a:t>mx = </a:t>
            </a:r>
            <a:r>
              <a:rPr lang="en-US" sz="2000" dirty="0" err="1"/>
              <a:t>np.max</a:t>
            </a:r>
            <a:r>
              <a:rPr lang="en-US" sz="2000" dirty="0"/>
              <a:t>(r2)</a:t>
            </a:r>
          </a:p>
          <a:p>
            <a:pPr marL="0" indent="0">
              <a:buNone/>
            </a:pPr>
            <a:r>
              <a:rPr lang="en-US" sz="2000" dirty="0"/>
              <a:t>print("</a:t>
            </a:r>
            <a:r>
              <a:rPr lang="en-US" sz="2000" dirty="0" err="1"/>
              <a:t>dtype</a:t>
            </a:r>
            <a:r>
              <a:rPr lang="en-US" sz="2000" dirty="0"/>
              <a:t>:", r2.dtype, ". shape:", r2.shape)</a:t>
            </a:r>
          </a:p>
          <a:p>
            <a:pPr marL="0" indent="0">
              <a:buNone/>
            </a:pPr>
            <a:r>
              <a:rPr lang="en-US" sz="2000" dirty="0"/>
              <a:t>print("min value = %.4f, </a:t>
            </a:r>
            <a:r>
              <a:rPr lang="en-US" sz="2000" dirty="0" err="1"/>
              <a:t>max_value</a:t>
            </a:r>
            <a:r>
              <a:rPr lang="en-US" sz="2000" dirty="0"/>
              <a:t> = %.4f" % (</a:t>
            </a:r>
            <a:r>
              <a:rPr lang="en-US" sz="2000" dirty="0" err="1"/>
              <a:t>mn</a:t>
            </a:r>
            <a:r>
              <a:rPr lang="en-US" sz="2000" dirty="0"/>
              <a:t>, mx))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r2i = </a:t>
            </a:r>
            <a:r>
              <a:rPr lang="en-US" sz="2000" dirty="0" err="1"/>
              <a:t>np.round</a:t>
            </a:r>
            <a:r>
              <a:rPr lang="en-US" sz="2000" dirty="0"/>
              <a:t>(r2[:,:,0:3]*255)</a:t>
            </a:r>
          </a:p>
          <a:p>
            <a:pPr marL="0" indent="0">
              <a:buNone/>
            </a:pPr>
            <a:r>
              <a:rPr lang="en-US" sz="2000" dirty="0"/>
              <a:t>indices = </a:t>
            </a:r>
            <a:r>
              <a:rPr lang="en-US" sz="2000" dirty="0" err="1"/>
              <a:t>np.nonzero</a:t>
            </a:r>
            <a:r>
              <a:rPr lang="en-US" sz="2000" dirty="0"/>
              <a:t>(</a:t>
            </a:r>
            <a:r>
              <a:rPr lang="en-US" sz="2000" dirty="0" err="1"/>
              <a:t>ri</a:t>
            </a:r>
            <a:r>
              <a:rPr lang="en-US" sz="2000" dirty="0"/>
              <a:t> != r2i)</a:t>
            </a:r>
          </a:p>
          <a:p>
            <a:pPr marL="0" indent="0">
              <a:buNone/>
            </a:pPr>
            <a:r>
              <a:rPr lang="en-US" sz="2000" dirty="0"/>
              <a:t>t = </a:t>
            </a:r>
            <a:r>
              <a:rPr lang="en-US" sz="2000" dirty="0" err="1"/>
              <a:t>np.prod</a:t>
            </a:r>
            <a:r>
              <a:rPr lang="en-US" sz="2000" dirty="0"/>
              <a:t>(</a:t>
            </a:r>
            <a:r>
              <a:rPr lang="en-US" sz="2000" dirty="0" err="1"/>
              <a:t>ri.shape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n = indices[0].shape[0]</a:t>
            </a:r>
          </a:p>
          <a:p>
            <a:pPr marL="0" indent="0">
              <a:buNone/>
            </a:pPr>
            <a:r>
              <a:rPr lang="en-US" sz="2000" dirty="0"/>
              <a:t>print("</a:t>
            </a:r>
            <a:r>
              <a:rPr lang="en-US" sz="2000" dirty="0" err="1"/>
              <a:t>png</a:t>
            </a:r>
            <a:r>
              <a:rPr lang="en-US" sz="2000" dirty="0"/>
              <a:t>: %d pixels same, %d different" % (t-n, n))</a:t>
            </a:r>
          </a:p>
          <a:p>
            <a:pPr marL="0" indent="0">
              <a:buNone/>
            </a:pPr>
            <a:r>
              <a:rPr lang="en-US" sz="2000" dirty="0"/>
              <a:t>print("mean difference: %.4f" % (</a:t>
            </a:r>
            <a:r>
              <a:rPr lang="en-US" sz="2000" dirty="0" err="1"/>
              <a:t>np.mean</a:t>
            </a:r>
            <a:r>
              <a:rPr lang="en-US" sz="2000" dirty="0"/>
              <a:t>(abs(ri-r2i[:,:,0:3]))))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0" y="1358205"/>
            <a:ext cx="5181600" cy="1631216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</a:p>
          <a:p>
            <a:endParaRPr lang="en-US" sz="1600" dirty="0"/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float32 . shape: (240, 320, 4)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 value = 0.0000,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max_value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1.0000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230400 values same, 0 different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mean difference: 0.0000</a:t>
            </a:r>
          </a:p>
        </p:txBody>
      </p:sp>
    </p:spTree>
    <p:extLst>
      <p:ext uri="{BB962C8B-B14F-4D97-AF65-F5344CB8AC3E}">
        <p14:creationId xmlns:p14="http://schemas.microsoft.com/office/powerpoint/2010/main" val="1523132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PNG: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plt.imsave</a:t>
            </a:r>
            <a:r>
              <a:rPr lang="en-US" sz="2000" dirty="0"/>
              <a:t>("random.png", </a:t>
            </a:r>
            <a:r>
              <a:rPr lang="en-US" sz="2000" dirty="0" err="1"/>
              <a:t>ri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r2f = </a:t>
            </a:r>
            <a:r>
              <a:rPr lang="en-US" sz="2000" dirty="0" err="1"/>
              <a:t>plt.imread</a:t>
            </a:r>
            <a:r>
              <a:rPr lang="en-US" sz="2000" dirty="0"/>
              <a:t>("random.png")</a:t>
            </a:r>
          </a:p>
          <a:p>
            <a:pPr marL="0" indent="0">
              <a:buNone/>
            </a:pPr>
            <a:r>
              <a:rPr lang="en-US" sz="2000" dirty="0" err="1"/>
              <a:t>mn</a:t>
            </a:r>
            <a:r>
              <a:rPr lang="en-US" sz="2000" dirty="0"/>
              <a:t> = </a:t>
            </a:r>
            <a:r>
              <a:rPr lang="en-US" sz="2000" dirty="0" err="1"/>
              <a:t>np.min</a:t>
            </a:r>
            <a:r>
              <a:rPr lang="en-US" sz="2000" dirty="0"/>
              <a:t>(r2)</a:t>
            </a:r>
          </a:p>
          <a:p>
            <a:pPr marL="0" indent="0">
              <a:buNone/>
            </a:pPr>
            <a:r>
              <a:rPr lang="en-US" sz="2000" dirty="0"/>
              <a:t>mx = </a:t>
            </a:r>
            <a:r>
              <a:rPr lang="en-US" sz="2000" dirty="0" err="1"/>
              <a:t>np.max</a:t>
            </a:r>
            <a:r>
              <a:rPr lang="en-US" sz="2000" dirty="0"/>
              <a:t>(r2)</a:t>
            </a:r>
          </a:p>
          <a:p>
            <a:pPr marL="0" indent="0">
              <a:buNone/>
            </a:pPr>
            <a:r>
              <a:rPr lang="en-US" sz="2000" dirty="0"/>
              <a:t>print("</a:t>
            </a:r>
            <a:r>
              <a:rPr lang="en-US" sz="2000" dirty="0" err="1"/>
              <a:t>dtype</a:t>
            </a:r>
            <a:r>
              <a:rPr lang="en-US" sz="2000" dirty="0"/>
              <a:t>:", r2.dtype, ". shape:", r2.shape)</a:t>
            </a:r>
          </a:p>
          <a:p>
            <a:pPr marL="0" indent="0">
              <a:buNone/>
            </a:pPr>
            <a:r>
              <a:rPr lang="en-US" sz="2000" dirty="0"/>
              <a:t>print("min value = %.4f, </a:t>
            </a:r>
            <a:r>
              <a:rPr lang="en-US" sz="2000" dirty="0" err="1"/>
              <a:t>max_value</a:t>
            </a:r>
            <a:r>
              <a:rPr lang="en-US" sz="2000" dirty="0"/>
              <a:t> = %.4f" % (</a:t>
            </a:r>
            <a:r>
              <a:rPr lang="en-US" sz="2000" dirty="0" err="1"/>
              <a:t>mn</a:t>
            </a:r>
            <a:r>
              <a:rPr lang="en-US" sz="2000" dirty="0"/>
              <a:t>, mx))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This code verifies the type of image that we loaded.</a:t>
            </a:r>
          </a:p>
          <a:p>
            <a:r>
              <a:rPr lang="en-US" sz="2400" dirty="0"/>
              <a:t>The values are of type float32, between 0 and 1.</a:t>
            </a:r>
          </a:p>
          <a:p>
            <a:pPr lvl="1"/>
            <a:r>
              <a:rPr lang="en-US" sz="2000" b="1" u="sng" dirty="0"/>
              <a:t>This is different than the uint8 type we got in the JPEG and GIF cases.</a:t>
            </a:r>
          </a:p>
          <a:p>
            <a:r>
              <a:rPr lang="en-US" sz="2400" dirty="0"/>
              <a:t>Each pixel has </a:t>
            </a:r>
            <a:r>
              <a:rPr lang="en-US" sz="2400" b="1" u="sng" dirty="0"/>
              <a:t>four values</a:t>
            </a:r>
            <a:r>
              <a:rPr lang="en-US" sz="2400" dirty="0"/>
              <a:t>. The fourth value is transparency, always equal to 1.0.</a:t>
            </a:r>
          </a:p>
          <a:p>
            <a:pPr lvl="1"/>
            <a:r>
              <a:rPr lang="en-US" sz="2000" dirty="0"/>
              <a:t>This matches the GIF case, and </a:t>
            </a:r>
            <a:r>
              <a:rPr lang="en-US" sz="2000" b="1" u="sng" dirty="0"/>
              <a:t>but not the JPEG case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0" y="1358205"/>
            <a:ext cx="5181600" cy="1631216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Output:</a:t>
            </a:r>
          </a:p>
          <a:p>
            <a:pPr lvl="0"/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float32 . shape: (240, 320, 4)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 value = 0.0000, 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max_value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1.0000</a:t>
            </a:r>
          </a:p>
          <a:p>
            <a:pPr lvl="0"/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png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230400 values same, 0 different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 difference: 0.0000</a:t>
            </a:r>
          </a:p>
        </p:txBody>
      </p:sp>
    </p:spTree>
    <p:extLst>
      <p:ext uri="{BB962C8B-B14F-4D97-AF65-F5344CB8AC3E}">
        <p14:creationId xmlns:p14="http://schemas.microsoft.com/office/powerpoint/2010/main" val="160399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Grayscale Images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248" y="1341437"/>
            <a:ext cx="5168752" cy="4830763"/>
          </a:xfrm>
        </p:spPr>
        <p:txBody>
          <a:bodyPr/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grayscale image is a 2D array of intensity values.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Dimensions: rows x columns.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pixel is an image location, specified by two coordinates: row and column.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value of every pixel is an 8-bit unsigned integer (from 0 to 255) specifying how “white” that pixel is.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0 is the darkest black.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255 is the brightest white.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are the “colors” (shades of gray, really) corresponding to some other values:</a:t>
            </a:r>
          </a:p>
          <a:p>
            <a:pPr marL="0" indent="0"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7" name="Picture 5" descr="frame2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3E35-5CC4-429C-B219-A5945294675E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6019800" y="4419600"/>
            <a:ext cx="990600" cy="549275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3804" y="49530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50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4419600"/>
            <a:ext cx="990600" cy="549275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03004" y="49530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9800" y="5638800"/>
            <a:ext cx="990600" cy="549275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43008" y="61722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150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5200" y="5638800"/>
            <a:ext cx="990600" cy="549275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03004" y="61722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3432124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PNG: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r2i = </a:t>
            </a:r>
            <a:r>
              <a:rPr lang="en-US" sz="2000" dirty="0" err="1"/>
              <a:t>np.round</a:t>
            </a:r>
            <a:r>
              <a:rPr lang="en-US" sz="2000" dirty="0"/>
              <a:t>(r2[:,:,0:3]*255)</a:t>
            </a:r>
          </a:p>
          <a:p>
            <a:pPr marL="0" indent="0">
              <a:buNone/>
            </a:pPr>
            <a:r>
              <a:rPr lang="en-US" sz="2000" dirty="0"/>
              <a:t>indices = </a:t>
            </a:r>
            <a:r>
              <a:rPr lang="en-US" sz="2000" dirty="0" err="1"/>
              <a:t>np.nonzero</a:t>
            </a:r>
            <a:r>
              <a:rPr lang="en-US" sz="2000" dirty="0"/>
              <a:t>(</a:t>
            </a:r>
            <a:r>
              <a:rPr lang="en-US" sz="2000" dirty="0" err="1"/>
              <a:t>ri</a:t>
            </a:r>
            <a:r>
              <a:rPr lang="en-US" sz="2000" dirty="0"/>
              <a:t> != r2i)</a:t>
            </a:r>
          </a:p>
          <a:p>
            <a:pPr marL="0" indent="0">
              <a:buNone/>
            </a:pPr>
            <a:r>
              <a:rPr lang="en-US" sz="2000" dirty="0"/>
              <a:t>t = </a:t>
            </a:r>
            <a:r>
              <a:rPr lang="en-US" sz="2000" dirty="0" err="1"/>
              <a:t>np.prod</a:t>
            </a:r>
            <a:r>
              <a:rPr lang="en-US" sz="2000" dirty="0"/>
              <a:t>(</a:t>
            </a:r>
            <a:r>
              <a:rPr lang="en-US" sz="2000" dirty="0" err="1"/>
              <a:t>ri.shape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n = indices[0].shape[0]</a:t>
            </a:r>
          </a:p>
          <a:p>
            <a:pPr marL="0" indent="0">
              <a:buNone/>
            </a:pPr>
            <a:r>
              <a:rPr lang="en-US" sz="2000" dirty="0"/>
              <a:t>print("</a:t>
            </a:r>
            <a:r>
              <a:rPr lang="en-US" sz="2000" dirty="0" err="1"/>
              <a:t>png</a:t>
            </a:r>
            <a:r>
              <a:rPr lang="en-US" sz="2000" dirty="0"/>
              <a:t>: %d pixels same, %d different" % (t-n, n))</a:t>
            </a:r>
          </a:p>
          <a:p>
            <a:pPr marL="0" indent="0">
              <a:buNone/>
            </a:pPr>
            <a:r>
              <a:rPr lang="en-US" sz="2000" dirty="0"/>
              <a:t>print("mean difference: %.4f" % (</a:t>
            </a:r>
            <a:r>
              <a:rPr lang="en-US" sz="2000" dirty="0" err="1"/>
              <a:t>np.mean</a:t>
            </a:r>
            <a:r>
              <a:rPr lang="en-US" sz="2000" dirty="0"/>
              <a:t>(abs(ri-r2i[:,:,0:3]))))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(Unlike the JPEG and GIF cases) Since the loaded image r2 has float32 values, we convert them to integers before comparing with the original image </a:t>
            </a:r>
            <a:r>
              <a:rPr lang="en-US" sz="2400" dirty="0" err="1"/>
              <a:t>ri</a:t>
            </a:r>
            <a:r>
              <a:rPr lang="en-US" sz="2400" dirty="0"/>
              <a:t>.</a:t>
            </a:r>
          </a:p>
          <a:p>
            <a:r>
              <a:rPr lang="en-US" sz="2400" dirty="0"/>
              <a:t>(Unlike the JPEG and GIF cases) All pixel values are the same.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0" y="1358205"/>
            <a:ext cx="5181600" cy="1631216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Output:</a:t>
            </a:r>
          </a:p>
          <a:p>
            <a:pPr lvl="0"/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float32 . shape: (240, 320, 4)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 value = 0.0000, 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max_value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1.0000</a:t>
            </a:r>
          </a:p>
          <a:p>
            <a:pPr lvl="0"/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png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230400 values same, 0 different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 difference: 0.0000</a:t>
            </a:r>
          </a:p>
        </p:txBody>
      </p:sp>
    </p:spTree>
    <p:extLst>
      <p:ext uri="{BB962C8B-B14F-4D97-AF65-F5344CB8AC3E}">
        <p14:creationId xmlns:p14="http://schemas.microsoft.com/office/powerpoint/2010/main" val="844679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on Image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077200" cy="4800600"/>
          </a:xfrm>
        </p:spPr>
        <p:txBody>
          <a:bodyPr/>
          <a:lstStyle/>
          <a:p>
            <a:r>
              <a:rPr lang="en-US" sz="2400" dirty="0"/>
              <a:t>Your code can get images from many different sources.</a:t>
            </a:r>
            <a:endParaRPr lang="en-US" sz="2000" dirty="0"/>
          </a:p>
          <a:p>
            <a:r>
              <a:rPr lang="en-US" sz="2400" dirty="0"/>
              <a:t>The specific image representation can depend on multiple things:</a:t>
            </a:r>
          </a:p>
          <a:p>
            <a:pPr lvl="1"/>
            <a:r>
              <a:rPr lang="en-US" sz="2000" dirty="0"/>
              <a:t>File format.</a:t>
            </a:r>
          </a:p>
          <a:p>
            <a:pPr lvl="1"/>
            <a:r>
              <a:rPr lang="en-US" sz="2000" dirty="0"/>
              <a:t>Functions and APIs that you use to read the image. Different APIs may produce different image types when reading the same file.</a:t>
            </a:r>
          </a:p>
          <a:p>
            <a:pPr lvl="2"/>
            <a:r>
              <a:rPr lang="en-US" sz="1800" dirty="0"/>
              <a:t>In Python’s </a:t>
            </a:r>
            <a:r>
              <a:rPr lang="en-US" sz="1800" dirty="0" err="1"/>
              <a:t>matplotlib</a:t>
            </a:r>
            <a:r>
              <a:rPr lang="en-US" sz="1800" dirty="0"/>
              <a:t> package, </a:t>
            </a:r>
            <a:r>
              <a:rPr lang="en-US" sz="1800" b="1" dirty="0" err="1"/>
              <a:t>imread</a:t>
            </a:r>
            <a:r>
              <a:rPr lang="en-US" sz="1800" b="1" dirty="0"/>
              <a:t>('random.png')</a:t>
            </a:r>
            <a:r>
              <a:rPr lang="en-US" sz="1800" dirty="0"/>
              <a:t> produces an image of float32 values, with four values per pixel.</a:t>
            </a:r>
          </a:p>
          <a:p>
            <a:pPr lvl="2"/>
            <a:r>
              <a:rPr lang="en-US" sz="1800" dirty="0"/>
              <a:t>In </a:t>
            </a:r>
            <a:r>
              <a:rPr lang="en-US" sz="1800" dirty="0" err="1"/>
              <a:t>Matlab</a:t>
            </a:r>
            <a:r>
              <a:rPr lang="en-US" sz="1800" dirty="0"/>
              <a:t>, </a:t>
            </a:r>
            <a:r>
              <a:rPr lang="en-US" sz="1800" b="1" dirty="0" err="1"/>
              <a:t>imread</a:t>
            </a:r>
            <a:r>
              <a:rPr lang="en-US" sz="1800" b="1" dirty="0"/>
              <a:t>('random.png')</a:t>
            </a:r>
            <a:r>
              <a:rPr lang="en-US" sz="1800" dirty="0"/>
              <a:t> produces an image of uint8 values, with three values per pixel.</a:t>
            </a:r>
          </a:p>
          <a:p>
            <a:pPr lvl="1"/>
            <a:r>
              <a:rPr lang="en-US" sz="2000" dirty="0"/>
              <a:t>Possible parameters that these functions take as arguments can also influence the image representation.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19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on Image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876800"/>
          </a:xfrm>
        </p:spPr>
        <p:txBody>
          <a:bodyPr/>
          <a:lstStyle/>
          <a:p>
            <a:r>
              <a:rPr lang="en-US" sz="2400" dirty="0"/>
              <a:t>Incorrect assumptions about the image representation are a common source of bugs.</a:t>
            </a:r>
          </a:p>
          <a:p>
            <a:pPr lvl="1"/>
            <a:r>
              <a:rPr lang="en-US" sz="2000" dirty="0"/>
              <a:t>Your code could be doing operations on uint8 numbers instead of float numbers, getting wrong results due to overflow.</a:t>
            </a:r>
          </a:p>
          <a:p>
            <a:pPr lvl="1"/>
            <a:r>
              <a:rPr lang="en-US" sz="2000" dirty="0"/>
              <a:t>Your code may assume that the values are between 0 and 1, but they are between 0 and 255 (leading to numerical problems during training).</a:t>
            </a:r>
          </a:p>
          <a:p>
            <a:pPr lvl="1"/>
            <a:r>
              <a:rPr lang="en-US" sz="2000" dirty="0"/>
              <a:t>Your code may assume that your grayscale image has one value per pixel, but it may have 3 or 4 values per pixel.</a:t>
            </a:r>
          </a:p>
          <a:p>
            <a:pPr lvl="1"/>
            <a:r>
              <a:rPr lang="en-US" sz="2000" dirty="0"/>
              <a:t>Displaying an image may require the image to have values of a certain type, and within a certain range. For example, </a:t>
            </a:r>
            <a:r>
              <a:rPr lang="en-US" sz="2000" dirty="0" err="1"/>
              <a:t>matplotlib.pyplot.imread</a:t>
            </a:r>
            <a:r>
              <a:rPr lang="en-US" sz="2000" dirty="0"/>
              <a:t>:</a:t>
            </a:r>
          </a:p>
          <a:p>
            <a:pPr lvl="2"/>
            <a:r>
              <a:rPr lang="en-US" dirty="0"/>
              <a:t>Works fine with </a:t>
            </a:r>
            <a:r>
              <a:rPr lang="en-US" dirty="0" err="1"/>
              <a:t>uint</a:t>
            </a:r>
            <a:r>
              <a:rPr lang="en-US" dirty="0"/>
              <a:t> 8 images with values in the 0-255 range. </a:t>
            </a:r>
          </a:p>
          <a:p>
            <a:pPr lvl="2"/>
            <a:r>
              <a:rPr lang="en-US" dirty="0"/>
              <a:t>Works fine with float images with values in the 0.0-1.0 range. </a:t>
            </a:r>
          </a:p>
          <a:p>
            <a:pPr lvl="2"/>
            <a:r>
              <a:rPr lang="en-US" b="1" u="sng" dirty="0"/>
              <a:t>Does not work without extra parameters</a:t>
            </a:r>
            <a:r>
              <a:rPr lang="en-US" dirty="0"/>
              <a:t> with float images with values in the 0-255 </a:t>
            </a:r>
            <a:r>
              <a:rPr lang="en-US"/>
              <a:t>range.</a:t>
            </a:r>
            <a:endParaRPr lang="en-US" dirty="0"/>
          </a:p>
          <a:p>
            <a:r>
              <a:rPr lang="en-US" sz="2400" dirty="0"/>
              <a:t>Bottom line: always doublecheck image type, shape, range.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83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876800"/>
          </a:xfrm>
        </p:spPr>
        <p:txBody>
          <a:bodyPr/>
          <a:lstStyle/>
          <a:p>
            <a:r>
              <a:rPr lang="en-US" dirty="0"/>
              <a:t>Goal: recognize the category that each image belongs to.</a:t>
            </a:r>
          </a:p>
          <a:p>
            <a:r>
              <a:rPr lang="en-US" dirty="0"/>
              <a:t>Example: face recognition</a:t>
            </a:r>
          </a:p>
          <a:p>
            <a:pPr lvl="1"/>
            <a:r>
              <a:rPr lang="en-US" dirty="0"/>
              <a:t>Input: an image of a face.</a:t>
            </a:r>
          </a:p>
          <a:p>
            <a:pPr lvl="1"/>
            <a:r>
              <a:rPr lang="en-US" dirty="0"/>
              <a:t>Output: the ID of the person.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228600" y="3505200"/>
            <a:ext cx="8305800" cy="3124200"/>
            <a:chOff x="228600" y="3048000"/>
            <a:chExt cx="8305800" cy="3124200"/>
          </a:xfrm>
        </p:grpSpPr>
        <p:sp>
          <p:nvSpPr>
            <p:cNvPr id="54" name="TextBox 53"/>
            <p:cNvSpPr txBox="1"/>
            <p:nvPr/>
          </p:nvSpPr>
          <p:spPr>
            <a:xfrm>
              <a:off x="3505200" y="3048000"/>
              <a:ext cx="2088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400" dirty="0"/>
                <a:t>example inputs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619809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964846" y="4960203"/>
              <a:ext cx="731354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017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3965423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38809" y="4953000"/>
              <a:ext cx="731354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534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1450823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086696" y="4953000"/>
              <a:ext cx="731355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789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2289023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928608" y="4953000"/>
              <a:ext cx="731354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956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4817124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766808" y="4953000"/>
              <a:ext cx="731354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126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3127223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612046" y="4953000"/>
              <a:ext cx="731354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120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436654" y="4953000"/>
              <a:ext cx="731354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521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6493524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5302627" y="4953000"/>
              <a:ext cx="731354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457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7355525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6126645" y="4953000"/>
              <a:ext cx="731355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917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5631136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8153400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797218" y="4953000"/>
              <a:ext cx="731355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398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667000" y="5710535"/>
              <a:ext cx="3788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400" dirty="0"/>
                <a:t>desired outputs (class labels)</a:t>
              </a:r>
            </a:p>
          </p:txBody>
        </p:sp>
        <p:pic>
          <p:nvPicPr>
            <p:cNvPr id="76" name="Picture 2282" descr="2463d3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656381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283" descr="4201d1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351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284" descr="4202d46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288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285" descr="4203d47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225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286" descr="04207d9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162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287" descr="4211d1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288" descr="04212d9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537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289" descr="4213d1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524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290" descr="4217d35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461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291" descr="4219d20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2922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5498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Example: The MNIST dataset of handwritten digits.</a:t>
            </a:r>
          </a:p>
          <a:p>
            <a:pPr lvl="1"/>
            <a:r>
              <a:rPr lang="en-US" sz="2000" dirty="0"/>
              <a:t>Input: a 28x28 grayscale image showing a single handwritten digit.</a:t>
            </a:r>
          </a:p>
          <a:p>
            <a:pPr lvl="1"/>
            <a:r>
              <a:rPr lang="en-US" sz="2000" dirty="0"/>
              <a:t>Output: the class label (10 possible cases, from zero to nine).</a:t>
            </a:r>
          </a:p>
          <a:p>
            <a:pPr lvl="1"/>
            <a:r>
              <a:rPr lang="en-US" sz="2000" dirty="0"/>
              <a:t>60,000 training images.</a:t>
            </a:r>
          </a:p>
          <a:p>
            <a:pPr lvl="1"/>
            <a:r>
              <a:rPr lang="en-US" sz="2000" dirty="0"/>
              <a:t>10,000 test images.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4267200"/>
            <a:ext cx="8839200" cy="2362200"/>
            <a:chOff x="76200" y="4419600"/>
            <a:chExt cx="8839200" cy="23622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110306"/>
                </p:ext>
              </p:extLst>
            </p:nvPr>
          </p:nvGraphicFramePr>
          <p:xfrm>
            <a:off x="1733550" y="4876800"/>
            <a:ext cx="49688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Bitmap Image" r:id="rId4" imgW="266737" imgH="266737" progId="PBrush">
                    <p:embed/>
                  </p:oleObj>
                </mc:Choice>
                <mc:Fallback>
                  <p:oleObj name="Bitmap Image" r:id="rId4" imgW="266737" imgH="266737" progId="PBrush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3550" y="4876800"/>
                          <a:ext cx="49688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2419105"/>
                </p:ext>
              </p:extLst>
            </p:nvPr>
          </p:nvGraphicFramePr>
          <p:xfrm>
            <a:off x="6513512" y="48768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Bitmap Image" r:id="rId6" imgW="266737" imgH="266737" progId="PBrush">
                    <p:embed/>
                  </p:oleObj>
                </mc:Choice>
                <mc:Fallback>
                  <p:oleObj name="Bitmap Image" r:id="rId6" imgW="266737" imgH="266737" progId="PBrush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3512" y="48768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7819436"/>
                </p:ext>
              </p:extLst>
            </p:nvPr>
          </p:nvGraphicFramePr>
          <p:xfrm>
            <a:off x="2419350" y="4876800"/>
            <a:ext cx="4968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Bitmap Image" r:id="rId8" imgW="266737" imgH="266737" progId="PBrush">
                    <p:embed/>
                  </p:oleObj>
                </mc:Choice>
                <mc:Fallback>
                  <p:oleObj name="Bitmap Image" r:id="rId8" imgW="266737" imgH="266737" progId="PBrush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9350" y="4876800"/>
                          <a:ext cx="49688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846044"/>
                </p:ext>
              </p:extLst>
            </p:nvPr>
          </p:nvGraphicFramePr>
          <p:xfrm>
            <a:off x="5257800" y="48768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Bitmap Image" r:id="rId10" imgW="266737" imgH="266737" progId="PBrush">
                    <p:embed/>
                  </p:oleObj>
                </mc:Choice>
                <mc:Fallback>
                  <p:oleObj name="Bitmap Image" r:id="rId10" imgW="266737" imgH="266737" progId="PBrush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48768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7199061"/>
                </p:ext>
              </p:extLst>
            </p:nvPr>
          </p:nvGraphicFramePr>
          <p:xfrm>
            <a:off x="3084512" y="48768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Bitmap Image" r:id="rId12" imgW="266737" imgH="266737" progId="PBrush">
                    <p:embed/>
                  </p:oleObj>
                </mc:Choice>
                <mc:Fallback>
                  <p:oleObj name="Bitmap Image" r:id="rId12" imgW="266737" imgH="266737" progId="PBrush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4512" y="48768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6238181"/>
                </p:ext>
              </p:extLst>
            </p:nvPr>
          </p:nvGraphicFramePr>
          <p:xfrm>
            <a:off x="76200" y="4876800"/>
            <a:ext cx="496888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Bitmap Image" r:id="rId14" imgW="266737" imgH="266737" progId="PBrush">
                    <p:embed/>
                  </p:oleObj>
                </mc:Choice>
                <mc:Fallback>
                  <p:oleObj name="Bitmap Image" r:id="rId14" imgW="266737" imgH="266737" progId="PBrush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" y="4876800"/>
                          <a:ext cx="496888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5787043"/>
                </p:ext>
              </p:extLst>
            </p:nvPr>
          </p:nvGraphicFramePr>
          <p:xfrm>
            <a:off x="5827712" y="4876800"/>
            <a:ext cx="49688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Bitmap Image" r:id="rId16" imgW="266737" imgH="266737" progId="PBrush">
                    <p:embed/>
                  </p:oleObj>
                </mc:Choice>
                <mc:Fallback>
                  <p:oleObj name="Bitmap Image" r:id="rId16" imgW="266737" imgH="266737" progId="PBrush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7712" y="4876800"/>
                          <a:ext cx="49688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498574"/>
                </p:ext>
              </p:extLst>
            </p:nvPr>
          </p:nvGraphicFramePr>
          <p:xfrm>
            <a:off x="4191000" y="4876800"/>
            <a:ext cx="49688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Bitmap Image" r:id="rId18" imgW="266737" imgH="266737" progId="PBrush">
                    <p:embed/>
                  </p:oleObj>
                </mc:Choice>
                <mc:Fallback>
                  <p:oleObj name="Bitmap Image" r:id="rId18" imgW="266737" imgH="266737" progId="PBrush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876800"/>
                          <a:ext cx="49688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9442979"/>
                </p:ext>
              </p:extLst>
            </p:nvPr>
          </p:nvGraphicFramePr>
          <p:xfrm>
            <a:off x="7808912" y="4876800"/>
            <a:ext cx="4953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Bitmap Image" r:id="rId20" imgW="266737" imgH="266737" progId="PBrush">
                    <p:embed/>
                  </p:oleObj>
                </mc:Choice>
                <mc:Fallback>
                  <p:oleObj name="Bitmap Image" r:id="rId20" imgW="266737" imgH="266737" progId="PBrush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8912" y="4876800"/>
                          <a:ext cx="4953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5022796"/>
                </p:ext>
              </p:extLst>
            </p:nvPr>
          </p:nvGraphicFramePr>
          <p:xfrm>
            <a:off x="7123112" y="4876800"/>
            <a:ext cx="4968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Bitmap Image" r:id="rId22" imgW="266737" imgH="266737" progId="PBrush">
                    <p:embed/>
                  </p:oleObj>
                </mc:Choice>
                <mc:Fallback>
                  <p:oleObj name="Bitmap Image" r:id="rId22" imgW="266737" imgH="266737" progId="PBrush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3112" y="4876800"/>
                          <a:ext cx="496887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2093666"/>
                </p:ext>
              </p:extLst>
            </p:nvPr>
          </p:nvGraphicFramePr>
          <p:xfrm>
            <a:off x="3657600" y="48768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Bitmap Image" r:id="rId24" imgW="266737" imgH="266737" progId="PBrush">
                    <p:embed/>
                  </p:oleObj>
                </mc:Choice>
                <mc:Fallback>
                  <p:oleObj name="Bitmap Image" r:id="rId24" imgW="266737" imgH="266737" progId="PBrush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48768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9483434"/>
                </p:ext>
              </p:extLst>
            </p:nvPr>
          </p:nvGraphicFramePr>
          <p:xfrm>
            <a:off x="609600" y="4876800"/>
            <a:ext cx="496887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Bitmap Image" r:id="rId26" imgW="266737" imgH="266737" progId="PBrush">
                    <p:embed/>
                  </p:oleObj>
                </mc:Choice>
                <mc:Fallback>
                  <p:oleObj name="Bitmap Image" r:id="rId26" imgW="266737" imgH="266737" progId="PBrush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4876800"/>
                          <a:ext cx="496887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6641352"/>
                </p:ext>
              </p:extLst>
            </p:nvPr>
          </p:nvGraphicFramePr>
          <p:xfrm>
            <a:off x="1143000" y="4876800"/>
            <a:ext cx="496888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Bitmap Image" r:id="rId28" imgW="266737" imgH="266737" progId="PBrush">
                    <p:embed/>
                  </p:oleObj>
                </mc:Choice>
                <mc:Fallback>
                  <p:oleObj name="Bitmap Image" r:id="rId28" imgW="266737" imgH="266737" progId="PBrush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4876800"/>
                          <a:ext cx="496888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590421"/>
                </p:ext>
              </p:extLst>
            </p:nvPr>
          </p:nvGraphicFramePr>
          <p:xfrm>
            <a:off x="4724400" y="48768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Bitmap Image" r:id="rId30" imgW="266737" imgH="266737" progId="PBrush">
                    <p:embed/>
                  </p:oleObj>
                </mc:Choice>
                <mc:Fallback>
                  <p:oleObj name="Bitmap Image" r:id="rId30" imgW="266737" imgH="266737" progId="PBrush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48768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1676086"/>
                </p:ext>
              </p:extLst>
            </p:nvPr>
          </p:nvGraphicFramePr>
          <p:xfrm>
            <a:off x="8418512" y="4876800"/>
            <a:ext cx="496888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Bitmap Image" r:id="rId32" imgW="266737" imgH="266737" progId="PBrush">
                    <p:embed/>
                  </p:oleObj>
                </mc:Choice>
                <mc:Fallback>
                  <p:oleObj name="Bitmap Image" r:id="rId32" imgW="266737" imgH="266737" progId="PBrush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18512" y="4876800"/>
                          <a:ext cx="496888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3429000" y="4419600"/>
              <a:ext cx="2088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400" dirty="0"/>
                <a:t>example inputs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04800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6200" y="5943600"/>
              <a:ext cx="451406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one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843994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15394" y="5943600"/>
              <a:ext cx="451406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one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377394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48794" y="5943600"/>
              <a:ext cx="454099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two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981200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682194" y="5943600"/>
              <a:ext cx="599075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three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2671731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372725" y="5943600"/>
              <a:ext cx="599075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three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3276600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58525" y="5943600"/>
              <a:ext cx="481799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four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890764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672689" y="5943600"/>
              <a:ext cx="481799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four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424164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206089" y="5943600"/>
              <a:ext cx="433132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five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4953000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771013" y="5943600"/>
              <a:ext cx="334387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six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5515987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334000" y="5943600"/>
              <a:ext cx="334387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six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6096000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791200" y="5943600"/>
              <a:ext cx="635559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seven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6755841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477000" y="5943600"/>
              <a:ext cx="566309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eight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7394536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115695" y="5943600"/>
              <a:ext cx="504305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nine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8004136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725295" y="5943600"/>
              <a:ext cx="504305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nine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8689936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8411095" y="5943600"/>
              <a:ext cx="492186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zero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43200" y="6320135"/>
              <a:ext cx="3788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400" dirty="0"/>
                <a:t>desired outputs (class labels)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37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the MNIST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tensorflow</a:t>
            </a:r>
            <a:r>
              <a:rPr lang="en-US" sz="2000" dirty="0"/>
              <a:t> as </a:t>
            </a:r>
            <a:r>
              <a:rPr lang="en-US" sz="2000" dirty="0" err="1"/>
              <a:t>tf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numpy</a:t>
            </a:r>
            <a:r>
              <a:rPr lang="en-US" sz="2000" dirty="0"/>
              <a:t> as np</a:t>
            </a:r>
          </a:p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matplotlib.pyplot</a:t>
            </a:r>
            <a:r>
              <a:rPr lang="en-US" sz="2000" dirty="0"/>
              <a:t> as </a:t>
            </a:r>
            <a:r>
              <a:rPr lang="en-US" sz="2000" dirty="0" err="1"/>
              <a:t>plt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dataset = </a:t>
            </a:r>
            <a:r>
              <a:rPr lang="en-US" sz="2000" dirty="0" err="1"/>
              <a:t>tf.keras.datasets.mnist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err="1"/>
              <a:t>training_set</a:t>
            </a:r>
            <a:r>
              <a:rPr lang="en-US" sz="2000" dirty="0"/>
              <a:t>, </a:t>
            </a:r>
            <a:r>
              <a:rPr lang="en-US" sz="2000" dirty="0" err="1"/>
              <a:t>test_set</a:t>
            </a:r>
            <a:r>
              <a:rPr lang="en-US" sz="2000" dirty="0"/>
              <a:t>) = </a:t>
            </a:r>
            <a:r>
              <a:rPr lang="en-US" sz="2000" dirty="0" err="1"/>
              <a:t>dataset.load_data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err="1"/>
              <a:t>training_images</a:t>
            </a:r>
            <a:r>
              <a:rPr lang="en-US" sz="2000" dirty="0"/>
              <a:t>, </a:t>
            </a:r>
            <a:r>
              <a:rPr lang="en-US" sz="2000" dirty="0" err="1"/>
              <a:t>training_labels</a:t>
            </a:r>
            <a:r>
              <a:rPr lang="en-US" sz="2000" dirty="0"/>
              <a:t>) = </a:t>
            </a:r>
            <a:r>
              <a:rPr lang="en-US" sz="2000" dirty="0" err="1"/>
              <a:t>training_set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err="1"/>
              <a:t>test_images</a:t>
            </a:r>
            <a:r>
              <a:rPr lang="en-US" sz="2000" dirty="0"/>
              <a:t>, </a:t>
            </a:r>
            <a:r>
              <a:rPr lang="en-US" sz="2000" dirty="0" err="1"/>
              <a:t>test_labels</a:t>
            </a:r>
            <a:r>
              <a:rPr lang="en-US" sz="2000" dirty="0"/>
              <a:t>) = </a:t>
            </a:r>
            <a:r>
              <a:rPr lang="en-US" sz="2000" dirty="0" err="1"/>
              <a:t>test_set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The MNIST dataset is preloaded in </a:t>
            </a:r>
            <a:r>
              <a:rPr lang="en-US" sz="2400" dirty="0" err="1"/>
              <a:t>Keras</a:t>
            </a:r>
            <a:r>
              <a:rPr lang="en-US" sz="2400" dirty="0"/>
              <a:t>.</a:t>
            </a:r>
          </a:p>
          <a:p>
            <a:r>
              <a:rPr lang="en-US" sz="2400" dirty="0"/>
              <a:t>The code above loads the dataset and creates four arrays:</a:t>
            </a:r>
          </a:p>
          <a:p>
            <a:pPr lvl="1"/>
            <a:r>
              <a:rPr lang="en-US" sz="2000" dirty="0" err="1"/>
              <a:t>training_images</a:t>
            </a:r>
            <a:r>
              <a:rPr lang="en-US" sz="2000" dirty="0"/>
              <a:t>, </a:t>
            </a:r>
            <a:r>
              <a:rPr lang="en-US" sz="2000" dirty="0" err="1"/>
              <a:t>training_labels</a:t>
            </a:r>
            <a:endParaRPr lang="en-US" sz="2000" dirty="0"/>
          </a:p>
          <a:p>
            <a:pPr lvl="1"/>
            <a:r>
              <a:rPr lang="en-US" sz="2000" dirty="0" err="1"/>
              <a:t>test_images</a:t>
            </a:r>
            <a:r>
              <a:rPr lang="en-US" sz="2000" dirty="0"/>
              <a:t>, </a:t>
            </a:r>
            <a:r>
              <a:rPr lang="en-US" sz="2000" dirty="0" err="1"/>
              <a:t>test_labels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9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of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print("training images shape:", </a:t>
            </a:r>
            <a:r>
              <a:rPr lang="en-US" sz="2000" dirty="0" err="1"/>
              <a:t>training_images.shape</a:t>
            </a:r>
            <a:r>
              <a:rPr lang="en-US" sz="2000" dirty="0"/>
              <a:t>, "")</a:t>
            </a:r>
          </a:p>
          <a:p>
            <a:pPr marL="0" indent="0">
              <a:buNone/>
            </a:pPr>
            <a:r>
              <a:rPr lang="en-US" sz="2000" dirty="0"/>
              <a:t>print("training images </a:t>
            </a:r>
            <a:r>
              <a:rPr lang="en-US" sz="2000" dirty="0" err="1"/>
              <a:t>dtype</a:t>
            </a:r>
            <a:r>
              <a:rPr lang="en-US" sz="2000" dirty="0"/>
              <a:t>:", </a:t>
            </a:r>
            <a:r>
              <a:rPr lang="en-US" sz="2000" dirty="0" err="1"/>
              <a:t>training_images.dtype</a:t>
            </a:r>
            <a:r>
              <a:rPr lang="en-US" sz="2000" dirty="0"/>
              <a:t>, "")</a:t>
            </a:r>
          </a:p>
          <a:p>
            <a:pPr marL="0" indent="0">
              <a:buNone/>
            </a:pPr>
            <a:r>
              <a:rPr lang="en-US" sz="2000" dirty="0"/>
              <a:t>print("training labels shape:", </a:t>
            </a:r>
            <a:r>
              <a:rPr lang="en-US" sz="2000" dirty="0" err="1"/>
              <a:t>training_labels.shape</a:t>
            </a:r>
            <a:r>
              <a:rPr lang="en-US" sz="2000" dirty="0"/>
              <a:t>, "")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print("test images shape:", </a:t>
            </a:r>
            <a:r>
              <a:rPr lang="en-US" sz="2000" dirty="0" err="1"/>
              <a:t>test_images.shape</a:t>
            </a:r>
            <a:r>
              <a:rPr lang="en-US" sz="2000" dirty="0"/>
              <a:t>, "")</a:t>
            </a:r>
          </a:p>
          <a:p>
            <a:pPr marL="0" indent="0">
              <a:buNone/>
            </a:pPr>
            <a:r>
              <a:rPr lang="en-US" sz="2000" dirty="0"/>
              <a:t>print("test images </a:t>
            </a:r>
            <a:r>
              <a:rPr lang="en-US" sz="2000" dirty="0" err="1"/>
              <a:t>dtype</a:t>
            </a:r>
            <a:r>
              <a:rPr lang="en-US" sz="2000" dirty="0"/>
              <a:t>:", </a:t>
            </a:r>
            <a:r>
              <a:rPr lang="en-US" sz="2000" dirty="0" err="1"/>
              <a:t>test_images.dtype</a:t>
            </a:r>
            <a:r>
              <a:rPr lang="en-US" sz="2000" dirty="0"/>
              <a:t>, "")</a:t>
            </a:r>
          </a:p>
          <a:p>
            <a:pPr marL="0" indent="0">
              <a:buNone/>
            </a:pPr>
            <a:r>
              <a:rPr lang="en-US" sz="2000" dirty="0"/>
              <a:t>print("test labels shape:", </a:t>
            </a:r>
            <a:r>
              <a:rPr lang="en-US" sz="2000" dirty="0" err="1"/>
              <a:t>test_labels.shape</a:t>
            </a:r>
            <a:r>
              <a:rPr lang="en-US" sz="2000" dirty="0"/>
              <a:t>, "")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4353342"/>
            <a:ext cx="5181600" cy="2123658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Output:</a:t>
            </a:r>
          </a:p>
          <a:p>
            <a:pPr lvl="0"/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training images shape: (60000, 28, 28)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training images 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uint8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training labels shape: (60000,)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images shape: (10000, 28, 28)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images 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uint8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labels shape: (10000,) </a:t>
            </a:r>
          </a:p>
        </p:txBody>
      </p:sp>
    </p:spTree>
    <p:extLst>
      <p:ext uri="{BB962C8B-B14F-4D97-AF65-F5344CB8AC3E}">
        <p14:creationId xmlns:p14="http://schemas.microsoft.com/office/powerpoint/2010/main" val="2084095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training_index</a:t>
            </a:r>
            <a:r>
              <a:rPr lang="en-US" sz="2000" dirty="0"/>
              <a:t> = 581</a:t>
            </a:r>
          </a:p>
          <a:p>
            <a:pPr marL="0" indent="0">
              <a:buNone/>
            </a:pPr>
            <a:r>
              <a:rPr lang="en-US" sz="2000" dirty="0" err="1"/>
              <a:t>example_image</a:t>
            </a:r>
            <a:r>
              <a:rPr lang="en-US" sz="2000" dirty="0"/>
              <a:t> = </a:t>
            </a:r>
            <a:r>
              <a:rPr lang="en-US" sz="2000" dirty="0" err="1"/>
              <a:t>training_images</a:t>
            </a:r>
            <a:r>
              <a:rPr lang="en-US" sz="2000" dirty="0"/>
              <a:t>[</a:t>
            </a:r>
            <a:r>
              <a:rPr lang="en-US" sz="2000" dirty="0" err="1"/>
              <a:t>training_index</a:t>
            </a:r>
            <a:r>
              <a:rPr lang="en-US" sz="2000" dirty="0"/>
              <a:t>]</a:t>
            </a:r>
          </a:p>
          <a:p>
            <a:pPr marL="0" indent="0">
              <a:buNone/>
            </a:pPr>
            <a:r>
              <a:rPr lang="en-US" sz="2000" dirty="0"/>
              <a:t>label = </a:t>
            </a:r>
            <a:r>
              <a:rPr lang="en-US" sz="2000" dirty="0" err="1"/>
              <a:t>training_labels</a:t>
            </a:r>
            <a:r>
              <a:rPr lang="en-US" sz="2000" dirty="0"/>
              <a:t>[</a:t>
            </a:r>
            <a:r>
              <a:rPr lang="en-US" sz="2000" dirty="0" err="1"/>
              <a:t>training_index</a:t>
            </a:r>
            <a:r>
              <a:rPr lang="en-US" sz="2000" dirty="0"/>
              <a:t>]</a:t>
            </a:r>
          </a:p>
          <a:p>
            <a:pPr marL="0" indent="0">
              <a:buNone/>
            </a:pPr>
            <a:r>
              <a:rPr lang="en-US" sz="2000" dirty="0" err="1"/>
              <a:t>plt.imshow</a:t>
            </a:r>
            <a:r>
              <a:rPr lang="en-US" sz="2000" dirty="0"/>
              <a:t>(</a:t>
            </a:r>
            <a:r>
              <a:rPr lang="en-US" sz="2000" dirty="0" err="1"/>
              <a:t>example_image</a:t>
            </a:r>
            <a:r>
              <a:rPr lang="en-US" sz="2000" dirty="0"/>
              <a:t>, </a:t>
            </a:r>
            <a:r>
              <a:rPr lang="en-US" sz="2000" dirty="0" err="1"/>
              <a:t>cmap</a:t>
            </a:r>
            <a:r>
              <a:rPr lang="en-US" sz="2000" dirty="0"/>
              <a:t>='gray')</a:t>
            </a:r>
          </a:p>
          <a:p>
            <a:pPr marL="0" indent="0">
              <a:buNone/>
            </a:pPr>
            <a:r>
              <a:rPr lang="en-US" sz="2000" dirty="0"/>
              <a:t>print("</a:t>
            </a:r>
            <a:r>
              <a:rPr lang="en-US" sz="2000" dirty="0" err="1"/>
              <a:t>dtype</a:t>
            </a:r>
            <a:r>
              <a:rPr lang="en-US" sz="2000" dirty="0"/>
              <a:t>:", </a:t>
            </a:r>
            <a:r>
              <a:rPr lang="en-US" sz="2000" dirty="0" err="1"/>
              <a:t>example_image.dtype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print("shape:", </a:t>
            </a:r>
            <a:r>
              <a:rPr lang="en-US" sz="2000" dirty="0" err="1"/>
              <a:t>example_image.shape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print("class label:", label)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4353342"/>
            <a:ext cx="2667000" cy="138499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Output:</a:t>
            </a:r>
          </a:p>
          <a:p>
            <a:pPr lvl="0"/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uint8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shape: (28, 28)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label: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73597"/>
            <a:ext cx="3187301" cy="31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09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model = </a:t>
            </a:r>
            <a:r>
              <a:rPr lang="en-US" sz="2000" dirty="0" err="1"/>
              <a:t>tf.keras.Sequential</a:t>
            </a:r>
            <a:r>
              <a:rPr lang="en-US" sz="2000" dirty="0"/>
              <a:t>([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</a:t>
            </a:r>
            <a:r>
              <a:rPr lang="en-US" sz="2000" dirty="0" err="1">
                <a:solidFill>
                  <a:srgbClr val="FF0000"/>
                </a:solidFill>
              </a:rPr>
              <a:t>tf.keras.layers.Flatten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input_shape</a:t>
            </a:r>
            <a:r>
              <a:rPr lang="en-US" sz="2000" dirty="0">
                <a:solidFill>
                  <a:srgbClr val="FF0000"/>
                </a:solidFill>
              </a:rPr>
              <a:t>=(28, 28))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tf.keras.layers.Dense</a:t>
            </a:r>
            <a:r>
              <a:rPr lang="en-US" sz="2000" dirty="0"/>
              <a:t>(512, activation='</a:t>
            </a:r>
            <a:r>
              <a:rPr lang="en-US" sz="2000" dirty="0" err="1"/>
              <a:t>tanh</a:t>
            </a:r>
            <a:r>
              <a:rPr lang="en-US" sz="2000" dirty="0"/>
              <a:t>'),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tf.keras.layers.Dense</a:t>
            </a:r>
            <a:r>
              <a:rPr lang="en-US" sz="2000" dirty="0"/>
              <a:t>(10, activation="</a:t>
            </a:r>
            <a:r>
              <a:rPr lang="en-US" sz="2000" dirty="0" err="1"/>
              <a:t>softmax</a:t>
            </a:r>
            <a:r>
              <a:rPr lang="en-US" sz="2000" dirty="0"/>
              <a:t>")</a:t>
            </a:r>
          </a:p>
          <a:p>
            <a:pPr marL="0" indent="0">
              <a:buNone/>
            </a:pPr>
            <a:r>
              <a:rPr lang="en-US" sz="2000" dirty="0"/>
              <a:t>])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 err="1"/>
              <a:t>model.compile</a:t>
            </a:r>
            <a:r>
              <a:rPr lang="en-US" sz="2000" dirty="0"/>
              <a:t>(optimizer='</a:t>
            </a:r>
            <a:r>
              <a:rPr lang="en-US" sz="2000" dirty="0" err="1"/>
              <a:t>adam</a:t>
            </a:r>
            <a:r>
              <a:rPr lang="en-US" sz="2000" dirty="0"/>
              <a:t>',</a:t>
            </a:r>
          </a:p>
          <a:p>
            <a:pPr marL="0" indent="0">
              <a:buNone/>
            </a:pPr>
            <a:r>
              <a:rPr lang="en-US" sz="2000" dirty="0"/>
              <a:t>              loss=</a:t>
            </a:r>
            <a:r>
              <a:rPr lang="en-US" sz="2000" dirty="0" err="1"/>
              <a:t>tf.keras.losses.SparseCategoricalCrossentropy</a:t>
            </a:r>
            <a:r>
              <a:rPr lang="en-US" sz="2000" dirty="0"/>
              <a:t>(),</a:t>
            </a:r>
          </a:p>
          <a:p>
            <a:pPr marL="0" indent="0">
              <a:buNone/>
            </a:pPr>
            <a:r>
              <a:rPr lang="en-US" sz="2000" dirty="0"/>
              <a:t>              metrics=['accuracy'])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400" dirty="0"/>
              <a:t>We are building a 3-layer model.</a:t>
            </a:r>
          </a:p>
          <a:p>
            <a:r>
              <a:rPr lang="en-US" sz="2400" dirty="0"/>
              <a:t>Notice the “Flatten” layer.</a:t>
            </a:r>
          </a:p>
          <a:p>
            <a:pPr lvl="1"/>
            <a:r>
              <a:rPr lang="en-US" sz="2000" dirty="0"/>
              <a:t>Input images are 28x28.</a:t>
            </a:r>
          </a:p>
          <a:p>
            <a:pPr lvl="1"/>
            <a:r>
              <a:rPr lang="en-US" sz="2000" dirty="0"/>
              <a:t>The Flatten layer flattens its 2D input into a 1D array of length 784.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97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model.summary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2400" dirty="0"/>
              <a:t>We are building a 3-layer model.</a:t>
            </a:r>
          </a:p>
          <a:p>
            <a:r>
              <a:rPr lang="en-US" sz="2400" dirty="0"/>
              <a:t>Notice the “Flatten” layer. </a:t>
            </a:r>
          </a:p>
          <a:p>
            <a:pPr lvl="1"/>
            <a:r>
              <a:rPr lang="en-US" sz="2000" dirty="0"/>
              <a:t>Input images are 28x28.</a:t>
            </a:r>
          </a:p>
          <a:p>
            <a:pPr lvl="1"/>
            <a:r>
              <a:rPr lang="en-US" sz="2000" dirty="0"/>
              <a:t>The Flatten layer flattens its input into a 1D array of length 784.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3092" y="2148852"/>
            <a:ext cx="8508507" cy="3847207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Output:</a:t>
            </a:r>
          </a:p>
          <a:p>
            <a:pPr lvl="0"/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Model: "sequential_1"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Output Shape              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flatten_1 (Flatten)         (None, 784)               0        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dense_2 (Dense)             (None, 512)               401920   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dense_3 (Dense)             (None, 10)                5130     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 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407,050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Trainable 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407,050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Non-trainable 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0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13123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038600"/>
            <a:ext cx="3048001" cy="2286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Grayscale Images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3505200" cy="4830763"/>
          </a:xfrm>
        </p:spPr>
        <p:txBody>
          <a:bodyPr/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see the pixelated nature of images, you can zoom in on a small part of an image. 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Then, the individual pixel squares become noticeable.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3E35-5CC4-429C-B219-A5945294675E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59982"/>
            <a:ext cx="5120650" cy="4864618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1905000" y="3892291"/>
            <a:ext cx="1981200" cy="11369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851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training_inputs</a:t>
            </a:r>
            <a:r>
              <a:rPr lang="en-US" sz="2000" dirty="0"/>
              <a:t> = </a:t>
            </a:r>
            <a:r>
              <a:rPr lang="en-US" sz="2000" dirty="0" err="1"/>
              <a:t>training_images</a:t>
            </a:r>
            <a:r>
              <a:rPr lang="en-US" sz="2000" dirty="0"/>
              <a:t> / 255.0</a:t>
            </a:r>
          </a:p>
          <a:p>
            <a:pPr marL="0" indent="0">
              <a:buNone/>
            </a:pPr>
            <a:r>
              <a:rPr lang="en-US" sz="2000" dirty="0" err="1"/>
              <a:t>test_inputs</a:t>
            </a:r>
            <a:r>
              <a:rPr lang="en-US" sz="2000" dirty="0"/>
              <a:t> = </a:t>
            </a:r>
            <a:r>
              <a:rPr lang="en-US" sz="2000" dirty="0" err="1"/>
              <a:t>test_images</a:t>
            </a:r>
            <a:r>
              <a:rPr lang="en-US" sz="2000" dirty="0"/>
              <a:t> / 255.0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 err="1"/>
              <a:t>model.fit</a:t>
            </a:r>
            <a:r>
              <a:rPr lang="en-US" sz="2000" dirty="0"/>
              <a:t>(</a:t>
            </a:r>
            <a:r>
              <a:rPr lang="en-US" sz="2000" dirty="0" err="1"/>
              <a:t>training_inputs</a:t>
            </a:r>
            <a:r>
              <a:rPr lang="en-US" sz="2000" dirty="0"/>
              <a:t>, </a:t>
            </a:r>
            <a:r>
              <a:rPr lang="en-US" sz="2000" dirty="0" err="1"/>
              <a:t>training_labels</a:t>
            </a:r>
            <a:r>
              <a:rPr lang="en-US" sz="2000" dirty="0"/>
              <a:t>, epochs=15)</a:t>
            </a:r>
          </a:p>
          <a:p>
            <a:pPr marL="0" indent="0">
              <a:buNone/>
            </a:pPr>
            <a:r>
              <a:rPr lang="en-US" sz="2000" dirty="0" err="1"/>
              <a:t>test_loss</a:t>
            </a:r>
            <a:r>
              <a:rPr lang="en-US" sz="2000" dirty="0"/>
              <a:t>, </a:t>
            </a:r>
            <a:r>
              <a:rPr lang="en-US" sz="2000" dirty="0" err="1"/>
              <a:t>test_acc</a:t>
            </a:r>
            <a:r>
              <a:rPr lang="en-US" sz="2000" dirty="0"/>
              <a:t> = </a:t>
            </a:r>
            <a:r>
              <a:rPr lang="en-US" sz="2000" dirty="0" err="1"/>
              <a:t>model.evaluate</a:t>
            </a:r>
            <a:r>
              <a:rPr lang="en-US" sz="2000" dirty="0"/>
              <a:t>(</a:t>
            </a:r>
            <a:r>
              <a:rPr lang="en-US" sz="2000" dirty="0" err="1"/>
              <a:t>test_inputs</a:t>
            </a:r>
            <a:r>
              <a:rPr lang="en-US" sz="2000" dirty="0"/>
              <a:t>,  </a:t>
            </a:r>
            <a:r>
              <a:rPr lang="en-US" sz="2000" dirty="0" err="1"/>
              <a:t>test_labels</a:t>
            </a:r>
            <a:r>
              <a:rPr lang="en-US" sz="2000" dirty="0"/>
              <a:t>, verbose=0)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/>
              <a:t>print('\</a:t>
            </a:r>
            <a:r>
              <a:rPr lang="en-US" sz="2000" dirty="0" err="1"/>
              <a:t>nTest</a:t>
            </a:r>
            <a:r>
              <a:rPr lang="en-US" sz="2000" dirty="0"/>
              <a:t> accuracy: %.2f%%' % (</a:t>
            </a:r>
            <a:r>
              <a:rPr lang="en-US" sz="2000" dirty="0" err="1"/>
              <a:t>test_acc</a:t>
            </a:r>
            <a:r>
              <a:rPr lang="en-US" sz="2000" dirty="0"/>
              <a:t> * 100))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1" y="3886200"/>
            <a:ext cx="7391399" cy="2862322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Output:</a:t>
            </a:r>
          </a:p>
          <a:p>
            <a:pPr lvl="0"/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Epoch 1/15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1875/1875 [==============================] - 5s 3ms/step - loss: 0.2696 - accuracy: 0.9210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Epoch 15/15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1875/1875 [==============================] - 4s 2ms/step - loss: 0.0072 - accuracy: 0.9977</a:t>
            </a:r>
          </a:p>
          <a:p>
            <a:pPr lvl="0"/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accuracy: 98.14%</a:t>
            </a:r>
          </a:p>
        </p:txBody>
      </p:sp>
    </p:spTree>
    <p:extLst>
      <p:ext uri="{BB962C8B-B14F-4D97-AF65-F5344CB8AC3E}">
        <p14:creationId xmlns:p14="http://schemas.microsoft.com/office/powerpoint/2010/main" val="1334460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training_inputs</a:t>
            </a:r>
            <a:r>
              <a:rPr lang="en-US" sz="2000" dirty="0">
                <a:solidFill>
                  <a:srgbClr val="FF0000"/>
                </a:solidFill>
              </a:rPr>
              <a:t> = </a:t>
            </a:r>
            <a:r>
              <a:rPr lang="en-US" sz="2000" dirty="0" err="1">
                <a:solidFill>
                  <a:srgbClr val="FF0000"/>
                </a:solidFill>
              </a:rPr>
              <a:t>training_images</a:t>
            </a:r>
            <a:r>
              <a:rPr lang="en-US" sz="2000" dirty="0">
                <a:solidFill>
                  <a:srgbClr val="FF0000"/>
                </a:solidFill>
              </a:rPr>
              <a:t> / 255.0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test_inputs</a:t>
            </a:r>
            <a:r>
              <a:rPr lang="en-US" sz="2000" dirty="0">
                <a:solidFill>
                  <a:srgbClr val="FF0000"/>
                </a:solidFill>
              </a:rPr>
              <a:t> = </a:t>
            </a:r>
            <a:r>
              <a:rPr lang="en-US" sz="2000" dirty="0" err="1">
                <a:solidFill>
                  <a:srgbClr val="FF0000"/>
                </a:solidFill>
              </a:rPr>
              <a:t>test_images</a:t>
            </a:r>
            <a:r>
              <a:rPr lang="en-US" sz="2000" dirty="0">
                <a:solidFill>
                  <a:srgbClr val="FF0000"/>
                </a:solidFill>
              </a:rPr>
              <a:t> / 255.0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 err="1"/>
              <a:t>model.fit</a:t>
            </a:r>
            <a:r>
              <a:rPr lang="en-US" sz="2000" dirty="0"/>
              <a:t>(</a:t>
            </a:r>
            <a:r>
              <a:rPr lang="en-US" sz="2000" dirty="0" err="1"/>
              <a:t>training_inputs</a:t>
            </a:r>
            <a:r>
              <a:rPr lang="en-US" sz="2000" dirty="0"/>
              <a:t>, </a:t>
            </a:r>
            <a:r>
              <a:rPr lang="en-US" sz="2000" dirty="0" err="1"/>
              <a:t>training_labels</a:t>
            </a:r>
            <a:r>
              <a:rPr lang="en-US" sz="2000" dirty="0"/>
              <a:t>, epochs=15)</a:t>
            </a:r>
          </a:p>
          <a:p>
            <a:pPr marL="0" indent="0">
              <a:buNone/>
            </a:pPr>
            <a:r>
              <a:rPr lang="en-US" sz="2000" dirty="0" err="1"/>
              <a:t>test_loss</a:t>
            </a:r>
            <a:r>
              <a:rPr lang="en-US" sz="2000" dirty="0"/>
              <a:t>, </a:t>
            </a:r>
            <a:r>
              <a:rPr lang="en-US" sz="2000" dirty="0" err="1"/>
              <a:t>test_acc</a:t>
            </a:r>
            <a:r>
              <a:rPr lang="en-US" sz="2000" dirty="0"/>
              <a:t> = </a:t>
            </a:r>
            <a:r>
              <a:rPr lang="en-US" sz="2000" dirty="0" err="1"/>
              <a:t>model.evaluate</a:t>
            </a:r>
            <a:r>
              <a:rPr lang="en-US" sz="2000" dirty="0"/>
              <a:t>(</a:t>
            </a:r>
            <a:r>
              <a:rPr lang="en-US" sz="2000" dirty="0" err="1"/>
              <a:t>test_inputs</a:t>
            </a:r>
            <a:r>
              <a:rPr lang="en-US" sz="2000" dirty="0"/>
              <a:t>,  </a:t>
            </a:r>
            <a:r>
              <a:rPr lang="en-US" sz="2000" dirty="0" err="1"/>
              <a:t>test_labels</a:t>
            </a:r>
            <a:r>
              <a:rPr lang="en-US" sz="2000" dirty="0"/>
              <a:t>, verbose=0)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/>
              <a:t>print('\</a:t>
            </a:r>
            <a:r>
              <a:rPr lang="en-US" sz="2000" dirty="0" err="1"/>
              <a:t>nTest</a:t>
            </a:r>
            <a:r>
              <a:rPr lang="en-US" sz="2000" dirty="0"/>
              <a:t> accuracy: %.2f%%' % (</a:t>
            </a:r>
            <a:r>
              <a:rPr lang="en-US" sz="2000" dirty="0" err="1"/>
              <a:t>test_acc</a:t>
            </a:r>
            <a:r>
              <a:rPr lang="en-US" sz="2000" dirty="0"/>
              <a:t> * 100))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400" dirty="0"/>
              <a:t>Notice that we do data normalization before training the model.</a:t>
            </a:r>
          </a:p>
          <a:p>
            <a:r>
              <a:rPr lang="en-US" sz="2400" dirty="0"/>
              <a:t>We divide training and test inputs by 255, to make sure that their ranges are between 0 and 1.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48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(</a:t>
            </a:r>
            <a:r>
              <a:rPr lang="en-US" sz="1800" dirty="0" err="1"/>
              <a:t>training_number</a:t>
            </a:r>
            <a:r>
              <a:rPr lang="en-US" sz="1800" dirty="0"/>
              <a:t>, rows, cols) = </a:t>
            </a:r>
            <a:r>
              <a:rPr lang="en-US" sz="1800" dirty="0" err="1"/>
              <a:t>training_images.shape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(</a:t>
            </a:r>
            <a:r>
              <a:rPr lang="en-US" sz="1800" dirty="0" err="1"/>
              <a:t>test_number</a:t>
            </a:r>
            <a:r>
              <a:rPr lang="en-US" sz="1800" dirty="0"/>
              <a:t>, rows, cols) = </a:t>
            </a:r>
            <a:r>
              <a:rPr lang="en-US" sz="1800" dirty="0" err="1"/>
              <a:t>test_images.shape</a:t>
            </a:r>
            <a:endParaRPr lang="en-US" sz="18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800" dirty="0"/>
              <a:t>model = </a:t>
            </a:r>
            <a:r>
              <a:rPr lang="en-US" sz="1800" dirty="0" err="1"/>
              <a:t>tf.keras.Sequential</a:t>
            </a:r>
            <a:r>
              <a:rPr lang="en-US" sz="1800" dirty="0"/>
              <a:t>([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tf.keras.layers.Dense</a:t>
            </a:r>
            <a:r>
              <a:rPr lang="en-US" sz="1800" dirty="0"/>
              <a:t>(512, activation='</a:t>
            </a:r>
            <a:r>
              <a:rPr lang="en-US" sz="1800" dirty="0" err="1"/>
              <a:t>tanh</a:t>
            </a:r>
            <a:r>
              <a:rPr lang="en-US" sz="1800" dirty="0"/>
              <a:t>'),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tf.keras.layers.Dense</a:t>
            </a:r>
            <a:r>
              <a:rPr lang="en-US" sz="1800" dirty="0"/>
              <a:t>(10, activation="</a:t>
            </a:r>
            <a:r>
              <a:rPr lang="en-US" sz="1800" dirty="0" err="1"/>
              <a:t>softmax</a:t>
            </a:r>
            <a:r>
              <a:rPr lang="en-US" sz="1800" dirty="0"/>
              <a:t>")</a:t>
            </a:r>
          </a:p>
          <a:p>
            <a:pPr marL="0" indent="0">
              <a:buNone/>
            </a:pPr>
            <a:r>
              <a:rPr lang="en-US" sz="1800" dirty="0"/>
              <a:t>])</a:t>
            </a:r>
          </a:p>
          <a:p>
            <a:pPr marL="0" indent="0">
              <a:buNone/>
            </a:pPr>
            <a:r>
              <a:rPr lang="en-US" sz="1800" dirty="0" err="1"/>
              <a:t>model.compile</a:t>
            </a:r>
            <a:r>
              <a:rPr lang="en-US" sz="1800" dirty="0"/>
              <a:t>(optimizer='</a:t>
            </a:r>
            <a:r>
              <a:rPr lang="en-US" sz="1800" dirty="0" err="1"/>
              <a:t>adam</a:t>
            </a:r>
            <a:r>
              <a:rPr lang="en-US" sz="1800" dirty="0"/>
              <a:t>',</a:t>
            </a:r>
          </a:p>
          <a:p>
            <a:pPr marL="0" indent="0">
              <a:buNone/>
            </a:pPr>
            <a:r>
              <a:rPr lang="en-US" sz="1800" dirty="0"/>
              <a:t>              loss=</a:t>
            </a:r>
            <a:r>
              <a:rPr lang="en-US" sz="1800" dirty="0" err="1"/>
              <a:t>tf.keras.losses.SparseCategoricalCrossentropy</a:t>
            </a:r>
            <a:r>
              <a:rPr lang="en-US" sz="1800" dirty="0"/>
              <a:t>(),</a:t>
            </a:r>
          </a:p>
          <a:p>
            <a:pPr marL="0" indent="0">
              <a:buNone/>
            </a:pPr>
            <a:r>
              <a:rPr lang="en-US" sz="1800" dirty="0"/>
              <a:t>              metrics=['accuracy'])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800" dirty="0" err="1"/>
              <a:t>training_inputs</a:t>
            </a:r>
            <a:r>
              <a:rPr lang="en-US" sz="1800" dirty="0"/>
              <a:t> = </a:t>
            </a:r>
            <a:r>
              <a:rPr lang="en-US" sz="1800" dirty="0" err="1"/>
              <a:t>training_images</a:t>
            </a:r>
            <a:r>
              <a:rPr lang="en-US" sz="1800" dirty="0"/>
              <a:t> / 255.0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FF0000"/>
                </a:solidFill>
              </a:rPr>
              <a:t>training_inputs</a:t>
            </a:r>
            <a:r>
              <a:rPr lang="en-US" sz="1800" dirty="0">
                <a:solidFill>
                  <a:srgbClr val="FF0000"/>
                </a:solidFill>
              </a:rPr>
              <a:t> = </a:t>
            </a:r>
            <a:r>
              <a:rPr lang="en-US" sz="1800" dirty="0" err="1">
                <a:solidFill>
                  <a:srgbClr val="FF0000"/>
                </a:solidFill>
              </a:rPr>
              <a:t>training_inputs.reshape</a:t>
            </a:r>
            <a:r>
              <a:rPr lang="en-US" sz="1800" dirty="0">
                <a:solidFill>
                  <a:srgbClr val="FF0000"/>
                </a:solidFill>
              </a:rPr>
              <a:t>(</a:t>
            </a:r>
            <a:r>
              <a:rPr lang="en-US" sz="1800" dirty="0" err="1">
                <a:solidFill>
                  <a:srgbClr val="FF0000"/>
                </a:solidFill>
              </a:rPr>
              <a:t>training_number</a:t>
            </a:r>
            <a:r>
              <a:rPr lang="en-US" sz="1800" dirty="0">
                <a:solidFill>
                  <a:srgbClr val="FF0000"/>
                </a:solidFill>
              </a:rPr>
              <a:t>, rows*cols)</a:t>
            </a:r>
          </a:p>
          <a:p>
            <a:pPr marL="0" indent="0">
              <a:buNone/>
            </a:pPr>
            <a:r>
              <a:rPr lang="en-US" sz="1800" dirty="0" err="1"/>
              <a:t>test_inputs</a:t>
            </a:r>
            <a:r>
              <a:rPr lang="en-US" sz="1800" dirty="0"/>
              <a:t> = </a:t>
            </a:r>
            <a:r>
              <a:rPr lang="en-US" sz="1800" dirty="0" err="1"/>
              <a:t>test_images</a:t>
            </a:r>
            <a:r>
              <a:rPr lang="en-US" sz="1800" dirty="0"/>
              <a:t> / 255.0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FF0000"/>
                </a:solidFill>
              </a:rPr>
              <a:t>test_inputs</a:t>
            </a:r>
            <a:r>
              <a:rPr lang="en-US" sz="1800" dirty="0">
                <a:solidFill>
                  <a:srgbClr val="FF0000"/>
                </a:solidFill>
              </a:rPr>
              <a:t> = </a:t>
            </a:r>
            <a:r>
              <a:rPr lang="en-US" sz="1800" dirty="0" err="1">
                <a:solidFill>
                  <a:srgbClr val="FF0000"/>
                </a:solidFill>
              </a:rPr>
              <a:t>test_inputs.reshape</a:t>
            </a:r>
            <a:r>
              <a:rPr lang="en-US" sz="1800" dirty="0">
                <a:solidFill>
                  <a:srgbClr val="FF0000"/>
                </a:solidFill>
              </a:rPr>
              <a:t>(</a:t>
            </a:r>
            <a:r>
              <a:rPr lang="en-US" sz="1800" dirty="0" err="1">
                <a:solidFill>
                  <a:srgbClr val="FF0000"/>
                </a:solidFill>
              </a:rPr>
              <a:t>test_number</a:t>
            </a:r>
            <a:r>
              <a:rPr lang="en-US" sz="1800" dirty="0">
                <a:solidFill>
                  <a:srgbClr val="FF0000"/>
                </a:solidFill>
              </a:rPr>
              <a:t>, rows*cols)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800" dirty="0" err="1"/>
              <a:t>model.fit</a:t>
            </a:r>
            <a:r>
              <a:rPr lang="en-US" sz="1800" dirty="0"/>
              <a:t>(</a:t>
            </a:r>
            <a:r>
              <a:rPr lang="en-US" sz="1800" dirty="0" err="1"/>
              <a:t>training_inputs</a:t>
            </a:r>
            <a:r>
              <a:rPr lang="en-US" sz="1800" dirty="0"/>
              <a:t>, </a:t>
            </a:r>
            <a:r>
              <a:rPr lang="en-US" sz="1800" dirty="0" err="1"/>
              <a:t>training_labels</a:t>
            </a:r>
            <a:r>
              <a:rPr lang="en-US" sz="1800" dirty="0"/>
              <a:t>, epochs=15)</a:t>
            </a:r>
          </a:p>
          <a:p>
            <a:pPr marL="0" indent="0">
              <a:buNone/>
            </a:pPr>
            <a:r>
              <a:rPr lang="en-US" sz="1800" dirty="0" err="1"/>
              <a:t>test_loss</a:t>
            </a:r>
            <a:r>
              <a:rPr lang="en-US" sz="1800" dirty="0"/>
              <a:t>, </a:t>
            </a:r>
            <a:r>
              <a:rPr lang="en-US" sz="1800" dirty="0" err="1"/>
              <a:t>test_acc</a:t>
            </a:r>
            <a:r>
              <a:rPr lang="en-US" sz="1800" dirty="0"/>
              <a:t> = </a:t>
            </a:r>
            <a:r>
              <a:rPr lang="en-US" sz="1800" dirty="0" err="1"/>
              <a:t>model.evaluate</a:t>
            </a:r>
            <a:r>
              <a:rPr lang="en-US" sz="1800" dirty="0"/>
              <a:t>(</a:t>
            </a:r>
            <a:r>
              <a:rPr lang="en-US" sz="1800" dirty="0" err="1"/>
              <a:t>test_inputs</a:t>
            </a:r>
            <a:r>
              <a:rPr lang="en-US" sz="1800" dirty="0"/>
              <a:t>,  </a:t>
            </a:r>
            <a:r>
              <a:rPr lang="en-US" sz="1800" dirty="0" err="1"/>
              <a:t>test_labels</a:t>
            </a:r>
            <a:r>
              <a:rPr lang="en-US" sz="1800" dirty="0"/>
              <a:t>, verbose=0)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10200" y="1676400"/>
            <a:ext cx="3050219" cy="92333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Instead of using a “Flatten” layer, we can </a:t>
            </a:r>
            <a:r>
              <a:rPr lang="en-US" dirty="0" err="1">
                <a:solidFill>
                  <a:srgbClr val="FF0000"/>
                </a:solidFill>
              </a:rPr>
              <a:t>vectorize</a:t>
            </a:r>
            <a:r>
              <a:rPr lang="en-US" dirty="0">
                <a:solidFill>
                  <a:srgbClr val="FF0000"/>
                </a:solidFill>
              </a:rPr>
              <a:t> the data explicitly:</a:t>
            </a:r>
          </a:p>
        </p:txBody>
      </p:sp>
    </p:spTree>
    <p:extLst>
      <p:ext uri="{BB962C8B-B14F-4D97-AF65-F5344CB8AC3E}">
        <p14:creationId xmlns:p14="http://schemas.microsoft.com/office/powerpoint/2010/main" val="926887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Convolution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Convolution is an extremely common image operation.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operation requires an image and a </a:t>
            </a:r>
            <a:r>
              <a:rPr lang="en-US" alt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kernel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kernel is also called a “</a:t>
            </a:r>
            <a:r>
              <a:rPr lang="en-US" alt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filter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”, and convolution is also called a “filtering” operation.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Note: if you are familiar with convolutions from signal processing, here we define convolutions slightly differently (filters are not reversed, convolutions and filtering are treated as the same thing).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Typically the kernel has an odd number of rows and an odd number of columns. 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is not strictly necessary, but it makes the notation and code more convenient.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kernel specifies the convolutional function.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Similar to how a matrix specifies a linear function.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image is the input to the convolution function.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3E35-5CC4-429C-B219-A5945294675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765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43000"/>
            <a:ext cx="4648200" cy="5181600"/>
          </a:xfrm>
        </p:spPr>
        <p:txBody>
          <a:bodyPr/>
          <a:lstStyle/>
          <a:p>
            <a:r>
              <a:rPr lang="en-US" sz="2400" dirty="0"/>
              <a:t>For the time being, we postpone the discussion of how to compute values at the boundaries (top and bottom row, left and right column).</a:t>
            </a:r>
          </a:p>
          <a:p>
            <a:r>
              <a:rPr lang="en-US" sz="2400" dirty="0"/>
              <a:t>We assume that the filter has an odd number of rows, and an odd number of columns.</a:t>
            </a:r>
          </a:p>
          <a:p>
            <a:pPr lvl="1"/>
            <a:r>
              <a:rPr lang="en-US" sz="2000" dirty="0"/>
              <a:t>This way, the center of a filter corresponds to a specific position on the filter (position 2,2 for a 3x3 filter).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57" name="Table 556"/>
          <p:cNvGraphicFramePr>
            <a:graphicFrameLocks noGrp="1"/>
          </p:cNvGraphicFramePr>
          <p:nvPr>
            <p:extLst/>
          </p:nvPr>
        </p:nvGraphicFramePr>
        <p:xfrm>
          <a:off x="152401" y="3962400"/>
          <a:ext cx="4191003" cy="2066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667">
                  <a:extLst>
                    <a:ext uri="{9D8B030D-6E8A-4147-A177-3AD203B41FA5}">
                      <a16:colId xmlns:a16="http://schemas.microsoft.com/office/drawing/2014/main" val="356105534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124396995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54901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2721005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1510609" y="35787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7x9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46318" y="700076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</a:t>
            </a:r>
          </a:p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048000" y="1295400"/>
            <a:ext cx="1235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Kernel: 3x3</a:t>
            </a:r>
          </a:p>
          <a:p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81000" y="1189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38200" y="1189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09600" y="1189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81000" y="14478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38200" y="14478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09600" y="14478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81000" y="16764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38200" y="16764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09600" y="16764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738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43000"/>
            <a:ext cx="4648200" cy="5181600"/>
          </a:xfrm>
        </p:spPr>
        <p:txBody>
          <a:bodyPr/>
          <a:lstStyle/>
          <a:p>
            <a:r>
              <a:rPr lang="en-US" sz="2400" dirty="0"/>
              <a:t>How do we compute result(2,2)?</a:t>
            </a:r>
          </a:p>
          <a:p>
            <a:pPr lvl="1"/>
            <a:r>
              <a:rPr lang="en-US" sz="2000" dirty="0"/>
              <a:t>Align the filter with the image, so that the center of the filter aligns with position (2,2) of the image.</a:t>
            </a:r>
          </a:p>
          <a:p>
            <a:r>
              <a:rPr lang="en-US" sz="2400" dirty="0"/>
              <a:t>We must sum up all these values: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result(2,2): 1841</a:t>
            </a:r>
          </a:p>
          <a:p>
            <a:r>
              <a:rPr lang="en-US" sz="2400" dirty="0"/>
              <a:t>Alternatively, we can say that result(2,2) is a dot product.</a:t>
            </a:r>
          </a:p>
          <a:p>
            <a:pPr lvl="1"/>
            <a:r>
              <a:rPr lang="en-US" sz="2000" dirty="0"/>
              <a:t>We vectorize the image window and the kernel.</a:t>
            </a:r>
          </a:p>
          <a:p>
            <a:pPr lvl="1"/>
            <a:r>
              <a:rPr lang="en-US" sz="2000" dirty="0"/>
              <a:t>We take the dot product between those two vectors.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557" name="Table 556"/>
          <p:cNvGraphicFramePr>
            <a:graphicFrameLocks noGrp="1"/>
          </p:cNvGraphicFramePr>
          <p:nvPr>
            <p:extLst/>
          </p:nvPr>
        </p:nvGraphicFramePr>
        <p:xfrm>
          <a:off x="152401" y="3962400"/>
          <a:ext cx="4191003" cy="2066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667">
                  <a:extLst>
                    <a:ext uri="{9D8B030D-6E8A-4147-A177-3AD203B41FA5}">
                      <a16:colId xmlns:a16="http://schemas.microsoft.com/office/drawing/2014/main" val="356105534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124396995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54901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2721005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1510609" y="35787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7x9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46318" y="700076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</a:t>
            </a:r>
          </a:p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048000" y="1295400"/>
            <a:ext cx="1235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Kernel: 3x3</a:t>
            </a:r>
          </a:p>
          <a:p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81000" y="1189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38200" y="1189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09600" y="1189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81000" y="14478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38200" y="14478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09600" y="14478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81000" y="16764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38200" y="16764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09600" y="16764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832870"/>
              </p:ext>
            </p:extLst>
          </p:nvPr>
        </p:nvGraphicFramePr>
        <p:xfrm>
          <a:off x="5495925" y="3048000"/>
          <a:ext cx="27241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58*5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17*4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75*1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6*2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65*1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19*2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24*6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74*9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69*7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969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43000"/>
            <a:ext cx="4648200" cy="5181600"/>
          </a:xfrm>
        </p:spPr>
        <p:txBody>
          <a:bodyPr/>
          <a:lstStyle/>
          <a:p>
            <a:r>
              <a:rPr lang="en-US" sz="2400" dirty="0"/>
              <a:t>How do we compute result(2,3)?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557" name="Table 556"/>
          <p:cNvGraphicFramePr>
            <a:graphicFrameLocks noGrp="1"/>
          </p:cNvGraphicFramePr>
          <p:nvPr>
            <p:extLst/>
          </p:nvPr>
        </p:nvGraphicFramePr>
        <p:xfrm>
          <a:off x="152401" y="3962400"/>
          <a:ext cx="4191003" cy="2066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667">
                  <a:extLst>
                    <a:ext uri="{9D8B030D-6E8A-4147-A177-3AD203B41FA5}">
                      <a16:colId xmlns:a16="http://schemas.microsoft.com/office/drawing/2014/main" val="356105534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124396995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54901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2721005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1510609" y="35787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7x9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46318" y="70007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0" y="1295400"/>
            <a:ext cx="123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Kernel: 3x3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09600" y="120542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43000" y="1205420"/>
            <a:ext cx="28956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38200" y="120542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9600" y="144780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43000" y="1447800"/>
            <a:ext cx="28956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38200" y="144780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9600" y="166262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143000" y="1662620"/>
            <a:ext cx="28956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38200" y="166262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874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43000"/>
            <a:ext cx="4648200" cy="5181600"/>
          </a:xfrm>
        </p:spPr>
        <p:txBody>
          <a:bodyPr/>
          <a:lstStyle/>
          <a:p>
            <a:r>
              <a:rPr lang="en-US" sz="2400" dirty="0"/>
              <a:t>How do we compute result(2,3)?</a:t>
            </a:r>
          </a:p>
          <a:p>
            <a:pPr lvl="1"/>
            <a:r>
              <a:rPr lang="en-US" sz="2000" dirty="0"/>
              <a:t>Align the filter with the image, so that the center of the filter aligns with position (2,3) of the image.</a:t>
            </a:r>
          </a:p>
          <a:p>
            <a:r>
              <a:rPr lang="en-US" sz="2400" dirty="0"/>
              <a:t>We must sum up all these values: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result(2,3): 2340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57" name="Table 556"/>
          <p:cNvGraphicFramePr>
            <a:graphicFrameLocks noGrp="1"/>
          </p:cNvGraphicFramePr>
          <p:nvPr>
            <p:extLst/>
          </p:nvPr>
        </p:nvGraphicFramePr>
        <p:xfrm>
          <a:off x="152401" y="3962400"/>
          <a:ext cx="4191003" cy="2066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667">
                  <a:extLst>
                    <a:ext uri="{9D8B030D-6E8A-4147-A177-3AD203B41FA5}">
                      <a16:colId xmlns:a16="http://schemas.microsoft.com/office/drawing/2014/main" val="356105534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124396995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54901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2721005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1510609" y="35787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7x9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46318" y="70007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0" y="1295400"/>
            <a:ext cx="123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Kernel: 3x3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09600" y="120542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43000" y="1205420"/>
            <a:ext cx="28956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38200" y="120542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9600" y="144780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43000" y="1447800"/>
            <a:ext cx="28956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38200" y="144780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9600" y="166262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143000" y="1662620"/>
            <a:ext cx="28956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38200" y="166262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831870"/>
              </p:ext>
            </p:extLst>
          </p:nvPr>
        </p:nvGraphicFramePr>
        <p:xfrm>
          <a:off x="5505450" y="3048000"/>
          <a:ext cx="27241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17*5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75*4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9*1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65*2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19*1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93*2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74*6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69*9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78*7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00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43000"/>
            <a:ext cx="4648200" cy="5181600"/>
          </a:xfrm>
        </p:spPr>
        <p:txBody>
          <a:bodyPr/>
          <a:lstStyle/>
          <a:p>
            <a:r>
              <a:rPr lang="en-US" sz="2400" dirty="0"/>
              <a:t>How do we compute result(3,3)?</a:t>
            </a:r>
          </a:p>
          <a:p>
            <a:pPr lvl="1"/>
            <a:r>
              <a:rPr lang="en-US" sz="2000" dirty="0"/>
              <a:t>Align the filter with the image, so that the center of the filter aligns with position (3,3) of the image.</a:t>
            </a:r>
          </a:p>
          <a:p>
            <a:r>
              <a:rPr lang="en-US" sz="2400" dirty="0"/>
              <a:t>We must sum up all these values: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result(3,3): 1771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57" name="Table 556"/>
          <p:cNvGraphicFramePr>
            <a:graphicFrameLocks noGrp="1"/>
          </p:cNvGraphicFramePr>
          <p:nvPr>
            <p:extLst/>
          </p:nvPr>
        </p:nvGraphicFramePr>
        <p:xfrm>
          <a:off x="152401" y="3962400"/>
          <a:ext cx="4191003" cy="2066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667">
                  <a:extLst>
                    <a:ext uri="{9D8B030D-6E8A-4147-A177-3AD203B41FA5}">
                      <a16:colId xmlns:a16="http://schemas.microsoft.com/office/drawing/2014/main" val="356105534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124396995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54901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1771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2721005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1510609" y="35787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7x9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46318" y="70007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0" y="1295400"/>
            <a:ext cx="123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Kernel: 3x3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09600" y="1447800"/>
            <a:ext cx="2971800" cy="53340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43000" y="1447800"/>
            <a:ext cx="2895600" cy="53340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38200" y="1447800"/>
            <a:ext cx="2971800" cy="53340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9600" y="1664732"/>
            <a:ext cx="2971800" cy="558848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43000" y="1664732"/>
            <a:ext cx="2895600" cy="558848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38200" y="1664732"/>
            <a:ext cx="2971800" cy="558848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9600" y="1879599"/>
            <a:ext cx="2971800" cy="558801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143000" y="1879599"/>
            <a:ext cx="2895600" cy="558801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38200" y="1879599"/>
            <a:ext cx="2971800" cy="558801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12314"/>
              </p:ext>
            </p:extLst>
          </p:nvPr>
        </p:nvGraphicFramePr>
        <p:xfrm>
          <a:off x="5505450" y="3022599"/>
          <a:ext cx="27241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65*5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19*4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93*1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74*2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69*1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78*2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65*6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19*9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49*7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850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43000"/>
            <a:ext cx="4648200" cy="5181600"/>
          </a:xfrm>
        </p:spPr>
        <p:txBody>
          <a:bodyPr/>
          <a:lstStyle/>
          <a:p>
            <a:r>
              <a:rPr lang="en-US" sz="2400" dirty="0"/>
              <a:t>How do we compute result(</a:t>
            </a:r>
            <a:r>
              <a:rPr lang="en-US" sz="2400" dirty="0" err="1"/>
              <a:t>i,j</a:t>
            </a:r>
            <a:r>
              <a:rPr lang="en-US" sz="2400" dirty="0"/>
              <a:t>)?</a:t>
            </a:r>
          </a:p>
          <a:p>
            <a:pPr lvl="1"/>
            <a:r>
              <a:rPr lang="en-US" sz="2000" dirty="0"/>
              <a:t>Align the filter with the image, so that the center of the filter aligns with position (</a:t>
            </a:r>
            <a:r>
              <a:rPr lang="en-US" sz="2000" dirty="0" err="1"/>
              <a:t>i,j</a:t>
            </a:r>
            <a:r>
              <a:rPr lang="en-US" sz="2000" dirty="0"/>
              <a:t>) of the image.</a:t>
            </a:r>
          </a:p>
          <a:p>
            <a:pPr lvl="1"/>
            <a:r>
              <a:rPr lang="en-US" sz="2000" dirty="0"/>
              <a:t>Multiply each value of the filter with the corresponding value in the image.</a:t>
            </a:r>
          </a:p>
          <a:p>
            <a:pPr lvl="1"/>
            <a:r>
              <a:rPr lang="en-US" sz="2000" dirty="0"/>
              <a:t>Sum up the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557" name="Table 556"/>
          <p:cNvGraphicFramePr>
            <a:graphicFrameLocks noGrp="1"/>
          </p:cNvGraphicFramePr>
          <p:nvPr>
            <p:extLst/>
          </p:nvPr>
        </p:nvGraphicFramePr>
        <p:xfrm>
          <a:off x="152401" y="3962400"/>
          <a:ext cx="4191003" cy="2066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667">
                  <a:extLst>
                    <a:ext uri="{9D8B030D-6E8A-4147-A177-3AD203B41FA5}">
                      <a16:colId xmlns:a16="http://schemas.microsoft.com/office/drawing/2014/main" val="356105534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124396995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54901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1771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2721005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1510609" y="35787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7x9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46318" y="70007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0" y="1295400"/>
            <a:ext cx="123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Kernel: 3x3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09600" y="1447800"/>
            <a:ext cx="2971800" cy="53340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43000" y="1447800"/>
            <a:ext cx="2895600" cy="53340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38200" y="1447800"/>
            <a:ext cx="2971800" cy="53340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9600" y="1664732"/>
            <a:ext cx="2971800" cy="558848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43000" y="1664732"/>
            <a:ext cx="2895600" cy="558848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38200" y="1664732"/>
            <a:ext cx="2971800" cy="558848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9600" y="1879599"/>
            <a:ext cx="2971800" cy="558801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143000" y="1879599"/>
            <a:ext cx="2895600" cy="558801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38200" y="1879599"/>
            <a:ext cx="2971800" cy="558801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0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Color Images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1143000"/>
            <a:ext cx="5475661" cy="4830763"/>
          </a:xfrm>
        </p:spPr>
        <p:txBody>
          <a:bodyPr/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color image is a 3D array of intensity values.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Dimensions: rows x columns x 3.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color of every pixel is an </a:t>
            </a:r>
            <a:r>
              <a:rPr lang="en-US" alt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RGB value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three 8-bit unsigned integers (from 0 to 255) specifying how “red”, “green”, and “blue” that pixel is.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is why we often refer to color images as RGB images.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Here are some examples of colors, and the RGB values they correspond to:</a:t>
            </a:r>
          </a:p>
        </p:txBody>
      </p:sp>
      <p:pic>
        <p:nvPicPr>
          <p:cNvPr id="3076" name="Picture 4" descr="frame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3E35-5CC4-429C-B219-A5945294675E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5855582" y="4324290"/>
            <a:ext cx="990600" cy="549275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4857690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50, 50, 50</a:t>
            </a:r>
          </a:p>
        </p:txBody>
      </p:sp>
      <p:sp>
        <p:nvSpPr>
          <p:cNvPr id="9" name="Rectangle 8"/>
          <p:cNvSpPr/>
          <p:nvPr/>
        </p:nvSpPr>
        <p:spPr>
          <a:xfrm>
            <a:off x="7367764" y="4324290"/>
            <a:ext cx="990600" cy="549275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74782" y="4857690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200, 200, 200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8096" y="5486400"/>
            <a:ext cx="990600" cy="5492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6016752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255, 0, 0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42738" y="5486400"/>
            <a:ext cx="990600" cy="549275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09442" y="6016752"/>
            <a:ext cx="1077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0, 255, 0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54919" y="5486400"/>
            <a:ext cx="990600" cy="54927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33442" y="6016752"/>
            <a:ext cx="1077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0, 0, 255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79999" y="5486400"/>
            <a:ext cx="990600" cy="549275"/>
          </a:xfrm>
          <a:prstGeom prst="rect">
            <a:avLst/>
          </a:prstGeom>
          <a:solidFill>
            <a:srgbClr val="C8C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87017" y="6019800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200	, 200, 100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93261" y="5486400"/>
            <a:ext cx="990600" cy="549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57987" y="6019800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204,193,218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29242" y="5505510"/>
            <a:ext cx="990600" cy="5492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76842" y="603891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255, 192, 0</a:t>
            </a:r>
          </a:p>
        </p:txBody>
      </p:sp>
    </p:spTree>
    <p:extLst>
      <p:ext uri="{BB962C8B-B14F-4D97-AF65-F5344CB8AC3E}">
        <p14:creationId xmlns:p14="http://schemas.microsoft.com/office/powerpoint/2010/main" val="2851071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Boundary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43000"/>
            <a:ext cx="4648200" cy="5181600"/>
          </a:xfrm>
        </p:spPr>
        <p:txBody>
          <a:bodyPr/>
          <a:lstStyle/>
          <a:p>
            <a:r>
              <a:rPr lang="en-US" sz="2400" dirty="0"/>
              <a:t>What do we do at position 1, 1?</a:t>
            </a:r>
          </a:p>
          <a:p>
            <a:pPr lvl="1"/>
            <a:r>
              <a:rPr lang="en-US" sz="2000" dirty="0"/>
              <a:t>According to previous instructions: “Align the filter with the image, so that the center of the filter aligns with position (1,1) of the image.”</a:t>
            </a:r>
          </a:p>
          <a:p>
            <a:pPr lvl="1"/>
            <a:r>
              <a:rPr lang="en-US" sz="2000" dirty="0"/>
              <a:t>Problem: some part of the filter does not align with any values in the image.</a:t>
            </a:r>
          </a:p>
          <a:p>
            <a:r>
              <a:rPr lang="en-US" sz="2400" dirty="0"/>
              <a:t>The same issue arises at the top and bottom row, and the left and right column.</a:t>
            </a:r>
          </a:p>
          <a:p>
            <a:pPr lvl="1"/>
            <a:r>
              <a:rPr lang="en-US" sz="2000" dirty="0"/>
              <a:t>If the filter had size 5x7, we would have this problem at the top 2 rows, bottom 2 rows, left 3 columns, right 3 columns.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557" name="Table 556"/>
          <p:cNvGraphicFramePr>
            <a:graphicFrameLocks noGrp="1"/>
          </p:cNvGraphicFramePr>
          <p:nvPr>
            <p:extLst/>
          </p:nvPr>
        </p:nvGraphicFramePr>
        <p:xfrm>
          <a:off x="152401" y="3962400"/>
          <a:ext cx="4191003" cy="2066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667">
                  <a:extLst>
                    <a:ext uri="{9D8B030D-6E8A-4147-A177-3AD203B41FA5}">
                      <a16:colId xmlns:a16="http://schemas.microsoft.com/office/drawing/2014/main" val="356105534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124396995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54901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2721005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1510609" y="35787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7x9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46318" y="70007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0" y="1295400"/>
            <a:ext cx="123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Kernel: 3x3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09600" y="1143000"/>
            <a:ext cx="3429000" cy="10805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04800" y="1143000"/>
            <a:ext cx="3505200" cy="10805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9600" y="1447800"/>
            <a:ext cx="3429000" cy="99060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04800" y="1447800"/>
            <a:ext cx="3505200" cy="99060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411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Boundary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43000"/>
            <a:ext cx="4648200" cy="5181600"/>
          </a:xfrm>
        </p:spPr>
        <p:txBody>
          <a:bodyPr/>
          <a:lstStyle/>
          <a:p>
            <a:r>
              <a:rPr lang="en-US" sz="2400" dirty="0"/>
              <a:t>Main answer: </a:t>
            </a:r>
            <a:r>
              <a:rPr lang="en-US" sz="2400" b="1" u="sng" dirty="0"/>
              <a:t>we do not care about boundary values</a:t>
            </a:r>
            <a:r>
              <a:rPr lang="en-US" sz="2400" dirty="0"/>
              <a:t>.</a:t>
            </a:r>
            <a:endParaRPr lang="en-US" sz="2000" dirty="0"/>
          </a:p>
          <a:p>
            <a:r>
              <a:rPr lang="en-US" sz="2400" dirty="0"/>
              <a:t>A convolution is usually an intermediate step. </a:t>
            </a:r>
          </a:p>
          <a:p>
            <a:pPr lvl="1"/>
            <a:r>
              <a:rPr lang="en-US" sz="2000" dirty="0"/>
              <a:t>Some other module will use the convolution result to do something.</a:t>
            </a:r>
          </a:p>
          <a:p>
            <a:pPr lvl="1"/>
            <a:r>
              <a:rPr lang="en-US" sz="2000" dirty="0"/>
              <a:t>It is up to that other module to make sure that it ignores boundary values.</a:t>
            </a:r>
          </a:p>
          <a:p>
            <a:r>
              <a:rPr lang="en-US" sz="2400" dirty="0"/>
              <a:t>In practice, since we do not care, we can follow various conventions, see next slides.</a:t>
            </a:r>
            <a:endParaRPr lang="en-US" sz="2000" dirty="0"/>
          </a:p>
          <a:p>
            <a:endParaRPr lang="en-US" sz="24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557" name="Table 556"/>
          <p:cNvGraphicFramePr>
            <a:graphicFrameLocks noGrp="1"/>
          </p:cNvGraphicFramePr>
          <p:nvPr>
            <p:extLst/>
          </p:nvPr>
        </p:nvGraphicFramePr>
        <p:xfrm>
          <a:off x="152401" y="3962400"/>
          <a:ext cx="4191003" cy="2066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667">
                  <a:extLst>
                    <a:ext uri="{9D8B030D-6E8A-4147-A177-3AD203B41FA5}">
                      <a16:colId xmlns:a16="http://schemas.microsoft.com/office/drawing/2014/main" val="356105534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124396995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54901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2721005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1510609" y="35787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7x9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46318" y="70007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0" y="1295400"/>
            <a:ext cx="123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Kernel: 3x3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09600" y="1143000"/>
            <a:ext cx="3429000" cy="10805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04800" y="1143000"/>
            <a:ext cx="3505200" cy="10805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9600" y="1447800"/>
            <a:ext cx="3429000" cy="99060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04800" y="1447800"/>
            <a:ext cx="3505200" cy="99060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050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Boundary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43000"/>
            <a:ext cx="4648200" cy="5181600"/>
          </a:xfrm>
        </p:spPr>
        <p:txBody>
          <a:bodyPr/>
          <a:lstStyle/>
          <a:p>
            <a:r>
              <a:rPr lang="en-US" sz="2400" dirty="0"/>
              <a:t>Option 1: just use image values that align with filter values.</a:t>
            </a:r>
          </a:p>
          <a:p>
            <a:r>
              <a:rPr lang="en-US" sz="2400" dirty="0"/>
              <a:t>So, for position (1,1) of the result, we sum up: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557" name="Table 556"/>
          <p:cNvGraphicFramePr>
            <a:graphicFrameLocks noGrp="1"/>
          </p:cNvGraphicFramePr>
          <p:nvPr>
            <p:extLst/>
          </p:nvPr>
        </p:nvGraphicFramePr>
        <p:xfrm>
          <a:off x="152401" y="3962400"/>
          <a:ext cx="4191003" cy="2066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667">
                  <a:extLst>
                    <a:ext uri="{9D8B030D-6E8A-4147-A177-3AD203B41FA5}">
                      <a16:colId xmlns:a16="http://schemas.microsoft.com/office/drawing/2014/main" val="356105534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124396995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601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54901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2721005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1510609" y="35787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7x9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46318" y="70007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0" y="1295400"/>
            <a:ext cx="123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Kernel: 3x3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09600" y="1143000"/>
            <a:ext cx="3429000" cy="10805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04800" y="1143000"/>
            <a:ext cx="3505200" cy="10805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9600" y="1447800"/>
            <a:ext cx="3429000" cy="99060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04800" y="1447800"/>
            <a:ext cx="3505200" cy="99060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286374" y="2946399"/>
          <a:ext cx="27241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58*1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17*2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6*9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65*7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6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Boundary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43000"/>
            <a:ext cx="4648200" cy="5181600"/>
          </a:xfrm>
        </p:spPr>
        <p:txBody>
          <a:bodyPr/>
          <a:lstStyle/>
          <a:p>
            <a:r>
              <a:rPr lang="en-US" sz="2400" dirty="0"/>
              <a:t>Option 1: just use image values that align with filter values.</a:t>
            </a:r>
          </a:p>
          <a:p>
            <a:r>
              <a:rPr lang="en-US" sz="2400" dirty="0"/>
              <a:t>So, for position (1,2) of the result, we sum up: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557" name="Table 556"/>
          <p:cNvGraphicFramePr>
            <a:graphicFrameLocks noGrp="1"/>
          </p:cNvGraphicFramePr>
          <p:nvPr>
            <p:extLst/>
          </p:nvPr>
        </p:nvGraphicFramePr>
        <p:xfrm>
          <a:off x="152401" y="3962400"/>
          <a:ext cx="4191003" cy="2066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667">
                  <a:extLst>
                    <a:ext uri="{9D8B030D-6E8A-4147-A177-3AD203B41FA5}">
                      <a16:colId xmlns:a16="http://schemas.microsoft.com/office/drawing/2014/main" val="356105534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124396995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54901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2721005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1510609" y="35787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7x9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46318" y="70007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0" y="1295400"/>
            <a:ext cx="123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Kernel: 3x3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38200" y="1219200"/>
            <a:ext cx="3200400" cy="10043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9600" y="1219200"/>
            <a:ext cx="3200400" cy="10043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14400" y="1447800"/>
            <a:ext cx="3124200" cy="99060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09600" y="1447800"/>
            <a:ext cx="3200400" cy="99060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286374" y="2946399"/>
          <a:ext cx="27241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58*2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17*1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75*2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6*6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65*9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19*7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304800" y="1219200"/>
            <a:ext cx="3200400" cy="10043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1000" y="1434020"/>
            <a:ext cx="3200400" cy="10043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214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Boundary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43000"/>
            <a:ext cx="4648200" cy="5181600"/>
          </a:xfrm>
        </p:spPr>
        <p:txBody>
          <a:bodyPr/>
          <a:lstStyle/>
          <a:p>
            <a:r>
              <a:rPr lang="en-US" sz="2400" dirty="0"/>
              <a:t>Option 1: just use image values that align with filter values.</a:t>
            </a:r>
          </a:p>
          <a:p>
            <a:r>
              <a:rPr lang="en-US" sz="2400" dirty="0"/>
              <a:t>So, for position (1,2) of the result, we sum up: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This way we can fill up all boundary values in the result.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557" name="Table 556"/>
          <p:cNvGraphicFramePr>
            <a:graphicFrameLocks noGrp="1"/>
          </p:cNvGraphicFramePr>
          <p:nvPr>
            <p:extLst/>
          </p:nvPr>
        </p:nvGraphicFramePr>
        <p:xfrm>
          <a:off x="152401" y="3962400"/>
          <a:ext cx="4191003" cy="2066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667">
                  <a:extLst>
                    <a:ext uri="{9D8B030D-6E8A-4147-A177-3AD203B41FA5}">
                      <a16:colId xmlns:a16="http://schemas.microsoft.com/office/drawing/2014/main" val="356105534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124396995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54901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2721005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1510609" y="35787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7x9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46318" y="70007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0" y="1295400"/>
            <a:ext cx="123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Kernel: 3x3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38200" y="1219200"/>
            <a:ext cx="3200400" cy="10043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9600" y="1219200"/>
            <a:ext cx="3200400" cy="10043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14400" y="1447800"/>
            <a:ext cx="3124200" cy="99060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09600" y="1447800"/>
            <a:ext cx="3200400" cy="99060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286374" y="2946399"/>
          <a:ext cx="27241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58*2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17*1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75*2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6*6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65*9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19*7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304800" y="1219200"/>
            <a:ext cx="3200400" cy="10043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1000" y="1434020"/>
            <a:ext cx="3200400" cy="10043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541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Boundary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43000"/>
            <a:ext cx="4648200" cy="5181600"/>
          </a:xfrm>
        </p:spPr>
        <p:txBody>
          <a:bodyPr/>
          <a:lstStyle/>
          <a:p>
            <a:r>
              <a:rPr lang="en-US" sz="2400" dirty="0"/>
              <a:t>Option 2: just put zeros at the boundary of the result.</a:t>
            </a:r>
          </a:p>
          <a:p>
            <a:r>
              <a:rPr lang="en-US" sz="2400" dirty="0"/>
              <a:t>If aligning the center of the filter with location (</a:t>
            </a:r>
            <a:r>
              <a:rPr lang="en-US" sz="2400" dirty="0" err="1"/>
              <a:t>i,j</a:t>
            </a:r>
            <a:r>
              <a:rPr lang="en-US" sz="2400" dirty="0"/>
              <a:t>) gets part of the filter out of bounds, then we put a zero at result[</a:t>
            </a:r>
            <a:r>
              <a:rPr lang="en-US" sz="2400" dirty="0" err="1"/>
              <a:t>i,j</a:t>
            </a:r>
            <a:r>
              <a:rPr lang="en-US" sz="2400" dirty="0"/>
              <a:t>].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557" name="Table 556"/>
          <p:cNvGraphicFramePr>
            <a:graphicFrameLocks noGrp="1"/>
          </p:cNvGraphicFramePr>
          <p:nvPr>
            <p:extLst/>
          </p:nvPr>
        </p:nvGraphicFramePr>
        <p:xfrm>
          <a:off x="152401" y="3962400"/>
          <a:ext cx="4191003" cy="2066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667">
                  <a:extLst>
                    <a:ext uri="{9D8B030D-6E8A-4147-A177-3AD203B41FA5}">
                      <a16:colId xmlns:a16="http://schemas.microsoft.com/office/drawing/2014/main" val="356105534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124396995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54901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400" b="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2721005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1510609" y="35787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7x9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46318" y="70007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0" y="1295400"/>
            <a:ext cx="123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Kernel: 3x3</a:t>
            </a:r>
          </a:p>
        </p:txBody>
      </p:sp>
    </p:spTree>
    <p:extLst>
      <p:ext uri="{BB962C8B-B14F-4D97-AF65-F5344CB8AC3E}">
        <p14:creationId xmlns:p14="http://schemas.microsoft.com/office/powerpoint/2010/main" val="1760668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Boundary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43000"/>
            <a:ext cx="4648200" cy="5181600"/>
          </a:xfrm>
        </p:spPr>
        <p:txBody>
          <a:bodyPr/>
          <a:lstStyle/>
          <a:p>
            <a:r>
              <a:rPr lang="en-US" sz="2400" dirty="0"/>
              <a:t>Option 3: remove the boundary altogether.</a:t>
            </a:r>
          </a:p>
          <a:p>
            <a:pPr lvl="1"/>
            <a:r>
              <a:rPr lang="en-US" sz="2000" dirty="0"/>
              <a:t>Then, the result will have a smaller size than the original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557" name="Table 556"/>
          <p:cNvGraphicFramePr>
            <a:graphicFrameLocks noGrp="1"/>
          </p:cNvGraphicFramePr>
          <p:nvPr>
            <p:extLst/>
          </p:nvPr>
        </p:nvGraphicFramePr>
        <p:xfrm>
          <a:off x="152401" y="3962400"/>
          <a:ext cx="3259669" cy="147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667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1510609" y="35787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5x7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46318" y="70007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0" y="1295400"/>
            <a:ext cx="123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Kernel: 3x3</a:t>
            </a:r>
          </a:p>
        </p:txBody>
      </p:sp>
    </p:spTree>
    <p:extLst>
      <p:ext uri="{BB962C8B-B14F-4D97-AF65-F5344CB8AC3E}">
        <p14:creationId xmlns:p14="http://schemas.microsoft.com/office/powerpoint/2010/main" val="34740150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Convolution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543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def</a:t>
            </a:r>
            <a:r>
              <a:rPr lang="en-US" sz="2000" dirty="0"/>
              <a:t> convolve2D(</a:t>
            </a:r>
            <a:r>
              <a:rPr lang="en-US" sz="2000" dirty="0" err="1"/>
              <a:t>img</a:t>
            </a:r>
            <a:r>
              <a:rPr lang="en-US" sz="2000" dirty="0"/>
              <a:t>, kernel):</a:t>
            </a:r>
          </a:p>
          <a:p>
            <a:pPr marL="0" indent="0">
              <a:buNone/>
            </a:pPr>
            <a:r>
              <a:rPr lang="en-US" sz="2000" dirty="0"/>
              <a:t>    (rows, cols, bands) = </a:t>
            </a:r>
            <a:r>
              <a:rPr lang="en-US" sz="2000" dirty="0" err="1"/>
              <a:t>img.shape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result = </a:t>
            </a:r>
            <a:r>
              <a:rPr lang="en-US" sz="2000" dirty="0" err="1"/>
              <a:t>np.zeros</a:t>
            </a:r>
            <a:r>
              <a:rPr lang="en-US" sz="2000" dirty="0"/>
              <a:t>((rows, cols, bands))</a:t>
            </a:r>
          </a:p>
          <a:p>
            <a:pPr marL="0" indent="0">
              <a:buNone/>
            </a:pPr>
            <a:r>
              <a:rPr lang="en-US" sz="2000" dirty="0"/>
              <a:t>    </a:t>
            </a:r>
          </a:p>
          <a:p>
            <a:pPr marL="0" indent="0">
              <a:buNone/>
            </a:pPr>
            <a:r>
              <a:rPr lang="en-US" sz="2000" dirty="0"/>
              <a:t>    (</a:t>
            </a:r>
            <a:r>
              <a:rPr lang="en-US" sz="2000" dirty="0" err="1"/>
              <a:t>krows</a:t>
            </a:r>
            <a:r>
              <a:rPr lang="en-US" sz="2000" dirty="0"/>
              <a:t>, </a:t>
            </a:r>
            <a:r>
              <a:rPr lang="en-US" sz="2000" dirty="0" err="1"/>
              <a:t>kcols</a:t>
            </a:r>
            <a:r>
              <a:rPr lang="en-US" sz="2000" dirty="0"/>
              <a:t>) = </a:t>
            </a:r>
            <a:r>
              <a:rPr lang="en-US" sz="2000" dirty="0" err="1"/>
              <a:t>kernel.shape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M = </a:t>
            </a:r>
            <a:r>
              <a:rPr lang="en-US" sz="2000" dirty="0" err="1"/>
              <a:t>int</a:t>
            </a:r>
            <a:r>
              <a:rPr lang="en-US" sz="2000" dirty="0"/>
              <a:t>((krows-1)/2)</a:t>
            </a:r>
          </a:p>
          <a:p>
            <a:pPr marL="0" indent="0">
              <a:buNone/>
            </a:pPr>
            <a:r>
              <a:rPr lang="en-US" sz="2000" dirty="0"/>
              <a:t>    N = </a:t>
            </a:r>
            <a:r>
              <a:rPr lang="en-US" sz="2000" dirty="0" err="1"/>
              <a:t>int</a:t>
            </a:r>
            <a:r>
              <a:rPr lang="en-US" sz="2000" dirty="0"/>
              <a:t>((kcols-1)/2)</a:t>
            </a:r>
          </a:p>
          <a:p>
            <a:pPr marL="0" indent="0">
              <a:buNone/>
            </a:pPr>
            <a:r>
              <a:rPr lang="en-US" sz="2000" dirty="0"/>
              <a:t>    for r in range(</a:t>
            </a:r>
            <a:r>
              <a:rPr lang="en-US" sz="2000" dirty="0" err="1"/>
              <a:t>M,rows</a:t>
            </a:r>
            <a:r>
              <a:rPr lang="en-US" sz="2000" dirty="0"/>
              <a:t>-M):</a:t>
            </a:r>
          </a:p>
          <a:p>
            <a:pPr marL="0" indent="0">
              <a:buNone/>
            </a:pPr>
            <a:r>
              <a:rPr lang="en-US" sz="2000" dirty="0"/>
              <a:t>        for c in range(</a:t>
            </a:r>
            <a:r>
              <a:rPr lang="en-US" sz="2000" dirty="0" err="1"/>
              <a:t>N,cols</a:t>
            </a:r>
            <a:r>
              <a:rPr lang="en-US" sz="2000" dirty="0"/>
              <a:t>-N):</a:t>
            </a:r>
          </a:p>
          <a:p>
            <a:pPr marL="0" indent="0">
              <a:buNone/>
            </a:pPr>
            <a:r>
              <a:rPr lang="en-US" sz="2000" dirty="0"/>
              <a:t>            for b in range(0,bands):</a:t>
            </a:r>
          </a:p>
          <a:p>
            <a:pPr marL="0" indent="0">
              <a:buNone/>
            </a:pPr>
            <a:r>
              <a:rPr lang="en-US" sz="2000" dirty="0"/>
              <a:t>                window = </a:t>
            </a:r>
            <a:r>
              <a:rPr lang="en-US" sz="2000" dirty="0" err="1"/>
              <a:t>img</a:t>
            </a:r>
            <a:r>
              <a:rPr lang="en-US" sz="2000" dirty="0"/>
              <a:t>[(r-M):(r+M+1), (c-N):(c+N+1), b]</a:t>
            </a:r>
          </a:p>
          <a:p>
            <a:pPr marL="0" indent="0">
              <a:buNone/>
            </a:pPr>
            <a:r>
              <a:rPr lang="en-US" sz="2000" dirty="0"/>
              <a:t>                products = window * kernel # pointwise multiplication</a:t>
            </a:r>
          </a:p>
          <a:p>
            <a:pPr marL="0" indent="0">
              <a:buNone/>
            </a:pPr>
            <a:r>
              <a:rPr lang="en-US" sz="2000" dirty="0"/>
              <a:t>                result[</a:t>
            </a:r>
            <a:r>
              <a:rPr lang="en-US" sz="2000" dirty="0" err="1"/>
              <a:t>r,c,b</a:t>
            </a:r>
            <a:r>
              <a:rPr lang="en-US" sz="2000" dirty="0"/>
              <a:t>] = </a:t>
            </a:r>
            <a:r>
              <a:rPr lang="en-US" sz="2000" dirty="0" err="1"/>
              <a:t>products.sum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/>
              <a:t>    </a:t>
            </a:r>
          </a:p>
          <a:p>
            <a:pPr marL="0" indent="0">
              <a:buNone/>
            </a:pPr>
            <a:r>
              <a:rPr lang="en-US" sz="2000" dirty="0"/>
              <a:t>    return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64476" y="2559784"/>
            <a:ext cx="4022324" cy="1631216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Note that this code implements option 2 for boundary values: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result has the same dimensions as the input image.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Boundary values are set to 0.</a:t>
            </a:r>
          </a:p>
        </p:txBody>
      </p:sp>
    </p:spTree>
    <p:extLst>
      <p:ext uri="{BB962C8B-B14F-4D97-AF65-F5344CB8AC3E}">
        <p14:creationId xmlns:p14="http://schemas.microsoft.com/office/powerpoint/2010/main" val="1974491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Intuition on Convolution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429000"/>
            <a:ext cx="8686800" cy="2667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result(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r,c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is a weighted sum of the neighborhood of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img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r,c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 eaLnBrk="1" hangingPunct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size of neighborhood defined by kernel.</a:t>
            </a:r>
          </a:p>
          <a:p>
            <a:pPr lvl="1" eaLnBrk="1" hangingPunct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weights for weighted sum also defined by kernel.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 that we used the term “weighted sum”, not “weighted average”.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Reason: weights may not sum up to 1, weights can be negative.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 using different kernels, a variety of interesting operations can be defined.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04800" y="1371600"/>
            <a:ext cx="870142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result =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np.zeros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((rows, cols, bands))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for r in range(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M,rows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-M):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for c in range(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N,cols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-N):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for b in range(0,bands):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window =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img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[(r-M):(r+M+1), (c-N):(c+N+1), b]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products = window * kernel # pointwise multiplication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result[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r,c,b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products.sum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endParaRPr lang="en-US" altLang="en-US" sz="1600" dirty="0">
              <a:latin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3E35-5CC4-429C-B219-A5945294675E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8764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1910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Example: Blurring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5237"/>
            <a:ext cx="4343400" cy="52117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blur an image, we replace each pixel value with a weighted average of values in the neighborhood of the pixel.</a:t>
            </a:r>
          </a:p>
          <a:p>
            <a:pPr lvl="1" eaLnBrk="1" hangingPunct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Simplest: W x W neighborhood, all weights equal.</a:t>
            </a:r>
          </a:p>
          <a:p>
            <a:pPr marL="0" indent="0">
              <a:buNone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img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plt.imread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('images/roofs1.jpg')</a:t>
            </a:r>
          </a:p>
          <a:p>
            <a:pPr marL="0" indent="0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# create a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WxW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matrix of ones</a:t>
            </a:r>
          </a:p>
          <a:p>
            <a:pPr marL="0" indent="0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 = 3</a:t>
            </a:r>
          </a:p>
          <a:p>
            <a:pPr marL="0" indent="0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kernel =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np.ones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((W, W))</a:t>
            </a:r>
          </a:p>
          <a:p>
            <a:pPr marL="0" indent="0">
              <a:buNone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# divide values so they sum up to 1.</a:t>
            </a:r>
          </a:p>
          <a:p>
            <a:pPr marL="0" indent="0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kernel = kernel /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kernel.sum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</a:p>
          <a:p>
            <a:pPr marL="0" indent="0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result = convolve2Db(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img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kernel)</a:t>
            </a:r>
          </a:p>
        </p:txBody>
      </p:sp>
      <p:sp>
        <p:nvSpPr>
          <p:cNvPr id="54279" name="Rectangle 11"/>
          <p:cNvSpPr>
            <a:spLocks noChangeArrowheads="1"/>
          </p:cNvSpPr>
          <p:nvPr/>
        </p:nvSpPr>
        <p:spPr bwMode="auto">
          <a:xfrm>
            <a:off x="6564559" y="3048000"/>
            <a:ext cx="5982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img</a:t>
            </a:r>
            <a:endParaRPr lang="en-US" altLang="en-US" sz="1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4280" name="Rectangle 12"/>
          <p:cNvSpPr>
            <a:spLocks noChangeArrowheads="1"/>
          </p:cNvSpPr>
          <p:nvPr/>
        </p:nvSpPr>
        <p:spPr bwMode="auto">
          <a:xfrm>
            <a:off x="5933435" y="6400800"/>
            <a:ext cx="1838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blurred, W=3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3E35-5CC4-429C-B219-A5945294675E}" type="slidenum">
              <a:rPr lang="en-US" altLang="en-US" smtClean="0"/>
              <a:pPr/>
              <a:t>49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394" y="152400"/>
            <a:ext cx="3923806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316" y="3500018"/>
            <a:ext cx="3865202" cy="292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3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53836"/>
            <a:ext cx="3027686" cy="2270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50" y="1459982"/>
            <a:ext cx="5120650" cy="486461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Pixelated Nature of Color Images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3505200" cy="4830763"/>
          </a:xfrm>
        </p:spPr>
        <p:txBody>
          <a:bodyPr/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Again, we can zoom in on a small part of the image to see the individual pixel squares.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3E35-5CC4-429C-B219-A5945294675E}" type="slidenum">
              <a:rPr lang="en-US" altLang="en-US" smtClean="0"/>
              <a:pPr/>
              <a:t>5</a:t>
            </a:fld>
            <a:endParaRPr lang="en-US" alt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05000" y="3892291"/>
            <a:ext cx="1981200" cy="11369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2432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394" y="3505200"/>
            <a:ext cx="3873016" cy="2933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94" y="152400"/>
            <a:ext cx="3923806" cy="2971800"/>
          </a:xfrm>
          <a:prstGeom prst="rect">
            <a:avLst/>
          </a:prstGeom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1910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Example: Blurring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5237"/>
            <a:ext cx="4343400" cy="5211763"/>
          </a:xfrm>
        </p:spPr>
        <p:txBody>
          <a:bodyPr/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blur an image, we replace each pixel value with a weighted average of values in the neighborhood of the pixel.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Simplest: W x W neighborhood, all weights equal.</a:t>
            </a:r>
          </a:p>
          <a:p>
            <a:pPr marL="0" indent="0">
              <a:buNone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img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plt.imread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('images/roofs1.jpg')</a:t>
            </a:r>
          </a:p>
          <a:p>
            <a:pPr marL="0" indent="0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# create a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WxW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matrix of ones</a:t>
            </a:r>
          </a:p>
          <a:p>
            <a:pPr marL="0" indent="0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 = 7</a:t>
            </a:r>
          </a:p>
          <a:p>
            <a:pPr marL="0" indent="0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kernel =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np.ones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((W, W))</a:t>
            </a:r>
          </a:p>
          <a:p>
            <a:pPr marL="0" indent="0">
              <a:buNone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# divide values so they sum up to 1.</a:t>
            </a:r>
          </a:p>
          <a:p>
            <a:pPr marL="0" indent="0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kernel = kernel /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kernel.sum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</a:p>
          <a:p>
            <a:pPr marL="0" indent="0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result = convolve2Db(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img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kernel)</a:t>
            </a:r>
          </a:p>
        </p:txBody>
      </p:sp>
      <p:sp>
        <p:nvSpPr>
          <p:cNvPr id="54279" name="Rectangle 11"/>
          <p:cNvSpPr>
            <a:spLocks noChangeArrowheads="1"/>
          </p:cNvSpPr>
          <p:nvPr/>
        </p:nvSpPr>
        <p:spPr bwMode="auto">
          <a:xfrm>
            <a:off x="6564559" y="3048000"/>
            <a:ext cx="5982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img</a:t>
            </a:r>
            <a:endParaRPr lang="en-US" altLang="en-US" sz="1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4280" name="Rectangle 12"/>
          <p:cNvSpPr>
            <a:spLocks noChangeArrowheads="1"/>
          </p:cNvSpPr>
          <p:nvPr/>
        </p:nvSpPr>
        <p:spPr bwMode="auto">
          <a:xfrm>
            <a:off x="5933435" y="6400800"/>
            <a:ext cx="1838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blurred, W=7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3E35-5CC4-429C-B219-A5945294675E}" type="slidenum">
              <a:rPr lang="en-US" altLang="en-US" smtClean="0"/>
              <a:pPr/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30303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472" y="3502152"/>
            <a:ext cx="3873016" cy="2933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94" y="152400"/>
            <a:ext cx="3923806" cy="2971800"/>
          </a:xfrm>
          <a:prstGeom prst="rect">
            <a:avLst/>
          </a:prstGeom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1910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Example: Blurring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5237"/>
            <a:ext cx="4343400" cy="5211763"/>
          </a:xfrm>
        </p:spPr>
        <p:txBody>
          <a:bodyPr/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blur an image, we replace each pixel value with a weighted average of values in the neighborhood of the pixel.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Simplest: W x W neighborhood, all weights equal.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 the kernel size gets larger, the result looks more blurry.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279" name="Rectangle 11"/>
          <p:cNvSpPr>
            <a:spLocks noChangeArrowheads="1"/>
          </p:cNvSpPr>
          <p:nvPr/>
        </p:nvSpPr>
        <p:spPr bwMode="auto">
          <a:xfrm>
            <a:off x="6564559" y="3048000"/>
            <a:ext cx="5982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img</a:t>
            </a:r>
            <a:endParaRPr lang="en-US" altLang="en-US" sz="1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4280" name="Rectangle 12"/>
          <p:cNvSpPr>
            <a:spLocks noChangeArrowheads="1"/>
          </p:cNvSpPr>
          <p:nvPr/>
        </p:nvSpPr>
        <p:spPr bwMode="auto">
          <a:xfrm>
            <a:off x="5933435" y="6400800"/>
            <a:ext cx="1976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blurred, W=11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3E35-5CC4-429C-B219-A5945294675E}" type="slidenum">
              <a:rPr lang="en-US" altLang="en-US" smtClean="0"/>
              <a:pPr/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5261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038600" cy="827027"/>
          </a:xfrm>
        </p:spPr>
        <p:txBody>
          <a:bodyPr/>
          <a:lstStyle/>
          <a:p>
            <a:r>
              <a:rPr lang="en-US" dirty="0"/>
              <a:t>Example: 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029200" cy="4876800"/>
          </a:xfrm>
        </p:spPr>
        <p:txBody>
          <a:bodyPr/>
          <a:lstStyle/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An edge pixel is a pixel at a “boundary” of an image part</a:t>
            </a:r>
          </a:p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There is no single definition for what is a “boundary”. </a:t>
            </a:r>
            <a:endParaRPr 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/>
              <a:t>Breaking up an image into parts can be done in many ways.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089150" y="6411913"/>
            <a:ext cx="734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input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477000" y="3429000"/>
            <a:ext cx="1450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fewer edges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477000" y="6400800"/>
            <a:ext cx="1407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more edges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7" y="3959224"/>
            <a:ext cx="3366309" cy="2528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67" y="914400"/>
            <a:ext cx="3366309" cy="25286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67" y="3880054"/>
            <a:ext cx="3366309" cy="25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935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038600" cy="827027"/>
          </a:xfrm>
        </p:spPr>
        <p:txBody>
          <a:bodyPr/>
          <a:lstStyle/>
          <a:p>
            <a:r>
              <a:rPr lang="en-US" dirty="0"/>
              <a:t>Example: 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529793" cy="4876800"/>
          </a:xfrm>
        </p:spPr>
        <p:txBody>
          <a:bodyPr/>
          <a:lstStyle/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An edge pixel is a pixel at a “boundary” of an image part</a:t>
            </a:r>
          </a:p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There is no single definition for what is a “boundary”. </a:t>
            </a:r>
            <a:endParaRPr 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/>
              <a:t>Breaking up an image into parts can be done in many ways.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932504" y="6411913"/>
            <a:ext cx="734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input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477000" y="533400"/>
            <a:ext cx="1450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fewer edges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477000" y="6400800"/>
            <a:ext cx="1407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more edges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29110"/>
            <a:ext cx="3830666" cy="2571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93" y="930318"/>
            <a:ext cx="3830665" cy="2571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93" y="3829111"/>
            <a:ext cx="3830666" cy="25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713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648200" cy="4876800"/>
          </a:xfrm>
        </p:spPr>
        <p:txBody>
          <a:bodyPr/>
          <a:lstStyle/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Producing such edge images is a computer vision topic.</a:t>
            </a:r>
          </a:p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However, some preprocessing steps involve convolutions, and we can see how they work.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038600" cy="827027"/>
          </a:xfrm>
        </p:spPr>
        <p:txBody>
          <a:bodyPr/>
          <a:lstStyle/>
          <a:p>
            <a:r>
              <a:rPr lang="en-US" dirty="0"/>
              <a:t>Example: Edges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932504" y="6411913"/>
            <a:ext cx="734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input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477000" y="533400"/>
            <a:ext cx="1450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fewer edges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477000" y="6400800"/>
            <a:ext cx="1407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more edges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29110"/>
            <a:ext cx="3830666" cy="25716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93" y="930318"/>
            <a:ext cx="3830665" cy="25716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93" y="3829111"/>
            <a:ext cx="3830666" cy="25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34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13507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dx = </a:t>
            </a:r>
            <a:r>
              <a:rPr lang="en-US" sz="2000" dirty="0" err="1"/>
              <a:t>np.array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[[-1, 0, 1]]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img_dx</a:t>
            </a:r>
            <a:r>
              <a:rPr lang="en-US" sz="2000" dirty="0"/>
              <a:t> = convolve2D(</a:t>
            </a:r>
            <a:r>
              <a:rPr lang="en-US" sz="2000" dirty="0" err="1"/>
              <a:t>img</a:t>
            </a:r>
            <a:r>
              <a:rPr lang="en-US" sz="2000" dirty="0"/>
              <a:t>, dx)</a:t>
            </a:r>
          </a:p>
          <a:p>
            <a:pPr marL="0" indent="0">
              <a:buNone/>
            </a:pPr>
            <a:r>
              <a:rPr lang="en-US" sz="2000" dirty="0" err="1"/>
              <a:t>abs_dx</a:t>
            </a:r>
            <a:r>
              <a:rPr lang="en-US" sz="2000" dirty="0"/>
              <a:t> = </a:t>
            </a:r>
            <a:r>
              <a:rPr lang="en-US" sz="2000" dirty="0" err="1"/>
              <a:t>np.abs</a:t>
            </a:r>
            <a:r>
              <a:rPr lang="en-US" sz="2000" dirty="0"/>
              <a:t>(</a:t>
            </a:r>
            <a:r>
              <a:rPr lang="en-US" sz="2000" dirty="0" err="1"/>
              <a:t>img_dx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show_image</a:t>
            </a:r>
            <a:r>
              <a:rPr lang="en-US" sz="2000" dirty="0"/>
              <a:t>(</a:t>
            </a:r>
            <a:r>
              <a:rPr lang="en-US" sz="2000" dirty="0" err="1"/>
              <a:t>abs_dx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What pixel (</a:t>
            </a:r>
            <a:r>
              <a:rPr lang="en-US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r,c</a:t>
            </a: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) would get the highest value if we convolve with [-1,0,1]?</a:t>
            </a:r>
          </a:p>
          <a:p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A pixel such that the value at (r,c+1) is as low as possible, and the value at (r,c+1) is as high as possible.</a:t>
            </a:r>
          </a:p>
          <a:p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So, a high value in the result indicates a boundary between a darker region on the left and a brighter region on the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810000" cy="827027"/>
          </a:xfrm>
        </p:spPr>
        <p:txBody>
          <a:bodyPr/>
          <a:lstStyle/>
          <a:p>
            <a:r>
              <a:rPr lang="en-US" dirty="0"/>
              <a:t>Vertical Edges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477000" y="6400800"/>
            <a:ext cx="896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output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70" y="3498497"/>
            <a:ext cx="4323130" cy="290230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114800" y="381000"/>
            <a:ext cx="4952951" cy="2735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489326" y="3033960"/>
            <a:ext cx="734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input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41" y="127247"/>
            <a:ext cx="4313147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867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3434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dx = </a:t>
            </a:r>
            <a:r>
              <a:rPr lang="en-US" sz="2000" dirty="0" err="1"/>
              <a:t>np.array</a:t>
            </a:r>
            <a:r>
              <a:rPr lang="en-US" sz="2000" dirty="0"/>
              <a:t>([[-1, 0, 1]])</a:t>
            </a:r>
          </a:p>
          <a:p>
            <a:pPr marL="0" indent="0">
              <a:buNone/>
            </a:pPr>
            <a:r>
              <a:rPr lang="en-US" sz="2000" dirty="0" err="1"/>
              <a:t>img_dx</a:t>
            </a:r>
            <a:r>
              <a:rPr lang="en-US" sz="2000" dirty="0"/>
              <a:t> = convolve2D(</a:t>
            </a:r>
            <a:r>
              <a:rPr lang="en-US" sz="2000" dirty="0" err="1"/>
              <a:t>img</a:t>
            </a:r>
            <a:r>
              <a:rPr lang="en-US" sz="2000" dirty="0"/>
              <a:t>, dx)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abs_dx</a:t>
            </a:r>
            <a:r>
              <a:rPr lang="en-US" sz="2000" dirty="0">
                <a:solidFill>
                  <a:srgbClr val="FF0000"/>
                </a:solidFill>
              </a:rPr>
              <a:t> = </a:t>
            </a:r>
            <a:r>
              <a:rPr lang="en-US" sz="2000" dirty="0" err="1">
                <a:solidFill>
                  <a:srgbClr val="FF0000"/>
                </a:solidFill>
              </a:rPr>
              <a:t>np.abs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img_dx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dirty="0" err="1"/>
              <a:t>show_image</a:t>
            </a:r>
            <a:r>
              <a:rPr lang="en-US" sz="2000" dirty="0"/>
              <a:t>(</a:t>
            </a:r>
            <a:r>
              <a:rPr lang="en-US" sz="2000" dirty="0" err="1"/>
              <a:t>abs_dx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What pixel (</a:t>
            </a:r>
            <a:r>
              <a:rPr lang="en-US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r,c</a:t>
            </a: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) would get the lowest value if we convolve with [-1,0,1]?</a:t>
            </a:r>
          </a:p>
          <a:p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A pixel such that the value at (r,c+1) is as high as possible, and the value at (r,c+1) is as low as possible.</a:t>
            </a:r>
          </a:p>
          <a:p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So, a high negative value in the result indicates a boundary between a brighter region on the left and a darker region on the right.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810000" cy="827027"/>
          </a:xfrm>
        </p:spPr>
        <p:txBody>
          <a:bodyPr/>
          <a:lstStyle/>
          <a:p>
            <a:r>
              <a:rPr lang="en-US" dirty="0"/>
              <a:t>Vertical Edges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477000" y="6400800"/>
            <a:ext cx="896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output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70" y="3498497"/>
            <a:ext cx="4323130" cy="2902302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489326" y="3033960"/>
            <a:ext cx="734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input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41" y="127247"/>
            <a:ext cx="4313147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564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7338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dx = </a:t>
            </a:r>
            <a:r>
              <a:rPr lang="en-US" sz="2000" dirty="0" err="1"/>
              <a:t>np.array</a:t>
            </a:r>
            <a:r>
              <a:rPr lang="en-US" sz="2000" dirty="0"/>
              <a:t>([[-1, 0, 1]])</a:t>
            </a:r>
          </a:p>
          <a:p>
            <a:pPr marL="0" indent="0">
              <a:buNone/>
            </a:pPr>
            <a:r>
              <a:rPr lang="en-US" sz="2000" dirty="0" err="1"/>
              <a:t>img_dx</a:t>
            </a:r>
            <a:r>
              <a:rPr lang="en-US" sz="2000" dirty="0"/>
              <a:t> = convolve2D(</a:t>
            </a:r>
            <a:r>
              <a:rPr lang="en-US" sz="2000" dirty="0" err="1"/>
              <a:t>img</a:t>
            </a:r>
            <a:r>
              <a:rPr lang="en-US" sz="2000" dirty="0"/>
              <a:t>, dx)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abs_dx</a:t>
            </a:r>
            <a:r>
              <a:rPr lang="en-US" sz="2000" dirty="0">
                <a:solidFill>
                  <a:srgbClr val="FF0000"/>
                </a:solidFill>
              </a:rPr>
              <a:t> = </a:t>
            </a:r>
            <a:r>
              <a:rPr lang="en-US" sz="2000" dirty="0" err="1">
                <a:solidFill>
                  <a:srgbClr val="FF0000"/>
                </a:solidFill>
              </a:rPr>
              <a:t>np.abs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img_dx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dirty="0" err="1"/>
              <a:t>show_image</a:t>
            </a:r>
            <a:r>
              <a:rPr lang="en-US" sz="2000" dirty="0"/>
              <a:t>(</a:t>
            </a:r>
            <a:r>
              <a:rPr lang="en-US" sz="2000" dirty="0" err="1"/>
              <a:t>abs_dx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So, the absolute value of the result is high if the pixel is at a boundary between a region on the left and a region on the right with a high difference in intensity.</a:t>
            </a:r>
          </a:p>
          <a:p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This is why we take the absolute value.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810000" cy="827027"/>
          </a:xfrm>
        </p:spPr>
        <p:txBody>
          <a:bodyPr/>
          <a:lstStyle/>
          <a:p>
            <a:r>
              <a:rPr lang="en-US" dirty="0"/>
              <a:t>Vertical Edges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477000" y="6400800"/>
            <a:ext cx="896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output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70" y="3498497"/>
            <a:ext cx="4323130" cy="2902302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489326" y="3033960"/>
            <a:ext cx="734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input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41" y="127247"/>
            <a:ext cx="4313147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186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37338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def</a:t>
            </a:r>
            <a:r>
              <a:rPr lang="en-US" sz="2000" dirty="0"/>
              <a:t> </a:t>
            </a:r>
            <a:r>
              <a:rPr lang="en-US" sz="2000" dirty="0" err="1"/>
              <a:t>show_image</a:t>
            </a:r>
            <a:r>
              <a:rPr lang="en-US" sz="2000" dirty="0"/>
              <a:t>(</a:t>
            </a:r>
            <a:r>
              <a:rPr lang="en-US" sz="2000" dirty="0" err="1"/>
              <a:t>img</a:t>
            </a:r>
            <a:r>
              <a:rPr lang="en-US" sz="2000" dirty="0"/>
              <a:t>):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mn</a:t>
            </a:r>
            <a:r>
              <a:rPr lang="en-US" sz="2000" dirty="0"/>
              <a:t> = </a:t>
            </a:r>
            <a:r>
              <a:rPr lang="en-US" sz="2000" dirty="0" err="1"/>
              <a:t>np.min</a:t>
            </a:r>
            <a:r>
              <a:rPr lang="en-US" sz="2000" dirty="0"/>
              <a:t>(</a:t>
            </a:r>
            <a:r>
              <a:rPr lang="en-US" sz="2000" dirty="0" err="1"/>
              <a:t>img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    mx = </a:t>
            </a:r>
            <a:r>
              <a:rPr lang="en-US" sz="2000" dirty="0" err="1"/>
              <a:t>np.max</a:t>
            </a:r>
            <a:r>
              <a:rPr lang="en-US" sz="2000" dirty="0"/>
              <a:t>(</a:t>
            </a:r>
            <a:r>
              <a:rPr lang="en-US" sz="2000" dirty="0" err="1"/>
              <a:t>img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    img2 = (</a:t>
            </a:r>
            <a:r>
              <a:rPr lang="en-US" sz="2000" dirty="0" err="1"/>
              <a:t>img-mn</a:t>
            </a:r>
            <a:r>
              <a:rPr lang="en-US" sz="2000" dirty="0"/>
              <a:t>)/(mx-</a:t>
            </a:r>
            <a:r>
              <a:rPr lang="en-US" sz="2000" dirty="0" err="1"/>
              <a:t>mn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plt.imshow</a:t>
            </a:r>
            <a:r>
              <a:rPr lang="en-US" sz="2000" dirty="0"/>
              <a:t>(img2, </a:t>
            </a:r>
            <a:r>
              <a:rPr lang="en-US" sz="2000" dirty="0" err="1"/>
              <a:t>cmap</a:t>
            </a:r>
            <a:r>
              <a:rPr lang="en-US" sz="2000" dirty="0"/>
              <a:t>="gray")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" y="544573"/>
            <a:ext cx="4114800" cy="827027"/>
          </a:xfrm>
        </p:spPr>
        <p:txBody>
          <a:bodyPr/>
          <a:lstStyle/>
          <a:p>
            <a:r>
              <a:rPr lang="en-US" dirty="0"/>
              <a:t>Helper Function: </a:t>
            </a:r>
            <a:br>
              <a:rPr lang="en-US" dirty="0"/>
            </a:br>
            <a:r>
              <a:rPr lang="en-US" dirty="0" err="1"/>
              <a:t>show_image</a:t>
            </a:r>
            <a:endParaRPr lang="en-US"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477000" y="6400800"/>
            <a:ext cx="896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output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70" y="3498497"/>
            <a:ext cx="4323130" cy="2902302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489326" y="3033960"/>
            <a:ext cx="734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input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41" y="127247"/>
            <a:ext cx="4313147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08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71" y="3505200"/>
            <a:ext cx="4323130" cy="29023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3733800" cy="49847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err="1"/>
                  <a:t>dy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np.array</a:t>
                </a:r>
                <a:r>
                  <a:rPr lang="en-US" sz="2000" dirty="0"/>
                  <a:t>([[-1], [0], [1]])</a:t>
                </a:r>
              </a:p>
              <a:p>
                <a:pPr marL="0" indent="0">
                  <a:buNone/>
                </a:pPr>
                <a:r>
                  <a:rPr lang="en-US" sz="2000" dirty="0" err="1"/>
                  <a:t>img_dy</a:t>
                </a:r>
                <a:r>
                  <a:rPr lang="en-US" sz="2000" dirty="0"/>
                  <a:t> = convolve2D(</a:t>
                </a:r>
                <a:r>
                  <a:rPr lang="en-US" sz="2000" dirty="0" err="1"/>
                  <a:t>img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dy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r>
                  <a:rPr lang="en-US" sz="2000" dirty="0" err="1"/>
                  <a:t>abs_dy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np.abs</a:t>
                </a:r>
                <a:r>
                  <a:rPr lang="en-US" sz="2000" dirty="0"/>
                  <a:t>(</a:t>
                </a:r>
                <a:r>
                  <a:rPr lang="en-US" sz="2000" dirty="0" err="1"/>
                  <a:t>img_dy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r>
                  <a:rPr lang="en-US" sz="2000" dirty="0" err="1"/>
                  <a:t>show_image</a:t>
                </a:r>
                <a:r>
                  <a:rPr lang="en-US" sz="2000" dirty="0"/>
                  <a:t>(</a:t>
                </a:r>
                <a:r>
                  <a:rPr lang="en-US" sz="2000" dirty="0" err="1"/>
                  <a:t>abs_dy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Here we convolve with a column vector: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sz="20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0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endParaRPr lang="en-US" sz="1400" dirty="0"/>
              </a:p>
              <a:p>
                <a:r>
                  <a:rPr lang="en-US" sz="2000" dirty="0"/>
                  <a:t>The result shows high values for horizontal edges, i.e., for </a:t>
                </a:r>
                <a:r>
                  <a:rPr lang="en-US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pixel is at a boundary between a region on the top and a region on the bottom with a high difference in intensity.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3733800" cy="4984750"/>
              </a:xfrm>
              <a:blipFill>
                <a:blip r:embed="rId4"/>
                <a:stretch>
                  <a:fillRect l="-1797" t="-611" r="-2124" b="-5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038600" cy="827027"/>
          </a:xfrm>
        </p:spPr>
        <p:txBody>
          <a:bodyPr/>
          <a:lstStyle/>
          <a:p>
            <a:r>
              <a:rPr lang="en-US" dirty="0"/>
              <a:t>Horizontal Edges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477000" y="6400800"/>
            <a:ext cx="896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output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489326" y="3033960"/>
            <a:ext cx="734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input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41" y="127247"/>
            <a:ext cx="4313147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1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Pixel values are typically stored using 8-bit unsigned integers, whose values are between 0 and 255.</a:t>
            </a:r>
          </a:p>
          <a:p>
            <a:pPr lvl="1"/>
            <a:r>
              <a:rPr lang="en-US" sz="2000" dirty="0"/>
              <a:t>1 value per pixel for grayscale images.</a:t>
            </a:r>
          </a:p>
          <a:p>
            <a:pPr lvl="1"/>
            <a:r>
              <a:rPr lang="en-US" sz="2000" dirty="0"/>
              <a:t>3 values per pixel for RGB images.</a:t>
            </a:r>
          </a:p>
          <a:p>
            <a:r>
              <a:rPr lang="en-US" sz="2400" dirty="0"/>
              <a:t>However, when working with images, we will encounter and use other representations.</a:t>
            </a:r>
          </a:p>
          <a:p>
            <a:pPr lvl="1"/>
            <a:r>
              <a:rPr lang="en-US" sz="2000" dirty="0"/>
              <a:t>Oftentimes image values are converted to floating point numbers in the [0,1] range, to make them appropriate inputs for neural  networks.</a:t>
            </a:r>
          </a:p>
          <a:p>
            <a:pPr lvl="1"/>
            <a:r>
              <a:rPr lang="en-US" sz="2000" dirty="0"/>
              <a:t>Sometimes image values can be 16-bit integers, if they are produced from cameras with the appropriate “dynamic range”.</a:t>
            </a:r>
          </a:p>
          <a:p>
            <a:pPr lvl="1"/>
            <a:r>
              <a:rPr lang="en-US" sz="2000" dirty="0"/>
              <a:t>Depth cameras often produce RGBD images, where the fourth value specifies the depth of the pixel.</a:t>
            </a:r>
          </a:p>
          <a:p>
            <a:pPr lvl="1"/>
            <a:r>
              <a:rPr lang="en-US" sz="2000" dirty="0"/>
              <a:t>In graphics, a fourth value is used to specify the transparency of each pixel.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436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41" y="3502241"/>
            <a:ext cx="4313147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962400" cy="990600"/>
          </a:xfrm>
        </p:spPr>
        <p:txBody>
          <a:bodyPr/>
          <a:lstStyle/>
          <a:p>
            <a:r>
              <a:rPr lang="en-US" dirty="0"/>
              <a:t>Convolutions Using </a:t>
            </a:r>
            <a:r>
              <a:rPr lang="en-US" dirty="0" err="1"/>
              <a:t>SciPy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486399" cy="166399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numpy</a:t>
            </a:r>
            <a:r>
              <a:rPr lang="en-US" sz="2000" dirty="0"/>
              <a:t> as np</a:t>
            </a:r>
          </a:p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matplotlib.pyplot</a:t>
            </a:r>
            <a:r>
              <a:rPr lang="en-US" sz="2000" dirty="0"/>
              <a:t> as </a:t>
            </a:r>
            <a:r>
              <a:rPr lang="en-US" sz="2000" dirty="0" err="1"/>
              <a:t>plt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scipy.ndimage</a:t>
            </a:r>
            <a:r>
              <a:rPr lang="en-US" sz="2000" dirty="0"/>
              <a:t> as </a:t>
            </a:r>
            <a:r>
              <a:rPr lang="en-US" sz="2000" dirty="0" err="1"/>
              <a:t>ndimage</a:t>
            </a:r>
            <a:endParaRPr lang="en-US" sz="20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 err="1"/>
              <a:t>img</a:t>
            </a:r>
            <a:r>
              <a:rPr lang="en-US" sz="2000" dirty="0"/>
              <a:t> = </a:t>
            </a:r>
            <a:r>
              <a:rPr lang="en-US" sz="2000" dirty="0" err="1"/>
              <a:t>plt.imread</a:t>
            </a:r>
            <a:r>
              <a:rPr lang="en-US" sz="2000" dirty="0"/>
              <a:t>('images/alleghe2.png')</a:t>
            </a:r>
          </a:p>
          <a:p>
            <a:pPr marL="0" indent="0">
              <a:buNone/>
            </a:pPr>
            <a:r>
              <a:rPr lang="en-US" sz="2000" dirty="0" err="1"/>
              <a:t>img</a:t>
            </a:r>
            <a:r>
              <a:rPr lang="en-US" sz="2000" dirty="0"/>
              <a:t> = </a:t>
            </a:r>
            <a:r>
              <a:rPr lang="en-US" sz="2000" dirty="0" err="1"/>
              <a:t>img</a:t>
            </a:r>
            <a:r>
              <a:rPr lang="en-US" sz="2000" dirty="0"/>
              <a:t>[:,:,0:3]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/>
              <a:t>kernel = </a:t>
            </a:r>
            <a:r>
              <a:rPr lang="en-US" sz="2000" dirty="0" err="1"/>
              <a:t>np.ones</a:t>
            </a:r>
            <a:r>
              <a:rPr lang="en-US" sz="2000" dirty="0"/>
              <a:t>((7, 7, 7))</a:t>
            </a:r>
          </a:p>
          <a:p>
            <a:pPr marL="0" indent="0">
              <a:buNone/>
            </a:pPr>
            <a:r>
              <a:rPr lang="en-US" sz="2000" dirty="0"/>
              <a:t>blurred = </a:t>
            </a:r>
            <a:r>
              <a:rPr lang="en-US" sz="2000" dirty="0" err="1"/>
              <a:t>ndimage.convolve</a:t>
            </a:r>
            <a:r>
              <a:rPr lang="en-US" sz="2000" dirty="0"/>
              <a:t>(</a:t>
            </a:r>
            <a:r>
              <a:rPr lang="en-US" sz="2000" dirty="0" err="1"/>
              <a:t>img</a:t>
            </a:r>
            <a:r>
              <a:rPr lang="en-US" sz="2000" dirty="0"/>
              <a:t>, kernel)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 err="1"/>
              <a:t>dy</a:t>
            </a:r>
            <a:r>
              <a:rPr lang="en-US" sz="2000" dirty="0"/>
              <a:t> = </a:t>
            </a:r>
            <a:r>
              <a:rPr lang="en-US" sz="2000" dirty="0" err="1"/>
              <a:t>np.array</a:t>
            </a:r>
            <a:r>
              <a:rPr lang="en-US" sz="2000" dirty="0"/>
              <a:t>([[-1], [0], [1]])</a:t>
            </a:r>
          </a:p>
          <a:p>
            <a:pPr marL="0" indent="0">
              <a:buNone/>
            </a:pPr>
            <a:r>
              <a:rPr lang="en-US" sz="2000" dirty="0" err="1"/>
              <a:t>dy</a:t>
            </a:r>
            <a:r>
              <a:rPr lang="en-US" sz="2000" dirty="0"/>
              <a:t> = </a:t>
            </a:r>
            <a:r>
              <a:rPr lang="en-US" sz="2000" dirty="0" err="1"/>
              <a:t>np.repeat</a:t>
            </a:r>
            <a:r>
              <a:rPr lang="en-US" sz="2000" dirty="0"/>
              <a:t>(</a:t>
            </a:r>
            <a:r>
              <a:rPr lang="en-US" sz="2000" dirty="0" err="1"/>
              <a:t>dy</a:t>
            </a:r>
            <a:r>
              <a:rPr lang="en-US" sz="2000" dirty="0"/>
              <a:t>[:,:,</a:t>
            </a:r>
            <a:r>
              <a:rPr lang="en-US" sz="2000" dirty="0" err="1"/>
              <a:t>np.newaxis</a:t>
            </a:r>
            <a:r>
              <a:rPr lang="en-US" sz="2000" dirty="0"/>
              <a:t>],3,axis=2)</a:t>
            </a:r>
          </a:p>
          <a:p>
            <a:pPr marL="0" indent="0">
              <a:buNone/>
            </a:pPr>
            <a:r>
              <a:rPr lang="en-US" sz="2000" dirty="0" err="1"/>
              <a:t>blur_dy</a:t>
            </a:r>
            <a:r>
              <a:rPr lang="en-US" sz="2000" dirty="0"/>
              <a:t> = </a:t>
            </a:r>
            <a:r>
              <a:rPr lang="en-US" sz="2000" dirty="0" err="1"/>
              <a:t>ndimage.convolve</a:t>
            </a:r>
            <a:r>
              <a:rPr lang="en-US" sz="2000" dirty="0"/>
              <a:t>(blurred, </a:t>
            </a:r>
            <a:r>
              <a:rPr lang="en-US" sz="2000" dirty="0" err="1"/>
              <a:t>dy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abs_dy</a:t>
            </a:r>
            <a:r>
              <a:rPr lang="en-US" sz="2000" dirty="0"/>
              <a:t> = </a:t>
            </a:r>
            <a:r>
              <a:rPr lang="en-US" sz="2000" dirty="0" err="1"/>
              <a:t>np.abs</a:t>
            </a:r>
            <a:r>
              <a:rPr lang="en-US" sz="2000" dirty="0"/>
              <a:t>(</a:t>
            </a:r>
            <a:r>
              <a:rPr lang="en-US" sz="2000" dirty="0" err="1"/>
              <a:t>blur_dy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show_image</a:t>
            </a:r>
            <a:r>
              <a:rPr lang="en-US" sz="2000" dirty="0"/>
              <a:t>(</a:t>
            </a:r>
            <a:r>
              <a:rPr lang="en-US" sz="2000" dirty="0" err="1"/>
              <a:t>abs_dy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Here we first blur the image, and then we find vertical edges.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89326" y="3033960"/>
            <a:ext cx="734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input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477000" y="6400800"/>
            <a:ext cx="896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output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41" y="127247"/>
            <a:ext cx="4313147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149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962400" cy="990600"/>
          </a:xfrm>
        </p:spPr>
        <p:txBody>
          <a:bodyPr/>
          <a:lstStyle/>
          <a:p>
            <a:r>
              <a:rPr lang="en-US" dirty="0"/>
              <a:t>Convolutions Using </a:t>
            </a:r>
            <a:r>
              <a:rPr lang="en-US" dirty="0" err="1"/>
              <a:t>SciPy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486399" cy="166399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numpy</a:t>
            </a:r>
            <a:r>
              <a:rPr lang="en-US" sz="2000" dirty="0"/>
              <a:t> as np</a:t>
            </a:r>
          </a:p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matplotlib.pyplot</a:t>
            </a:r>
            <a:r>
              <a:rPr lang="en-US" sz="2000" dirty="0"/>
              <a:t> as </a:t>
            </a:r>
            <a:r>
              <a:rPr lang="en-US" sz="2000" dirty="0" err="1"/>
              <a:t>plt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scipy.ndimage</a:t>
            </a:r>
            <a:r>
              <a:rPr lang="en-US" sz="2000" dirty="0"/>
              <a:t> as </a:t>
            </a:r>
            <a:r>
              <a:rPr lang="en-US" sz="2000" dirty="0" err="1"/>
              <a:t>ndimage</a:t>
            </a:r>
            <a:endParaRPr lang="en-US" sz="20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 err="1"/>
              <a:t>img</a:t>
            </a:r>
            <a:r>
              <a:rPr lang="en-US" sz="2000" dirty="0"/>
              <a:t> = </a:t>
            </a:r>
            <a:r>
              <a:rPr lang="en-US" sz="2000" dirty="0" err="1"/>
              <a:t>plt.imread</a:t>
            </a:r>
            <a:r>
              <a:rPr lang="en-US" sz="2000" dirty="0"/>
              <a:t>('images/alleghe2.png')</a:t>
            </a:r>
          </a:p>
          <a:p>
            <a:pPr marL="0" indent="0">
              <a:buNone/>
            </a:pPr>
            <a:r>
              <a:rPr lang="en-US" sz="2000" dirty="0" err="1"/>
              <a:t>img</a:t>
            </a:r>
            <a:r>
              <a:rPr lang="en-US" sz="2000" dirty="0"/>
              <a:t> = </a:t>
            </a:r>
            <a:r>
              <a:rPr lang="en-US" sz="2000" dirty="0" err="1"/>
              <a:t>img</a:t>
            </a:r>
            <a:r>
              <a:rPr lang="en-US" sz="2000" dirty="0"/>
              <a:t>[:,:,0:3]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kernel = </a:t>
            </a:r>
            <a:r>
              <a:rPr lang="en-US" sz="2000" dirty="0" err="1">
                <a:solidFill>
                  <a:srgbClr val="FF0000"/>
                </a:solidFill>
              </a:rPr>
              <a:t>np.ones</a:t>
            </a:r>
            <a:r>
              <a:rPr lang="en-US" sz="2000" dirty="0">
                <a:solidFill>
                  <a:srgbClr val="FF0000"/>
                </a:solidFill>
              </a:rPr>
              <a:t>((7, 7, 7))</a:t>
            </a:r>
          </a:p>
          <a:p>
            <a:pPr marL="0" indent="0">
              <a:buNone/>
            </a:pPr>
            <a:r>
              <a:rPr lang="en-US" sz="2000" dirty="0"/>
              <a:t>blurred = </a:t>
            </a:r>
            <a:r>
              <a:rPr lang="en-US" sz="2000" dirty="0" err="1"/>
              <a:t>ndimage.convolve</a:t>
            </a:r>
            <a:r>
              <a:rPr lang="en-US" sz="2000" dirty="0"/>
              <a:t>(</a:t>
            </a:r>
            <a:r>
              <a:rPr lang="en-US" sz="2000" dirty="0" err="1"/>
              <a:t>img</a:t>
            </a:r>
            <a:r>
              <a:rPr lang="en-US" sz="2000" dirty="0"/>
              <a:t>, kernel)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dy</a:t>
            </a:r>
            <a:r>
              <a:rPr lang="en-US" sz="2000" dirty="0">
                <a:solidFill>
                  <a:srgbClr val="FF0000"/>
                </a:solidFill>
              </a:rPr>
              <a:t> = </a:t>
            </a:r>
            <a:r>
              <a:rPr lang="en-US" sz="2000" dirty="0" err="1">
                <a:solidFill>
                  <a:srgbClr val="FF0000"/>
                </a:solidFill>
              </a:rPr>
              <a:t>np.array</a:t>
            </a:r>
            <a:r>
              <a:rPr lang="en-US" sz="2000" dirty="0">
                <a:solidFill>
                  <a:srgbClr val="FF0000"/>
                </a:solidFill>
              </a:rPr>
              <a:t>([[-1], [0], [1]])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dy</a:t>
            </a:r>
            <a:r>
              <a:rPr lang="en-US" sz="2000" dirty="0">
                <a:solidFill>
                  <a:srgbClr val="FF0000"/>
                </a:solidFill>
              </a:rPr>
              <a:t> = </a:t>
            </a:r>
            <a:r>
              <a:rPr lang="en-US" sz="2000" dirty="0" err="1">
                <a:solidFill>
                  <a:srgbClr val="FF0000"/>
                </a:solidFill>
              </a:rPr>
              <a:t>np.repeat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dy</a:t>
            </a:r>
            <a:r>
              <a:rPr lang="en-US" sz="2000" dirty="0">
                <a:solidFill>
                  <a:srgbClr val="FF0000"/>
                </a:solidFill>
              </a:rPr>
              <a:t>[:,:,</a:t>
            </a:r>
            <a:r>
              <a:rPr lang="en-US" sz="2000" dirty="0" err="1">
                <a:solidFill>
                  <a:srgbClr val="FF0000"/>
                </a:solidFill>
              </a:rPr>
              <a:t>np.newaxis</a:t>
            </a:r>
            <a:r>
              <a:rPr lang="en-US" sz="2000" dirty="0">
                <a:solidFill>
                  <a:srgbClr val="FF0000"/>
                </a:solidFill>
              </a:rPr>
              <a:t>],3,axis=2)</a:t>
            </a:r>
          </a:p>
          <a:p>
            <a:pPr marL="0" indent="0">
              <a:buNone/>
            </a:pPr>
            <a:r>
              <a:rPr lang="en-US" sz="2000" dirty="0" err="1"/>
              <a:t>blur_dy</a:t>
            </a:r>
            <a:r>
              <a:rPr lang="en-US" sz="2000" dirty="0"/>
              <a:t> = </a:t>
            </a:r>
            <a:r>
              <a:rPr lang="en-US" sz="2000" dirty="0" err="1"/>
              <a:t>ndimage.convolve</a:t>
            </a:r>
            <a:r>
              <a:rPr lang="en-US" sz="2000" dirty="0"/>
              <a:t>(blurred, </a:t>
            </a:r>
            <a:r>
              <a:rPr lang="en-US" sz="2000" dirty="0" err="1"/>
              <a:t>dy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abs_dy</a:t>
            </a:r>
            <a:r>
              <a:rPr lang="en-US" sz="2000" dirty="0"/>
              <a:t> = </a:t>
            </a:r>
            <a:r>
              <a:rPr lang="en-US" sz="2000" dirty="0" err="1"/>
              <a:t>np.abs</a:t>
            </a:r>
            <a:r>
              <a:rPr lang="en-US" sz="2000" dirty="0"/>
              <a:t>(</a:t>
            </a:r>
            <a:r>
              <a:rPr lang="en-US" sz="2000" dirty="0" err="1"/>
              <a:t>blur_dy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show_image</a:t>
            </a:r>
            <a:r>
              <a:rPr lang="en-US" sz="2000" dirty="0"/>
              <a:t>(</a:t>
            </a:r>
            <a:r>
              <a:rPr lang="en-US" sz="2000" dirty="0" err="1"/>
              <a:t>abs_dy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Here we first blur the image, and then we find vertical edges.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00600" y="381000"/>
            <a:ext cx="4267151" cy="2735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Convolutions can be done using the built-in </a:t>
            </a:r>
            <a:r>
              <a:rPr lang="en-US" sz="2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scipy.ndimage.convolve</a:t>
            </a:r>
            <a:r>
              <a:rPr lang="en-US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function.</a:t>
            </a:r>
          </a:p>
          <a:p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In this function, if the image is a 3D array (like an RGB image), then the kernel should also be 3D.</a:t>
            </a:r>
          </a:p>
          <a:p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This code defines two kernels and combines two convolutions (blurring and convolving with </a:t>
            </a:r>
            <a:r>
              <a:rPr lang="en-US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dy</a:t>
            </a: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We make sure that each kernel is a 3D array.</a:t>
            </a:r>
          </a:p>
          <a:p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Note how </a:t>
            </a:r>
            <a:r>
              <a:rPr lang="en-US" sz="2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np.repeat</a:t>
            </a:r>
            <a:r>
              <a:rPr lang="en-US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is used to repeat </a:t>
            </a:r>
            <a:r>
              <a:rPr lang="en-US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dy</a:t>
            </a: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3 times, so as to convert it to a 3D array.</a:t>
            </a:r>
          </a:p>
        </p:txBody>
      </p:sp>
    </p:spTree>
    <p:extLst>
      <p:ext uri="{BB962C8B-B14F-4D97-AF65-F5344CB8AC3E}">
        <p14:creationId xmlns:p14="http://schemas.microsoft.com/office/powerpoint/2010/main" val="424339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numpy</a:t>
            </a:r>
            <a:r>
              <a:rPr lang="en-US" sz="2000" dirty="0"/>
              <a:t> as np</a:t>
            </a:r>
          </a:p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matplotlib.pyplot</a:t>
            </a:r>
            <a:r>
              <a:rPr lang="en-US" sz="2000" dirty="0"/>
              <a:t> as </a:t>
            </a:r>
            <a:r>
              <a:rPr lang="en-US" sz="2000" dirty="0" err="1"/>
              <a:t>plt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img</a:t>
            </a:r>
            <a:r>
              <a:rPr lang="en-US" sz="2000" dirty="0"/>
              <a:t> = </a:t>
            </a:r>
            <a:r>
              <a:rPr lang="en-US" sz="2000" dirty="0" err="1"/>
              <a:t>plt.imread</a:t>
            </a:r>
            <a:r>
              <a:rPr lang="en-US" sz="2000" dirty="0"/>
              <a:t>('hand1_gray.png')</a:t>
            </a:r>
          </a:p>
          <a:p>
            <a:pPr marL="0" indent="0">
              <a:buNone/>
            </a:pPr>
            <a:r>
              <a:rPr lang="en-US" sz="2000" dirty="0" err="1"/>
              <a:t>plt.imshow</a:t>
            </a:r>
            <a:r>
              <a:rPr lang="en-US" sz="2000" dirty="0"/>
              <a:t>(</a:t>
            </a:r>
            <a:r>
              <a:rPr lang="en-US" sz="2000" dirty="0" err="1"/>
              <a:t>img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There are many Python libraries that facilitate various aspects of working with images.</a:t>
            </a:r>
          </a:p>
          <a:p>
            <a:pPr lvl="1"/>
            <a:r>
              <a:rPr lang="en-US" sz="2000" dirty="0" err="1"/>
              <a:t>OpenCV</a:t>
            </a:r>
            <a:r>
              <a:rPr lang="en-US" sz="2000" dirty="0"/>
              <a:t>, PIL, </a:t>
            </a:r>
            <a:r>
              <a:rPr lang="en-US" sz="2000" dirty="0" err="1"/>
              <a:t>matplotlib</a:t>
            </a:r>
            <a:r>
              <a:rPr lang="en-US" sz="2000" dirty="0"/>
              <a:t>, …</a:t>
            </a:r>
          </a:p>
          <a:p>
            <a:r>
              <a:rPr lang="en-US" sz="2400" dirty="0"/>
              <a:t>We will use these libraries as needed.</a:t>
            </a:r>
          </a:p>
          <a:p>
            <a:r>
              <a:rPr lang="en-US" sz="2400" dirty="0"/>
              <a:t>For now, we start </a:t>
            </a:r>
            <a:r>
              <a:rPr lang="en-US" sz="2400" dirty="0" err="1"/>
              <a:t>witn</a:t>
            </a:r>
            <a:r>
              <a:rPr lang="en-US" sz="2400" dirty="0"/>
              <a:t> </a:t>
            </a:r>
            <a:r>
              <a:rPr lang="en-US" sz="2400" dirty="0" err="1"/>
              <a:t>matplotlib</a:t>
            </a:r>
            <a:r>
              <a:rPr lang="en-US" sz="2400" dirty="0"/>
              <a:t>, which implements some functionality familiar to </a:t>
            </a:r>
            <a:r>
              <a:rPr lang="en-US" sz="2400" dirty="0" err="1"/>
              <a:t>Matlab</a:t>
            </a:r>
            <a:r>
              <a:rPr lang="en-US" sz="2400" dirty="0"/>
              <a:t> 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1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numpy</a:t>
            </a:r>
            <a:r>
              <a:rPr lang="en-US" sz="2000" dirty="0"/>
              <a:t> as np</a:t>
            </a:r>
          </a:p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matplotlib.pyplot</a:t>
            </a:r>
            <a:r>
              <a:rPr lang="en-US" sz="2000" dirty="0"/>
              <a:t> as </a:t>
            </a:r>
            <a:r>
              <a:rPr lang="en-US" sz="2000" dirty="0" err="1"/>
              <a:t>plt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img</a:t>
            </a:r>
            <a:r>
              <a:rPr lang="en-US" sz="2000" dirty="0"/>
              <a:t> = </a:t>
            </a:r>
            <a:r>
              <a:rPr lang="en-US" sz="2000" dirty="0" err="1"/>
              <a:t>plt.imread</a:t>
            </a:r>
            <a:r>
              <a:rPr lang="en-US" sz="2000" dirty="0"/>
              <a:t>('hand1_color.png')</a:t>
            </a:r>
          </a:p>
          <a:p>
            <a:pPr marL="0" indent="0">
              <a:buNone/>
            </a:pPr>
            <a:r>
              <a:rPr lang="en-US" sz="2000" dirty="0" err="1"/>
              <a:t>plt.imshow</a:t>
            </a:r>
            <a:r>
              <a:rPr lang="en-US" sz="2000" dirty="0"/>
              <a:t>(</a:t>
            </a:r>
            <a:r>
              <a:rPr lang="en-US" sz="2000" dirty="0" err="1"/>
              <a:t>img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If you execute this code:</a:t>
            </a:r>
          </a:p>
          <a:p>
            <a:pPr lvl="1"/>
            <a:r>
              <a:rPr lang="en-US" sz="2000" dirty="0" err="1"/>
              <a:t>imread</a:t>
            </a:r>
            <a:r>
              <a:rPr lang="en-US" sz="2000" dirty="0"/>
              <a:t>() reads the image from the file, and returns a </a:t>
            </a:r>
            <a:r>
              <a:rPr lang="en-US" sz="2000" dirty="0" err="1"/>
              <a:t>numpy</a:t>
            </a:r>
            <a:r>
              <a:rPr lang="en-US" sz="2000" dirty="0"/>
              <a:t> array.</a:t>
            </a:r>
          </a:p>
          <a:p>
            <a:pPr lvl="1"/>
            <a:r>
              <a:rPr lang="en-US" sz="2000" dirty="0" err="1"/>
              <a:t>imshow</a:t>
            </a:r>
            <a:r>
              <a:rPr lang="en-US" sz="2000" dirty="0"/>
              <a:t>() displays the image as shown on the right.</a:t>
            </a:r>
          </a:p>
          <a:p>
            <a:pPr lvl="1"/>
            <a:r>
              <a:rPr lang="en-US" sz="2000" dirty="0"/>
              <a:t>Note that (0,0) is the top left corner.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924" y="1524000"/>
            <a:ext cx="4190476" cy="3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5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print("image dimensions:", </a:t>
            </a:r>
            <a:r>
              <a:rPr lang="en-US" sz="2000" dirty="0" err="1"/>
              <a:t>img.shape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mn</a:t>
            </a:r>
            <a:r>
              <a:rPr lang="en-US" sz="2000" dirty="0"/>
              <a:t> = </a:t>
            </a:r>
            <a:r>
              <a:rPr lang="en-US" sz="2000" dirty="0" err="1"/>
              <a:t>np.min</a:t>
            </a:r>
            <a:r>
              <a:rPr lang="en-US" sz="2000" dirty="0"/>
              <a:t>(</a:t>
            </a:r>
            <a:r>
              <a:rPr lang="en-US" sz="2000" dirty="0" err="1"/>
              <a:t>img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mx = </a:t>
            </a:r>
            <a:r>
              <a:rPr lang="en-US" sz="2000" dirty="0" err="1"/>
              <a:t>np.max</a:t>
            </a:r>
            <a:r>
              <a:rPr lang="en-US" sz="2000" dirty="0"/>
              <a:t>(</a:t>
            </a:r>
            <a:r>
              <a:rPr lang="en-US" sz="2000" dirty="0" err="1"/>
              <a:t>img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print("range: [%.4f, %.4f]" % (</a:t>
            </a:r>
            <a:r>
              <a:rPr lang="en-US" sz="2000" dirty="0" err="1"/>
              <a:t>mn</a:t>
            </a:r>
            <a:r>
              <a:rPr lang="en-US" sz="2000" dirty="0"/>
              <a:t>, mx))</a:t>
            </a:r>
          </a:p>
          <a:p>
            <a:pPr marL="0" indent="0">
              <a:buNone/>
            </a:pPr>
            <a:r>
              <a:rPr lang="en-US" sz="2000" dirty="0"/>
              <a:t>print("data type:", </a:t>
            </a:r>
            <a:r>
              <a:rPr lang="en-US" sz="2000" dirty="0" err="1"/>
              <a:t>img.dtype</a:t>
            </a:r>
            <a:r>
              <a:rPr lang="en-US" sz="2000" dirty="0"/>
              <a:t>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Four values per pixel: (red, green, blue, transparency).</a:t>
            </a:r>
          </a:p>
          <a:p>
            <a:r>
              <a:rPr lang="en-US" sz="2400" dirty="0"/>
              <a:t>Values are floats between 0 and 1.</a:t>
            </a:r>
          </a:p>
          <a:p>
            <a:r>
              <a:rPr lang="en-US" sz="2400" dirty="0"/>
              <a:t>To avoid bugs, always verify the format of the images you use.</a:t>
            </a:r>
          </a:p>
          <a:p>
            <a:pPr lvl="1"/>
            <a:r>
              <a:rPr lang="en-US" sz="2000" dirty="0"/>
              <a:t>I expected </a:t>
            </a:r>
            <a:r>
              <a:rPr lang="en-US" sz="2000" dirty="0" err="1"/>
              <a:t>imread</a:t>
            </a:r>
            <a:r>
              <a:rPr lang="en-US" sz="2000" dirty="0"/>
              <a:t> to return RGB values in uint8 format, I was wrong.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924" y="1524000"/>
            <a:ext cx="4190476" cy="320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3429000"/>
            <a:ext cx="4114800" cy="138499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</a:p>
          <a:p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image dimensions: (240, 320, 4)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range: [0.0000, 1.0000]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 type: float32</a:t>
            </a:r>
          </a:p>
        </p:txBody>
      </p:sp>
    </p:spTree>
    <p:extLst>
      <p:ext uri="{BB962C8B-B14F-4D97-AF65-F5344CB8AC3E}">
        <p14:creationId xmlns:p14="http://schemas.microsoft.com/office/powerpoint/2010/main" val="3802140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5889944BB334799533CD849BA11EA" ma:contentTypeVersion="13" ma:contentTypeDescription="Create a new document." ma:contentTypeScope="" ma:versionID="f98ea0103e7521bf603d3d4b74d9017f">
  <xsd:schema xmlns:xsd="http://www.w3.org/2001/XMLSchema" xmlns:xs="http://www.w3.org/2001/XMLSchema" xmlns:p="http://schemas.microsoft.com/office/2006/metadata/properties" xmlns:ns3="10f37ff0-b97a-40d0-a943-a94b1e0ce6f2" xmlns:ns4="169f0bbc-c66a-4669-ba93-1a37129081a6" targetNamespace="http://schemas.microsoft.com/office/2006/metadata/properties" ma:root="true" ma:fieldsID="19670c01b5dc22d4ce3a7867501a5d1e" ns3:_="" ns4:_="">
    <xsd:import namespace="10f37ff0-b97a-40d0-a943-a94b1e0ce6f2"/>
    <xsd:import namespace="169f0bbc-c66a-4669-ba93-1a37129081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37ff0-b97a-40d0-a943-a94b1e0ce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f0bbc-c66a-4669-ba93-1a37129081a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A59716-3790-4F74-AF65-F29F05911F4A}">
  <ds:schemaRefs>
    <ds:schemaRef ds:uri="http://schemas.microsoft.com/office/2006/metadata/properties"/>
    <ds:schemaRef ds:uri="169f0bbc-c66a-4669-ba93-1a37129081a6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0f37ff0-b97a-40d0-a943-a94b1e0ce6f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6B9AD4-BA3B-47A9-881E-1C7F2937CF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874654-A808-45E5-BB01-C98EC21A50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f37ff0-b97a-40d0-a943-a94b1e0ce6f2"/>
    <ds:schemaRef ds:uri="169f0bbc-c66a-4669-ba93-1a3712908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17104</TotalTime>
  <Words>7782</Words>
  <Application>Microsoft Office PowerPoint</Application>
  <PresentationFormat>On-screen Show (4:3)</PresentationFormat>
  <Paragraphs>2204</Paragraphs>
  <Slides>61</Slides>
  <Notes>61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Cambria Math</vt:lpstr>
      <vt:lpstr>Courier New</vt:lpstr>
      <vt:lpstr>Office Theme</vt:lpstr>
      <vt:lpstr>Bitmap Image</vt:lpstr>
      <vt:lpstr>PowerPoint Presentation</vt:lpstr>
      <vt:lpstr>Grayscale Images</vt:lpstr>
      <vt:lpstr>Grayscale Images</vt:lpstr>
      <vt:lpstr>Color Images</vt:lpstr>
      <vt:lpstr>Pixelated Nature of Color Images</vt:lpstr>
      <vt:lpstr>Image Representations</vt:lpstr>
      <vt:lpstr>Images in Python</vt:lpstr>
      <vt:lpstr>Images in Python</vt:lpstr>
      <vt:lpstr>Images in Python</vt:lpstr>
      <vt:lpstr>Image File Formats</vt:lpstr>
      <vt:lpstr>Creating a Random Image</vt:lpstr>
      <vt:lpstr>Saving as JPEG, and Reading Again</vt:lpstr>
      <vt:lpstr>JPEG: Observations</vt:lpstr>
      <vt:lpstr>JPEG: Observations</vt:lpstr>
      <vt:lpstr>Saving as GIF, and Reading Again</vt:lpstr>
      <vt:lpstr>GIF: Observations</vt:lpstr>
      <vt:lpstr>GIF: Observations</vt:lpstr>
      <vt:lpstr>Saving as PNG, and Reading Again</vt:lpstr>
      <vt:lpstr>PNG: Observations</vt:lpstr>
      <vt:lpstr>PNG: Observations</vt:lpstr>
      <vt:lpstr>Comments on Image Types</vt:lpstr>
      <vt:lpstr>Comments on Image Types</vt:lpstr>
      <vt:lpstr>Image Classification</vt:lpstr>
      <vt:lpstr>Image Classification</vt:lpstr>
      <vt:lpstr>Loading the MNIST Dataset</vt:lpstr>
      <vt:lpstr>Format of the Data</vt:lpstr>
      <vt:lpstr>Visualizing Examples</vt:lpstr>
      <vt:lpstr>Building a Neural Network</vt:lpstr>
      <vt:lpstr>Model Summary</vt:lpstr>
      <vt:lpstr>Training and Testing</vt:lpstr>
      <vt:lpstr>Training and Testing</vt:lpstr>
      <vt:lpstr>PowerPoint Presentation</vt:lpstr>
      <vt:lpstr>Convolution</vt:lpstr>
      <vt:lpstr>Example With Numbers</vt:lpstr>
      <vt:lpstr>Example With Numbers</vt:lpstr>
      <vt:lpstr>Example With Numbers</vt:lpstr>
      <vt:lpstr>Example With Numbers</vt:lpstr>
      <vt:lpstr>Example With Numbers</vt:lpstr>
      <vt:lpstr>Example With Numbers</vt:lpstr>
      <vt:lpstr>Boundary Values</vt:lpstr>
      <vt:lpstr>Boundary Values</vt:lpstr>
      <vt:lpstr>Boundary Values</vt:lpstr>
      <vt:lpstr>Boundary Values</vt:lpstr>
      <vt:lpstr>Boundary Values</vt:lpstr>
      <vt:lpstr>Boundary Values</vt:lpstr>
      <vt:lpstr>Boundary Values</vt:lpstr>
      <vt:lpstr>Code for Convolution</vt:lpstr>
      <vt:lpstr>Intuition on Convolution</vt:lpstr>
      <vt:lpstr>Example: Blurring</vt:lpstr>
      <vt:lpstr>Example: Blurring</vt:lpstr>
      <vt:lpstr>Example: Blurring</vt:lpstr>
      <vt:lpstr>Example: Edges</vt:lpstr>
      <vt:lpstr>Example: Edges</vt:lpstr>
      <vt:lpstr>Example: Edges</vt:lpstr>
      <vt:lpstr>Vertical Edges</vt:lpstr>
      <vt:lpstr>Vertical Edges</vt:lpstr>
      <vt:lpstr>Vertical Edges</vt:lpstr>
      <vt:lpstr>Helper Function:  show_image</vt:lpstr>
      <vt:lpstr>Horizontal Edges</vt:lpstr>
      <vt:lpstr>Convolutions Using SciPy</vt:lpstr>
      <vt:lpstr>Convolutions Using SciPy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athitsos</dc:creator>
  <cp:lastModifiedBy>Vassilis Athitsos</cp:lastModifiedBy>
  <cp:revision>833</cp:revision>
  <dcterms:created xsi:type="dcterms:W3CDTF">2006-08-16T00:00:00Z</dcterms:created>
  <dcterms:modified xsi:type="dcterms:W3CDTF">2025-01-11T01:25:57Z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0x01010080B5889944BB334799533CD849BA11EA</vt:lpwstr>
  </property>
</Properties>
</file>