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6"/>
  </p:notesMasterIdLst>
  <p:handoutMasterIdLst>
    <p:handoutMasterId r:id="rId87"/>
  </p:handoutMasterIdLst>
  <p:sldIdLst>
    <p:sldId id="256" r:id="rId5"/>
    <p:sldId id="259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0" r:id="rId23"/>
    <p:sldId id="312" r:id="rId24"/>
    <p:sldId id="313" r:id="rId25"/>
    <p:sldId id="314" r:id="rId26"/>
    <p:sldId id="315" r:id="rId27"/>
    <p:sldId id="316" r:id="rId28"/>
    <p:sldId id="317" r:id="rId29"/>
    <p:sldId id="319" r:id="rId30"/>
    <p:sldId id="318" r:id="rId31"/>
    <p:sldId id="320" r:id="rId32"/>
    <p:sldId id="321" r:id="rId33"/>
    <p:sldId id="322" r:id="rId34"/>
    <p:sldId id="324" r:id="rId35"/>
    <p:sldId id="325" r:id="rId36"/>
    <p:sldId id="327" r:id="rId37"/>
    <p:sldId id="328" r:id="rId38"/>
    <p:sldId id="329" r:id="rId39"/>
    <p:sldId id="330" r:id="rId40"/>
    <p:sldId id="331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3" r:id="rId51"/>
    <p:sldId id="344" r:id="rId52"/>
    <p:sldId id="345" r:id="rId53"/>
    <p:sldId id="346" r:id="rId54"/>
    <p:sldId id="342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7" r:id="rId65"/>
    <p:sldId id="356" r:id="rId66"/>
    <p:sldId id="358" r:id="rId67"/>
    <p:sldId id="360" r:id="rId68"/>
    <p:sldId id="359" r:id="rId69"/>
    <p:sldId id="362" r:id="rId70"/>
    <p:sldId id="361" r:id="rId71"/>
    <p:sldId id="363" r:id="rId72"/>
    <p:sldId id="373" r:id="rId73"/>
    <p:sldId id="374" r:id="rId74"/>
    <p:sldId id="364" r:id="rId75"/>
    <p:sldId id="365" r:id="rId76"/>
    <p:sldId id="366" r:id="rId77"/>
    <p:sldId id="367" r:id="rId78"/>
    <p:sldId id="375" r:id="rId79"/>
    <p:sldId id="376" r:id="rId80"/>
    <p:sldId id="368" r:id="rId81"/>
    <p:sldId id="369" r:id="rId82"/>
    <p:sldId id="370" r:id="rId83"/>
    <p:sldId id="371" r:id="rId84"/>
    <p:sldId id="372" r:id="rId8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D973A-BEEF-47C3-B1A3-4B33CC5584BA}" v="3" dt="2025-02-26T17:14:29.015"/>
    <p1510:client id="{45D84BF0-D181-4CB4-9EE3-2F31646F8A48}" v="78" dt="2025-02-26T22:34:29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 autoAdjust="0"/>
    <p:restoredTop sz="93144" autoAdjust="0"/>
  </p:normalViewPr>
  <p:slideViewPr>
    <p:cSldViewPr>
      <p:cViewPr varScale="1">
        <p:scale>
          <a:sx n="94" d="100"/>
          <a:sy n="94" d="100"/>
        </p:scale>
        <p:origin x="3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332"/>
    </p:cViewPr>
  </p:sorter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itsos, Vassilis" userId="cac912e4-cfd7-44a5-98fd-59802aaf955c" providerId="ADAL" clId="{5E7D973A-BEEF-47C3-B1A3-4B33CC5584BA}"/>
    <pc:docChg chg="custSel addSld modSld">
      <pc:chgData name="Athitsos, Vassilis" userId="cac912e4-cfd7-44a5-98fd-59802aaf955c" providerId="ADAL" clId="{5E7D973A-BEEF-47C3-B1A3-4B33CC5584BA}" dt="2025-02-26T19:02:16.372" v="334" actId="1035"/>
      <pc:docMkLst>
        <pc:docMk/>
      </pc:docMkLst>
      <pc:sldChg chg="modSp mod">
        <pc:chgData name="Athitsos, Vassilis" userId="cac912e4-cfd7-44a5-98fd-59802aaf955c" providerId="ADAL" clId="{5E7D973A-BEEF-47C3-B1A3-4B33CC5584BA}" dt="2025-02-26T19:02:08.156" v="332" actId="1035"/>
        <pc:sldMkLst>
          <pc:docMk/>
          <pc:sldMk cId="1984525511" sldId="364"/>
        </pc:sldMkLst>
        <pc:spChg chg="mod">
          <ac:chgData name="Athitsos, Vassilis" userId="cac912e4-cfd7-44a5-98fd-59802aaf955c" providerId="ADAL" clId="{5E7D973A-BEEF-47C3-B1A3-4B33CC5584BA}" dt="2025-02-26T19:02:08.156" v="332" actId="1035"/>
          <ac:spMkLst>
            <pc:docMk/>
            <pc:sldMk cId="1984525511" sldId="364"/>
            <ac:spMk id="3" creationId="{00000000-0000-0000-0000-000000000000}"/>
          </ac:spMkLst>
        </pc:spChg>
      </pc:sldChg>
      <pc:sldChg chg="modSp mod">
        <pc:chgData name="Athitsos, Vassilis" userId="cac912e4-cfd7-44a5-98fd-59802aaf955c" providerId="ADAL" clId="{5E7D973A-BEEF-47C3-B1A3-4B33CC5584BA}" dt="2025-02-26T19:01:14.435" v="328" actId="1035"/>
        <pc:sldMkLst>
          <pc:docMk/>
          <pc:sldMk cId="3680756169" sldId="365"/>
        </pc:sldMkLst>
        <pc:spChg chg="mod">
          <ac:chgData name="Athitsos, Vassilis" userId="cac912e4-cfd7-44a5-98fd-59802aaf955c" providerId="ADAL" clId="{5E7D973A-BEEF-47C3-B1A3-4B33CC5584BA}" dt="2025-02-26T19:01:14.435" v="328" actId="1035"/>
          <ac:spMkLst>
            <pc:docMk/>
            <pc:sldMk cId="3680756169" sldId="365"/>
            <ac:spMk id="3" creationId="{00000000-0000-0000-0000-000000000000}"/>
          </ac:spMkLst>
        </pc:spChg>
      </pc:sldChg>
      <pc:sldChg chg="modSp mod">
        <pc:chgData name="Athitsos, Vassilis" userId="cac912e4-cfd7-44a5-98fd-59802aaf955c" providerId="ADAL" clId="{5E7D973A-BEEF-47C3-B1A3-4B33CC5584BA}" dt="2025-02-26T19:02:11.667" v="333" actId="1035"/>
        <pc:sldMkLst>
          <pc:docMk/>
          <pc:sldMk cId="3850770824" sldId="366"/>
        </pc:sldMkLst>
        <pc:spChg chg="mod">
          <ac:chgData name="Athitsos, Vassilis" userId="cac912e4-cfd7-44a5-98fd-59802aaf955c" providerId="ADAL" clId="{5E7D973A-BEEF-47C3-B1A3-4B33CC5584BA}" dt="2025-02-26T19:02:11.667" v="333" actId="1035"/>
          <ac:spMkLst>
            <pc:docMk/>
            <pc:sldMk cId="3850770824" sldId="366"/>
            <ac:spMk id="3" creationId="{00000000-0000-0000-0000-000000000000}"/>
          </ac:spMkLst>
        </pc:spChg>
      </pc:sldChg>
      <pc:sldChg chg="modSp mod">
        <pc:chgData name="Athitsos, Vassilis" userId="cac912e4-cfd7-44a5-98fd-59802aaf955c" providerId="ADAL" clId="{5E7D973A-BEEF-47C3-B1A3-4B33CC5584BA}" dt="2025-02-26T19:02:16.372" v="334" actId="1035"/>
        <pc:sldMkLst>
          <pc:docMk/>
          <pc:sldMk cId="2159654155" sldId="367"/>
        </pc:sldMkLst>
        <pc:spChg chg="mod">
          <ac:chgData name="Athitsos, Vassilis" userId="cac912e4-cfd7-44a5-98fd-59802aaf955c" providerId="ADAL" clId="{5E7D973A-BEEF-47C3-B1A3-4B33CC5584BA}" dt="2025-02-26T19:02:16.372" v="334" actId="1035"/>
          <ac:spMkLst>
            <pc:docMk/>
            <pc:sldMk cId="2159654155" sldId="367"/>
            <ac:spMk id="3" creationId="{00000000-0000-0000-0000-000000000000}"/>
          </ac:spMkLst>
        </pc:spChg>
      </pc:sldChg>
      <pc:sldChg chg="modSp add mod">
        <pc:chgData name="Athitsos, Vassilis" userId="cac912e4-cfd7-44a5-98fd-59802aaf955c" providerId="ADAL" clId="{5E7D973A-BEEF-47C3-B1A3-4B33CC5584BA}" dt="2025-02-26T17:13:37.777" v="296" actId="403"/>
        <pc:sldMkLst>
          <pc:docMk/>
          <pc:sldMk cId="1947789425" sldId="373"/>
        </pc:sldMkLst>
        <pc:spChg chg="mod">
          <ac:chgData name="Athitsos, Vassilis" userId="cac912e4-cfd7-44a5-98fd-59802aaf955c" providerId="ADAL" clId="{5E7D973A-BEEF-47C3-B1A3-4B33CC5584BA}" dt="2025-02-26T17:13:37.777" v="296" actId="403"/>
          <ac:spMkLst>
            <pc:docMk/>
            <pc:sldMk cId="1947789425" sldId="373"/>
            <ac:spMk id="3" creationId="{00000000-0000-0000-0000-000000000000}"/>
          </ac:spMkLst>
        </pc:spChg>
      </pc:sldChg>
      <pc:sldChg chg="add">
        <pc:chgData name="Athitsos, Vassilis" userId="cac912e4-cfd7-44a5-98fd-59802aaf955c" providerId="ADAL" clId="{5E7D973A-BEEF-47C3-B1A3-4B33CC5584BA}" dt="2025-02-26T17:12:52.942" v="293"/>
        <pc:sldMkLst>
          <pc:docMk/>
          <pc:sldMk cId="3501267545" sldId="374"/>
        </pc:sldMkLst>
      </pc:sldChg>
      <pc:sldChg chg="modSp add mod">
        <pc:chgData name="Athitsos, Vassilis" userId="cac912e4-cfd7-44a5-98fd-59802aaf955c" providerId="ADAL" clId="{5E7D973A-BEEF-47C3-B1A3-4B33CC5584BA}" dt="2025-02-26T19:01:30.555" v="331" actId="1035"/>
        <pc:sldMkLst>
          <pc:docMk/>
          <pc:sldMk cId="1227395874" sldId="375"/>
        </pc:sldMkLst>
        <pc:spChg chg="mod">
          <ac:chgData name="Athitsos, Vassilis" userId="cac912e4-cfd7-44a5-98fd-59802aaf955c" providerId="ADAL" clId="{5E7D973A-BEEF-47C3-B1A3-4B33CC5584BA}" dt="2025-02-26T19:01:30.555" v="331" actId="1035"/>
          <ac:spMkLst>
            <pc:docMk/>
            <pc:sldMk cId="1227395874" sldId="375"/>
            <ac:spMk id="3" creationId="{00000000-0000-0000-0000-000000000000}"/>
          </ac:spMkLst>
        </pc:spChg>
      </pc:sldChg>
      <pc:sldChg chg="modSp add mod">
        <pc:chgData name="Athitsos, Vassilis" userId="cac912e4-cfd7-44a5-98fd-59802aaf955c" providerId="ADAL" clId="{5E7D973A-BEEF-47C3-B1A3-4B33CC5584BA}" dt="2025-02-26T19:01:23.012" v="330" actId="1035"/>
        <pc:sldMkLst>
          <pc:docMk/>
          <pc:sldMk cId="2296143780" sldId="376"/>
        </pc:sldMkLst>
        <pc:spChg chg="mod">
          <ac:chgData name="Athitsos, Vassilis" userId="cac912e4-cfd7-44a5-98fd-59802aaf955c" providerId="ADAL" clId="{5E7D973A-BEEF-47C3-B1A3-4B33CC5584BA}" dt="2025-02-26T19:01:23.012" v="330" actId="1035"/>
          <ac:spMkLst>
            <pc:docMk/>
            <pc:sldMk cId="2296143780" sldId="376"/>
            <ac:spMk id="3" creationId="{00000000-0000-0000-0000-000000000000}"/>
          </ac:spMkLst>
        </pc:spChg>
      </pc:sldChg>
    </pc:docChg>
  </pc:docChgLst>
  <pc:docChgLst>
    <pc:chgData name="Vassilis Athitsos" userId="cac912e4-cfd7-44a5-98fd-59802aaf955c" providerId="ADAL" clId="{45D84BF0-D181-4CB4-9EE3-2F31646F8A48}"/>
    <pc:docChg chg="custSel modSld">
      <pc:chgData name="Vassilis Athitsos" userId="cac912e4-cfd7-44a5-98fd-59802aaf955c" providerId="ADAL" clId="{45D84BF0-D181-4CB4-9EE3-2F31646F8A48}" dt="2025-02-26T22:34:29.343" v="77" actId="403"/>
      <pc:docMkLst>
        <pc:docMk/>
      </pc:docMkLst>
      <pc:sldChg chg="modSp">
        <pc:chgData name="Vassilis Athitsos" userId="cac912e4-cfd7-44a5-98fd-59802aaf955c" providerId="ADAL" clId="{45D84BF0-D181-4CB4-9EE3-2F31646F8A48}" dt="2025-02-26T22:29:17.169" v="2" actId="207"/>
        <pc:sldMkLst>
          <pc:docMk/>
          <pc:sldMk cId="1947789425" sldId="373"/>
        </pc:sldMkLst>
        <pc:spChg chg="mod">
          <ac:chgData name="Vassilis Athitsos" userId="cac912e4-cfd7-44a5-98fd-59802aaf955c" providerId="ADAL" clId="{45D84BF0-D181-4CB4-9EE3-2F31646F8A48}" dt="2025-02-26T22:29:17.169" v="2" actId="207"/>
          <ac:spMkLst>
            <pc:docMk/>
            <pc:sldMk cId="1947789425" sldId="373"/>
            <ac:spMk id="5" creationId="{00000000-0000-0000-0000-000000000000}"/>
          </ac:spMkLst>
        </pc:spChg>
      </pc:sldChg>
      <pc:sldChg chg="modSp">
        <pc:chgData name="Vassilis Athitsos" userId="cac912e4-cfd7-44a5-98fd-59802aaf955c" providerId="ADAL" clId="{45D84BF0-D181-4CB4-9EE3-2F31646F8A48}" dt="2025-02-26T22:29:42.413" v="5" actId="207"/>
        <pc:sldMkLst>
          <pc:docMk/>
          <pc:sldMk cId="3501267545" sldId="374"/>
        </pc:sldMkLst>
        <pc:spChg chg="mod">
          <ac:chgData name="Vassilis Athitsos" userId="cac912e4-cfd7-44a5-98fd-59802aaf955c" providerId="ADAL" clId="{45D84BF0-D181-4CB4-9EE3-2F31646F8A48}" dt="2025-02-26T22:29:42.413" v="5" actId="207"/>
          <ac:spMkLst>
            <pc:docMk/>
            <pc:sldMk cId="3501267545" sldId="374"/>
            <ac:spMk id="5" creationId="{00000000-0000-0000-0000-000000000000}"/>
          </ac:spMkLst>
        </pc:spChg>
      </pc:sldChg>
      <pc:sldChg chg="addSp delSp modSp">
        <pc:chgData name="Vassilis Athitsos" userId="cac912e4-cfd7-44a5-98fd-59802aaf955c" providerId="ADAL" clId="{45D84BF0-D181-4CB4-9EE3-2F31646F8A48}" dt="2025-02-26T22:34:29.343" v="77" actId="403"/>
        <pc:sldMkLst>
          <pc:docMk/>
          <pc:sldMk cId="1227395874" sldId="375"/>
        </pc:sldMkLst>
        <pc:spChg chg="del mod">
          <ac:chgData name="Vassilis Athitsos" userId="cac912e4-cfd7-44a5-98fd-59802aaf955c" providerId="ADAL" clId="{45D84BF0-D181-4CB4-9EE3-2F31646F8A48}" dt="2025-02-26T22:33:52.917" v="71" actId="478"/>
          <ac:spMkLst>
            <pc:docMk/>
            <pc:sldMk cId="1227395874" sldId="375"/>
            <ac:spMk id="3" creationId="{00000000-0000-0000-0000-000000000000}"/>
          </ac:spMkLst>
        </pc:spChg>
        <pc:spChg chg="mod">
          <ac:chgData name="Vassilis Athitsos" userId="cac912e4-cfd7-44a5-98fd-59802aaf955c" providerId="ADAL" clId="{45D84BF0-D181-4CB4-9EE3-2F31646F8A48}" dt="2025-02-26T22:30:27.091" v="7" actId="207"/>
          <ac:spMkLst>
            <pc:docMk/>
            <pc:sldMk cId="1227395874" sldId="375"/>
            <ac:spMk id="5" creationId="{00000000-0000-0000-0000-000000000000}"/>
          </ac:spMkLst>
        </pc:spChg>
        <pc:spChg chg="add mod ord">
          <ac:chgData name="Vassilis Athitsos" userId="cac912e4-cfd7-44a5-98fd-59802aaf955c" providerId="ADAL" clId="{45D84BF0-D181-4CB4-9EE3-2F31646F8A48}" dt="2025-02-26T22:34:29.343" v="77" actId="403"/>
          <ac:spMkLst>
            <pc:docMk/>
            <pc:sldMk cId="1227395874" sldId="375"/>
            <ac:spMk id="6" creationId="{9F84EC1D-DD1F-44D2-91B3-125F53DEE0EE}"/>
          </ac:spMkLst>
        </pc:spChg>
        <pc:spChg chg="add del mod">
          <ac:chgData name="Vassilis Athitsos" userId="cac912e4-cfd7-44a5-98fd-59802aaf955c" providerId="ADAL" clId="{45D84BF0-D181-4CB4-9EE3-2F31646F8A48}" dt="2025-02-26T22:34:08.022" v="72" actId="478"/>
          <ac:spMkLst>
            <pc:docMk/>
            <pc:sldMk cId="1227395874" sldId="375"/>
            <ac:spMk id="8" creationId="{FD962A56-0169-4729-B4A1-A8B541F3E91F}"/>
          </ac:spMkLst>
        </pc:spChg>
      </pc:sldChg>
      <pc:sldChg chg="modSp">
        <pc:chgData name="Vassilis Athitsos" userId="cac912e4-cfd7-44a5-98fd-59802aaf955c" providerId="ADAL" clId="{45D84BF0-D181-4CB4-9EE3-2F31646F8A48}" dt="2025-02-26T22:33:08.710" v="67" actId="20577"/>
        <pc:sldMkLst>
          <pc:docMk/>
          <pc:sldMk cId="2296143780" sldId="376"/>
        </pc:sldMkLst>
        <pc:spChg chg="mod">
          <ac:chgData name="Vassilis Athitsos" userId="cac912e4-cfd7-44a5-98fd-59802aaf955c" providerId="ADAL" clId="{45D84BF0-D181-4CB4-9EE3-2F31646F8A48}" dt="2025-02-26T22:33:08.710" v="67" actId="20577"/>
          <ac:spMkLst>
            <pc:docMk/>
            <pc:sldMk cId="2296143780" sldId="376"/>
            <ac:spMk id="3" creationId="{00000000-0000-0000-0000-000000000000}"/>
          </ac:spMkLst>
        </pc:spChg>
        <pc:spChg chg="mod">
          <ac:chgData name="Vassilis Athitsos" userId="cac912e4-cfd7-44a5-98fd-59802aaf955c" providerId="ADAL" clId="{45D84BF0-D181-4CB4-9EE3-2F31646F8A48}" dt="2025-02-26T22:31:57.289" v="20" actId="207"/>
          <ac:spMkLst>
            <pc:docMk/>
            <pc:sldMk cId="2296143780" sldId="376"/>
            <ac:spMk id="5" creationId="{00000000-0000-0000-0000-000000000000}"/>
          </ac:spMkLst>
        </pc:spChg>
      </pc:sldChg>
    </pc:docChg>
  </pc:docChgLst>
  <pc:docChgLst>
    <pc:chgData name="Vassilis Athitsos" userId="cac912e4-cfd7-44a5-98fd-59802aaf955c" providerId="ADAL" clId="{27D61774-7B4E-4DCD-8202-39F80ACF9151}"/>
    <pc:docChg chg="modSld">
      <pc:chgData name="Vassilis Athitsos" userId="cac912e4-cfd7-44a5-98fd-59802aaf955c" providerId="ADAL" clId="{27D61774-7B4E-4DCD-8202-39F80ACF9151}" dt="2025-01-11T01:26:44.421" v="3" actId="20577"/>
      <pc:docMkLst>
        <pc:docMk/>
      </pc:docMkLst>
      <pc:sldChg chg="modSp">
        <pc:chgData name="Vassilis Athitsos" userId="cac912e4-cfd7-44a5-98fd-59802aaf955c" providerId="ADAL" clId="{27D61774-7B4E-4DCD-8202-39F80ACF9151}" dt="2025-01-11T01:26:44.421" v="3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27D61774-7B4E-4DCD-8202-39F80ACF9151}" dt="2025-01-11T01:26:44.421" v="3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7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5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9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3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86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5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7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7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37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9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53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3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4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4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7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3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2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6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1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5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9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6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73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0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884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20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1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6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15.png"/><Relationship Id="rId10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52.png"/><Relationship Id="rId21" Type="http://schemas.openxmlformats.org/officeDocument/2006/relationships/image" Target="../media/image59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2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7.png"/><Relationship Id="rId19" Type="http://schemas.openxmlformats.org/officeDocument/2006/relationships/image" Target="../media/image5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7.png"/><Relationship Id="rId32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15.png"/><Relationship Id="rId4" Type="http://schemas.openxmlformats.org/officeDocument/2006/relationships/image" Target="../media/image36.png"/><Relationship Id="rId9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0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Convolutional Neural Networks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191000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Vassilis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Fully 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76400"/>
            <a:ext cx="5638800" cy="4572000"/>
          </a:xfrm>
        </p:spPr>
        <p:txBody>
          <a:bodyPr/>
          <a:lstStyle/>
          <a:p>
            <a:r>
              <a:rPr lang="en-US" dirty="0"/>
              <a:t>For larger images, let’s say 400x500 pixels, the number of weights could be enormous.</a:t>
            </a:r>
          </a:p>
          <a:p>
            <a:pPr lvl="1"/>
            <a:r>
              <a:rPr lang="en-US" dirty="0"/>
              <a:t>It would be 400*500*400*500, which is 40 billion weights.</a:t>
            </a:r>
          </a:p>
          <a:p>
            <a:r>
              <a:rPr lang="en-US" dirty="0"/>
              <a:t>Such a layer would require:</a:t>
            </a:r>
          </a:p>
          <a:p>
            <a:pPr lvl="1"/>
            <a:r>
              <a:rPr lang="en-US" dirty="0"/>
              <a:t>Large storage to store the weights.</a:t>
            </a:r>
          </a:p>
          <a:p>
            <a:pPr lvl="1"/>
            <a:r>
              <a:rPr lang="en-US" dirty="0"/>
              <a:t>Long time to train.</a:t>
            </a:r>
          </a:p>
          <a:p>
            <a:pPr lvl="1"/>
            <a:r>
              <a:rPr lang="en-US" dirty="0"/>
              <a:t>Long time to classify an input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34351" y="2290675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34351" y="2290675"/>
            <a:ext cx="903098" cy="79623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4351" y="2290675"/>
            <a:ext cx="903099" cy="156444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34351" y="2290675"/>
            <a:ext cx="903099" cy="239175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4351" y="2290675"/>
            <a:ext cx="903099" cy="395305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34350" y="2290675"/>
            <a:ext cx="903100" cy="79623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34350" y="3086905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34350" y="3086905"/>
            <a:ext cx="903100" cy="76821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34350" y="3086905"/>
            <a:ext cx="903100" cy="159552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34350" y="3086905"/>
            <a:ext cx="903100" cy="315682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034351" y="2290675"/>
            <a:ext cx="903099" cy="156444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34351" y="3086905"/>
            <a:ext cx="903098" cy="76821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34351" y="3855121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34351" y="3855121"/>
            <a:ext cx="903099" cy="827309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34351" y="3855121"/>
            <a:ext cx="903099" cy="2388604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34351" y="2290675"/>
            <a:ext cx="903099" cy="239175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034351" y="3086905"/>
            <a:ext cx="903098" cy="159552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34351" y="3855121"/>
            <a:ext cx="903099" cy="827309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34351" y="4682430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34351" y="4682430"/>
            <a:ext cx="903099" cy="156129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34351" y="2438400"/>
            <a:ext cx="898175" cy="380532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34351" y="3233021"/>
            <a:ext cx="974374" cy="3010704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034351" y="3855121"/>
            <a:ext cx="903099" cy="2388604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34351" y="4682430"/>
            <a:ext cx="903099" cy="156129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34351" y="6243725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/>
              <p:cNvSpPr/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593375" y="5068105"/>
            <a:ext cx="0" cy="799295"/>
          </a:xfrm>
          <a:prstGeom prst="straightConnector1">
            <a:avLst/>
          </a:prstGeom>
          <a:ln w="3810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1937450" y="198120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1981200"/>
                <a:ext cx="881950" cy="6189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1937449" y="277743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49" y="2777430"/>
                <a:ext cx="881950" cy="61895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1937450" y="3545646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3545646"/>
                <a:ext cx="881950" cy="61895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1937450" y="4372955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4372955"/>
                <a:ext cx="881950" cy="61895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1937450" y="593425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5934250"/>
                <a:ext cx="881950" cy="61895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378424" y="5068105"/>
            <a:ext cx="0" cy="799295"/>
          </a:xfrm>
          <a:prstGeom prst="straightConnector1">
            <a:avLst/>
          </a:prstGeom>
          <a:ln w="3810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7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Input Layer in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0" y="1371600"/>
                <a:ext cx="4572000" cy="4495800"/>
              </a:xfrm>
            </p:spPr>
            <p:txBody>
              <a:bodyPr/>
              <a:lstStyle/>
              <a:p>
                <a:r>
                  <a:rPr lang="en-US" sz="2400" dirty="0"/>
                  <a:t>To describe a convolutional layer, we need to change our notation a bit.</a:t>
                </a:r>
              </a:p>
              <a:p>
                <a:r>
                  <a:rPr lang="en-US" sz="2400" dirty="0"/>
                  <a:t>The input layer will be a 3D array, to better reflect the fact that the input is an RGB image (of size R*C*3).</a:t>
                </a:r>
              </a:p>
              <a:p>
                <a:r>
                  <a:rPr lang="en-US" sz="2400" dirty="0"/>
                  <a:t>So, what you see on the left is a single layer: the input layer</a:t>
                </a:r>
                <a:r>
                  <a:rPr lang="el-GR" sz="2400" dirty="0"/>
                  <a:t>, </a:t>
                </a:r>
                <a:r>
                  <a:rPr lang="en-US" sz="2400" dirty="0"/>
                  <a:t>with R*C*3 units.</a:t>
                </a:r>
              </a:p>
              <a:p>
                <a:pPr lvl="1"/>
                <a:r>
                  <a:rPr lang="en-US" sz="2000" dirty="0"/>
                  <a:t>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is the unit corresponding to layer 1 (the input layer), row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, column j, channel k.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0" y="1371600"/>
                <a:ext cx="4572000" cy="4495800"/>
              </a:xfrm>
              <a:blipFill>
                <a:blip r:embed="rId3"/>
                <a:stretch>
                  <a:fillRect l="-1733" t="-1084" r="-2667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325426" y="1294043"/>
            <a:ext cx="2722574" cy="1525357"/>
            <a:chOff x="152401" y="2133600"/>
            <a:chExt cx="2722574" cy="1797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152401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1" y="2133600"/>
                  <a:ext cx="690222" cy="468439"/>
                </a:xfrm>
                <a:prstGeom prst="ellipse">
                  <a:avLst/>
                </a:prstGeom>
                <a:blipFill>
                  <a:blip r:embed="rId4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987287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2133600"/>
                  <a:ext cx="690222" cy="468439"/>
                </a:xfrm>
                <a:prstGeom prst="ellipse">
                  <a:avLst/>
                </a:prstGeom>
                <a:blipFill>
                  <a:blip r:embed="rId5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/>
                <p:cNvSpPr/>
                <p:nvPr/>
              </p:nvSpPr>
              <p:spPr>
                <a:xfrm>
                  <a:off x="2179983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983" y="2133600"/>
                  <a:ext cx="690222" cy="468439"/>
                </a:xfrm>
                <a:prstGeom prst="ellipse">
                  <a:avLst/>
                </a:prstGeom>
                <a:blipFill>
                  <a:blip r:embed="rId6"/>
                  <a:stretch>
                    <a:fillRect l="-3419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>
                <a:xfrm>
                  <a:off x="167646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6" y="2667000"/>
                  <a:ext cx="690222" cy="468439"/>
                </a:xfrm>
                <a:prstGeom prst="ellipse">
                  <a:avLst/>
                </a:prstGeom>
                <a:blipFill>
                  <a:blip r:embed="rId7"/>
                  <a:stretch>
                    <a:fillRect l="-2564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152401" y="3462488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1" y="3462488"/>
                  <a:ext cx="690222" cy="468439"/>
                </a:xfrm>
                <a:prstGeom prst="ellipse">
                  <a:avLst/>
                </a:prstGeom>
                <a:blipFill>
                  <a:blip r:embed="rId8"/>
                  <a:stretch>
                    <a:fillRect l="-3390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>
            <a:xfrm>
              <a:off x="1729065" y="2369075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/>
                <p:cNvSpPr/>
                <p:nvPr/>
              </p:nvSpPr>
              <p:spPr>
                <a:xfrm>
                  <a:off x="987287" y="3459371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3459371"/>
                  <a:ext cx="690222" cy="468439"/>
                </a:xfrm>
                <a:prstGeom prst="ellipse">
                  <a:avLst/>
                </a:prstGeom>
                <a:blipFill>
                  <a:blip r:embed="rId9"/>
                  <a:stretch>
                    <a:fillRect l="-3390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/>
                <p:nvPr/>
              </p:nvSpPr>
              <p:spPr>
                <a:xfrm>
                  <a:off x="2184753" y="3459372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753" y="3459372"/>
                  <a:ext cx="690222" cy="468439"/>
                </a:xfrm>
                <a:prstGeom prst="ellipse">
                  <a:avLst/>
                </a:prstGeom>
                <a:blipFill>
                  <a:blip r:embed="rId10"/>
                  <a:stretch>
                    <a:fillRect l="-4274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/>
                <p:nvPr/>
              </p:nvSpPr>
              <p:spPr>
                <a:xfrm>
                  <a:off x="2184753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753" y="2667000"/>
                  <a:ext cx="690222" cy="468439"/>
                </a:xfrm>
                <a:prstGeom prst="ellipse">
                  <a:avLst/>
                </a:prstGeom>
                <a:blipFill>
                  <a:blip r:embed="rId11"/>
                  <a:stretch>
                    <a:fillRect l="-3419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/>
                <p:nvPr/>
              </p:nvSpPr>
              <p:spPr>
                <a:xfrm>
                  <a:off x="987287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2667000"/>
                  <a:ext cx="690222" cy="468439"/>
                </a:xfrm>
                <a:prstGeom prst="ellipse">
                  <a:avLst/>
                </a:prstGeom>
                <a:blipFill>
                  <a:blip r:embed="rId12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>
            <a:xfrm>
              <a:off x="1735940" y="2894798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732893" y="3687973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99025" y="3200400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325198" y="3201543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536380" y="3202693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5426" y="3296383"/>
            <a:ext cx="2722574" cy="1504217"/>
            <a:chOff x="152401" y="2133600"/>
            <a:chExt cx="2722574" cy="1797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/>
                <p:nvPr/>
              </p:nvSpPr>
              <p:spPr>
                <a:xfrm>
                  <a:off x="152401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1" y="2133600"/>
                  <a:ext cx="690222" cy="468439"/>
                </a:xfrm>
                <a:prstGeom prst="ellipse">
                  <a:avLst/>
                </a:prstGeom>
                <a:blipFill>
                  <a:blip r:embed="rId13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987287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2133600"/>
                  <a:ext cx="690222" cy="468439"/>
                </a:xfrm>
                <a:prstGeom prst="ellipse">
                  <a:avLst/>
                </a:prstGeom>
                <a:blipFill>
                  <a:blip r:embed="rId14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/>
                <p:cNvSpPr/>
                <p:nvPr/>
              </p:nvSpPr>
              <p:spPr>
                <a:xfrm>
                  <a:off x="2179983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Oval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983" y="2133600"/>
                  <a:ext cx="690222" cy="468439"/>
                </a:xfrm>
                <a:prstGeom prst="ellipse">
                  <a:avLst/>
                </a:prstGeom>
                <a:blipFill>
                  <a:blip r:embed="rId15"/>
                  <a:stretch>
                    <a:fillRect l="-3419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/>
                <p:cNvSpPr/>
                <p:nvPr/>
              </p:nvSpPr>
              <p:spPr>
                <a:xfrm>
                  <a:off x="167646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Oval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6" y="2667000"/>
                  <a:ext cx="690222" cy="468439"/>
                </a:xfrm>
                <a:prstGeom prst="ellipse">
                  <a:avLst/>
                </a:prstGeom>
                <a:blipFill>
                  <a:blip r:embed="rId16"/>
                  <a:stretch>
                    <a:fillRect l="-2564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/>
                <p:nvPr/>
              </p:nvSpPr>
              <p:spPr>
                <a:xfrm>
                  <a:off x="152401" y="3462488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1" y="3462488"/>
                  <a:ext cx="690222" cy="468439"/>
                </a:xfrm>
                <a:prstGeom prst="ellipse">
                  <a:avLst/>
                </a:prstGeom>
                <a:blipFill>
                  <a:blip r:embed="rId17"/>
                  <a:stretch>
                    <a:fillRect l="-3390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/>
            <p:nvPr/>
          </p:nvCxnSpPr>
          <p:spPr>
            <a:xfrm>
              <a:off x="1729065" y="2369075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/>
                <p:cNvSpPr/>
                <p:nvPr/>
              </p:nvSpPr>
              <p:spPr>
                <a:xfrm>
                  <a:off x="987287" y="3459371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Oval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3459371"/>
                  <a:ext cx="690222" cy="468439"/>
                </a:xfrm>
                <a:prstGeom prst="ellipse">
                  <a:avLst/>
                </a:prstGeom>
                <a:blipFill>
                  <a:blip r:embed="rId18"/>
                  <a:stretch>
                    <a:fillRect l="-3390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/>
                <p:cNvSpPr/>
                <p:nvPr/>
              </p:nvSpPr>
              <p:spPr>
                <a:xfrm>
                  <a:off x="2184753" y="3459372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753" y="3459372"/>
                  <a:ext cx="690222" cy="468439"/>
                </a:xfrm>
                <a:prstGeom prst="ellipse">
                  <a:avLst/>
                </a:prstGeom>
                <a:blipFill>
                  <a:blip r:embed="rId19"/>
                  <a:stretch>
                    <a:fillRect l="-4274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/>
                <p:cNvSpPr/>
                <p:nvPr/>
              </p:nvSpPr>
              <p:spPr>
                <a:xfrm>
                  <a:off x="2184753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753" y="2667000"/>
                  <a:ext cx="690222" cy="468439"/>
                </a:xfrm>
                <a:prstGeom prst="ellipse">
                  <a:avLst/>
                </a:prstGeom>
                <a:blipFill>
                  <a:blip r:embed="rId20"/>
                  <a:stretch>
                    <a:fillRect l="-3419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/>
                <p:cNvSpPr/>
                <p:nvPr/>
              </p:nvSpPr>
              <p:spPr>
                <a:xfrm>
                  <a:off x="987287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Oval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2667000"/>
                  <a:ext cx="690222" cy="468439"/>
                </a:xfrm>
                <a:prstGeom prst="ellipse">
                  <a:avLst/>
                </a:prstGeom>
                <a:blipFill>
                  <a:blip r:embed="rId21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/>
            <p:nvPr/>
          </p:nvCxnSpPr>
          <p:spPr>
            <a:xfrm>
              <a:off x="1735940" y="2894798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732893" y="3687973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99025" y="3200400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325198" y="3201543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2536380" y="3202693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25426" y="5201383"/>
            <a:ext cx="2722574" cy="1504217"/>
            <a:chOff x="152401" y="2133600"/>
            <a:chExt cx="2722574" cy="1797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/>
                <p:nvPr/>
              </p:nvSpPr>
              <p:spPr>
                <a:xfrm>
                  <a:off x="152401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1" y="2133600"/>
                  <a:ext cx="690222" cy="468439"/>
                </a:xfrm>
                <a:prstGeom prst="ellipse">
                  <a:avLst/>
                </a:prstGeom>
                <a:blipFill>
                  <a:blip r:embed="rId22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987287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2133600"/>
                  <a:ext cx="690222" cy="468439"/>
                </a:xfrm>
                <a:prstGeom prst="ellipse">
                  <a:avLst/>
                </a:prstGeom>
                <a:blipFill>
                  <a:blip r:embed="rId23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2179983" y="21336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983" y="2133600"/>
                  <a:ext cx="690222" cy="468439"/>
                </a:xfrm>
                <a:prstGeom prst="ellipse">
                  <a:avLst/>
                </a:prstGeom>
                <a:blipFill>
                  <a:blip r:embed="rId24"/>
                  <a:stretch>
                    <a:fillRect l="-3419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/>
                <p:cNvSpPr/>
                <p:nvPr/>
              </p:nvSpPr>
              <p:spPr>
                <a:xfrm>
                  <a:off x="167646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Oval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6" y="2667000"/>
                  <a:ext cx="690222" cy="468439"/>
                </a:xfrm>
                <a:prstGeom prst="ellipse">
                  <a:avLst/>
                </a:prstGeom>
                <a:blipFill>
                  <a:blip r:embed="rId25"/>
                  <a:stretch>
                    <a:fillRect l="-2564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/>
                <p:cNvSpPr/>
                <p:nvPr/>
              </p:nvSpPr>
              <p:spPr>
                <a:xfrm>
                  <a:off x="152401" y="3462488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val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1" y="3462488"/>
                  <a:ext cx="690222" cy="468439"/>
                </a:xfrm>
                <a:prstGeom prst="ellipse">
                  <a:avLst/>
                </a:prstGeom>
                <a:blipFill>
                  <a:blip r:embed="rId26"/>
                  <a:stretch>
                    <a:fillRect l="-3390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Arrow Connector 102"/>
            <p:cNvCxnSpPr/>
            <p:nvPr/>
          </p:nvCxnSpPr>
          <p:spPr>
            <a:xfrm>
              <a:off x="1729065" y="2369075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987287" y="3459371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3459371"/>
                  <a:ext cx="690222" cy="468439"/>
                </a:xfrm>
                <a:prstGeom prst="ellipse">
                  <a:avLst/>
                </a:prstGeom>
                <a:blipFill>
                  <a:blip r:embed="rId27"/>
                  <a:stretch>
                    <a:fillRect l="-3390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/>
                <p:cNvSpPr/>
                <p:nvPr/>
              </p:nvSpPr>
              <p:spPr>
                <a:xfrm>
                  <a:off x="2184753" y="3459372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753" y="3459372"/>
                  <a:ext cx="690222" cy="468439"/>
                </a:xfrm>
                <a:prstGeom prst="ellipse">
                  <a:avLst/>
                </a:prstGeom>
                <a:blipFill>
                  <a:blip r:embed="rId28"/>
                  <a:stretch>
                    <a:fillRect l="-4274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/>
                <p:cNvSpPr/>
                <p:nvPr/>
              </p:nvSpPr>
              <p:spPr>
                <a:xfrm>
                  <a:off x="2184753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Oval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753" y="2667000"/>
                  <a:ext cx="690222" cy="468439"/>
                </a:xfrm>
                <a:prstGeom prst="ellipse">
                  <a:avLst/>
                </a:prstGeom>
                <a:blipFill>
                  <a:blip r:embed="rId29"/>
                  <a:stretch>
                    <a:fillRect l="-3419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Oval 106"/>
                <p:cNvSpPr/>
                <p:nvPr/>
              </p:nvSpPr>
              <p:spPr>
                <a:xfrm>
                  <a:off x="987287" y="2667000"/>
                  <a:ext cx="690222" cy="46843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1,2,2,</m:t>
                            </m:r>
                            <m:r>
                              <a:rPr lang="el-G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Oval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87" y="2667000"/>
                  <a:ext cx="690222" cy="468439"/>
                </a:xfrm>
                <a:prstGeom prst="ellipse">
                  <a:avLst/>
                </a:prstGeom>
                <a:blipFill>
                  <a:blip r:embed="rId30"/>
                  <a:stretch>
                    <a:fillRect l="-2542"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/>
            <p:nvPr/>
          </p:nvCxnSpPr>
          <p:spPr>
            <a:xfrm>
              <a:off x="1735940" y="2894798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1732893" y="3687973"/>
              <a:ext cx="400707" cy="0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99025" y="3200400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1325198" y="3201543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2536380" y="3202693"/>
              <a:ext cx="0" cy="234337"/>
            </a:xfrm>
            <a:prstGeom prst="straightConnector1">
              <a:avLst/>
            </a:prstGeom>
            <a:ln w="38100"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38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Visualizing the Input Layer in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43000"/>
            <a:ext cx="4572000" cy="4495800"/>
          </a:xfrm>
        </p:spPr>
        <p:txBody>
          <a:bodyPr/>
          <a:lstStyle/>
          <a:p>
            <a:r>
              <a:rPr lang="en-US" sz="2400" dirty="0"/>
              <a:t>Sometimes it is useful to visualize a larger number of units.</a:t>
            </a:r>
          </a:p>
          <a:p>
            <a:r>
              <a:rPr lang="en-US" sz="2400" dirty="0"/>
              <a:t>In that case, we just show them as dots, or little circles, or something of that sort…</a:t>
            </a:r>
          </a:p>
          <a:p>
            <a:r>
              <a:rPr lang="en-US" sz="2400" dirty="0"/>
              <a:t>So, the image on the left still shows the input layer: </a:t>
            </a:r>
          </a:p>
          <a:p>
            <a:pPr lvl="1"/>
            <a:r>
              <a:rPr lang="en-US" sz="2000" dirty="0"/>
              <a:t>R*C*3 units, corresponding to an RGB image with R rows and C columns.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143000"/>
            <a:ext cx="1752600" cy="1600200"/>
            <a:chOff x="228600" y="1600200"/>
            <a:chExt cx="1752600" cy="1600200"/>
          </a:xfrm>
        </p:grpSpPr>
        <p:sp>
          <p:nvSpPr>
            <p:cNvPr id="5" name="Oval 4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52400" y="3124200"/>
            <a:ext cx="1752600" cy="1600200"/>
            <a:chOff x="228600" y="1600200"/>
            <a:chExt cx="1752600" cy="1600200"/>
          </a:xfrm>
        </p:grpSpPr>
        <p:sp>
          <p:nvSpPr>
            <p:cNvPr id="257" name="Oval 256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152400" y="5105400"/>
            <a:ext cx="1752600" cy="1600200"/>
            <a:chOff x="228600" y="1600200"/>
            <a:chExt cx="1752600" cy="1600200"/>
          </a:xfrm>
        </p:grpSpPr>
        <p:sp>
          <p:nvSpPr>
            <p:cNvPr id="390" name="Oval 389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858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Visualizing the Input Layer in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43000"/>
            <a:ext cx="4572000" cy="4495800"/>
          </a:xfrm>
        </p:spPr>
        <p:txBody>
          <a:bodyPr/>
          <a:lstStyle/>
          <a:p>
            <a:r>
              <a:rPr lang="en-US" sz="2400" dirty="0"/>
              <a:t>Before we define convolutional layers in their general forms, we will see a specific example.</a:t>
            </a:r>
          </a:p>
          <a:p>
            <a:r>
              <a:rPr lang="en-US" sz="2400" dirty="0"/>
              <a:t>In this example, the convolutional layer will be the second layer, right after the input layer.</a:t>
            </a:r>
          </a:p>
          <a:p>
            <a:r>
              <a:rPr lang="en-US" sz="2400" dirty="0"/>
              <a:t>The convolutional layer is based on (but not identical to) a convolution operation.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143000"/>
            <a:ext cx="1752600" cy="1600200"/>
            <a:chOff x="228600" y="1600200"/>
            <a:chExt cx="1752600" cy="1600200"/>
          </a:xfrm>
        </p:grpSpPr>
        <p:sp>
          <p:nvSpPr>
            <p:cNvPr id="5" name="Oval 4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52400" y="3124200"/>
            <a:ext cx="1752600" cy="1600200"/>
            <a:chOff x="228600" y="1600200"/>
            <a:chExt cx="1752600" cy="1600200"/>
          </a:xfrm>
        </p:grpSpPr>
        <p:sp>
          <p:nvSpPr>
            <p:cNvPr id="257" name="Oval 256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152400" y="5105400"/>
            <a:ext cx="1752600" cy="1600200"/>
            <a:chOff x="228600" y="1600200"/>
            <a:chExt cx="1752600" cy="1600200"/>
          </a:xfrm>
        </p:grpSpPr>
        <p:sp>
          <p:nvSpPr>
            <p:cNvPr id="390" name="Oval 389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13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a Convolutional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43000"/>
            <a:ext cx="4572000" cy="4495800"/>
          </a:xfrm>
        </p:spPr>
        <p:txBody>
          <a:bodyPr/>
          <a:lstStyle/>
          <a:p>
            <a:r>
              <a:rPr lang="en-US" sz="2400" dirty="0"/>
              <a:t>A convolution is defined by an M*N*C array of weights.</a:t>
            </a:r>
          </a:p>
          <a:p>
            <a:r>
              <a:rPr lang="en-US" sz="2400" dirty="0"/>
              <a:t>In our example, we will use M=3 and N=3.</a:t>
            </a:r>
          </a:p>
          <a:p>
            <a:r>
              <a:rPr lang="en-US" sz="2400" dirty="0"/>
              <a:t>Let’s see what happens with a single such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143000"/>
            <a:ext cx="1752600" cy="1600200"/>
            <a:chOff x="228600" y="1600200"/>
            <a:chExt cx="1752600" cy="1600200"/>
          </a:xfrm>
        </p:grpSpPr>
        <p:sp>
          <p:nvSpPr>
            <p:cNvPr id="5" name="Oval 4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52400" y="3124200"/>
            <a:ext cx="1752600" cy="1600200"/>
            <a:chOff x="228600" y="1600200"/>
            <a:chExt cx="1752600" cy="1600200"/>
          </a:xfrm>
        </p:grpSpPr>
        <p:sp>
          <p:nvSpPr>
            <p:cNvPr id="257" name="Oval 256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152400" y="5105400"/>
            <a:ext cx="1752600" cy="1600200"/>
            <a:chOff x="228600" y="1600200"/>
            <a:chExt cx="1752600" cy="1600200"/>
          </a:xfrm>
        </p:grpSpPr>
        <p:sp>
          <p:nvSpPr>
            <p:cNvPr id="390" name="Oval 389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470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a Convolutional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We are using a 3*3*3 filter.</a:t>
            </a:r>
          </a:p>
          <a:p>
            <a:r>
              <a:rPr lang="en-US" sz="2400" dirty="0"/>
              <a:t>In the result, we will throw away boundary values, where part of the filter does not align with any image pixels.</a:t>
            </a:r>
          </a:p>
          <a:p>
            <a:r>
              <a:rPr lang="en-US" sz="2400" dirty="0"/>
              <a:t>So, if the image has R rows and C columns, the result will have R-2 rows and C-2 columns.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143000"/>
            <a:ext cx="1752600" cy="1600200"/>
            <a:chOff x="228600" y="1600200"/>
            <a:chExt cx="1752600" cy="1600200"/>
          </a:xfrm>
        </p:grpSpPr>
        <p:sp>
          <p:nvSpPr>
            <p:cNvPr id="5" name="Oval 4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52400" y="3124200"/>
            <a:ext cx="1752600" cy="1600200"/>
            <a:chOff x="228600" y="1600200"/>
            <a:chExt cx="1752600" cy="1600200"/>
          </a:xfrm>
        </p:grpSpPr>
        <p:sp>
          <p:nvSpPr>
            <p:cNvPr id="257" name="Oval 256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152400" y="5105400"/>
            <a:ext cx="1752600" cy="1600200"/>
            <a:chOff x="228600" y="1600200"/>
            <a:chExt cx="1752600" cy="1600200"/>
          </a:xfrm>
        </p:grpSpPr>
        <p:sp>
          <p:nvSpPr>
            <p:cNvPr id="390" name="Oval 389"/>
            <p:cNvSpPr/>
            <p:nvPr/>
          </p:nvSpPr>
          <p:spPr>
            <a:xfrm>
              <a:off x="228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81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33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685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838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990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1143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1295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1447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1600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1752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1905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228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381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533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685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8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990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1143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1295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1447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1600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1752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1905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28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381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533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5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838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990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1143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1295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1447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600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752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905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228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81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33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85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838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990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1295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1447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1600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1752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1905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228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381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533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685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38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990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1143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1295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1447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1600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1752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1905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228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381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33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685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990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1143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295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447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600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1752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228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381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533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85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838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990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1143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1295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1752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1905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228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1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533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685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838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990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1143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1295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1447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1600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1905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228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381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533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685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838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990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1143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1295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447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600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752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905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228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381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533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85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838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990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1143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12954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16002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228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381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3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685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990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1143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12954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16002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17526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1905000" y="3124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43200" y="1600200"/>
            <a:ext cx="1447800" cy="1295400"/>
            <a:chOff x="2743200" y="1600200"/>
            <a:chExt cx="1447800" cy="1295400"/>
          </a:xfrm>
        </p:grpSpPr>
        <p:sp>
          <p:nvSpPr>
            <p:cNvPr id="523" name="Oval 522"/>
            <p:cNvSpPr/>
            <p:nvPr/>
          </p:nvSpPr>
          <p:spPr>
            <a:xfrm>
              <a:off x="2743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2895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3048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3200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3352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3505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3657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3810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3962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4114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2743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2895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3048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3200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3352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505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3657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3810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3962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4114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2743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2895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3048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3200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3352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505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3657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3810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3962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4114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2743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2895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3048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3200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352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3505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3657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3810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3962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4114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2743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2895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3048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3200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3352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3505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3657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3810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3962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4114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743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2895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3048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3200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3352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3505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3657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810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3962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4114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743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2895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3048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3200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3352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3505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3657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3810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3962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4114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2743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2895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3048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3200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3352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3505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3657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3810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3962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4114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2743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2895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3048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3200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3352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3505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3657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3810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3962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4114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791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a Convolutional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(1,1)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71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524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676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828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371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524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52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67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82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371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524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676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828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1371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1524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676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1828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371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524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676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828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524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676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828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1371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152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167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182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1371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1524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1676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1828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1371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1524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676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1371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1524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1676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1828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1371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1524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1676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1828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0" y="1600200"/>
            <a:ext cx="1447800" cy="1295400"/>
            <a:chOff x="2743200" y="1600200"/>
            <a:chExt cx="1447800" cy="1295400"/>
          </a:xfrm>
        </p:grpSpPr>
        <p:sp>
          <p:nvSpPr>
            <p:cNvPr id="523" name="Oval 522"/>
            <p:cNvSpPr/>
            <p:nvPr/>
          </p:nvSpPr>
          <p:spPr>
            <a:xfrm>
              <a:off x="2743200" y="1600200"/>
              <a:ext cx="76200" cy="76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2895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3048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3200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3352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3505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3657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3810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3962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4114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2743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2895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3048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3200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3352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505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3657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3810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3962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4114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2743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2895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3048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3200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3352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505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3657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3810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3962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4114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2743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2895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3048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3200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352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3505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3657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3810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3962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4114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2743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2895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3048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3200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3352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3505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3657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3810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3962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4114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743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2895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3048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3200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3352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3505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3657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810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3962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4114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743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2895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3048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3200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3352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3505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3657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3810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3962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4114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2743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2895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3048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3200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3352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3505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3657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3810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3962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4114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2743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2895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3048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3200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3352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3505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3657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3810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3962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4114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783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a Convolutional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Similarly, the convolution result at location (1,2)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71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524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676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828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371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524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52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67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82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371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524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676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828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1371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1524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676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1828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371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524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676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828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524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676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828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1371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152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167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182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1371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1524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1676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1828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1371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1524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676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1371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1524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1676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1828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1371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1524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1676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1828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0" y="1600200"/>
            <a:ext cx="1447800" cy="1295400"/>
            <a:chOff x="2743200" y="1600200"/>
            <a:chExt cx="1447800" cy="1295400"/>
          </a:xfrm>
        </p:grpSpPr>
        <p:sp>
          <p:nvSpPr>
            <p:cNvPr id="523" name="Oval 522"/>
            <p:cNvSpPr/>
            <p:nvPr/>
          </p:nvSpPr>
          <p:spPr>
            <a:xfrm>
              <a:off x="2743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2895600" y="1600200"/>
              <a:ext cx="76200" cy="76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3048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3200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3352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3505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3657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3810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3962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4114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2743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2895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3048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3200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3352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505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3657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3810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3962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4114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2743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2895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3048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3200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3352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505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3657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3810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3962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4114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2743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2895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3048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3200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352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3505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3657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3810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3962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4114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2743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2895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3048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3200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3352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3505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3657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3810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3962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4114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743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2895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3048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3200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3352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3505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3657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810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3962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4114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743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2895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3048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3200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3352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3505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3657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3810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3962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4114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2743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2895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3048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3200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3352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3505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3657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3810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3962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4114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2743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2895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3048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3200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3352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3505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3657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3810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3962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4114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59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a Convolutional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Similarly, the convolution result at location (2,2)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71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524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676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828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371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524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52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67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82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371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524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676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828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1371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1524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676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1828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371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524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676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828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524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676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828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1371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152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167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182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1371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1524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1676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1828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1371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1524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676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1371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1524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1676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1828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1371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1524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1676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1828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0" y="1600200"/>
            <a:ext cx="1447800" cy="1295400"/>
            <a:chOff x="2743200" y="1600200"/>
            <a:chExt cx="1447800" cy="1295400"/>
          </a:xfrm>
        </p:grpSpPr>
        <p:sp>
          <p:nvSpPr>
            <p:cNvPr id="523" name="Oval 522"/>
            <p:cNvSpPr/>
            <p:nvPr/>
          </p:nvSpPr>
          <p:spPr>
            <a:xfrm>
              <a:off x="2743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2895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3048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3200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3352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35052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36576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38100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39624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4114800" y="1600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2743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2895600" y="1752600"/>
              <a:ext cx="76200" cy="76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3048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3200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3352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5052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36576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38100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39624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4114800" y="1752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2743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2895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3048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3200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3352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5052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36576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38100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39624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4114800" y="1905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2743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2895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3048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3200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352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35052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36576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38100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39624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4114800" y="2057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2743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2895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3048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3200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3352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35052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36576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38100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39624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4114800" y="2209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743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2895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3048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3200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3352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35052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36576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8100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39624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4114800" y="2362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743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2895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3048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3200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3352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35052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36576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38100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39624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4114800" y="2514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2743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2895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3048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3200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3352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35052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36576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38100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39624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4114800" y="2667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2743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2895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3048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3200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3352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35052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36576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38100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39624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4114800" y="2819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24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096000" cy="8382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6127487" y="1205420"/>
            <a:ext cx="172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??x??x??</a:t>
            </a:r>
          </a:p>
        </p:txBody>
      </p:sp>
      <p:graphicFrame>
        <p:nvGraphicFramePr>
          <p:cNvPr id="582" name="Table 5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96591"/>
              </p:ext>
            </p:extLst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93" name="Table 5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84413"/>
              </p:ext>
            </p:extLst>
          </p:nvPr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94" name="Table 5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8696"/>
              </p:ext>
            </p:extLst>
          </p:nvPr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629" name="TextBox 628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630" name="Table 6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33911"/>
              </p:ext>
            </p:extLst>
          </p:nvPr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631" name="Table 6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90624"/>
              </p:ext>
            </p:extLst>
          </p:nvPr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632" name="Table 6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38171"/>
              </p:ext>
            </p:extLst>
          </p:nvPr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23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important design choices in a neural network:</a:t>
            </a:r>
          </a:p>
          <a:p>
            <a:pPr lvl="1"/>
            <a:r>
              <a:rPr lang="en-US" dirty="0"/>
              <a:t>Number of layers.</a:t>
            </a:r>
          </a:p>
          <a:p>
            <a:pPr lvl="2"/>
            <a:r>
              <a:rPr lang="en-US" dirty="0"/>
              <a:t>Too many: slow to train, risk of overfitting.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8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400" dirty="0"/>
              <a:t>How do we compute result(1,1)?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71318"/>
              </p:ext>
            </p:extLst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01413"/>
              </p:ext>
            </p:extLst>
          </p:nvPr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22252"/>
              </p:ext>
            </p:extLst>
          </p:nvPr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37459"/>
              </p:ext>
            </p:extLst>
          </p:nvPr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68614"/>
              </p:ext>
            </p:extLst>
          </p:nvPr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46735"/>
              </p:ext>
            </p:extLst>
          </p:nvPr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5889"/>
              </p:ext>
            </p:extLst>
          </p:nvPr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</p:spTree>
    <p:extLst>
      <p:ext uri="{BB962C8B-B14F-4D97-AF65-F5344CB8AC3E}">
        <p14:creationId xmlns:p14="http://schemas.microsoft.com/office/powerpoint/2010/main" val="4248329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400" dirty="0"/>
              <a:t>How do we compute result(1,1)?</a:t>
            </a:r>
          </a:p>
          <a:p>
            <a:r>
              <a:rPr lang="en-US" sz="2400" dirty="0"/>
              <a:t>We must sum up all these values: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26988"/>
              </p:ext>
            </p:extLst>
          </p:nvPr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/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43450" y="4343400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58*5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75*1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743450" y="5156199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53*7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34*5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68*5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89*3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14*6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96057"/>
              </p:ext>
            </p:extLst>
          </p:nvPr>
        </p:nvGraphicFramePr>
        <p:xfrm>
          <a:off x="4743450" y="5943600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74*8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31*5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71*3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43*3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810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6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10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82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0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82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96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10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82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96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10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82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382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96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10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382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96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810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382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096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4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400" dirty="0"/>
              <a:t>How do we compute result(1,2)?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59682"/>
              </p:ext>
            </p:extLst>
          </p:nvPr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4025"/>
              </p:ext>
            </p:extLst>
          </p:nvPr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</p:spTree>
    <p:extLst>
      <p:ext uri="{BB962C8B-B14F-4D97-AF65-F5344CB8AC3E}">
        <p14:creationId xmlns:p14="http://schemas.microsoft.com/office/powerpoint/2010/main" val="335497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400" dirty="0"/>
              <a:t>How do we compute result(1,2)?</a:t>
            </a:r>
          </a:p>
          <a:p>
            <a:r>
              <a:rPr lang="en-US" sz="2400" dirty="0"/>
              <a:t>We must sum up all these values: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47790"/>
              </p:ext>
            </p:extLst>
          </p:nvPr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11640"/>
              </p:ext>
            </p:extLst>
          </p:nvPr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15190"/>
              </p:ext>
            </p:extLst>
          </p:nvPr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93676"/>
              </p:ext>
            </p:extLst>
          </p:nvPr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35693"/>
              </p:ext>
            </p:extLst>
          </p:nvPr>
        </p:nvGraphicFramePr>
        <p:xfrm>
          <a:off x="4743450" y="4343400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17*5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9*1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78*7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77885"/>
              </p:ext>
            </p:extLst>
          </p:nvPr>
        </p:nvGraphicFramePr>
        <p:xfrm>
          <a:off x="4743450" y="5156199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99*7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34*2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78*5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68*1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72*5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14*3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91*6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0551"/>
              </p:ext>
            </p:extLst>
          </p:nvPr>
        </p:nvGraphicFramePr>
        <p:xfrm>
          <a:off x="4743450" y="5943600"/>
          <a:ext cx="27241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74*9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31*8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13*5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27*6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99*3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43*4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67*3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18*2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609600" y="12054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3000" y="120542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8200" y="12054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09600" y="1447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143000" y="144780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38200" y="1447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09600" y="16626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143000" y="166262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38200" y="166262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09600" y="32004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143000" y="320040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38200" y="32004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09600" y="344278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143000" y="344278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38200" y="344278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09600" y="36576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143000" y="365760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38200" y="36576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09600" y="51816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143000" y="518160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838200" y="51816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09600" y="542398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143000" y="542398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38200" y="542398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09600" y="5638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143000" y="5638800"/>
            <a:ext cx="28956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38200" y="5638800"/>
            <a:ext cx="2971800" cy="775780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400" dirty="0"/>
              <a:t>This way we can compute all values in the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/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3539"/>
              </p:ext>
            </p:extLst>
          </p:nvPr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</p:spTree>
    <p:extLst>
      <p:ext uri="{BB962C8B-B14F-4D97-AF65-F5344CB8AC3E}">
        <p14:creationId xmlns:p14="http://schemas.microsoft.com/office/powerpoint/2010/main" val="3545427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400" dirty="0"/>
              <a:t>How do these operations correspond to a layer in a neural network?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/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/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</p:spTree>
    <p:extLst>
      <p:ext uri="{BB962C8B-B14F-4D97-AF65-F5344CB8AC3E}">
        <p14:creationId xmlns:p14="http://schemas.microsoft.com/office/powerpoint/2010/main" val="4067486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000" dirty="0"/>
              <a:t>Consider the value at position (1,1) of the result.</a:t>
            </a:r>
          </a:p>
          <a:p>
            <a:r>
              <a:rPr lang="en-US" sz="2000" dirty="0"/>
              <a:t>How do we obtain that value?</a:t>
            </a:r>
          </a:p>
          <a:p>
            <a:r>
              <a:rPr lang="en-US" sz="2000" dirty="0"/>
              <a:t>It is a dot product between a subset of the input numbers, and a specific set of weights.</a:t>
            </a:r>
          </a:p>
          <a:p>
            <a:r>
              <a:rPr lang="en-US" sz="2000" dirty="0"/>
              <a:t>This like having a perceptron.</a:t>
            </a:r>
          </a:p>
          <a:p>
            <a:pPr lvl="1"/>
            <a:r>
              <a:rPr lang="en-US" sz="1600" dirty="0"/>
              <a:t>What are the inputs of the perceptron?</a:t>
            </a:r>
          </a:p>
          <a:p>
            <a:pPr lvl="1"/>
            <a:r>
              <a:rPr lang="en-US" sz="1600" dirty="0"/>
              <a:t>What are the weights of the perceptron?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/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/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10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6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10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82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0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82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96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10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82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96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10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82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382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96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10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382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96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810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382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096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7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000" dirty="0"/>
              <a:t>Consider the value at position (1,1) of the result.</a:t>
            </a:r>
          </a:p>
          <a:p>
            <a:r>
              <a:rPr lang="en-US" sz="2000" dirty="0"/>
              <a:t>How do we obtain that value?</a:t>
            </a:r>
          </a:p>
          <a:p>
            <a:r>
              <a:rPr lang="en-US" sz="2000" dirty="0"/>
              <a:t>It is a dot product between a subset of the input numbers, and a specific set of weights.</a:t>
            </a:r>
          </a:p>
          <a:p>
            <a:r>
              <a:rPr lang="en-US" sz="2000" dirty="0"/>
              <a:t>This like having a perceptron.</a:t>
            </a:r>
          </a:p>
          <a:p>
            <a:pPr lvl="1"/>
            <a:r>
              <a:rPr lang="en-US" sz="1600"/>
              <a:t>Perceptron inputs </a:t>
            </a:r>
            <a:r>
              <a:rPr lang="en-US" sz="1600" dirty="0"/>
              <a:t>are the red values</a:t>
            </a:r>
          </a:p>
          <a:p>
            <a:pPr lvl="1"/>
            <a:r>
              <a:rPr lang="en-US" sz="1600" dirty="0"/>
              <a:t>Perceptron weights are the filter values.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/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/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10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" y="1189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600" y="14478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10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82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" y="167640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0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82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9600" y="32180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10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82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9600" y="34759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10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82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" y="37045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382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9600" y="5199230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10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382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9600" y="54571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810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382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09600" y="5685715"/>
            <a:ext cx="3200400" cy="791285"/>
          </a:xfrm>
          <a:prstGeom prst="straightConnector1">
            <a:avLst/>
          </a:prstGeom>
          <a:ln w="1905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5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276600"/>
            <a:ext cx="4648200" cy="3048000"/>
          </a:xfrm>
        </p:spPr>
        <p:txBody>
          <a:bodyPr/>
          <a:lstStyle/>
          <a:p>
            <a:r>
              <a:rPr lang="en-US" sz="2400" dirty="0"/>
              <a:t>So, the convolution operation can be thought of as defining the second layer of a neural network.</a:t>
            </a:r>
          </a:p>
          <a:p>
            <a:pPr lvl="1"/>
            <a:r>
              <a:rPr lang="en-US" sz="2000" dirty="0"/>
              <a:t>Each unit in that layer is connected to 27 units in the input layer.</a:t>
            </a:r>
          </a:p>
          <a:p>
            <a:pPr lvl="1"/>
            <a:r>
              <a:rPr lang="en-US" sz="2000" b="1" dirty="0"/>
              <a:t>ALL UNITS HAVE IDENTICAL WEIGHTS, </a:t>
            </a:r>
            <a:r>
              <a:rPr lang="en-US" sz="2000" dirty="0"/>
              <a:t>specified by the values in the 3x3x3 filter.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/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/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</p:spTree>
    <p:extLst>
      <p:ext uri="{BB962C8B-B14F-4D97-AF65-F5344CB8AC3E}">
        <p14:creationId xmlns:p14="http://schemas.microsoft.com/office/powerpoint/2010/main" val="538607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50" y="3276600"/>
            <a:ext cx="4819650" cy="3048000"/>
          </a:xfrm>
        </p:spPr>
        <p:txBody>
          <a:bodyPr/>
          <a:lstStyle/>
          <a:p>
            <a:r>
              <a:rPr lang="en-US" sz="2400" dirty="0"/>
              <a:t>However, there is an important difference between a convolution operation and the output of a neural network layer.</a:t>
            </a:r>
          </a:p>
          <a:p>
            <a:pPr lvl="1"/>
            <a:r>
              <a:rPr lang="en-US" sz="2000" dirty="0"/>
              <a:t>The convolution corresponds to taking, for each perceptron, the dot product between inputs and weights.</a:t>
            </a:r>
          </a:p>
          <a:p>
            <a:pPr lvl="1"/>
            <a:r>
              <a:rPr lang="en-US" sz="2000" dirty="0"/>
              <a:t>Does a perceptron output just that dot product?</a:t>
            </a:r>
            <a:endParaRPr lang="en-US" sz="16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/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/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</p:spTree>
    <p:extLst>
      <p:ext uri="{BB962C8B-B14F-4D97-AF65-F5344CB8AC3E}">
        <p14:creationId xmlns:p14="http://schemas.microsoft.com/office/powerpoint/2010/main" val="359942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important design choices in a neural network:</a:t>
            </a:r>
          </a:p>
          <a:p>
            <a:pPr lvl="1"/>
            <a:r>
              <a:rPr lang="en-US" dirty="0"/>
              <a:t>Number of layers.</a:t>
            </a:r>
          </a:p>
          <a:p>
            <a:pPr lvl="2"/>
            <a:r>
              <a:rPr lang="en-US" dirty="0"/>
              <a:t>Too many: slow to train, risk of overfitting.</a:t>
            </a:r>
          </a:p>
          <a:p>
            <a:pPr lvl="2"/>
            <a:r>
              <a:rPr lang="en-US" dirty="0"/>
              <a:t>Too few: may be too simple to learn an accurate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52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Example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50" y="3276599"/>
            <a:ext cx="4819650" cy="3302001"/>
          </a:xfrm>
        </p:spPr>
        <p:txBody>
          <a:bodyPr/>
          <a:lstStyle/>
          <a:p>
            <a:r>
              <a:rPr lang="en-US" sz="2400" dirty="0"/>
              <a:t>However, there is an important difference between a convolution operation and the output of a neural network layer.</a:t>
            </a:r>
          </a:p>
          <a:p>
            <a:pPr lvl="1"/>
            <a:r>
              <a:rPr lang="en-US" sz="2000" dirty="0"/>
              <a:t>The convolution corresponds to taking, for each perceptron, the dot product between inputs and weights.</a:t>
            </a:r>
          </a:p>
          <a:p>
            <a:pPr lvl="1"/>
            <a:r>
              <a:rPr lang="en-US" sz="2000" dirty="0"/>
              <a:t>The output of a perceptron is obtained by </a:t>
            </a:r>
            <a:r>
              <a:rPr lang="en-US" sz="2000" b="1" u="sng" dirty="0"/>
              <a:t>applying an activation function to the dot product</a:t>
            </a:r>
            <a:r>
              <a:rPr lang="en-US" sz="2000" dirty="0"/>
              <a:t>.</a:t>
            </a:r>
            <a:endParaRPr lang="en-US" sz="16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837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/>
        </p:nvGraphicFramePr>
        <p:xfrm>
          <a:off x="228600" y="3064931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/>
        </p:nvGraphicFramePr>
        <p:xfrm>
          <a:off x="228600" y="5074920"/>
          <a:ext cx="22288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9000" y="18795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7000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 7x9x3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8000" y="1295400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 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/>
        </p:nvGraphicFramePr>
        <p:xfrm>
          <a:off x="3429000" y="3886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/>
        </p:nvGraphicFramePr>
        <p:xfrm>
          <a:off x="3429000" y="5867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/>
        </p:nvGraphicFramePr>
        <p:xfrm>
          <a:off x="5105402" y="1589075"/>
          <a:ext cx="37338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7894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84310638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6274162" y="1205420"/>
            <a:ext cx="14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Result: 5x7x1</a:t>
            </a:r>
          </a:p>
        </p:txBody>
      </p:sp>
    </p:spTree>
    <p:extLst>
      <p:ext uri="{BB962C8B-B14F-4D97-AF65-F5344CB8AC3E}">
        <p14:creationId xmlns:p14="http://schemas.microsoft.com/office/powerpoint/2010/main" val="199388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 convolution can be thought of as specifying a neural network layer.</a:t>
            </a:r>
          </a:p>
          <a:p>
            <a:r>
              <a:rPr lang="en-US" dirty="0"/>
              <a:t>The filter values specify the weights of every single perceptron in the layer.</a:t>
            </a:r>
          </a:p>
          <a:p>
            <a:r>
              <a:rPr lang="en-US" dirty="0"/>
              <a:t>However, remember that </a:t>
            </a:r>
            <a:r>
              <a:rPr lang="en-US" b="1" u="sng" dirty="0"/>
              <a:t>the output of a convolutional layer is not the result of the convolution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dot product passes through an activation function (usually </a:t>
            </a:r>
            <a:r>
              <a:rPr lang="en-US" dirty="0" err="1"/>
              <a:t>ReLU</a:t>
            </a:r>
            <a:r>
              <a:rPr lang="en-US" dirty="0"/>
              <a:t>) in order to produce an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71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Multiple Convolutions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r>
              <a:rPr lang="en-US" dirty="0"/>
              <a:t>In our previous example:</a:t>
            </a:r>
          </a:p>
          <a:p>
            <a:pPr lvl="1"/>
            <a:r>
              <a:rPr lang="en-US" dirty="0"/>
              <a:t>We started with a 3-channel input image (an RGB image).</a:t>
            </a:r>
          </a:p>
          <a:p>
            <a:pPr lvl="2"/>
            <a:r>
              <a:rPr lang="en-US" dirty="0"/>
              <a:t>This defined a 3D array of input units, of dimensions R*C*3.</a:t>
            </a:r>
          </a:p>
          <a:p>
            <a:pPr lvl="1"/>
            <a:r>
              <a:rPr lang="en-US" dirty="0"/>
              <a:t>We applied a single 3x3x3 convolutional filter.</a:t>
            </a:r>
          </a:p>
          <a:p>
            <a:pPr lvl="1"/>
            <a:r>
              <a:rPr lang="en-US" dirty="0"/>
              <a:t>We obtained a 1-channel output.</a:t>
            </a:r>
          </a:p>
          <a:p>
            <a:pPr lvl="2"/>
            <a:r>
              <a:rPr lang="en-US" dirty="0"/>
              <a:t>This defined a 2D array of units in the convolutional layer.</a:t>
            </a:r>
          </a:p>
          <a:p>
            <a:r>
              <a:rPr lang="en-US" dirty="0"/>
              <a:t>We can apply multiple convolutions at the same time.</a:t>
            </a:r>
          </a:p>
          <a:p>
            <a:pPr lvl="1"/>
            <a:r>
              <a:rPr lang="en-US" dirty="0"/>
              <a:t>We can apply K different 3x3x3 convolutional filters.</a:t>
            </a:r>
          </a:p>
          <a:p>
            <a:pPr lvl="1"/>
            <a:r>
              <a:rPr lang="en-US" dirty="0"/>
              <a:t>This leads to a K-channel output.</a:t>
            </a:r>
          </a:p>
          <a:p>
            <a:pPr lvl="2"/>
            <a:r>
              <a:rPr lang="en-US" dirty="0"/>
              <a:t>This defines a 3D array of units in the convolutional layer, of dimensions (R-2)*(C-2)*K.</a:t>
            </a:r>
          </a:p>
          <a:p>
            <a:pPr lvl="2"/>
            <a:r>
              <a:rPr lang="en-US" dirty="0"/>
              <a:t>Each 2D slice of that array corresponds to a single 3x3x3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70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371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676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828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371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676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828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371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76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828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371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676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1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1" name="Group 480"/>
          <p:cNvGrpSpPr/>
          <p:nvPr/>
        </p:nvGrpSpPr>
        <p:grpSpPr>
          <a:xfrm>
            <a:off x="2286000" y="1066800"/>
            <a:ext cx="1905000" cy="879529"/>
            <a:chOff x="2362200" y="1254071"/>
            <a:chExt cx="1905000" cy="879529"/>
          </a:xfrm>
        </p:grpSpPr>
        <p:grpSp>
          <p:nvGrpSpPr>
            <p:cNvPr id="454" name="Group 453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56" name="Oval 45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66" name="Oval 46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5" name="Rectangle 474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Connector 47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1</a:t>
              </a: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2286000" y="2133600"/>
            <a:ext cx="1905000" cy="879529"/>
            <a:chOff x="2362200" y="1254071"/>
            <a:chExt cx="1905000" cy="879529"/>
          </a:xfrm>
        </p:grpSpPr>
        <p:grpSp>
          <p:nvGrpSpPr>
            <p:cNvPr id="483" name="Group 48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08" name="Oval 50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99" name="Oval 49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90" name="Oval 48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ectangle 48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Connector 48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2</a:t>
              </a: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2286000" y="3200400"/>
            <a:ext cx="1905000" cy="879529"/>
            <a:chOff x="2362200" y="1254071"/>
            <a:chExt cx="1905000" cy="879529"/>
          </a:xfrm>
        </p:grpSpPr>
        <p:grpSp>
          <p:nvGrpSpPr>
            <p:cNvPr id="518" name="Group 517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34" name="Oval 533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25" name="Oval 52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1" name="Rectangle 520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2" name="Straight Connector 521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TextBox 523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3</a:t>
              </a:r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2286000" y="4343400"/>
            <a:ext cx="1905000" cy="879529"/>
            <a:chOff x="2362200" y="1254071"/>
            <a:chExt cx="1905000" cy="879529"/>
          </a:xfrm>
        </p:grpSpPr>
        <p:grpSp>
          <p:nvGrpSpPr>
            <p:cNvPr id="553" name="Group 55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69" name="Oval 56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60" name="Oval 55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6" name="Rectangle 55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Straight Connector 55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TextBox 55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4</a:t>
              </a:r>
            </a:p>
          </p:txBody>
        </p:sp>
      </p:grpSp>
      <p:grpSp>
        <p:nvGrpSpPr>
          <p:cNvPr id="587" name="Group 586"/>
          <p:cNvGrpSpPr/>
          <p:nvPr/>
        </p:nvGrpSpPr>
        <p:grpSpPr>
          <a:xfrm>
            <a:off x="2286000" y="5451529"/>
            <a:ext cx="1905000" cy="879529"/>
            <a:chOff x="2362200" y="1254071"/>
            <a:chExt cx="1905000" cy="879529"/>
          </a:xfrm>
        </p:grpSpPr>
        <p:grpSp>
          <p:nvGrpSpPr>
            <p:cNvPr id="588" name="Group 587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613" name="Oval 612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604" name="Oval 603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0" name="Group 589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95" name="Oval 59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1" name="Rectangle 590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2" name="Straight Connector 591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TextBox 593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5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4495800" y="533400"/>
            <a:ext cx="1447800" cy="990600"/>
            <a:chOff x="5638800" y="1219200"/>
            <a:chExt cx="1447800" cy="990600"/>
          </a:xfrm>
        </p:grpSpPr>
        <p:sp>
          <p:nvSpPr>
            <p:cNvPr id="622" name="Oval 62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4495800" y="1828800"/>
            <a:ext cx="1447800" cy="990600"/>
            <a:chOff x="5638800" y="1219200"/>
            <a:chExt cx="1447800" cy="990600"/>
          </a:xfrm>
        </p:grpSpPr>
        <p:sp>
          <p:nvSpPr>
            <p:cNvPr id="732" name="Oval 73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4495800" y="3200400"/>
            <a:ext cx="1447800" cy="990600"/>
            <a:chOff x="5638800" y="1219200"/>
            <a:chExt cx="1447800" cy="990600"/>
          </a:xfrm>
        </p:grpSpPr>
        <p:sp>
          <p:nvSpPr>
            <p:cNvPr id="803" name="Oval 802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4495800" y="4419600"/>
            <a:ext cx="1447800" cy="990600"/>
            <a:chOff x="5638800" y="1219200"/>
            <a:chExt cx="1447800" cy="990600"/>
          </a:xfrm>
        </p:grpSpPr>
        <p:sp>
          <p:nvSpPr>
            <p:cNvPr id="874" name="Oval 873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Group 943"/>
          <p:cNvGrpSpPr/>
          <p:nvPr/>
        </p:nvGrpSpPr>
        <p:grpSpPr>
          <a:xfrm>
            <a:off x="4495800" y="5715000"/>
            <a:ext cx="1447800" cy="990600"/>
            <a:chOff x="5638800" y="1219200"/>
            <a:chExt cx="1447800" cy="990600"/>
          </a:xfrm>
        </p:grpSpPr>
        <p:sp>
          <p:nvSpPr>
            <p:cNvPr id="945" name="Oval 944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6" name="TextBox 1015"/>
          <p:cNvSpPr txBox="1"/>
          <p:nvPr/>
        </p:nvSpPr>
        <p:spPr>
          <a:xfrm>
            <a:off x="533400" y="685800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17" name="TextBox 1016"/>
          <p:cNvSpPr txBox="1"/>
          <p:nvPr/>
        </p:nvSpPr>
        <p:spPr>
          <a:xfrm>
            <a:off x="4267200" y="87868"/>
            <a:ext cx="199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Convolutional layer</a:t>
            </a:r>
          </a:p>
        </p:txBody>
      </p:sp>
      <p:sp>
        <p:nvSpPr>
          <p:cNvPr id="1019" name="Content Placeholder 2"/>
          <p:cNvSpPr>
            <a:spLocks noGrp="1"/>
          </p:cNvSpPr>
          <p:nvPr>
            <p:ph idx="1"/>
          </p:nvPr>
        </p:nvSpPr>
        <p:spPr>
          <a:xfrm>
            <a:off x="5991450" y="1219200"/>
            <a:ext cx="3000150" cy="4267200"/>
          </a:xfrm>
        </p:spPr>
        <p:txBody>
          <a:bodyPr/>
          <a:lstStyle/>
          <a:p>
            <a:r>
              <a:rPr lang="en-US" sz="2000" dirty="0"/>
              <a:t>R*C*3 input units (one unit for each pixel value).</a:t>
            </a:r>
          </a:p>
          <a:p>
            <a:r>
              <a:rPr lang="en-US" sz="2000" dirty="0"/>
              <a:t>(R-2)*(C-2)*5 units in the convolutional layer.</a:t>
            </a:r>
          </a:p>
          <a:p>
            <a:r>
              <a:rPr lang="en-US" sz="2000" dirty="0"/>
              <a:t>The convolutional layer consists of five 2D arrays of units.</a:t>
            </a:r>
          </a:p>
          <a:p>
            <a:r>
              <a:rPr lang="en-US" sz="2000" dirty="0"/>
              <a:t>Each such 2D array corresponds to a 3x3x3 filter.</a:t>
            </a:r>
          </a:p>
          <a:p>
            <a:r>
              <a:rPr lang="en-US" sz="2000" dirty="0"/>
              <a:t>Overall, the weights (filter values) can be thought of as a 4D array, of size 3x3x3x4 in this example.</a:t>
            </a:r>
          </a:p>
        </p:txBody>
      </p:sp>
    </p:spTree>
    <p:extLst>
      <p:ext uri="{BB962C8B-B14F-4D97-AF65-F5344CB8AC3E}">
        <p14:creationId xmlns:p14="http://schemas.microsoft.com/office/powerpoint/2010/main" val="597402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Convolutional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r>
              <a:rPr lang="en-US" dirty="0"/>
              <a:t>In our previous example:</a:t>
            </a:r>
          </a:p>
          <a:p>
            <a:pPr lvl="1"/>
            <a:r>
              <a:rPr lang="en-US" dirty="0"/>
              <a:t>We started with a 3-channel input image (an RGB image).</a:t>
            </a:r>
          </a:p>
          <a:p>
            <a:pPr lvl="2"/>
            <a:r>
              <a:rPr lang="en-US" dirty="0"/>
              <a:t>This defined a 3D array of input units, of dimensions R*C*3.</a:t>
            </a:r>
          </a:p>
          <a:p>
            <a:pPr lvl="1"/>
            <a:r>
              <a:rPr lang="en-US" dirty="0"/>
              <a:t>We applied 5 3x3x3 convolutional filters.</a:t>
            </a:r>
          </a:p>
          <a:p>
            <a:pPr lvl="1"/>
            <a:r>
              <a:rPr lang="en-US" dirty="0"/>
              <a:t>We obtained a 5-channel output.</a:t>
            </a:r>
          </a:p>
          <a:p>
            <a:pPr lvl="2"/>
            <a:r>
              <a:rPr lang="en-US" dirty="0"/>
              <a:t>This defined a convolutional layer with (R-2)*(C-2)*5 units.</a:t>
            </a:r>
          </a:p>
          <a:p>
            <a:r>
              <a:rPr lang="en-US" dirty="0"/>
              <a:t>We can put a new convolutional layer after the previous one.</a:t>
            </a:r>
          </a:p>
          <a:p>
            <a:pPr lvl="1"/>
            <a:r>
              <a:rPr lang="en-US" dirty="0"/>
              <a:t>We can define K 3x3x5 filters.</a:t>
            </a:r>
          </a:p>
          <a:p>
            <a:pPr lvl="2"/>
            <a:r>
              <a:rPr lang="en-US" dirty="0"/>
              <a:t>K is whatever we want.</a:t>
            </a:r>
          </a:p>
          <a:p>
            <a:pPr lvl="2"/>
            <a:r>
              <a:rPr lang="en-US" dirty="0"/>
              <a:t>5 is there to match the number of channels in the previous layer.</a:t>
            </a:r>
          </a:p>
          <a:p>
            <a:pPr lvl="1"/>
            <a:r>
              <a:rPr lang="en-US" dirty="0"/>
              <a:t>We end up with a layer of size (R-4)*(C-4)*K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87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371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676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828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371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676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828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371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76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828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371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676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1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0" name="Group 729"/>
          <p:cNvGrpSpPr/>
          <p:nvPr/>
        </p:nvGrpSpPr>
        <p:grpSpPr>
          <a:xfrm>
            <a:off x="2667000" y="838200"/>
            <a:ext cx="1447800" cy="990600"/>
            <a:chOff x="5638800" y="1219200"/>
            <a:chExt cx="1447800" cy="990600"/>
          </a:xfrm>
        </p:grpSpPr>
        <p:sp>
          <p:nvSpPr>
            <p:cNvPr id="622" name="Oval 62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2667000" y="2057400"/>
            <a:ext cx="1447800" cy="990600"/>
            <a:chOff x="5638800" y="1219200"/>
            <a:chExt cx="1447800" cy="990600"/>
          </a:xfrm>
        </p:grpSpPr>
        <p:sp>
          <p:nvSpPr>
            <p:cNvPr id="732" name="Oval 73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2667000" y="3276600"/>
            <a:ext cx="1447800" cy="990600"/>
            <a:chOff x="5638800" y="1219200"/>
            <a:chExt cx="1447800" cy="990600"/>
          </a:xfrm>
        </p:grpSpPr>
        <p:sp>
          <p:nvSpPr>
            <p:cNvPr id="803" name="Oval 802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2667000" y="4495800"/>
            <a:ext cx="1447800" cy="990600"/>
            <a:chOff x="5638800" y="1219200"/>
            <a:chExt cx="1447800" cy="990600"/>
          </a:xfrm>
        </p:grpSpPr>
        <p:sp>
          <p:nvSpPr>
            <p:cNvPr id="874" name="Oval 873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Group 943"/>
          <p:cNvGrpSpPr/>
          <p:nvPr/>
        </p:nvGrpSpPr>
        <p:grpSpPr>
          <a:xfrm>
            <a:off x="2667000" y="5715000"/>
            <a:ext cx="1447800" cy="990600"/>
            <a:chOff x="5638800" y="1219200"/>
            <a:chExt cx="1447800" cy="990600"/>
          </a:xfrm>
        </p:grpSpPr>
        <p:sp>
          <p:nvSpPr>
            <p:cNvPr id="945" name="Oval 944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6" name="TextBox 1015"/>
          <p:cNvSpPr txBox="1"/>
          <p:nvPr/>
        </p:nvSpPr>
        <p:spPr>
          <a:xfrm>
            <a:off x="533400" y="685800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17" name="TextBox 1016"/>
          <p:cNvSpPr txBox="1"/>
          <p:nvPr/>
        </p:nvSpPr>
        <p:spPr>
          <a:xfrm>
            <a:off x="2286000" y="76200"/>
            <a:ext cx="227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Convolutional layer</a:t>
            </a:r>
            <a:br>
              <a:rPr lang="en-US" dirty="0"/>
            </a:br>
            <a:r>
              <a:rPr lang="en-US" dirty="0"/>
              <a:t>(R-2)*(C-2)*5</a:t>
            </a:r>
          </a:p>
        </p:txBody>
      </p:sp>
      <p:sp>
        <p:nvSpPr>
          <p:cNvPr id="1018" name="Oval 1017"/>
          <p:cNvSpPr/>
          <p:nvPr/>
        </p:nvSpPr>
        <p:spPr>
          <a:xfrm>
            <a:off x="53470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54994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56518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58042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59566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61090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62614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51946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53470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54994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56518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58042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59566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/>
        </p:nvSpPr>
        <p:spPr>
          <a:xfrm>
            <a:off x="61090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6261405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51946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53470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54994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56518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Oval 1041"/>
          <p:cNvSpPr/>
          <p:nvPr/>
        </p:nvSpPr>
        <p:spPr>
          <a:xfrm>
            <a:off x="58042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9566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Oval 1043"/>
          <p:cNvSpPr/>
          <p:nvPr/>
        </p:nvSpPr>
        <p:spPr>
          <a:xfrm>
            <a:off x="61090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/>
          <p:cNvSpPr/>
          <p:nvPr/>
        </p:nvSpPr>
        <p:spPr>
          <a:xfrm>
            <a:off x="6261405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/>
          <p:cNvSpPr/>
          <p:nvPr/>
        </p:nvSpPr>
        <p:spPr>
          <a:xfrm>
            <a:off x="51946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/>
        </p:nvSpPr>
        <p:spPr>
          <a:xfrm>
            <a:off x="53470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Oval 1049"/>
          <p:cNvSpPr/>
          <p:nvPr/>
        </p:nvSpPr>
        <p:spPr>
          <a:xfrm>
            <a:off x="54994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Oval 1050"/>
          <p:cNvSpPr/>
          <p:nvPr/>
        </p:nvSpPr>
        <p:spPr>
          <a:xfrm>
            <a:off x="56518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/>
        </p:nvSpPr>
        <p:spPr>
          <a:xfrm>
            <a:off x="58042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Oval 1052"/>
          <p:cNvSpPr/>
          <p:nvPr/>
        </p:nvSpPr>
        <p:spPr>
          <a:xfrm>
            <a:off x="59566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Oval 1053"/>
          <p:cNvSpPr/>
          <p:nvPr/>
        </p:nvSpPr>
        <p:spPr>
          <a:xfrm>
            <a:off x="61090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/>
        </p:nvSpPr>
        <p:spPr>
          <a:xfrm>
            <a:off x="6261405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/>
        </p:nvSpPr>
        <p:spPr>
          <a:xfrm>
            <a:off x="51946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53470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Oval 1059"/>
          <p:cNvSpPr/>
          <p:nvPr/>
        </p:nvSpPr>
        <p:spPr>
          <a:xfrm>
            <a:off x="54994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/>
        </p:nvSpPr>
        <p:spPr>
          <a:xfrm>
            <a:off x="56518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58042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Oval 1062"/>
          <p:cNvSpPr/>
          <p:nvPr/>
        </p:nvSpPr>
        <p:spPr>
          <a:xfrm>
            <a:off x="59566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/>
        </p:nvSpPr>
        <p:spPr>
          <a:xfrm>
            <a:off x="61090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6261405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5194605" y="83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53470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54994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56518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Oval 1092"/>
          <p:cNvSpPr/>
          <p:nvPr/>
        </p:nvSpPr>
        <p:spPr>
          <a:xfrm>
            <a:off x="58042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/>
        </p:nvSpPr>
        <p:spPr>
          <a:xfrm>
            <a:off x="59566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61090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Oval 1095"/>
          <p:cNvSpPr/>
          <p:nvPr/>
        </p:nvSpPr>
        <p:spPr>
          <a:xfrm>
            <a:off x="62614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51946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53470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54994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56518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/>
        </p:nvSpPr>
        <p:spPr>
          <a:xfrm>
            <a:off x="58042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59566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Oval 1104"/>
          <p:cNvSpPr/>
          <p:nvPr/>
        </p:nvSpPr>
        <p:spPr>
          <a:xfrm>
            <a:off x="61090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/>
        </p:nvSpPr>
        <p:spPr>
          <a:xfrm>
            <a:off x="6261405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51946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53470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54994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56518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58042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Oval 1113"/>
          <p:cNvSpPr/>
          <p:nvPr/>
        </p:nvSpPr>
        <p:spPr>
          <a:xfrm>
            <a:off x="59566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/>
        </p:nvSpPr>
        <p:spPr>
          <a:xfrm>
            <a:off x="61090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6261405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51946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Oval 1119"/>
          <p:cNvSpPr/>
          <p:nvPr/>
        </p:nvSpPr>
        <p:spPr>
          <a:xfrm>
            <a:off x="53470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/>
        </p:nvSpPr>
        <p:spPr>
          <a:xfrm>
            <a:off x="54994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56518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Oval 1122"/>
          <p:cNvSpPr/>
          <p:nvPr/>
        </p:nvSpPr>
        <p:spPr>
          <a:xfrm>
            <a:off x="58042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/>
        </p:nvSpPr>
        <p:spPr>
          <a:xfrm>
            <a:off x="59566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61090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Oval 1125"/>
          <p:cNvSpPr/>
          <p:nvPr/>
        </p:nvSpPr>
        <p:spPr>
          <a:xfrm>
            <a:off x="6261405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Oval 1128"/>
          <p:cNvSpPr/>
          <p:nvPr/>
        </p:nvSpPr>
        <p:spPr>
          <a:xfrm>
            <a:off x="51946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/>
        </p:nvSpPr>
        <p:spPr>
          <a:xfrm>
            <a:off x="53470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54994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Oval 1131"/>
          <p:cNvSpPr/>
          <p:nvPr/>
        </p:nvSpPr>
        <p:spPr>
          <a:xfrm>
            <a:off x="56518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8042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9566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Oval 1134"/>
          <p:cNvSpPr/>
          <p:nvPr/>
        </p:nvSpPr>
        <p:spPr>
          <a:xfrm>
            <a:off x="61090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/>
        </p:nvSpPr>
        <p:spPr>
          <a:xfrm>
            <a:off x="6261405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5194605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53470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54994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56518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58042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Oval 1164"/>
          <p:cNvSpPr/>
          <p:nvPr/>
        </p:nvSpPr>
        <p:spPr>
          <a:xfrm>
            <a:off x="59566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/>
        </p:nvSpPr>
        <p:spPr>
          <a:xfrm>
            <a:off x="61090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62614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51946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53470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54994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6518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Oval 1173"/>
          <p:cNvSpPr/>
          <p:nvPr/>
        </p:nvSpPr>
        <p:spPr>
          <a:xfrm>
            <a:off x="58042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/>
        </p:nvSpPr>
        <p:spPr>
          <a:xfrm>
            <a:off x="59566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61090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Oval 1176"/>
          <p:cNvSpPr/>
          <p:nvPr/>
        </p:nvSpPr>
        <p:spPr>
          <a:xfrm>
            <a:off x="6261405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51946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/>
        </p:nvSpPr>
        <p:spPr>
          <a:xfrm>
            <a:off x="53470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54994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56518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/>
        </p:nvSpPr>
        <p:spPr>
          <a:xfrm>
            <a:off x="58042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59566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Oval 1185"/>
          <p:cNvSpPr/>
          <p:nvPr/>
        </p:nvSpPr>
        <p:spPr>
          <a:xfrm>
            <a:off x="61090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/>
        </p:nvSpPr>
        <p:spPr>
          <a:xfrm>
            <a:off x="6261405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/>
        </p:nvSpPr>
        <p:spPr>
          <a:xfrm>
            <a:off x="51946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53470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54994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/>
        </p:nvSpPr>
        <p:spPr>
          <a:xfrm>
            <a:off x="56518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58042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Oval 1194"/>
          <p:cNvSpPr/>
          <p:nvPr/>
        </p:nvSpPr>
        <p:spPr>
          <a:xfrm>
            <a:off x="59566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/>
        </p:nvSpPr>
        <p:spPr>
          <a:xfrm>
            <a:off x="61090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6261405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51946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Oval 1200"/>
          <p:cNvSpPr/>
          <p:nvPr/>
        </p:nvSpPr>
        <p:spPr>
          <a:xfrm>
            <a:off x="53470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54994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56518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58042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59566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61090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6261405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5194605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53470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54994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Oval 1233"/>
          <p:cNvSpPr/>
          <p:nvPr/>
        </p:nvSpPr>
        <p:spPr>
          <a:xfrm>
            <a:off x="56518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Oval 1234"/>
          <p:cNvSpPr/>
          <p:nvPr/>
        </p:nvSpPr>
        <p:spPr>
          <a:xfrm>
            <a:off x="58042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Oval 1235"/>
          <p:cNvSpPr/>
          <p:nvPr/>
        </p:nvSpPr>
        <p:spPr>
          <a:xfrm>
            <a:off x="59566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Oval 1236"/>
          <p:cNvSpPr/>
          <p:nvPr/>
        </p:nvSpPr>
        <p:spPr>
          <a:xfrm>
            <a:off x="61090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Oval 1237"/>
          <p:cNvSpPr/>
          <p:nvPr/>
        </p:nvSpPr>
        <p:spPr>
          <a:xfrm>
            <a:off x="62614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val 1240"/>
          <p:cNvSpPr/>
          <p:nvPr/>
        </p:nvSpPr>
        <p:spPr>
          <a:xfrm>
            <a:off x="51946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val 1241"/>
          <p:cNvSpPr/>
          <p:nvPr/>
        </p:nvSpPr>
        <p:spPr>
          <a:xfrm>
            <a:off x="53470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Oval 1242"/>
          <p:cNvSpPr/>
          <p:nvPr/>
        </p:nvSpPr>
        <p:spPr>
          <a:xfrm>
            <a:off x="54994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Oval 1243"/>
          <p:cNvSpPr/>
          <p:nvPr/>
        </p:nvSpPr>
        <p:spPr>
          <a:xfrm>
            <a:off x="56518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Oval 1244"/>
          <p:cNvSpPr/>
          <p:nvPr/>
        </p:nvSpPr>
        <p:spPr>
          <a:xfrm>
            <a:off x="58042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Oval 1245"/>
          <p:cNvSpPr/>
          <p:nvPr/>
        </p:nvSpPr>
        <p:spPr>
          <a:xfrm>
            <a:off x="59566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Oval 1246"/>
          <p:cNvSpPr/>
          <p:nvPr/>
        </p:nvSpPr>
        <p:spPr>
          <a:xfrm>
            <a:off x="61090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Oval 1247"/>
          <p:cNvSpPr/>
          <p:nvPr/>
        </p:nvSpPr>
        <p:spPr>
          <a:xfrm>
            <a:off x="6261405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Oval 1250"/>
          <p:cNvSpPr/>
          <p:nvPr/>
        </p:nvSpPr>
        <p:spPr>
          <a:xfrm>
            <a:off x="51946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Oval 1251"/>
          <p:cNvSpPr/>
          <p:nvPr/>
        </p:nvSpPr>
        <p:spPr>
          <a:xfrm>
            <a:off x="53470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Oval 1252"/>
          <p:cNvSpPr/>
          <p:nvPr/>
        </p:nvSpPr>
        <p:spPr>
          <a:xfrm>
            <a:off x="54994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Oval 1253"/>
          <p:cNvSpPr/>
          <p:nvPr/>
        </p:nvSpPr>
        <p:spPr>
          <a:xfrm>
            <a:off x="56518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Oval 1254"/>
          <p:cNvSpPr/>
          <p:nvPr/>
        </p:nvSpPr>
        <p:spPr>
          <a:xfrm>
            <a:off x="58042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Oval 1255"/>
          <p:cNvSpPr/>
          <p:nvPr/>
        </p:nvSpPr>
        <p:spPr>
          <a:xfrm>
            <a:off x="59566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val 1256"/>
          <p:cNvSpPr/>
          <p:nvPr/>
        </p:nvSpPr>
        <p:spPr>
          <a:xfrm>
            <a:off x="61090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Oval 1257"/>
          <p:cNvSpPr/>
          <p:nvPr/>
        </p:nvSpPr>
        <p:spPr>
          <a:xfrm>
            <a:off x="6261405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Oval 1260"/>
          <p:cNvSpPr/>
          <p:nvPr/>
        </p:nvSpPr>
        <p:spPr>
          <a:xfrm>
            <a:off x="51946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Oval 1261"/>
          <p:cNvSpPr/>
          <p:nvPr/>
        </p:nvSpPr>
        <p:spPr>
          <a:xfrm>
            <a:off x="53470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Oval 1262"/>
          <p:cNvSpPr/>
          <p:nvPr/>
        </p:nvSpPr>
        <p:spPr>
          <a:xfrm>
            <a:off x="54994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Oval 1263"/>
          <p:cNvSpPr/>
          <p:nvPr/>
        </p:nvSpPr>
        <p:spPr>
          <a:xfrm>
            <a:off x="56518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val 1264"/>
          <p:cNvSpPr/>
          <p:nvPr/>
        </p:nvSpPr>
        <p:spPr>
          <a:xfrm>
            <a:off x="58042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val 1265"/>
          <p:cNvSpPr/>
          <p:nvPr/>
        </p:nvSpPr>
        <p:spPr>
          <a:xfrm>
            <a:off x="59566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Oval 1266"/>
          <p:cNvSpPr/>
          <p:nvPr/>
        </p:nvSpPr>
        <p:spPr>
          <a:xfrm>
            <a:off x="61090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Oval 1267"/>
          <p:cNvSpPr/>
          <p:nvPr/>
        </p:nvSpPr>
        <p:spPr>
          <a:xfrm>
            <a:off x="6261405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Oval 1270"/>
          <p:cNvSpPr/>
          <p:nvPr/>
        </p:nvSpPr>
        <p:spPr>
          <a:xfrm>
            <a:off x="51946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Oval 1271"/>
          <p:cNvSpPr/>
          <p:nvPr/>
        </p:nvSpPr>
        <p:spPr>
          <a:xfrm>
            <a:off x="53470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val 1272"/>
          <p:cNvSpPr/>
          <p:nvPr/>
        </p:nvSpPr>
        <p:spPr>
          <a:xfrm>
            <a:off x="54994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Oval 1273"/>
          <p:cNvSpPr/>
          <p:nvPr/>
        </p:nvSpPr>
        <p:spPr>
          <a:xfrm>
            <a:off x="56518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Oval 1274"/>
          <p:cNvSpPr/>
          <p:nvPr/>
        </p:nvSpPr>
        <p:spPr>
          <a:xfrm>
            <a:off x="58042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Oval 1275"/>
          <p:cNvSpPr/>
          <p:nvPr/>
        </p:nvSpPr>
        <p:spPr>
          <a:xfrm>
            <a:off x="59566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Oval 1276"/>
          <p:cNvSpPr/>
          <p:nvPr/>
        </p:nvSpPr>
        <p:spPr>
          <a:xfrm>
            <a:off x="61090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Oval 1277"/>
          <p:cNvSpPr/>
          <p:nvPr/>
        </p:nvSpPr>
        <p:spPr>
          <a:xfrm>
            <a:off x="6261405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Oval 1300"/>
          <p:cNvSpPr/>
          <p:nvPr/>
        </p:nvSpPr>
        <p:spPr>
          <a:xfrm>
            <a:off x="5194605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/>
          <p:nvPr/>
        </p:nvSpPr>
        <p:spPr>
          <a:xfrm>
            <a:off x="53470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Oval 1303"/>
          <p:cNvSpPr/>
          <p:nvPr/>
        </p:nvSpPr>
        <p:spPr>
          <a:xfrm>
            <a:off x="54994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val 1304"/>
          <p:cNvSpPr/>
          <p:nvPr/>
        </p:nvSpPr>
        <p:spPr>
          <a:xfrm>
            <a:off x="56518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val 1305"/>
          <p:cNvSpPr/>
          <p:nvPr/>
        </p:nvSpPr>
        <p:spPr>
          <a:xfrm>
            <a:off x="58042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Oval 1306"/>
          <p:cNvSpPr/>
          <p:nvPr/>
        </p:nvSpPr>
        <p:spPr>
          <a:xfrm>
            <a:off x="59566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Oval 1307"/>
          <p:cNvSpPr/>
          <p:nvPr/>
        </p:nvSpPr>
        <p:spPr>
          <a:xfrm>
            <a:off x="61090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Oval 1308"/>
          <p:cNvSpPr/>
          <p:nvPr/>
        </p:nvSpPr>
        <p:spPr>
          <a:xfrm>
            <a:off x="62614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val 1311"/>
          <p:cNvSpPr/>
          <p:nvPr/>
        </p:nvSpPr>
        <p:spPr>
          <a:xfrm>
            <a:off x="51946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val 1312"/>
          <p:cNvSpPr/>
          <p:nvPr/>
        </p:nvSpPr>
        <p:spPr>
          <a:xfrm>
            <a:off x="53470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val 1313"/>
          <p:cNvSpPr/>
          <p:nvPr/>
        </p:nvSpPr>
        <p:spPr>
          <a:xfrm>
            <a:off x="54994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Oval 1314"/>
          <p:cNvSpPr/>
          <p:nvPr/>
        </p:nvSpPr>
        <p:spPr>
          <a:xfrm>
            <a:off x="56518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Oval 1315"/>
          <p:cNvSpPr/>
          <p:nvPr/>
        </p:nvSpPr>
        <p:spPr>
          <a:xfrm>
            <a:off x="58042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Oval 1316"/>
          <p:cNvSpPr/>
          <p:nvPr/>
        </p:nvSpPr>
        <p:spPr>
          <a:xfrm>
            <a:off x="59566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Oval 1317"/>
          <p:cNvSpPr/>
          <p:nvPr/>
        </p:nvSpPr>
        <p:spPr>
          <a:xfrm>
            <a:off x="61090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Oval 1318"/>
          <p:cNvSpPr/>
          <p:nvPr/>
        </p:nvSpPr>
        <p:spPr>
          <a:xfrm>
            <a:off x="6261405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Oval 1321"/>
          <p:cNvSpPr/>
          <p:nvPr/>
        </p:nvSpPr>
        <p:spPr>
          <a:xfrm>
            <a:off x="51946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Oval 1322"/>
          <p:cNvSpPr/>
          <p:nvPr/>
        </p:nvSpPr>
        <p:spPr>
          <a:xfrm>
            <a:off x="53470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Oval 1323"/>
          <p:cNvSpPr/>
          <p:nvPr/>
        </p:nvSpPr>
        <p:spPr>
          <a:xfrm>
            <a:off x="54994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Oval 1324"/>
          <p:cNvSpPr/>
          <p:nvPr/>
        </p:nvSpPr>
        <p:spPr>
          <a:xfrm>
            <a:off x="56518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Oval 1325"/>
          <p:cNvSpPr/>
          <p:nvPr/>
        </p:nvSpPr>
        <p:spPr>
          <a:xfrm>
            <a:off x="58042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Oval 1326"/>
          <p:cNvSpPr/>
          <p:nvPr/>
        </p:nvSpPr>
        <p:spPr>
          <a:xfrm>
            <a:off x="59566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Oval 1327"/>
          <p:cNvSpPr/>
          <p:nvPr/>
        </p:nvSpPr>
        <p:spPr>
          <a:xfrm>
            <a:off x="61090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val 1328"/>
          <p:cNvSpPr/>
          <p:nvPr/>
        </p:nvSpPr>
        <p:spPr>
          <a:xfrm>
            <a:off x="6261405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Oval 1331"/>
          <p:cNvSpPr/>
          <p:nvPr/>
        </p:nvSpPr>
        <p:spPr>
          <a:xfrm>
            <a:off x="51946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Oval 1332"/>
          <p:cNvSpPr/>
          <p:nvPr/>
        </p:nvSpPr>
        <p:spPr>
          <a:xfrm>
            <a:off x="53470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Oval 1333"/>
          <p:cNvSpPr/>
          <p:nvPr/>
        </p:nvSpPr>
        <p:spPr>
          <a:xfrm>
            <a:off x="54994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Oval 1334"/>
          <p:cNvSpPr/>
          <p:nvPr/>
        </p:nvSpPr>
        <p:spPr>
          <a:xfrm>
            <a:off x="56518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Oval 1335"/>
          <p:cNvSpPr/>
          <p:nvPr/>
        </p:nvSpPr>
        <p:spPr>
          <a:xfrm>
            <a:off x="58042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Oval 1336"/>
          <p:cNvSpPr/>
          <p:nvPr/>
        </p:nvSpPr>
        <p:spPr>
          <a:xfrm>
            <a:off x="59566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val 1337"/>
          <p:cNvSpPr/>
          <p:nvPr/>
        </p:nvSpPr>
        <p:spPr>
          <a:xfrm>
            <a:off x="61090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" name="Oval 1338"/>
          <p:cNvSpPr/>
          <p:nvPr/>
        </p:nvSpPr>
        <p:spPr>
          <a:xfrm>
            <a:off x="6261405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Oval 1341"/>
          <p:cNvSpPr/>
          <p:nvPr/>
        </p:nvSpPr>
        <p:spPr>
          <a:xfrm>
            <a:off x="51946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Oval 1342"/>
          <p:cNvSpPr/>
          <p:nvPr/>
        </p:nvSpPr>
        <p:spPr>
          <a:xfrm>
            <a:off x="53470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Oval 1343"/>
          <p:cNvSpPr/>
          <p:nvPr/>
        </p:nvSpPr>
        <p:spPr>
          <a:xfrm>
            <a:off x="54994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Oval 1344"/>
          <p:cNvSpPr/>
          <p:nvPr/>
        </p:nvSpPr>
        <p:spPr>
          <a:xfrm>
            <a:off x="56518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Oval 1345"/>
          <p:cNvSpPr/>
          <p:nvPr/>
        </p:nvSpPr>
        <p:spPr>
          <a:xfrm>
            <a:off x="58042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Oval 1346"/>
          <p:cNvSpPr/>
          <p:nvPr/>
        </p:nvSpPr>
        <p:spPr>
          <a:xfrm>
            <a:off x="59566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Oval 1347"/>
          <p:cNvSpPr/>
          <p:nvPr/>
        </p:nvSpPr>
        <p:spPr>
          <a:xfrm>
            <a:off x="61090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Oval 1348"/>
          <p:cNvSpPr/>
          <p:nvPr/>
        </p:nvSpPr>
        <p:spPr>
          <a:xfrm>
            <a:off x="6261405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Oval 1371"/>
          <p:cNvSpPr/>
          <p:nvPr/>
        </p:nvSpPr>
        <p:spPr>
          <a:xfrm>
            <a:off x="5194605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TextBox 1372"/>
          <p:cNvSpPr txBox="1"/>
          <p:nvPr/>
        </p:nvSpPr>
        <p:spPr>
          <a:xfrm>
            <a:off x="4788696" y="76200"/>
            <a:ext cx="2322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Convolutional layer</a:t>
            </a:r>
            <a:br>
              <a:rPr lang="en-US" dirty="0"/>
            </a:br>
            <a:r>
              <a:rPr lang="en-US" dirty="0"/>
              <a:t>(R-4)*(C-4)*5</a:t>
            </a:r>
          </a:p>
        </p:txBody>
      </p:sp>
    </p:spTree>
    <p:extLst>
      <p:ext uri="{BB962C8B-B14F-4D97-AF65-F5344CB8AC3E}">
        <p14:creationId xmlns:p14="http://schemas.microsoft.com/office/powerpoint/2010/main" val="2971419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Convolutional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r>
              <a:rPr lang="en-US" dirty="0"/>
              <a:t>Overall, we can put as many convolutional layers in sequence as we want.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12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1257108"/>
          </a:xfrm>
        </p:spPr>
        <p:txBody>
          <a:bodyPr/>
          <a:lstStyle/>
          <a:p>
            <a:r>
              <a:rPr lang="en-US" sz="2000" dirty="0"/>
              <a:t>Visualization of a deep </a:t>
            </a:r>
            <a:r>
              <a:rPr lang="en-US" sz="2000"/>
              <a:t>neural network </a:t>
            </a:r>
            <a:r>
              <a:rPr lang="en-US" sz="2000" dirty="0"/>
              <a:t>trained with face images.</a:t>
            </a:r>
          </a:p>
          <a:p>
            <a:pPr lvl="1"/>
            <a:r>
              <a:rPr lang="en-US" sz="1800" dirty="0"/>
              <a:t>Credit for feature visualizations: [Lee09] </a:t>
            </a:r>
            <a:r>
              <a:rPr lang="en-US" sz="1800" dirty="0" err="1"/>
              <a:t>Honglak</a:t>
            </a:r>
            <a:r>
              <a:rPr lang="en-US" sz="1800" dirty="0"/>
              <a:t> Lee, Roger Grosse, Rajesh </a:t>
            </a:r>
            <a:r>
              <a:rPr lang="en-US" sz="1800" dirty="0" err="1"/>
              <a:t>Ranganath</a:t>
            </a:r>
            <a:r>
              <a:rPr lang="en-US" sz="1800" dirty="0"/>
              <a:t> and Andrew Y. Ng., ICML 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95754" y="2286000"/>
            <a:ext cx="2309446" cy="1567879"/>
            <a:chOff x="1055689" y="552647"/>
            <a:chExt cx="2156640" cy="14641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9" t="74107" r="43794" b="12639"/>
            <a:stretch/>
          </p:blipFill>
          <p:spPr>
            <a:xfrm>
              <a:off x="1055689" y="552647"/>
              <a:ext cx="2156214" cy="749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46" t="74107" r="22022" b="12639"/>
            <a:stretch/>
          </p:blipFill>
          <p:spPr>
            <a:xfrm>
              <a:off x="1057523" y="1267568"/>
              <a:ext cx="2154806" cy="74921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36559" r="68169" b="39054"/>
          <a:stretch/>
        </p:blipFill>
        <p:spPr>
          <a:xfrm>
            <a:off x="3606440" y="2286000"/>
            <a:ext cx="2489560" cy="1567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61044" r="68398" b="12897"/>
          <a:stretch/>
        </p:blipFill>
        <p:spPr>
          <a:xfrm>
            <a:off x="6243085" y="2286000"/>
            <a:ext cx="2335765" cy="1567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4583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layers, extract simple features.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layers, model shape parts.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41542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layers, model (almost) entire faces.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2437591" y="3885391"/>
            <a:ext cx="230218" cy="1905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4802941" y="4034642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7165141" y="4036259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58637" y="48122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28" name="Straight Arrow Connector 27"/>
          <p:cNvCxnSpPr>
            <a:endCxn id="8" idx="2"/>
          </p:cNvCxnSpPr>
          <p:nvPr/>
        </p:nvCxnSpPr>
        <p:spPr>
          <a:xfrm flipH="1" flipV="1">
            <a:off x="2351459" y="3853879"/>
            <a:ext cx="163141" cy="30039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2"/>
          </p:cNvCxnSpPr>
          <p:nvPr/>
        </p:nvCxnSpPr>
        <p:spPr>
          <a:xfrm flipV="1">
            <a:off x="4757983" y="3853032"/>
            <a:ext cx="93237" cy="34603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374363" y="3886200"/>
            <a:ext cx="93237" cy="34603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71450" y="5181600"/>
            <a:ext cx="8667750" cy="1385029"/>
            <a:chOff x="171450" y="5181600"/>
            <a:chExt cx="8667750" cy="1385029"/>
          </a:xfrm>
        </p:grpSpPr>
        <p:grpSp>
          <p:nvGrpSpPr>
            <p:cNvPr id="18" name="Group 17"/>
            <p:cNvGrpSpPr/>
            <p:nvPr/>
          </p:nvGrpSpPr>
          <p:grpSpPr>
            <a:xfrm>
              <a:off x="171450" y="5181600"/>
              <a:ext cx="8667750" cy="1385029"/>
              <a:chOff x="-76200" y="4986208"/>
              <a:chExt cx="8667750" cy="13850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76200" y="5005258"/>
                <a:ext cx="1549400" cy="131934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64577" y="498620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83777" y="500525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3455377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4490303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5709503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6884894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62950" y="4999637"/>
                <a:ext cx="228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12954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14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57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953000" y="58674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19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162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7" idx="1"/>
            </p:cNvCxnSpPr>
            <p:nvPr/>
          </p:nvCxnSpPr>
          <p:spPr>
            <a:xfrm>
              <a:off x="8382000" y="5867400"/>
              <a:ext cx="228600" cy="1342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1516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2798"/>
          </a:xfrm>
        </p:spPr>
        <p:txBody>
          <a:bodyPr/>
          <a:lstStyle/>
          <a:p>
            <a:r>
              <a:rPr lang="en-US" dirty="0"/>
              <a:t>Convolutional Vs. Fully Connected</a:t>
            </a:r>
          </a:p>
        </p:txBody>
      </p:sp>
      <p:sp>
        <p:nvSpPr>
          <p:cNvPr id="1019" name="Content Placeholder 2"/>
          <p:cNvSpPr>
            <a:spLocks noGrp="1"/>
          </p:cNvSpPr>
          <p:nvPr>
            <p:ph idx="1"/>
          </p:nvPr>
        </p:nvSpPr>
        <p:spPr>
          <a:xfrm>
            <a:off x="6070652" y="1182469"/>
            <a:ext cx="2616147" cy="5142131"/>
          </a:xfrm>
        </p:spPr>
        <p:txBody>
          <a:bodyPr/>
          <a:lstStyle/>
          <a:p>
            <a:r>
              <a:rPr lang="en-US" sz="2000" dirty="0"/>
              <a:t>R*C*3 input units (one unit for each pixel value).</a:t>
            </a:r>
          </a:p>
          <a:p>
            <a:r>
              <a:rPr lang="en-US" sz="2000" dirty="0"/>
              <a:t>(R-2)*(C-2)*4 units in the convolutional layer.</a:t>
            </a:r>
          </a:p>
          <a:p>
            <a:r>
              <a:rPr lang="en-US" sz="2000" dirty="0"/>
              <a:t>How many weights do we need to learn for this layer?</a:t>
            </a:r>
          </a:p>
          <a:p>
            <a:r>
              <a:rPr lang="en-US" sz="2000" dirty="0"/>
              <a:t>How many weights would we need to learn for a fully-connected layer with the same number of units?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676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828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371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2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67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2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371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676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28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371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676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28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2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7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82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71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524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76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828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1" name="Group 480"/>
          <p:cNvGrpSpPr/>
          <p:nvPr/>
        </p:nvGrpSpPr>
        <p:grpSpPr>
          <a:xfrm>
            <a:off x="2286000" y="1711271"/>
            <a:ext cx="1905000" cy="879529"/>
            <a:chOff x="2362200" y="1254071"/>
            <a:chExt cx="1905000" cy="879529"/>
          </a:xfrm>
        </p:grpSpPr>
        <p:grpSp>
          <p:nvGrpSpPr>
            <p:cNvPr id="454" name="Group 453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56" name="Oval 45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66" name="Oval 46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5" name="Rectangle 474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Connector 47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1</a:t>
              </a: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2286000" y="2778071"/>
            <a:ext cx="1905000" cy="879529"/>
            <a:chOff x="2362200" y="1254071"/>
            <a:chExt cx="1905000" cy="879529"/>
          </a:xfrm>
        </p:grpSpPr>
        <p:grpSp>
          <p:nvGrpSpPr>
            <p:cNvPr id="483" name="Group 48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08" name="Oval 50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99" name="Oval 49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90" name="Oval 48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ectangle 48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Connector 48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2</a:t>
              </a: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2286000" y="3844871"/>
            <a:ext cx="1905000" cy="879529"/>
            <a:chOff x="2362200" y="1254071"/>
            <a:chExt cx="1905000" cy="879529"/>
          </a:xfrm>
        </p:grpSpPr>
        <p:grpSp>
          <p:nvGrpSpPr>
            <p:cNvPr id="518" name="Group 517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34" name="Oval 533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25" name="Oval 52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1" name="Rectangle 520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2" name="Straight Connector 521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TextBox 523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3</a:t>
              </a:r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2286000" y="4987871"/>
            <a:ext cx="1905000" cy="879529"/>
            <a:chOff x="2362200" y="1254071"/>
            <a:chExt cx="1905000" cy="879529"/>
          </a:xfrm>
        </p:grpSpPr>
        <p:grpSp>
          <p:nvGrpSpPr>
            <p:cNvPr id="553" name="Group 55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69" name="Oval 56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60" name="Oval 55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6" name="Rectangle 55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Straight Connector 55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TextBox 55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4</a:t>
              </a:r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4495800" y="1981200"/>
            <a:ext cx="1447800" cy="990600"/>
            <a:chOff x="5638800" y="1219200"/>
            <a:chExt cx="1447800" cy="990600"/>
          </a:xfrm>
        </p:grpSpPr>
        <p:sp>
          <p:nvSpPr>
            <p:cNvPr id="732" name="Oval 73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4495800" y="3200400"/>
            <a:ext cx="1447800" cy="990600"/>
            <a:chOff x="5638800" y="1219200"/>
            <a:chExt cx="1447800" cy="990600"/>
          </a:xfrm>
        </p:grpSpPr>
        <p:sp>
          <p:nvSpPr>
            <p:cNvPr id="803" name="Oval 802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4495800" y="4419600"/>
            <a:ext cx="1447800" cy="990600"/>
            <a:chOff x="5638800" y="1219200"/>
            <a:chExt cx="1447800" cy="990600"/>
          </a:xfrm>
        </p:grpSpPr>
        <p:sp>
          <p:nvSpPr>
            <p:cNvPr id="874" name="Oval 873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Group 943"/>
          <p:cNvGrpSpPr/>
          <p:nvPr/>
        </p:nvGrpSpPr>
        <p:grpSpPr>
          <a:xfrm>
            <a:off x="4495800" y="5715000"/>
            <a:ext cx="1447800" cy="990600"/>
            <a:chOff x="5638800" y="1219200"/>
            <a:chExt cx="1447800" cy="990600"/>
          </a:xfrm>
        </p:grpSpPr>
        <p:sp>
          <p:nvSpPr>
            <p:cNvPr id="945" name="Oval 944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6" name="TextBox 1015"/>
          <p:cNvSpPr txBox="1"/>
          <p:nvPr/>
        </p:nvSpPr>
        <p:spPr>
          <a:xfrm>
            <a:off x="533400" y="990600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17" name="TextBox 1016"/>
          <p:cNvSpPr txBox="1"/>
          <p:nvPr/>
        </p:nvSpPr>
        <p:spPr>
          <a:xfrm>
            <a:off x="4422603" y="1182469"/>
            <a:ext cx="15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 #1</a:t>
            </a:r>
          </a:p>
        </p:txBody>
      </p:sp>
    </p:spTree>
    <p:extLst>
      <p:ext uri="{BB962C8B-B14F-4D97-AF65-F5344CB8AC3E}">
        <p14:creationId xmlns:p14="http://schemas.microsoft.com/office/powerpoint/2010/main" val="1837274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2798"/>
          </a:xfrm>
        </p:spPr>
        <p:txBody>
          <a:bodyPr/>
          <a:lstStyle/>
          <a:p>
            <a:r>
              <a:rPr lang="en-US" dirty="0"/>
              <a:t>Convolutional Vs. Fully Connected</a:t>
            </a:r>
          </a:p>
        </p:txBody>
      </p:sp>
      <p:sp>
        <p:nvSpPr>
          <p:cNvPr id="1019" name="Content Placeholder 2"/>
          <p:cNvSpPr>
            <a:spLocks noGrp="1"/>
          </p:cNvSpPr>
          <p:nvPr>
            <p:ph idx="1"/>
          </p:nvPr>
        </p:nvSpPr>
        <p:spPr>
          <a:xfrm>
            <a:off x="6070652" y="1182469"/>
            <a:ext cx="2923951" cy="5142131"/>
          </a:xfrm>
        </p:spPr>
        <p:txBody>
          <a:bodyPr/>
          <a:lstStyle/>
          <a:p>
            <a:r>
              <a:rPr lang="en-US" sz="2000" dirty="0"/>
              <a:t>R*C*3 input units (one unit for each pixel value).</a:t>
            </a:r>
          </a:p>
          <a:p>
            <a:r>
              <a:rPr lang="en-US" sz="2000" dirty="0"/>
              <a:t>(R-2)*(C-2)*4 units in the convolutional layer.</a:t>
            </a:r>
          </a:p>
          <a:p>
            <a:r>
              <a:rPr lang="en-US" sz="2000" dirty="0"/>
              <a:t>The convolutional layer requires learning four filters.</a:t>
            </a:r>
          </a:p>
          <a:p>
            <a:r>
              <a:rPr lang="en-US" sz="2000" dirty="0"/>
              <a:t>Each filter has 3x3x3=27 weights.</a:t>
            </a:r>
          </a:p>
          <a:p>
            <a:r>
              <a:rPr lang="en-US" sz="2000" dirty="0"/>
              <a:t>So, in total we need to learn 4*27 = 108 weights.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676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828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371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2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67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2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371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676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28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371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676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28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2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7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82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71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524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76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828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1" name="Group 480"/>
          <p:cNvGrpSpPr/>
          <p:nvPr/>
        </p:nvGrpSpPr>
        <p:grpSpPr>
          <a:xfrm>
            <a:off x="2286000" y="1711271"/>
            <a:ext cx="1905000" cy="879529"/>
            <a:chOff x="2362200" y="1254071"/>
            <a:chExt cx="1905000" cy="879529"/>
          </a:xfrm>
        </p:grpSpPr>
        <p:grpSp>
          <p:nvGrpSpPr>
            <p:cNvPr id="454" name="Group 453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56" name="Oval 45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66" name="Oval 46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5" name="Rectangle 474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Connector 47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1</a:t>
              </a: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2286000" y="2778071"/>
            <a:ext cx="1905000" cy="879529"/>
            <a:chOff x="2362200" y="1254071"/>
            <a:chExt cx="1905000" cy="879529"/>
          </a:xfrm>
        </p:grpSpPr>
        <p:grpSp>
          <p:nvGrpSpPr>
            <p:cNvPr id="483" name="Group 48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08" name="Oval 50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99" name="Oval 49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90" name="Oval 48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ectangle 48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Connector 48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2</a:t>
              </a: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2286000" y="3844871"/>
            <a:ext cx="1905000" cy="879529"/>
            <a:chOff x="2362200" y="1254071"/>
            <a:chExt cx="1905000" cy="879529"/>
          </a:xfrm>
        </p:grpSpPr>
        <p:grpSp>
          <p:nvGrpSpPr>
            <p:cNvPr id="518" name="Group 517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34" name="Oval 533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25" name="Oval 52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1" name="Rectangle 520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2" name="Straight Connector 521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TextBox 523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3</a:t>
              </a:r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2286000" y="4987871"/>
            <a:ext cx="1905000" cy="879529"/>
            <a:chOff x="2362200" y="1254071"/>
            <a:chExt cx="1905000" cy="879529"/>
          </a:xfrm>
        </p:grpSpPr>
        <p:grpSp>
          <p:nvGrpSpPr>
            <p:cNvPr id="553" name="Group 55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69" name="Oval 56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60" name="Oval 55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6" name="Rectangle 55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Straight Connector 55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TextBox 55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4</a:t>
              </a:r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4495800" y="1981200"/>
            <a:ext cx="1447800" cy="990600"/>
            <a:chOff x="5638800" y="1219200"/>
            <a:chExt cx="1447800" cy="990600"/>
          </a:xfrm>
        </p:grpSpPr>
        <p:sp>
          <p:nvSpPr>
            <p:cNvPr id="732" name="Oval 73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4495800" y="3200400"/>
            <a:ext cx="1447800" cy="990600"/>
            <a:chOff x="5638800" y="1219200"/>
            <a:chExt cx="1447800" cy="990600"/>
          </a:xfrm>
        </p:grpSpPr>
        <p:sp>
          <p:nvSpPr>
            <p:cNvPr id="803" name="Oval 802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4495800" y="4419600"/>
            <a:ext cx="1447800" cy="990600"/>
            <a:chOff x="5638800" y="1219200"/>
            <a:chExt cx="1447800" cy="990600"/>
          </a:xfrm>
        </p:grpSpPr>
        <p:sp>
          <p:nvSpPr>
            <p:cNvPr id="874" name="Oval 873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Group 943"/>
          <p:cNvGrpSpPr/>
          <p:nvPr/>
        </p:nvGrpSpPr>
        <p:grpSpPr>
          <a:xfrm>
            <a:off x="4495800" y="5715000"/>
            <a:ext cx="1447800" cy="990600"/>
            <a:chOff x="5638800" y="1219200"/>
            <a:chExt cx="1447800" cy="990600"/>
          </a:xfrm>
        </p:grpSpPr>
        <p:sp>
          <p:nvSpPr>
            <p:cNvPr id="945" name="Oval 944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6" name="TextBox 1015"/>
          <p:cNvSpPr txBox="1"/>
          <p:nvPr/>
        </p:nvSpPr>
        <p:spPr>
          <a:xfrm>
            <a:off x="533400" y="990600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17" name="TextBox 1016"/>
          <p:cNvSpPr txBox="1"/>
          <p:nvPr/>
        </p:nvSpPr>
        <p:spPr>
          <a:xfrm>
            <a:off x="4422603" y="1182469"/>
            <a:ext cx="15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 #1</a:t>
            </a:r>
          </a:p>
        </p:txBody>
      </p:sp>
    </p:spTree>
    <p:extLst>
      <p:ext uri="{BB962C8B-B14F-4D97-AF65-F5344CB8AC3E}">
        <p14:creationId xmlns:p14="http://schemas.microsoft.com/office/powerpoint/2010/main" val="57481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important design choices in a neural network:</a:t>
            </a:r>
          </a:p>
          <a:p>
            <a:pPr lvl="1"/>
            <a:r>
              <a:rPr lang="en-US" dirty="0"/>
              <a:t>Number of layers.</a:t>
            </a:r>
          </a:p>
          <a:p>
            <a:pPr lvl="2"/>
            <a:r>
              <a:rPr lang="en-US" dirty="0"/>
              <a:t>Too many: slow to train, risk of overfitting.</a:t>
            </a:r>
          </a:p>
          <a:p>
            <a:pPr lvl="2"/>
            <a:r>
              <a:rPr lang="en-US" dirty="0"/>
              <a:t>Too few: may be too simple to learn an accurate model.</a:t>
            </a:r>
          </a:p>
          <a:p>
            <a:pPr lvl="1"/>
            <a:r>
              <a:rPr lang="en-US" dirty="0"/>
              <a:t>Number of units per layer.</a:t>
            </a:r>
          </a:p>
          <a:p>
            <a:pPr lvl="2"/>
            <a:r>
              <a:rPr lang="en-US" dirty="0"/>
              <a:t>We have a separate choice for each layer.</a:t>
            </a:r>
          </a:p>
          <a:p>
            <a:pPr lvl="2"/>
            <a:r>
              <a:rPr lang="en-US" dirty="0"/>
              <a:t>Too many: slow to train, dangers of overfitting.</a:t>
            </a:r>
          </a:p>
          <a:p>
            <a:pPr lvl="2"/>
            <a:r>
              <a:rPr lang="en-US" dirty="0"/>
              <a:t>Too few: may be too simple to learn an accurate model.</a:t>
            </a:r>
          </a:p>
          <a:p>
            <a:pPr lvl="2"/>
            <a:r>
              <a:rPr lang="en-US" dirty="0"/>
              <a:t>We have no choice for input layer (number of units = number of dimensions of input vectors) and output layer (number of units = number of classes).</a:t>
            </a:r>
          </a:p>
          <a:p>
            <a:pPr lvl="1"/>
            <a:r>
              <a:rPr lang="en-US" dirty="0"/>
              <a:t>Connectivity: what outputs are connected to what inputs?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07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2798"/>
          </a:xfrm>
        </p:spPr>
        <p:txBody>
          <a:bodyPr/>
          <a:lstStyle/>
          <a:p>
            <a:r>
              <a:rPr lang="en-US" dirty="0"/>
              <a:t>Convolutional Vs. Fully Connected</a:t>
            </a:r>
          </a:p>
        </p:txBody>
      </p:sp>
      <p:sp>
        <p:nvSpPr>
          <p:cNvPr id="1019" name="Content Placeholder 2"/>
          <p:cNvSpPr>
            <a:spLocks noGrp="1"/>
          </p:cNvSpPr>
          <p:nvPr>
            <p:ph idx="1"/>
          </p:nvPr>
        </p:nvSpPr>
        <p:spPr>
          <a:xfrm>
            <a:off x="6070652" y="1182469"/>
            <a:ext cx="2923951" cy="5142131"/>
          </a:xfrm>
        </p:spPr>
        <p:txBody>
          <a:bodyPr/>
          <a:lstStyle/>
          <a:p>
            <a:r>
              <a:rPr lang="en-US" sz="2000" dirty="0"/>
              <a:t>R*C*3 input units (one unit for each pixel value).</a:t>
            </a:r>
          </a:p>
          <a:p>
            <a:r>
              <a:rPr lang="en-US" sz="2000" dirty="0"/>
              <a:t>(R-2)*(C-2)*4 units in the convolutional layer.</a:t>
            </a:r>
          </a:p>
          <a:p>
            <a:r>
              <a:rPr lang="en-US" sz="2000" dirty="0"/>
              <a:t>For a fully connected layer, there is an edge connecting each input unit to each fully connected layer unit.</a:t>
            </a:r>
          </a:p>
          <a:p>
            <a:r>
              <a:rPr lang="en-US" sz="2000" dirty="0"/>
              <a:t>Number of edges: R*C*3*(R-2)*(C-2)*4.</a:t>
            </a:r>
          </a:p>
          <a:p>
            <a:r>
              <a:rPr lang="en-US" sz="2000" dirty="0"/>
              <a:t>We need to learn that many weights.</a:t>
            </a:r>
          </a:p>
          <a:p>
            <a:r>
              <a:rPr lang="en-US" sz="2000" dirty="0"/>
              <a:t>For a 400x500 image: 475 billion weights.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676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828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371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2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67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2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371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676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28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371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676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28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2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7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82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71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524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76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828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1" name="Group 480"/>
          <p:cNvGrpSpPr/>
          <p:nvPr/>
        </p:nvGrpSpPr>
        <p:grpSpPr>
          <a:xfrm>
            <a:off x="2286000" y="1711271"/>
            <a:ext cx="1905000" cy="879529"/>
            <a:chOff x="2362200" y="1254071"/>
            <a:chExt cx="1905000" cy="879529"/>
          </a:xfrm>
        </p:grpSpPr>
        <p:grpSp>
          <p:nvGrpSpPr>
            <p:cNvPr id="454" name="Group 453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56" name="Oval 45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66" name="Oval 46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5" name="Rectangle 474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Connector 47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1</a:t>
              </a: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2286000" y="2778071"/>
            <a:ext cx="1905000" cy="879529"/>
            <a:chOff x="2362200" y="1254071"/>
            <a:chExt cx="1905000" cy="879529"/>
          </a:xfrm>
        </p:grpSpPr>
        <p:grpSp>
          <p:nvGrpSpPr>
            <p:cNvPr id="483" name="Group 48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08" name="Oval 50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99" name="Oval 49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90" name="Oval 48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ectangle 48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Connector 48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2</a:t>
              </a: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2286000" y="3844871"/>
            <a:ext cx="1905000" cy="879529"/>
            <a:chOff x="2362200" y="1254071"/>
            <a:chExt cx="1905000" cy="879529"/>
          </a:xfrm>
        </p:grpSpPr>
        <p:grpSp>
          <p:nvGrpSpPr>
            <p:cNvPr id="518" name="Group 517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34" name="Oval 533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25" name="Oval 52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1" name="Rectangle 520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2" name="Straight Connector 521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TextBox 523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3</a:t>
              </a:r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2286000" y="4987871"/>
            <a:ext cx="1905000" cy="879529"/>
            <a:chOff x="2362200" y="1254071"/>
            <a:chExt cx="1905000" cy="879529"/>
          </a:xfrm>
        </p:grpSpPr>
        <p:grpSp>
          <p:nvGrpSpPr>
            <p:cNvPr id="553" name="Group 55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69" name="Oval 56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60" name="Oval 55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6" name="Rectangle 55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Straight Connector 55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TextBox 55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4</a:t>
              </a:r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4495800" y="1981200"/>
            <a:ext cx="1447800" cy="990600"/>
            <a:chOff x="5638800" y="1219200"/>
            <a:chExt cx="1447800" cy="990600"/>
          </a:xfrm>
        </p:grpSpPr>
        <p:sp>
          <p:nvSpPr>
            <p:cNvPr id="732" name="Oval 73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4495800" y="3200400"/>
            <a:ext cx="1447800" cy="990600"/>
            <a:chOff x="5638800" y="1219200"/>
            <a:chExt cx="1447800" cy="990600"/>
          </a:xfrm>
        </p:grpSpPr>
        <p:sp>
          <p:nvSpPr>
            <p:cNvPr id="803" name="Oval 802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4495800" y="4419600"/>
            <a:ext cx="1447800" cy="990600"/>
            <a:chOff x="5638800" y="1219200"/>
            <a:chExt cx="1447800" cy="990600"/>
          </a:xfrm>
        </p:grpSpPr>
        <p:sp>
          <p:nvSpPr>
            <p:cNvPr id="874" name="Oval 873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Group 943"/>
          <p:cNvGrpSpPr/>
          <p:nvPr/>
        </p:nvGrpSpPr>
        <p:grpSpPr>
          <a:xfrm>
            <a:off x="4495800" y="5715000"/>
            <a:ext cx="1447800" cy="990600"/>
            <a:chOff x="5638800" y="1219200"/>
            <a:chExt cx="1447800" cy="990600"/>
          </a:xfrm>
        </p:grpSpPr>
        <p:sp>
          <p:nvSpPr>
            <p:cNvPr id="945" name="Oval 944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6" name="TextBox 1015"/>
          <p:cNvSpPr txBox="1"/>
          <p:nvPr/>
        </p:nvSpPr>
        <p:spPr>
          <a:xfrm>
            <a:off x="533400" y="990600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17" name="TextBox 1016"/>
          <p:cNvSpPr txBox="1"/>
          <p:nvPr/>
        </p:nvSpPr>
        <p:spPr>
          <a:xfrm>
            <a:off x="4422603" y="1182469"/>
            <a:ext cx="15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 #1</a:t>
            </a:r>
          </a:p>
        </p:txBody>
      </p:sp>
    </p:spTree>
    <p:extLst>
      <p:ext uri="{BB962C8B-B14F-4D97-AF65-F5344CB8AC3E}">
        <p14:creationId xmlns:p14="http://schemas.microsoft.com/office/powerpoint/2010/main" val="1357464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2798"/>
          </a:xfrm>
        </p:spPr>
        <p:txBody>
          <a:bodyPr/>
          <a:lstStyle/>
          <a:p>
            <a:r>
              <a:rPr lang="en-US" dirty="0"/>
              <a:t>Convolutional Vs. Fully Connected</a:t>
            </a:r>
          </a:p>
        </p:txBody>
      </p:sp>
      <p:sp>
        <p:nvSpPr>
          <p:cNvPr id="1019" name="Content Placeholder 2"/>
          <p:cNvSpPr>
            <a:spLocks noGrp="1"/>
          </p:cNvSpPr>
          <p:nvPr>
            <p:ph idx="1"/>
          </p:nvPr>
        </p:nvSpPr>
        <p:spPr>
          <a:xfrm>
            <a:off x="6070652" y="1182469"/>
            <a:ext cx="2923951" cy="5142131"/>
          </a:xfrm>
        </p:spPr>
        <p:txBody>
          <a:bodyPr/>
          <a:lstStyle/>
          <a:p>
            <a:r>
              <a:rPr lang="en-US" sz="2000" dirty="0"/>
              <a:t>So, for the convolutional layer we need to learn 108 weights.</a:t>
            </a:r>
          </a:p>
          <a:p>
            <a:r>
              <a:rPr lang="en-US" sz="2000" dirty="0"/>
              <a:t>For a similarly sized fully connected layer we would need 475 billion weights.</a:t>
            </a:r>
          </a:p>
          <a:p>
            <a:r>
              <a:rPr lang="en-US" sz="2000" dirty="0"/>
              <a:t>Thus, convolutional layers are much more practical to use in terms of:</a:t>
            </a:r>
          </a:p>
          <a:p>
            <a:pPr lvl="1"/>
            <a:r>
              <a:rPr lang="en-US" sz="1600" dirty="0"/>
              <a:t>Storage</a:t>
            </a:r>
          </a:p>
          <a:p>
            <a:pPr lvl="1"/>
            <a:r>
              <a:rPr lang="en-US" sz="1600" dirty="0"/>
              <a:t>training time</a:t>
            </a:r>
          </a:p>
          <a:p>
            <a:pPr lvl="1"/>
            <a:r>
              <a:rPr lang="en-US" sz="1600" dirty="0"/>
              <a:t>runtime on test data</a:t>
            </a:r>
          </a:p>
          <a:p>
            <a:pPr lvl="1"/>
            <a:r>
              <a:rPr lang="en-US" sz="1600" dirty="0"/>
              <a:t>amount of training </a:t>
            </a:r>
            <a:r>
              <a:rPr lang="en-US" sz="1600"/>
              <a:t>data required.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676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828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371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2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67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2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371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676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28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371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676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28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2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7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82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71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524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76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828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1" name="Group 480"/>
          <p:cNvGrpSpPr/>
          <p:nvPr/>
        </p:nvGrpSpPr>
        <p:grpSpPr>
          <a:xfrm>
            <a:off x="2286000" y="1711271"/>
            <a:ext cx="1905000" cy="879529"/>
            <a:chOff x="2362200" y="1254071"/>
            <a:chExt cx="1905000" cy="879529"/>
          </a:xfrm>
        </p:grpSpPr>
        <p:grpSp>
          <p:nvGrpSpPr>
            <p:cNvPr id="454" name="Group 453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56" name="Oval 45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66" name="Oval 465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5" name="Rectangle 474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Connector 47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1</a:t>
              </a: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2286000" y="2778071"/>
            <a:ext cx="1905000" cy="879529"/>
            <a:chOff x="2362200" y="1254071"/>
            <a:chExt cx="1905000" cy="879529"/>
          </a:xfrm>
        </p:grpSpPr>
        <p:grpSp>
          <p:nvGrpSpPr>
            <p:cNvPr id="483" name="Group 48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08" name="Oval 50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499" name="Oval 49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490" name="Oval 48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ectangle 48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Connector 48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2</a:t>
              </a: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2286000" y="3844871"/>
            <a:ext cx="1905000" cy="879529"/>
            <a:chOff x="2362200" y="1254071"/>
            <a:chExt cx="1905000" cy="879529"/>
          </a:xfrm>
        </p:grpSpPr>
        <p:grpSp>
          <p:nvGrpSpPr>
            <p:cNvPr id="518" name="Group 517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34" name="Oval 533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25" name="Oval 524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1" name="Rectangle 520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2" name="Straight Connector 521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TextBox 523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3</a:t>
              </a:r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2286000" y="4987871"/>
            <a:ext cx="1905000" cy="879529"/>
            <a:chOff x="2362200" y="1254071"/>
            <a:chExt cx="1905000" cy="879529"/>
          </a:xfrm>
        </p:grpSpPr>
        <p:grpSp>
          <p:nvGrpSpPr>
            <p:cNvPr id="553" name="Group 552"/>
            <p:cNvGrpSpPr/>
            <p:nvPr/>
          </p:nvGrpSpPr>
          <p:grpSpPr>
            <a:xfrm>
              <a:off x="2514600" y="1676400"/>
              <a:ext cx="381000" cy="381000"/>
              <a:chOff x="2362200" y="1295400"/>
              <a:chExt cx="381000" cy="3810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>
              <a:off x="3124200" y="1676400"/>
              <a:ext cx="381000" cy="381000"/>
              <a:chOff x="2362200" y="1295400"/>
              <a:chExt cx="381000" cy="381000"/>
            </a:xfrm>
          </p:grpSpPr>
          <p:sp>
            <p:nvSpPr>
              <p:cNvPr id="569" name="Oval 568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3733800" y="1676400"/>
              <a:ext cx="381000" cy="381000"/>
              <a:chOff x="2362200" y="1295400"/>
              <a:chExt cx="381000" cy="381000"/>
            </a:xfrm>
          </p:grpSpPr>
          <p:sp>
            <p:nvSpPr>
              <p:cNvPr id="560" name="Oval 559"/>
              <p:cNvSpPr/>
              <p:nvPr/>
            </p:nvSpPr>
            <p:spPr>
              <a:xfrm>
                <a:off x="25146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26670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23622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25146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2667000" y="14478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23622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25146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2667000" y="16002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2362200" y="1295400"/>
                <a:ext cx="76200" cy="762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6" name="Rectangle 555"/>
            <p:cNvSpPr/>
            <p:nvPr/>
          </p:nvSpPr>
          <p:spPr>
            <a:xfrm>
              <a:off x="2362200" y="1600200"/>
              <a:ext cx="1905000" cy="533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Straight Connector 556"/>
            <p:cNvCxnSpPr/>
            <p:nvPr/>
          </p:nvCxnSpPr>
          <p:spPr>
            <a:xfrm flipV="1">
              <a:off x="3019648" y="1600200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V="1">
              <a:off x="3632786" y="1596656"/>
              <a:ext cx="0" cy="533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TextBox 558"/>
            <p:cNvSpPr txBox="1"/>
            <p:nvPr/>
          </p:nvSpPr>
          <p:spPr>
            <a:xfrm>
              <a:off x="2953718" y="1254071"/>
              <a:ext cx="800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4</a:t>
              </a:r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4495800" y="1981200"/>
            <a:ext cx="1447800" cy="990600"/>
            <a:chOff x="5638800" y="1219200"/>
            <a:chExt cx="1447800" cy="990600"/>
          </a:xfrm>
        </p:grpSpPr>
        <p:sp>
          <p:nvSpPr>
            <p:cNvPr id="732" name="Oval 73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4495800" y="3200400"/>
            <a:ext cx="1447800" cy="990600"/>
            <a:chOff x="5638800" y="1219200"/>
            <a:chExt cx="1447800" cy="990600"/>
          </a:xfrm>
        </p:grpSpPr>
        <p:sp>
          <p:nvSpPr>
            <p:cNvPr id="803" name="Oval 802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4495800" y="4419600"/>
            <a:ext cx="1447800" cy="990600"/>
            <a:chOff x="5638800" y="1219200"/>
            <a:chExt cx="1447800" cy="990600"/>
          </a:xfrm>
        </p:grpSpPr>
        <p:sp>
          <p:nvSpPr>
            <p:cNvPr id="874" name="Oval 873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Group 943"/>
          <p:cNvGrpSpPr/>
          <p:nvPr/>
        </p:nvGrpSpPr>
        <p:grpSpPr>
          <a:xfrm>
            <a:off x="4495800" y="5715000"/>
            <a:ext cx="1447800" cy="990600"/>
            <a:chOff x="5638800" y="1219200"/>
            <a:chExt cx="1447800" cy="990600"/>
          </a:xfrm>
        </p:grpSpPr>
        <p:sp>
          <p:nvSpPr>
            <p:cNvPr id="945" name="Oval 944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6" name="TextBox 1015"/>
          <p:cNvSpPr txBox="1"/>
          <p:nvPr/>
        </p:nvSpPr>
        <p:spPr>
          <a:xfrm>
            <a:off x="533400" y="990600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17" name="TextBox 1016"/>
          <p:cNvSpPr txBox="1"/>
          <p:nvPr/>
        </p:nvSpPr>
        <p:spPr>
          <a:xfrm>
            <a:off x="4422603" y="1182469"/>
            <a:ext cx="15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 #1</a:t>
            </a:r>
          </a:p>
        </p:txBody>
      </p:sp>
    </p:spTree>
    <p:extLst>
      <p:ext uri="{BB962C8B-B14F-4D97-AF65-F5344CB8AC3E}">
        <p14:creationId xmlns:p14="http://schemas.microsoft.com/office/powerpoint/2010/main" val="1450088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max pooling layer is a layer where every unit corresponds to a 2x2 (or 3x3) neighborhood in the previous layer, and the output is the maximum value in </a:t>
            </a:r>
            <a:r>
              <a:rPr lang="en-US"/>
              <a:t>that neighborhood.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03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990600"/>
          </a:xfrm>
        </p:spPr>
        <p:txBody>
          <a:bodyPr/>
          <a:lstStyle/>
          <a:p>
            <a:r>
              <a:rPr lang="en-US" dirty="0"/>
              <a:t>Max Pooling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56128"/>
              </p:ext>
            </p:extLst>
          </p:nvPr>
        </p:nvGraphicFramePr>
        <p:xfrm>
          <a:off x="228600" y="1083731"/>
          <a:ext cx="17335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22" name="Table 5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88147"/>
              </p:ext>
            </p:extLst>
          </p:nvPr>
        </p:nvGraphicFramePr>
        <p:xfrm>
          <a:off x="228600" y="3064931"/>
          <a:ext cx="17335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533" name="Table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63308"/>
              </p:ext>
            </p:extLst>
          </p:nvPr>
        </p:nvGraphicFramePr>
        <p:xfrm>
          <a:off x="228600" y="5074920"/>
          <a:ext cx="1733550" cy="1659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167969765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204106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8531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9352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97605"/>
              </p:ext>
            </p:extLst>
          </p:nvPr>
        </p:nvGraphicFramePr>
        <p:xfrm>
          <a:off x="2362200" y="1650999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20469"/>
            <a:ext cx="137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image:</a:t>
            </a:r>
            <a:br>
              <a:rPr lang="en-US" dirty="0"/>
            </a:br>
            <a:r>
              <a:rPr lang="en-US" dirty="0"/>
              <a:t>7x7x3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2362200" y="1066800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Filter:</a:t>
            </a:r>
            <a:br>
              <a:rPr lang="en-US" dirty="0"/>
            </a:br>
            <a:r>
              <a:rPr lang="en-US" dirty="0"/>
              <a:t>3x3x3</a:t>
            </a:r>
          </a:p>
        </p:txBody>
      </p:sp>
      <p:graphicFrame>
        <p:nvGraphicFramePr>
          <p:cNvPr id="545" name="Table 5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553"/>
              </p:ext>
            </p:extLst>
          </p:nvPr>
        </p:nvGraphicFramePr>
        <p:xfrm>
          <a:off x="2362200" y="35052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46" name="Table 5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22751"/>
              </p:ext>
            </p:extLst>
          </p:nvPr>
        </p:nvGraphicFramePr>
        <p:xfrm>
          <a:off x="2362200" y="5486400"/>
          <a:ext cx="742950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49304998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1140135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788502284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57065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39749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115795"/>
                  </a:ext>
                </a:extLst>
              </a:tr>
            </a:tbl>
          </a:graphicData>
        </a:graphic>
      </p:graphicFrame>
      <p:graphicFrame>
        <p:nvGraphicFramePr>
          <p:cNvPr id="557" name="Table 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5513"/>
              </p:ext>
            </p:extLst>
          </p:nvPr>
        </p:nvGraphicFramePr>
        <p:xfrm>
          <a:off x="3429000" y="3096145"/>
          <a:ext cx="2667000" cy="147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029704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24192739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5849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7261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5580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7161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7902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6690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6464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6826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6804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788398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6917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6605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6247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0867050"/>
                  </a:ext>
                </a:extLst>
              </a:tr>
            </a:tbl>
          </a:graphicData>
        </a:graphic>
      </p:graphicFrame>
      <p:sp>
        <p:nvSpPr>
          <p:cNvPr id="570" name="TextBox 569"/>
          <p:cNvSpPr txBox="1"/>
          <p:nvPr/>
        </p:nvSpPr>
        <p:spPr>
          <a:xfrm>
            <a:off x="3796088" y="2438400"/>
            <a:ext cx="209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Convolutional Layer </a:t>
            </a:r>
            <a:br>
              <a:rPr lang="en-US" dirty="0"/>
            </a:br>
            <a:r>
              <a:rPr lang="en-US" dirty="0"/>
              <a:t>Output: 5x5x1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68157"/>
              </p:ext>
            </p:extLst>
          </p:nvPr>
        </p:nvGraphicFramePr>
        <p:xfrm>
          <a:off x="6934200" y="3305487"/>
          <a:ext cx="1600200" cy="885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3545376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428747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67641785"/>
                    </a:ext>
                  </a:extLst>
                </a:gridCol>
              </a:tblGrid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7902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6699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4589133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6804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136881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874353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906876" y="2438400"/>
            <a:ext cx="1660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 Pool Layer </a:t>
            </a:r>
            <a:br>
              <a:rPr lang="en-US" dirty="0"/>
            </a:br>
            <a:r>
              <a:rPr lang="en-US" dirty="0"/>
              <a:t>Output: 3x3x1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2200" y="3733800"/>
            <a:ext cx="6096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61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r>
              <a:rPr lang="en-US" dirty="0"/>
              <a:t>For each convolutional layer, we can pick a </a:t>
            </a:r>
            <a:r>
              <a:rPr lang="en-US" b="1" dirty="0"/>
              <a:t>stride </a:t>
            </a:r>
            <a:r>
              <a:rPr lang="en-US" i="1" dirty="0"/>
              <a:t>S.</a:t>
            </a:r>
          </a:p>
          <a:p>
            <a:r>
              <a:rPr lang="en-US" i="1" dirty="0"/>
              <a:t>S</a:t>
            </a:r>
            <a:r>
              <a:rPr lang="en-US" dirty="0"/>
              <a:t> is a single number, that influences the number of outputs of the convolutional layer.</a:t>
            </a:r>
          </a:p>
          <a:p>
            <a:pPr lvl="1"/>
            <a:r>
              <a:rPr lang="en-US" dirty="0"/>
              <a:t>It determines how many locations to shift the filter to the left or to the bottom to compute the next value of the convolution result.</a:t>
            </a:r>
          </a:p>
          <a:p>
            <a:r>
              <a:rPr lang="en-US" dirty="0"/>
              <a:t>Stride = 1: we shift the filter one location at a time, so no rows or columns are skipped.</a:t>
            </a:r>
          </a:p>
          <a:p>
            <a:r>
              <a:rPr lang="en-US" dirty="0"/>
              <a:t>Stride = 2: we shift the filter two locations at a time. Half the rows and half the columns are skipped.</a:t>
            </a:r>
          </a:p>
          <a:p>
            <a:pPr lvl="1"/>
            <a:r>
              <a:rPr lang="en-US" dirty="0"/>
              <a:t>This means that the convolutional layer will have about half the number of rows and columns of the previous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04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(1,1)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2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(1,2)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5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(1,3)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8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(1,4)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1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(1,5)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1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876800"/>
          </a:xfrm>
        </p:spPr>
        <p:txBody>
          <a:bodyPr/>
          <a:lstStyle/>
          <a:p>
            <a:r>
              <a:rPr lang="en-US" sz="2400" dirty="0"/>
              <a:t>A fully connected layer is a layer where every unit has as inputs ALL the outputs of the previous layer.</a:t>
            </a:r>
          </a:p>
          <a:p>
            <a:r>
              <a:rPr lang="en-US" sz="2400" dirty="0"/>
              <a:t>In the picture, all layers (except the first one) are fully connected.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1999" y="2895600"/>
            <a:ext cx="7848601" cy="3810000"/>
            <a:chOff x="761999" y="1716476"/>
            <a:chExt cx="7696201" cy="4912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13" idx="6"/>
              <a:endCxn id="14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6"/>
              <a:endCxn id="14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2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6"/>
              <a:endCxn id="17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6"/>
              <a:endCxn id="15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2" idx="6"/>
              <a:endCxn id="16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17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16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14" idx="6"/>
              <a:endCxn id="21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6"/>
              <a:endCxn id="21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6"/>
              <a:endCxn id="22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7" idx="6"/>
              <a:endCxn id="22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6"/>
              <a:endCxn id="22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29" idx="6"/>
              <a:endCxn id="15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6"/>
              <a:endCxn id="16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3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13" idx="6"/>
              <a:endCxn id="15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6"/>
              <a:endCxn id="17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2" idx="6"/>
              <a:endCxn id="15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2" idx="6"/>
              <a:endCxn id="14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6"/>
              <a:endCxn id="14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6" idx="6"/>
              <a:endCxn id="16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6"/>
              <a:endCxn id="17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6" idx="6"/>
              <a:endCxn id="21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6"/>
              <a:endCxn id="21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4" idx="6"/>
              <a:endCxn id="22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4" idx="6"/>
              <a:endCxn id="33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5" idx="6"/>
              <a:endCxn id="33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6" idx="6"/>
              <a:endCxn id="33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7" idx="6"/>
              <a:endCxn id="33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Oval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tailEnd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stCxn id="48" idx="6"/>
              <a:endCxn id="6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6"/>
              <a:endCxn id="29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6"/>
              <a:endCxn id="13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8" idx="6"/>
              <a:endCxn id="12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9" idx="6"/>
              <a:endCxn id="6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6"/>
              <a:endCxn id="29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6"/>
              <a:endCxn id="13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9" idx="6"/>
              <a:endCxn id="12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0" idx="6"/>
              <a:endCxn id="6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0" idx="6"/>
              <a:endCxn id="29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0" idx="6"/>
              <a:endCxn id="13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0" idx="6"/>
              <a:endCxn id="12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1" idx="6"/>
              <a:endCxn id="6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1" idx="6"/>
              <a:endCxn id="29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1" idx="6"/>
              <a:endCxn id="13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1" idx="6"/>
              <a:endCxn id="12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2" idx="6"/>
              <a:endCxn id="6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2" idx="6"/>
              <a:endCxn id="29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2" idx="6"/>
              <a:endCxn id="13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2" idx="6"/>
              <a:endCxn id="12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3870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(1,6)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5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(2,1)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46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(2,2) corresponds to matching the 3x3x3 filter values with the highlighted values in the input layer.</a:t>
            </a:r>
          </a:p>
          <a:p>
            <a:r>
              <a:rPr lang="en-US" sz="2400" dirty="0"/>
              <a:t>And so on…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3200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352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505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200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352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505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3200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352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505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200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352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505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200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352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3505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2743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2895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352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505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2743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2895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3048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200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2743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2895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048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200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352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505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8956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0480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3528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3505200" y="281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1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(1,1)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5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(1,2)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1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(1,3)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5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(2,1)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2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Example of Stride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733800" cy="3962400"/>
          </a:xfrm>
        </p:spPr>
        <p:txBody>
          <a:bodyPr/>
          <a:lstStyle/>
          <a:p>
            <a:r>
              <a:rPr lang="en-US" sz="2400" dirty="0"/>
              <a:t>The convolution result at location (2,2) corresponds to matching the 3x3x3 filter values with the highlighted values in the input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048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57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9600" y="251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914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066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219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048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57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09600" y="266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620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144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668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19200" y="266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3048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57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609600" y="4495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7620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0668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3048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457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09600" y="4648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914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52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04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457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09600" y="64770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620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9144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0668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219200" y="6477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152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04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457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09600" y="66294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620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9144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10668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1219200" y="6629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743200" y="1600200"/>
            <a:ext cx="76200" cy="762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2895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743200" y="1752600"/>
            <a:ext cx="76200" cy="76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2895600" y="1752600"/>
            <a:ext cx="76200" cy="7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048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743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2895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3048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743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895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3048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2743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2895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14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Output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usual, the output layer has as many units as the number of classes.</a:t>
            </a:r>
          </a:p>
          <a:p>
            <a:pPr lvl="1"/>
            <a:r>
              <a:rPr lang="en-US" dirty="0"/>
              <a:t>Since we have a multiclass problem, we apply the </a:t>
            </a:r>
            <a:r>
              <a:rPr lang="en-US" dirty="0" err="1"/>
              <a:t>softmax</a:t>
            </a:r>
            <a:r>
              <a:rPr lang="en-US" dirty="0"/>
              <a:t> function to convert outputs to class probabilities.</a:t>
            </a:r>
          </a:p>
          <a:p>
            <a:r>
              <a:rPr lang="en-US" dirty="0"/>
              <a:t>The layer preceding the output layer is called the </a:t>
            </a:r>
            <a:r>
              <a:rPr lang="en-US" b="1" dirty="0"/>
              <a:t>last hidden layer</a:t>
            </a:r>
            <a:r>
              <a:rPr lang="en-US" dirty="0"/>
              <a:t>.</a:t>
            </a:r>
          </a:p>
          <a:p>
            <a:r>
              <a:rPr lang="en-US" dirty="0"/>
              <a:t>Usually the output layer is fully connected to its previous layer.</a:t>
            </a:r>
          </a:p>
          <a:p>
            <a:r>
              <a:rPr lang="en-US" dirty="0"/>
              <a:t>The last hidden layer can be a convolutional layer or a max pooling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64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152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9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4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2192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3716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5240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6764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828800" y="3124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52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04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62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14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66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192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3716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40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6764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828800" y="3276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52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4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57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9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62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14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66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219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3716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67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52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04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9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62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14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66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219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52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7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52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4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14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066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19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52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7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2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04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57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914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192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3716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5240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828800" y="3886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52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04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7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2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066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192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716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6764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828800" y="4038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2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04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57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09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62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14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066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2192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3716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6764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2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04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57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09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62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66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2192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3716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240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6764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28800" y="4343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52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04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57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09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62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914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066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2192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3716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5240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764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828800" y="510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52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57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09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62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914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66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2192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3716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5240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6764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52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4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57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09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62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14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066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2192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5240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6764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828800" y="541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2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04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57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609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62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14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066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6764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8800" y="556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2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04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57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609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62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914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066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2192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5240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764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28800" y="571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52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4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57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09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2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914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066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3716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52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67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82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52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04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57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09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62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14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066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219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152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7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182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52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04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57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09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62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914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219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3716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52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67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2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52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304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57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09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62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9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16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716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1447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2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7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6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764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1600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2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4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4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2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9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14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66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192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716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764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28800" y="1905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2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4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66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192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3716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764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828800" y="205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7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2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4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6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19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716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2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7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82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04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9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2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14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66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9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716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52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7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82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52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0" name="Group 729"/>
          <p:cNvGrpSpPr/>
          <p:nvPr/>
        </p:nvGrpSpPr>
        <p:grpSpPr>
          <a:xfrm>
            <a:off x="2667000" y="838200"/>
            <a:ext cx="1447800" cy="990600"/>
            <a:chOff x="5638800" y="1219200"/>
            <a:chExt cx="1447800" cy="990600"/>
          </a:xfrm>
        </p:grpSpPr>
        <p:sp>
          <p:nvSpPr>
            <p:cNvPr id="622" name="Oval 62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2667000" y="2057400"/>
            <a:ext cx="1447800" cy="990600"/>
            <a:chOff x="5638800" y="1219200"/>
            <a:chExt cx="1447800" cy="990600"/>
          </a:xfrm>
        </p:grpSpPr>
        <p:sp>
          <p:nvSpPr>
            <p:cNvPr id="732" name="Oval 731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2667000" y="3276600"/>
            <a:ext cx="1447800" cy="990600"/>
            <a:chOff x="5638800" y="1219200"/>
            <a:chExt cx="1447800" cy="990600"/>
          </a:xfrm>
        </p:grpSpPr>
        <p:sp>
          <p:nvSpPr>
            <p:cNvPr id="803" name="Oval 802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2667000" y="4495800"/>
            <a:ext cx="1447800" cy="990600"/>
            <a:chOff x="5638800" y="1219200"/>
            <a:chExt cx="1447800" cy="990600"/>
          </a:xfrm>
        </p:grpSpPr>
        <p:sp>
          <p:nvSpPr>
            <p:cNvPr id="874" name="Oval 873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Group 943"/>
          <p:cNvGrpSpPr/>
          <p:nvPr/>
        </p:nvGrpSpPr>
        <p:grpSpPr>
          <a:xfrm>
            <a:off x="2667000" y="5715000"/>
            <a:ext cx="1447800" cy="990600"/>
            <a:chOff x="5638800" y="1219200"/>
            <a:chExt cx="1447800" cy="990600"/>
          </a:xfrm>
        </p:grpSpPr>
        <p:sp>
          <p:nvSpPr>
            <p:cNvPr id="945" name="Oval 944"/>
            <p:cNvSpPr/>
            <p:nvPr/>
          </p:nvSpPr>
          <p:spPr>
            <a:xfrm>
              <a:off x="5791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5943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6096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6248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6400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65532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67056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68580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70104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638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91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943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096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248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4008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532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7056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68580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010400" y="1371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5638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791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943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6096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6248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4008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5532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7056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8580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7010400" y="15240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5638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5943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096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6248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64008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65532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67056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68580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10400" y="16764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791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248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4008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532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7056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8580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010400" y="18288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5638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5791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5943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6096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6248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64008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65532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67056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7010400" y="1981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791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943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96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008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5532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7056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68580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010400" y="21336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5638800" y="1219200"/>
              <a:ext cx="76200" cy="76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6" name="TextBox 1015"/>
          <p:cNvSpPr txBox="1"/>
          <p:nvPr/>
        </p:nvSpPr>
        <p:spPr>
          <a:xfrm>
            <a:off x="533400" y="685800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017" name="TextBox 1016"/>
          <p:cNvSpPr txBox="1"/>
          <p:nvPr/>
        </p:nvSpPr>
        <p:spPr>
          <a:xfrm>
            <a:off x="2286000" y="76200"/>
            <a:ext cx="227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Convolutional layer</a:t>
            </a:r>
            <a:br>
              <a:rPr lang="en-US" dirty="0"/>
            </a:br>
            <a:r>
              <a:rPr lang="en-US" dirty="0"/>
              <a:t>(R-2)*(C-2)*5</a:t>
            </a:r>
          </a:p>
        </p:txBody>
      </p:sp>
      <p:sp>
        <p:nvSpPr>
          <p:cNvPr id="1018" name="Oval 1017"/>
          <p:cNvSpPr/>
          <p:nvPr/>
        </p:nvSpPr>
        <p:spPr>
          <a:xfrm>
            <a:off x="5486400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5638800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5791200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53340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54864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56388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5791200" y="114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53340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54864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56388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5791200" y="1295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5334000" y="99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54864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56388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57912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53340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54864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56388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5791200" y="236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53340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54864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56388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5791200" y="2514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5334000" y="220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54864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56388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57912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53340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54864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56388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791200" y="3581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53340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/>
        </p:nvSpPr>
        <p:spPr>
          <a:xfrm>
            <a:off x="54864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56388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5334000" y="3429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54864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56388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Oval 1233"/>
          <p:cNvSpPr/>
          <p:nvPr/>
        </p:nvSpPr>
        <p:spPr>
          <a:xfrm>
            <a:off x="57912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val 1240"/>
          <p:cNvSpPr/>
          <p:nvPr/>
        </p:nvSpPr>
        <p:spPr>
          <a:xfrm>
            <a:off x="5334000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val 1241"/>
          <p:cNvSpPr/>
          <p:nvPr/>
        </p:nvSpPr>
        <p:spPr>
          <a:xfrm>
            <a:off x="5486400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Oval 1242"/>
          <p:cNvSpPr/>
          <p:nvPr/>
        </p:nvSpPr>
        <p:spPr>
          <a:xfrm>
            <a:off x="5638800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Oval 1243"/>
          <p:cNvSpPr/>
          <p:nvPr/>
        </p:nvSpPr>
        <p:spPr>
          <a:xfrm>
            <a:off x="5791200" y="48006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Oval 1250"/>
          <p:cNvSpPr/>
          <p:nvPr/>
        </p:nvSpPr>
        <p:spPr>
          <a:xfrm>
            <a:off x="5334000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Oval 1251"/>
          <p:cNvSpPr/>
          <p:nvPr/>
        </p:nvSpPr>
        <p:spPr>
          <a:xfrm>
            <a:off x="5486400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Oval 1252"/>
          <p:cNvSpPr/>
          <p:nvPr/>
        </p:nvSpPr>
        <p:spPr>
          <a:xfrm>
            <a:off x="5638800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Oval 1253"/>
          <p:cNvSpPr/>
          <p:nvPr/>
        </p:nvSpPr>
        <p:spPr>
          <a:xfrm>
            <a:off x="5791200" y="49530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Oval 1300"/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/>
          <p:nvPr/>
        </p:nvSpPr>
        <p:spPr>
          <a:xfrm>
            <a:off x="54864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Oval 1303"/>
          <p:cNvSpPr/>
          <p:nvPr/>
        </p:nvSpPr>
        <p:spPr>
          <a:xfrm>
            <a:off x="56388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val 1304"/>
          <p:cNvSpPr/>
          <p:nvPr/>
        </p:nvSpPr>
        <p:spPr>
          <a:xfrm>
            <a:off x="57912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val 1311"/>
          <p:cNvSpPr/>
          <p:nvPr/>
        </p:nvSpPr>
        <p:spPr>
          <a:xfrm>
            <a:off x="53340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val 1312"/>
          <p:cNvSpPr/>
          <p:nvPr/>
        </p:nvSpPr>
        <p:spPr>
          <a:xfrm>
            <a:off x="54864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val 1313"/>
          <p:cNvSpPr/>
          <p:nvPr/>
        </p:nvSpPr>
        <p:spPr>
          <a:xfrm>
            <a:off x="56388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Oval 1314"/>
          <p:cNvSpPr/>
          <p:nvPr/>
        </p:nvSpPr>
        <p:spPr>
          <a:xfrm>
            <a:off x="5791200" y="60198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Oval 1321"/>
          <p:cNvSpPr/>
          <p:nvPr/>
        </p:nvSpPr>
        <p:spPr>
          <a:xfrm>
            <a:off x="53340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Oval 1322"/>
          <p:cNvSpPr/>
          <p:nvPr/>
        </p:nvSpPr>
        <p:spPr>
          <a:xfrm>
            <a:off x="54864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Oval 1323"/>
          <p:cNvSpPr/>
          <p:nvPr/>
        </p:nvSpPr>
        <p:spPr>
          <a:xfrm>
            <a:off x="56388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Oval 1324"/>
          <p:cNvSpPr/>
          <p:nvPr/>
        </p:nvSpPr>
        <p:spPr>
          <a:xfrm>
            <a:off x="5791200" y="61722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Oval 1371"/>
          <p:cNvSpPr/>
          <p:nvPr/>
        </p:nvSpPr>
        <p:spPr>
          <a:xfrm>
            <a:off x="5334000" y="5867400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TextBox 1372"/>
          <p:cNvSpPr txBox="1"/>
          <p:nvPr/>
        </p:nvSpPr>
        <p:spPr>
          <a:xfrm>
            <a:off x="4953000" y="191869"/>
            <a:ext cx="1389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 Pooling 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1015" name="TextBox 1014"/>
          <p:cNvSpPr txBox="1"/>
          <p:nvPr/>
        </p:nvSpPr>
        <p:spPr>
          <a:xfrm>
            <a:off x="6629400" y="1066800"/>
            <a:ext cx="1365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 layer</a:t>
            </a:r>
            <a:br>
              <a:rPr lang="en-US" dirty="0"/>
            </a:br>
            <a:r>
              <a:rPr lang="en-US" dirty="0"/>
              <a:t>for 5 classes</a:t>
            </a:r>
          </a:p>
        </p:txBody>
      </p:sp>
      <p:sp>
        <p:nvSpPr>
          <p:cNvPr id="1019" name="Oval 1018"/>
          <p:cNvSpPr/>
          <p:nvPr/>
        </p:nvSpPr>
        <p:spPr>
          <a:xfrm>
            <a:off x="7312086" y="1888391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7312086" y="2132231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7312086" y="2398931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7312086" y="2627531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7312086" y="2856131"/>
            <a:ext cx="76200" cy="76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0" y="3272912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minimal CNN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convolutional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max pooling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output layer.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output layer is fully connected to the previous layer.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Connections not shown because we would need to draw too many edges.</a:t>
            </a:r>
          </a:p>
        </p:txBody>
      </p:sp>
    </p:spTree>
    <p:extLst>
      <p:ext uri="{BB962C8B-B14F-4D97-AF65-F5344CB8AC3E}">
        <p14:creationId xmlns:p14="http://schemas.microsoft.com/office/powerpoint/2010/main" val="316884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Fully 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MNIST dataset.</a:t>
            </a:r>
          </a:p>
          <a:p>
            <a:r>
              <a:rPr lang="en-US" dirty="0"/>
              <a:t>Each image is of size 28x28.</a:t>
            </a:r>
          </a:p>
          <a:p>
            <a:pPr lvl="1"/>
            <a:r>
              <a:rPr lang="en-US" dirty="0"/>
              <a:t>Each image is a 784-dimensional vector.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3886200"/>
            <a:ext cx="8839200" cy="2362200"/>
            <a:chOff x="76200" y="4419600"/>
            <a:chExt cx="8839200" cy="23622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4196460"/>
                </p:ext>
              </p:extLst>
            </p:nvPr>
          </p:nvGraphicFramePr>
          <p:xfrm>
            <a:off x="1733550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Bitmap Image" r:id="rId3" imgW="266737" imgH="266737" progId="PBrush">
                    <p:embed/>
                  </p:oleObj>
                </mc:Choice>
                <mc:Fallback>
                  <p:oleObj name="Bitmap Image" r:id="rId3" imgW="266737" imgH="266737" progId="PBrush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226295"/>
                </p:ext>
              </p:extLst>
            </p:nvPr>
          </p:nvGraphicFramePr>
          <p:xfrm>
            <a:off x="6513512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Bitmap Image" r:id="rId5" imgW="266737" imgH="266737" progId="PBrush">
                    <p:embed/>
                  </p:oleObj>
                </mc:Choice>
                <mc:Fallback>
                  <p:oleObj name="Bitmap Image" r:id="rId5" imgW="266737" imgH="266737" progId="PBrush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3512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3499477"/>
                </p:ext>
              </p:extLst>
            </p:nvPr>
          </p:nvGraphicFramePr>
          <p:xfrm>
            <a:off x="2419350" y="4876800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Bitmap Image" r:id="rId7" imgW="266737" imgH="266737" progId="PBrush">
                    <p:embed/>
                  </p:oleObj>
                </mc:Choice>
                <mc:Fallback>
                  <p:oleObj name="Bitmap Image" r:id="rId7" imgW="266737" imgH="266737" progId="PBrush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9350" y="4876800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210294"/>
                </p:ext>
              </p:extLst>
            </p:nvPr>
          </p:nvGraphicFramePr>
          <p:xfrm>
            <a:off x="52578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tmap Image" r:id="rId9" imgW="266737" imgH="266737" progId="PBrush">
                    <p:embed/>
                  </p:oleObj>
                </mc:Choice>
                <mc:Fallback>
                  <p:oleObj name="Bitmap Image" r:id="rId9" imgW="266737" imgH="266737" progId="PBrush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852415"/>
                </p:ext>
              </p:extLst>
            </p:nvPr>
          </p:nvGraphicFramePr>
          <p:xfrm>
            <a:off x="3084512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Bitmap Image" r:id="rId11" imgW="266737" imgH="266737" progId="PBrush">
                    <p:embed/>
                  </p:oleObj>
                </mc:Choice>
                <mc:Fallback>
                  <p:oleObj name="Bitmap Image" r:id="rId11" imgW="266737" imgH="266737" progId="PBrush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512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576229"/>
                </p:ext>
              </p:extLst>
            </p:nvPr>
          </p:nvGraphicFramePr>
          <p:xfrm>
            <a:off x="76200" y="4876800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13" imgW="266737" imgH="266737" progId="PBrush">
                    <p:embed/>
                  </p:oleObj>
                </mc:Choice>
                <mc:Fallback>
                  <p:oleObj name="Bitmap Image" r:id="rId13" imgW="266737" imgH="266737" progId="PBrush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4876800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086491"/>
                </p:ext>
              </p:extLst>
            </p:nvPr>
          </p:nvGraphicFramePr>
          <p:xfrm>
            <a:off x="5827712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Bitmap Image" r:id="rId15" imgW="266737" imgH="266737" progId="PBrush">
                    <p:embed/>
                  </p:oleObj>
                </mc:Choice>
                <mc:Fallback>
                  <p:oleObj name="Bitmap Image" r:id="rId15" imgW="266737" imgH="266737" progId="PBrush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7712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0638080"/>
                </p:ext>
              </p:extLst>
            </p:nvPr>
          </p:nvGraphicFramePr>
          <p:xfrm>
            <a:off x="4191000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Bitmap Image" r:id="rId17" imgW="266737" imgH="266737" progId="PBrush">
                    <p:embed/>
                  </p:oleObj>
                </mc:Choice>
                <mc:Fallback>
                  <p:oleObj name="Bitmap Image" r:id="rId17" imgW="266737" imgH="266737" progId="PBrush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693845"/>
                </p:ext>
              </p:extLst>
            </p:nvPr>
          </p:nvGraphicFramePr>
          <p:xfrm>
            <a:off x="7808912" y="4876800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Bitmap Image" r:id="rId19" imgW="266737" imgH="266737" progId="PBrush">
                    <p:embed/>
                  </p:oleObj>
                </mc:Choice>
                <mc:Fallback>
                  <p:oleObj name="Bitmap Image" r:id="rId19" imgW="266737" imgH="266737" progId="PBrush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8912" y="4876800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4075292"/>
                </p:ext>
              </p:extLst>
            </p:nvPr>
          </p:nvGraphicFramePr>
          <p:xfrm>
            <a:off x="7123112" y="4876800"/>
            <a:ext cx="4968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Bitmap Image" r:id="rId21" imgW="266737" imgH="266737" progId="PBrush">
                    <p:embed/>
                  </p:oleObj>
                </mc:Choice>
                <mc:Fallback>
                  <p:oleObj name="Bitmap Image" r:id="rId21" imgW="266737" imgH="266737" progId="PBrush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112" y="4876800"/>
                          <a:ext cx="496887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7905667"/>
                </p:ext>
              </p:extLst>
            </p:nvPr>
          </p:nvGraphicFramePr>
          <p:xfrm>
            <a:off x="36576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Bitmap Image" r:id="rId23" imgW="266737" imgH="266737" progId="PBrush">
                    <p:embed/>
                  </p:oleObj>
                </mc:Choice>
                <mc:Fallback>
                  <p:oleObj name="Bitmap Image" r:id="rId23" imgW="266737" imgH="266737" progId="PBrush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955239"/>
                </p:ext>
              </p:extLst>
            </p:nvPr>
          </p:nvGraphicFramePr>
          <p:xfrm>
            <a:off x="609600" y="4876800"/>
            <a:ext cx="496887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Bitmap Image" r:id="rId25" imgW="266737" imgH="266737" progId="PBrush">
                    <p:embed/>
                  </p:oleObj>
                </mc:Choice>
                <mc:Fallback>
                  <p:oleObj name="Bitmap Image" r:id="rId25" imgW="266737" imgH="266737" progId="PBrush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876800"/>
                          <a:ext cx="496887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4481650"/>
                </p:ext>
              </p:extLst>
            </p:nvPr>
          </p:nvGraphicFramePr>
          <p:xfrm>
            <a:off x="1143000" y="4876800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Bitmap Image" r:id="rId27" imgW="266737" imgH="266737" progId="PBrush">
                    <p:embed/>
                  </p:oleObj>
                </mc:Choice>
                <mc:Fallback>
                  <p:oleObj name="Bitmap Image" r:id="rId27" imgW="266737" imgH="266737" progId="PBrush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4876800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042605"/>
                </p:ext>
              </p:extLst>
            </p:nvPr>
          </p:nvGraphicFramePr>
          <p:xfrm>
            <a:off x="47244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Bitmap Image" r:id="rId29" imgW="266737" imgH="266737" progId="PBrush">
                    <p:embed/>
                  </p:oleObj>
                </mc:Choice>
                <mc:Fallback>
                  <p:oleObj name="Bitmap Image" r:id="rId29" imgW="266737" imgH="266737" progId="PBrush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924946"/>
                </p:ext>
              </p:extLst>
            </p:nvPr>
          </p:nvGraphicFramePr>
          <p:xfrm>
            <a:off x="8418512" y="4876800"/>
            <a:ext cx="496888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Bitmap Image" r:id="rId31" imgW="266737" imgH="266737" progId="PBrush">
                    <p:embed/>
                  </p:oleObj>
                </mc:Choice>
                <mc:Fallback>
                  <p:oleObj name="Bitmap Image" r:id="rId31" imgW="266737" imgH="266737" progId="PBrush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8512" y="4876800"/>
                          <a:ext cx="496888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429000" y="4419600"/>
              <a:ext cx="2088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example inputs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48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200" y="5943600"/>
              <a:ext cx="45140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one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84399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15394" y="5943600"/>
              <a:ext cx="45140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one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37739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48794" y="5943600"/>
              <a:ext cx="4540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two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9812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82194" y="5943600"/>
              <a:ext cx="59907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three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671731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72725" y="5943600"/>
              <a:ext cx="59907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three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2766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8525" y="5943600"/>
              <a:ext cx="4817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four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89076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672689" y="5943600"/>
              <a:ext cx="4817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four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42416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06089" y="5943600"/>
              <a:ext cx="433132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five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9530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771013" y="5943600"/>
              <a:ext cx="334387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six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5515987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334000" y="5943600"/>
              <a:ext cx="334387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six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960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791200" y="5943600"/>
              <a:ext cx="63555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seven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755841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477000" y="5943600"/>
              <a:ext cx="56630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eight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73945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115695" y="5943600"/>
              <a:ext cx="50430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nine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80041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725295" y="5943600"/>
              <a:ext cx="50430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nine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86899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411095" y="5943600"/>
              <a:ext cx="49218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zero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43200" y="6320135"/>
              <a:ext cx="378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desired outputs (class labels)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59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CNN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example of a CNN with six hidden layers.</a:t>
            </a:r>
          </a:p>
          <a:p>
            <a:pPr lvl="1"/>
            <a:r>
              <a:rPr lang="en-US" dirty="0"/>
              <a:t>Four convolutional layers with stride 1.</a:t>
            </a:r>
          </a:p>
          <a:p>
            <a:pPr lvl="1"/>
            <a:r>
              <a:rPr lang="en-US" dirty="0"/>
              <a:t>Two max pooling layers.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1450" y="5181600"/>
            <a:ext cx="8667750" cy="1385029"/>
            <a:chOff x="171450" y="5181600"/>
            <a:chExt cx="8667750" cy="1385029"/>
          </a:xfrm>
        </p:grpSpPr>
        <p:grpSp>
          <p:nvGrpSpPr>
            <p:cNvPr id="6" name="Group 5"/>
            <p:cNvGrpSpPr/>
            <p:nvPr/>
          </p:nvGrpSpPr>
          <p:grpSpPr>
            <a:xfrm>
              <a:off x="171450" y="5181600"/>
              <a:ext cx="8667750" cy="1385029"/>
              <a:chOff x="-76200" y="4986208"/>
              <a:chExt cx="8667750" cy="138502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76200" y="5005258"/>
                <a:ext cx="1549400" cy="131934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64577" y="498620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83777" y="500525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3455377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>
                <a:spLocks noChangeAspect="1"/>
              </p:cNvSpPr>
              <p:nvPr/>
            </p:nvSpPr>
            <p:spPr>
              <a:xfrm>
                <a:off x="4490303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709503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6884894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62950" y="4999637"/>
                <a:ext cx="228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2954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657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953000" y="58674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19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162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21" idx="1"/>
            </p:cNvCxnSpPr>
            <p:nvPr/>
          </p:nvCxnSpPr>
          <p:spPr>
            <a:xfrm>
              <a:off x="8382000" y="5867400"/>
              <a:ext cx="228600" cy="1342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57200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0:</a:t>
            </a:r>
            <a:br>
              <a:rPr lang="en-US" dirty="0"/>
            </a:br>
            <a:r>
              <a:rPr lang="en-US" dirty="0"/>
              <a:t>input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8803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42065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61265" y="4230469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3:</a:t>
            </a:r>
            <a:br>
              <a:rPr lang="en-US" dirty="0"/>
            </a:br>
            <a:r>
              <a:rPr lang="en-US" dirty="0"/>
              <a:t>max </a:t>
            </a:r>
            <a:br>
              <a:rPr lang="en-US" dirty="0"/>
            </a:br>
            <a:r>
              <a:rPr lang="en-US" dirty="0"/>
              <a:t>pooling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1748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4: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23465" y="425827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5:</a:t>
            </a:r>
            <a:br>
              <a:rPr lang="en-US" dirty="0"/>
            </a:br>
            <a:r>
              <a:rPr lang="en-US" dirty="0"/>
              <a:t>max </a:t>
            </a:r>
            <a:br>
              <a:rPr lang="en-US" dirty="0"/>
            </a:br>
            <a:r>
              <a:rPr lang="en-US" dirty="0"/>
              <a:t>pooling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3948" y="4258270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6: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94548" y="4267200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7:</a:t>
            </a:r>
            <a:br>
              <a:rPr lang="en-US" dirty="0"/>
            </a:br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572557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in </a:t>
            </a:r>
            <a:r>
              <a:rPr lang="en-US" dirty="0" err="1"/>
              <a:t>Keras</a:t>
            </a:r>
            <a:r>
              <a:rPr lang="en-US" dirty="0"/>
              <a:t>: keras_cnn_mnist.py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numpy</a:t>
            </a:r>
            <a:r>
              <a:rPr lang="en-US" sz="2000" dirty="0"/>
              <a:t> as np</a:t>
            </a:r>
          </a:p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 err="1"/>
              <a:t>tensorflow</a:t>
            </a:r>
            <a:r>
              <a:rPr lang="en-US" sz="2000" dirty="0"/>
              <a:t> import </a:t>
            </a:r>
            <a:r>
              <a:rPr lang="en-US" sz="2000" dirty="0" err="1"/>
              <a:t>keras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matplotlib.pyplot</a:t>
            </a:r>
            <a:r>
              <a:rPr lang="en-US" sz="2000" dirty="0"/>
              <a:t> as </a:t>
            </a:r>
            <a:r>
              <a:rPr lang="en-US" sz="2000" dirty="0" err="1"/>
              <a:t>plt</a:t>
            </a:r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dataset = </a:t>
            </a:r>
            <a:r>
              <a:rPr lang="en-US" sz="2000" dirty="0" err="1"/>
              <a:t>keras.datasets.mnist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x_train</a:t>
            </a:r>
            <a:r>
              <a:rPr lang="en-US" sz="2000" dirty="0"/>
              <a:t>, </a:t>
            </a:r>
            <a:r>
              <a:rPr lang="en-US" sz="2000" dirty="0" err="1"/>
              <a:t>train_labels</a:t>
            </a:r>
            <a:r>
              <a:rPr lang="en-US" sz="2000" dirty="0"/>
              <a:t>), (</a:t>
            </a:r>
            <a:r>
              <a:rPr lang="en-US" sz="2000" dirty="0" err="1"/>
              <a:t>x_test</a:t>
            </a:r>
            <a:r>
              <a:rPr lang="en-US" sz="2000" dirty="0"/>
              <a:t>, </a:t>
            </a:r>
            <a:r>
              <a:rPr lang="en-US" sz="2000" dirty="0" err="1"/>
              <a:t>test_labels</a:t>
            </a:r>
            <a:r>
              <a:rPr lang="en-US" sz="2000" dirty="0"/>
              <a:t>) = </a:t>
            </a:r>
            <a:r>
              <a:rPr lang="en-US" sz="2000" dirty="0" err="1"/>
              <a:t>dataset.load_data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number_of_classes</a:t>
            </a:r>
            <a:r>
              <a:rPr lang="en-US" sz="2000" dirty="0"/>
              <a:t> = </a:t>
            </a:r>
            <a:r>
              <a:rPr lang="en-US" sz="2000" dirty="0" err="1"/>
              <a:t>np.max</a:t>
            </a:r>
            <a:r>
              <a:rPr lang="en-US" sz="2000" dirty="0"/>
              <a:t>([</a:t>
            </a:r>
            <a:r>
              <a:rPr lang="en-US" sz="2000" dirty="0" err="1"/>
              <a:t>np.max</a:t>
            </a:r>
            <a:r>
              <a:rPr lang="en-US" sz="2000" dirty="0"/>
              <a:t>(</a:t>
            </a:r>
            <a:r>
              <a:rPr lang="en-US" sz="2000" dirty="0" err="1"/>
              <a:t>train_labels</a:t>
            </a:r>
            <a:r>
              <a:rPr lang="en-US" sz="2000" dirty="0"/>
              <a:t>), </a:t>
            </a:r>
            <a:r>
              <a:rPr lang="en-US" sz="2000" dirty="0" err="1"/>
              <a:t>np.max</a:t>
            </a:r>
            <a:r>
              <a:rPr lang="en-US" sz="2000" dirty="0"/>
              <a:t>(</a:t>
            </a:r>
            <a:r>
              <a:rPr lang="en-US" sz="2000" dirty="0" err="1"/>
              <a:t>test_labels</a:t>
            </a:r>
            <a:r>
              <a:rPr lang="en-US" sz="2000" dirty="0"/>
              <a:t>)]) + 1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# Scale images to the [0, 1] range</a:t>
            </a:r>
          </a:p>
          <a:p>
            <a:pPr marL="0" indent="0">
              <a:buNone/>
            </a:pPr>
            <a:r>
              <a:rPr lang="en-US" sz="2000" dirty="0" err="1"/>
              <a:t>x_train</a:t>
            </a:r>
            <a:r>
              <a:rPr lang="en-US" sz="2000" dirty="0"/>
              <a:t> = </a:t>
            </a:r>
            <a:r>
              <a:rPr lang="en-US" sz="2000" dirty="0" err="1"/>
              <a:t>x_train.astype</a:t>
            </a:r>
            <a:r>
              <a:rPr lang="en-US" sz="2000" dirty="0"/>
              <a:t>("float32") / 255</a:t>
            </a:r>
          </a:p>
          <a:p>
            <a:pPr marL="0" indent="0">
              <a:buNone/>
            </a:pPr>
            <a:r>
              <a:rPr lang="en-US" sz="2000" dirty="0" err="1"/>
              <a:t>x_test</a:t>
            </a:r>
            <a:r>
              <a:rPr lang="en-US" sz="2000" dirty="0"/>
              <a:t> = </a:t>
            </a:r>
            <a:r>
              <a:rPr lang="en-US" sz="2000" dirty="0" err="1"/>
              <a:t>x_test.astype</a:t>
            </a:r>
            <a:r>
              <a:rPr lang="en-US" sz="2000" dirty="0"/>
              <a:t>("float32") / 255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This is the first part of the code.</a:t>
            </a:r>
          </a:p>
          <a:p>
            <a:r>
              <a:rPr lang="en-US" sz="2400" dirty="0"/>
              <a:t>There is nothing new in these lines. We load the </a:t>
            </a:r>
            <a:r>
              <a:rPr lang="en-US" sz="2400" dirty="0" err="1"/>
              <a:t>mnist</a:t>
            </a:r>
            <a:r>
              <a:rPr lang="en-US" sz="2400" dirty="0"/>
              <a:t> dataset and we normalize the pixel values to the [0,1] range.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1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in </a:t>
            </a:r>
            <a:r>
              <a:rPr lang="en-US" dirty="0" err="1"/>
              <a:t>Keras</a:t>
            </a:r>
            <a:r>
              <a:rPr lang="en-US" dirty="0"/>
              <a:t>: keras_cnn_mnist.py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# Make sure images have shape (28, 28, 1)</a:t>
            </a:r>
          </a:p>
          <a:p>
            <a:pPr marL="0" indent="0">
              <a:buNone/>
            </a:pPr>
            <a:r>
              <a:rPr lang="en-US" sz="2000" dirty="0" err="1"/>
              <a:t>x_train</a:t>
            </a:r>
            <a:r>
              <a:rPr lang="en-US" sz="2000" dirty="0"/>
              <a:t> = </a:t>
            </a:r>
            <a:r>
              <a:rPr lang="en-US" sz="2000" dirty="0" err="1"/>
              <a:t>np.expand_dims</a:t>
            </a:r>
            <a:r>
              <a:rPr lang="en-US" sz="2000" dirty="0"/>
              <a:t>(</a:t>
            </a:r>
            <a:r>
              <a:rPr lang="en-US" sz="2000" dirty="0" err="1"/>
              <a:t>x_train</a:t>
            </a:r>
            <a:r>
              <a:rPr lang="en-US" sz="2000" dirty="0"/>
              <a:t>, -1)</a:t>
            </a:r>
          </a:p>
          <a:p>
            <a:pPr marL="0" indent="0">
              <a:buNone/>
            </a:pPr>
            <a:r>
              <a:rPr lang="en-US" sz="2000" dirty="0" err="1"/>
              <a:t>x_test</a:t>
            </a:r>
            <a:r>
              <a:rPr lang="en-US" sz="2000" dirty="0"/>
              <a:t> = </a:t>
            </a:r>
            <a:r>
              <a:rPr lang="en-US" sz="2000" dirty="0" err="1"/>
              <a:t>np.expand_dims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, -1)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This is the second part of the code.</a:t>
            </a:r>
          </a:p>
          <a:p>
            <a:r>
              <a:rPr lang="en-US" sz="2400" dirty="0"/>
              <a:t>Here we are doing something new. We use the </a:t>
            </a:r>
            <a:r>
              <a:rPr lang="en-US" sz="2400" dirty="0" err="1"/>
              <a:t>numpy</a:t>
            </a:r>
            <a:r>
              <a:rPr lang="en-US" sz="2400" dirty="0"/>
              <a:t> </a:t>
            </a:r>
            <a:r>
              <a:rPr lang="en-US" sz="2400" b="1" dirty="0" err="1"/>
              <a:t>expand_dims</a:t>
            </a:r>
            <a:r>
              <a:rPr lang="en-US" sz="2400" b="1" dirty="0"/>
              <a:t>()</a:t>
            </a:r>
            <a:r>
              <a:rPr lang="en-US" sz="2400" dirty="0"/>
              <a:t> function to convert training and test inputs to 4D arrays.</a:t>
            </a:r>
          </a:p>
          <a:p>
            <a:pPr lvl="1"/>
            <a:r>
              <a:rPr lang="en-US" sz="2000" dirty="0"/>
              <a:t>In MNIST, each input is originally a 2D array of size rows x cols.</a:t>
            </a:r>
          </a:p>
          <a:p>
            <a:pPr lvl="1"/>
            <a:r>
              <a:rPr lang="en-US" sz="2000" dirty="0"/>
              <a:t>These lines convert each input to a 3D array, of size rows x cols x 1.</a:t>
            </a:r>
          </a:p>
          <a:p>
            <a:r>
              <a:rPr lang="en-US" sz="2400" dirty="0"/>
              <a:t>Why are we doing this? Because in </a:t>
            </a:r>
            <a:r>
              <a:rPr lang="en-US" sz="2400" dirty="0" err="1"/>
              <a:t>Keras</a:t>
            </a:r>
            <a:r>
              <a:rPr lang="en-US" sz="2400" dirty="0"/>
              <a:t>, a convolutional layer expects each input to be a 3D array.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15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in </a:t>
            </a:r>
            <a:r>
              <a:rPr lang="en-US" dirty="0" err="1"/>
              <a:t>Keras</a:t>
            </a:r>
            <a:r>
              <a:rPr lang="en-US" dirty="0"/>
              <a:t>: keras_cnn_mnist.py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keras.layers.Conv2D(32,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relu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keras.layers.MaxPooling2D(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keras.layers.Conv2D(64,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relu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keras.layers.MaxPooling2D(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keras.layers.Dense</a:t>
            </a:r>
            <a:r>
              <a:rPr lang="en-US" sz="2000" dirty="0"/>
              <a:t>(</a:t>
            </a:r>
            <a:r>
              <a:rPr lang="en-US" sz="2000" dirty="0" err="1"/>
              <a:t>number_of_classes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])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This is the third part of the code.</a:t>
            </a:r>
          </a:p>
          <a:p>
            <a:r>
              <a:rPr lang="en-US" sz="2400" dirty="0"/>
              <a:t>Notice the use of various </a:t>
            </a:r>
            <a:r>
              <a:rPr lang="en-US" sz="2400" dirty="0" err="1"/>
              <a:t>Keras</a:t>
            </a:r>
            <a:r>
              <a:rPr lang="en-US" sz="2400" dirty="0"/>
              <a:t> layers: Conv2D, </a:t>
            </a:r>
            <a:r>
              <a:rPr lang="en-US" sz="2400" dirty="0" err="1"/>
              <a:t>MaxPooling</a:t>
            </a:r>
            <a:r>
              <a:rPr lang="en-US" sz="2400" dirty="0"/>
              <a:t>, Flatten, Dropout, Dense.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25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in </a:t>
            </a:r>
            <a:r>
              <a:rPr lang="en-US" dirty="0" err="1"/>
              <a:t>Keras</a:t>
            </a:r>
            <a:r>
              <a:rPr lang="en-US" dirty="0"/>
              <a:t>: keras_cnn_mnist.py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keras.layers.Conv2D(</a:t>
            </a:r>
            <a:r>
              <a:rPr lang="en-US" sz="2000" dirty="0">
                <a:solidFill>
                  <a:srgbClr val="FF0000"/>
                </a:solidFill>
              </a:rPr>
              <a:t>32</a:t>
            </a:r>
            <a:r>
              <a:rPr lang="en-US" sz="2000" dirty="0"/>
              <a:t>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relu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keras.layers.MaxPooling2D(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keras.layers.Conv2D(</a:t>
            </a:r>
            <a:r>
              <a:rPr lang="en-US" sz="2000" dirty="0">
                <a:solidFill>
                  <a:srgbClr val="FF0000"/>
                </a:solidFill>
              </a:rPr>
              <a:t>64</a:t>
            </a:r>
            <a:r>
              <a:rPr lang="en-US" sz="2000" dirty="0"/>
              <a:t>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relu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keras.layers.MaxPooling2D(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keras.layers.Dense</a:t>
            </a:r>
            <a:r>
              <a:rPr lang="en-US" sz="2000" dirty="0"/>
              <a:t>(</a:t>
            </a:r>
            <a:r>
              <a:rPr lang="en-US" sz="2000" dirty="0" err="1"/>
              <a:t>number_of_classes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])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Both the input and output of a Conv2D layer are 3D arrays.</a:t>
            </a:r>
          </a:p>
          <a:p>
            <a:pPr lvl="1"/>
            <a:r>
              <a:rPr lang="en-US" sz="2000" dirty="0"/>
              <a:t>The first argument specifies the third dimension of the output array.</a:t>
            </a:r>
          </a:p>
          <a:p>
            <a:pPr lvl="1"/>
            <a:r>
              <a:rPr lang="en-US" sz="2000" dirty="0"/>
              <a:t>The other two dimensions depend on the size of the input array.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28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in </a:t>
            </a:r>
            <a:r>
              <a:rPr lang="en-US" dirty="0" err="1"/>
              <a:t>Keras</a:t>
            </a:r>
            <a:r>
              <a:rPr lang="en-US" dirty="0"/>
              <a:t>: keras_cnn_mnist.py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model.compile</a:t>
            </a:r>
            <a:r>
              <a:rPr lang="en-US" sz="2000" dirty="0"/>
              <a:t>(loss=</a:t>
            </a:r>
            <a:r>
              <a:rPr lang="en-US" sz="2000" dirty="0" err="1"/>
              <a:t>keras.losses.SparseCategoricalCrossentropy</a:t>
            </a:r>
            <a:r>
              <a:rPr lang="en-US" sz="2000" dirty="0"/>
              <a:t>(), optimizer="</a:t>
            </a:r>
            <a:r>
              <a:rPr lang="en-US" sz="2000" dirty="0" err="1"/>
              <a:t>adam</a:t>
            </a:r>
            <a:r>
              <a:rPr lang="en-US" sz="2000" dirty="0"/>
              <a:t>", metrics=["accuracy"])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model.fit</a:t>
            </a:r>
            <a:r>
              <a:rPr lang="en-US" sz="2000" dirty="0"/>
              <a:t>(</a:t>
            </a:r>
            <a:r>
              <a:rPr lang="en-US" sz="2000" dirty="0" err="1"/>
              <a:t>x_train</a:t>
            </a:r>
            <a:r>
              <a:rPr lang="en-US" sz="2000" dirty="0"/>
              <a:t>, </a:t>
            </a:r>
            <a:r>
              <a:rPr lang="en-US" sz="2000" dirty="0" err="1"/>
              <a:t>train_labels</a:t>
            </a:r>
            <a:r>
              <a:rPr lang="en-US" sz="2000" dirty="0"/>
              <a:t>, epochs=15, </a:t>
            </a:r>
            <a:r>
              <a:rPr lang="en-US" sz="2000" dirty="0" err="1"/>
              <a:t>batch_size</a:t>
            </a:r>
            <a:r>
              <a:rPr lang="en-US" sz="2000" dirty="0"/>
              <a:t>=128)</a:t>
            </a:r>
          </a:p>
          <a:p>
            <a:pPr marL="0" indent="0">
              <a:buNone/>
            </a:pPr>
            <a:r>
              <a:rPr lang="en-US" sz="2000" dirty="0" err="1"/>
              <a:t>test_loss</a:t>
            </a:r>
            <a:r>
              <a:rPr lang="en-US" sz="2000" dirty="0"/>
              <a:t>, </a:t>
            </a:r>
            <a:r>
              <a:rPr lang="en-US" sz="2000" dirty="0" err="1"/>
              <a:t>test_acc</a:t>
            </a:r>
            <a:r>
              <a:rPr lang="en-US" sz="2000" dirty="0"/>
              <a:t> = </a:t>
            </a:r>
            <a:r>
              <a:rPr lang="en-US" sz="2000" dirty="0" err="1"/>
              <a:t>model.evaluate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,  </a:t>
            </a:r>
            <a:r>
              <a:rPr lang="en-US" sz="2000" dirty="0" err="1"/>
              <a:t>test_labels</a:t>
            </a:r>
            <a:r>
              <a:rPr lang="en-US" sz="2000" dirty="0"/>
              <a:t>, verbose=0)</a:t>
            </a:r>
          </a:p>
          <a:p>
            <a:pPr marL="0" indent="0">
              <a:buNone/>
            </a:pPr>
            <a:r>
              <a:rPr lang="en-US" sz="2000" dirty="0"/>
              <a:t>print('\</a:t>
            </a:r>
            <a:r>
              <a:rPr lang="en-US" sz="2000" dirty="0" err="1"/>
              <a:t>nTest</a:t>
            </a:r>
            <a:r>
              <a:rPr lang="en-US" sz="2000" dirty="0"/>
              <a:t> accuracy: %.2f‘%% % (</a:t>
            </a:r>
            <a:r>
              <a:rPr lang="en-US" sz="2000" dirty="0" err="1"/>
              <a:t>test_acc</a:t>
            </a:r>
            <a:r>
              <a:rPr lang="en-US" sz="2000" dirty="0"/>
              <a:t> * 100))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This is the fourth and last part of the code.</a:t>
            </a:r>
          </a:p>
          <a:p>
            <a:r>
              <a:rPr lang="en-US" sz="2400" dirty="0"/>
              <a:t>Everything here should be familiar, we have used identical code in previous examples.</a:t>
            </a:r>
          </a:p>
          <a:p>
            <a:r>
              <a:rPr lang="en-US" sz="2400" dirty="0"/>
              <a:t>The classification accuracy is 99.27%.</a:t>
            </a:r>
          </a:p>
          <a:p>
            <a:pPr lvl="1"/>
            <a:r>
              <a:rPr lang="en-US" sz="2000" dirty="0"/>
              <a:t>Obviously, each time you run the training you may get a different </a:t>
            </a:r>
            <a:r>
              <a:rPr lang="en-US" sz="2000"/>
              <a:t>test accuracy.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03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0283"/>
            <a:ext cx="8229600" cy="1836717"/>
          </a:xfrm>
        </p:spPr>
        <p:txBody>
          <a:bodyPr/>
          <a:lstStyle/>
          <a:p>
            <a:r>
              <a:rPr lang="en-US" sz="2400" dirty="0"/>
              <a:t>It is important to understand the values of the output shapes.</a:t>
            </a:r>
          </a:p>
          <a:p>
            <a:r>
              <a:rPr lang="en-US" sz="2400" dirty="0"/>
              <a:t>The None at the beginning of each output shape simply indicates that the first dimension is equal to the batch size.</a:t>
            </a:r>
          </a:p>
          <a:p>
            <a:pPr lvl="1"/>
            <a:r>
              <a:rPr lang="en-US" sz="2000" dirty="0"/>
              <a:t>It is more simple to ignore that first dimension. The rest of the shape is what we get when we process a single training input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6893030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0283"/>
            <a:ext cx="8229600" cy="1836717"/>
          </a:xfrm>
        </p:spPr>
        <p:txBody>
          <a:bodyPr/>
          <a:lstStyle/>
          <a:p>
            <a:r>
              <a:rPr lang="en-US" sz="2200" dirty="0"/>
              <a:t>For the first Conv2D layer, why is the output shape 26x26x32?</a:t>
            </a:r>
          </a:p>
          <a:p>
            <a:r>
              <a:rPr lang="en-US" sz="2200" dirty="0"/>
              <a:t>We created that layer with this line: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400" dirty="0"/>
              <a:t>keras.layers.Conv2D(32, </a:t>
            </a:r>
            <a:r>
              <a:rPr lang="en-US" sz="2400" dirty="0" err="1"/>
              <a:t>kernel_size</a:t>
            </a:r>
            <a:r>
              <a:rPr lang="en-US" sz="2400" dirty="0"/>
              <a:t>=(3, 3), activation="</a:t>
            </a:r>
            <a:r>
              <a:rPr lang="en-US" sz="2400" dirty="0" err="1"/>
              <a:t>relu</a:t>
            </a:r>
            <a:r>
              <a:rPr lang="en-US" sz="2400" dirty="0"/>
              <a:t>")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26, 26, 32)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582558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0283"/>
            <a:ext cx="8229600" cy="1836717"/>
          </a:xfrm>
        </p:spPr>
        <p:txBody>
          <a:bodyPr/>
          <a:lstStyle/>
          <a:p>
            <a:r>
              <a:rPr lang="en-US" sz="2200" dirty="0"/>
              <a:t>For the first Conv2D layer, why is the output shape 26x26x32?</a:t>
            </a:r>
          </a:p>
          <a:p>
            <a:r>
              <a:rPr lang="en-US" sz="2200" dirty="0"/>
              <a:t>Each input image has 28 rows and 28 columns.</a:t>
            </a:r>
          </a:p>
          <a:p>
            <a:r>
              <a:rPr lang="en-US" sz="2200" dirty="0"/>
              <a:t>Convolving with a 3x3 kernel gives a result of 26 rows and 26 columns.</a:t>
            </a:r>
          </a:p>
          <a:p>
            <a:r>
              <a:rPr lang="en-US" sz="2200" dirty="0"/>
              <a:t>We convolve with 32 kernels, so we get 32 arrays of size 26x26.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26, 26, 32)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5183463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0283"/>
            <a:ext cx="8229600" cy="1836717"/>
          </a:xfrm>
        </p:spPr>
        <p:txBody>
          <a:bodyPr/>
          <a:lstStyle/>
          <a:p>
            <a:r>
              <a:rPr lang="en-US" sz="2200" dirty="0"/>
              <a:t>For the first Conv2D layer, why is the number of parameters 320?</a:t>
            </a:r>
          </a:p>
          <a:p>
            <a:r>
              <a:rPr lang="en-US" sz="2200" dirty="0"/>
              <a:t>We created that layer with this line: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keras.layers.Conv2D(32, </a:t>
            </a:r>
            <a:r>
              <a:rPr lang="en-US" sz="2400" dirty="0" err="1"/>
              <a:t>kernel_size</a:t>
            </a:r>
            <a:r>
              <a:rPr lang="en-US" sz="2400" dirty="0"/>
              <a:t>=(3, 3), activation="</a:t>
            </a:r>
            <a:r>
              <a:rPr lang="en-US" sz="2400" dirty="0" err="1"/>
              <a:t>relu</a:t>
            </a:r>
            <a:r>
              <a:rPr lang="en-US" sz="2400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94778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Fully 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76400"/>
            <a:ext cx="5638800" cy="4572000"/>
          </a:xfrm>
        </p:spPr>
        <p:txBody>
          <a:bodyPr/>
          <a:lstStyle/>
          <a:p>
            <a:r>
              <a:rPr lang="en-US" dirty="0"/>
              <a:t>Thus, the input layer has 784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1,784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93375" y="5068105"/>
            <a:ext cx="0" cy="799295"/>
          </a:xfrm>
          <a:prstGeom prst="straightConnector1">
            <a:avLst/>
          </a:prstGeom>
          <a:ln w="3810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578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0283"/>
            <a:ext cx="8229600" cy="1836717"/>
          </a:xfrm>
        </p:spPr>
        <p:txBody>
          <a:bodyPr/>
          <a:lstStyle/>
          <a:p>
            <a:r>
              <a:rPr lang="en-US" sz="2200" dirty="0"/>
              <a:t>For the first Conv2D layer, why is the number of parameters 320?</a:t>
            </a:r>
          </a:p>
          <a:p>
            <a:r>
              <a:rPr lang="en-US" sz="2200" dirty="0"/>
              <a:t>We have 32 channels in that layer, 1 channel in the previous layer, and a 3x3 filter size.</a:t>
            </a:r>
          </a:p>
          <a:p>
            <a:r>
              <a:rPr lang="en-US" sz="2200" dirty="0"/>
              <a:t>That gives us 32*1*3*3 = 278 weights for the filter values.</a:t>
            </a:r>
          </a:p>
          <a:p>
            <a:r>
              <a:rPr lang="en-US" sz="2200" dirty="0"/>
              <a:t>We also get 32 bias weights, one for each channel. 278+32=320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35012675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534400" cy="1836717"/>
          </a:xfrm>
        </p:spPr>
        <p:txBody>
          <a:bodyPr/>
          <a:lstStyle/>
          <a:p>
            <a:r>
              <a:rPr lang="en-US" sz="2200" dirty="0"/>
              <a:t>For the first MaxPooling2D layer, why is the output shape 13x13x32?</a:t>
            </a:r>
          </a:p>
          <a:p>
            <a:r>
              <a:rPr lang="en-US" sz="2200" dirty="0"/>
              <a:t>We created that layer with this line: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keras.layers.MaxPooling2D(</a:t>
            </a:r>
            <a:r>
              <a:rPr lang="en-US" sz="2400" dirty="0" err="1"/>
              <a:t>pool_size</a:t>
            </a:r>
            <a:r>
              <a:rPr lang="en-US" sz="2400" dirty="0"/>
              <a:t>=(2, 2))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13, 13, 32)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984525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534400" cy="1836717"/>
          </a:xfrm>
        </p:spPr>
        <p:txBody>
          <a:bodyPr/>
          <a:lstStyle/>
          <a:p>
            <a:r>
              <a:rPr lang="en-US" sz="2200" dirty="0"/>
              <a:t>For the first MaxPooling2D layer, why is the output shape 13x13x32?</a:t>
            </a:r>
          </a:p>
          <a:p>
            <a:pPr lvl="1"/>
            <a:r>
              <a:rPr lang="en-US" sz="2000" dirty="0"/>
              <a:t>We split each 2D slice of the input into 2x2 regions, and we pick the max value out of each region.</a:t>
            </a:r>
          </a:p>
          <a:p>
            <a:pPr lvl="1"/>
            <a:r>
              <a:rPr lang="en-US" sz="2000" dirty="0"/>
              <a:t>So, if the input has 26 rows and 26 columns, the output has 13 rows and 13 columns. </a:t>
            </a:r>
          </a:p>
          <a:p>
            <a:pPr lvl="1"/>
            <a:r>
              <a:rPr lang="en-US" sz="2000" dirty="0"/>
              <a:t>The third dimension in the output has size 32, like the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13, 13, 32)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36807561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229600" cy="1836717"/>
          </a:xfrm>
        </p:spPr>
        <p:txBody>
          <a:bodyPr/>
          <a:lstStyle/>
          <a:p>
            <a:r>
              <a:rPr lang="en-US" sz="2200" dirty="0"/>
              <a:t>For the second Conv2D layer, why is the output shape 11x11x64?</a:t>
            </a:r>
          </a:p>
          <a:p>
            <a:r>
              <a:rPr lang="en-US" sz="2200" dirty="0"/>
              <a:t>We created that layer with this line: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400" dirty="0"/>
              <a:t>keras.layers.Conv2D(64, </a:t>
            </a:r>
            <a:r>
              <a:rPr lang="en-US" sz="2400" dirty="0" err="1"/>
              <a:t>kernel_size</a:t>
            </a:r>
            <a:r>
              <a:rPr lang="en-US" sz="2400" dirty="0"/>
              <a:t>=(3, 3), activation="</a:t>
            </a:r>
            <a:r>
              <a:rPr lang="en-US" sz="2400" dirty="0" err="1"/>
              <a:t>relu</a:t>
            </a:r>
            <a:r>
              <a:rPr lang="en-US" sz="2400" dirty="0"/>
              <a:t>")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11, 11, 64)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3850770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610600" cy="1836717"/>
          </a:xfrm>
        </p:spPr>
        <p:txBody>
          <a:bodyPr/>
          <a:lstStyle/>
          <a:p>
            <a:r>
              <a:rPr lang="en-US" sz="2200" dirty="0"/>
              <a:t>For the second Conv2D layer, why is the output shape 11x11x64?</a:t>
            </a:r>
          </a:p>
          <a:p>
            <a:r>
              <a:rPr lang="en-US" sz="2200" dirty="0"/>
              <a:t>The output of the previous layer has 13 rows and 13 columns.</a:t>
            </a:r>
          </a:p>
          <a:p>
            <a:r>
              <a:rPr lang="en-US" sz="2200" dirty="0"/>
              <a:t>Convolving with a 3x3 kernel gives a result of 11 rows and 11 columns.</a:t>
            </a:r>
          </a:p>
          <a:p>
            <a:r>
              <a:rPr lang="en-US" sz="2200" dirty="0"/>
              <a:t>We convolve with 64 kernels, so we get 64 arrays of size 11x11.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11, 11, 64)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1596541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4EC1D-DD1F-44D2-91B3-125F53DEE0EE}"/>
              </a:ext>
            </a:extLst>
          </p:cNvPr>
          <p:cNvSpPr txBox="1">
            <a:spLocks/>
          </p:cNvSpPr>
          <p:nvPr/>
        </p:nvSpPr>
        <p:spPr>
          <a:xfrm>
            <a:off x="228600" y="4572000"/>
            <a:ext cx="8686800" cy="183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For the second Conv2D layer, why is the number of parameters 18496?</a:t>
            </a:r>
          </a:p>
          <a:p>
            <a:r>
              <a:rPr lang="en-US" sz="2200" dirty="0"/>
              <a:t>We created that layer with this line: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keras.layers.Conv2D(64, </a:t>
            </a:r>
            <a:r>
              <a:rPr lang="en-US" sz="2400" dirty="0" err="1"/>
              <a:t>kernel_size</a:t>
            </a:r>
            <a:r>
              <a:rPr lang="en-US" sz="2400" dirty="0"/>
              <a:t>=(3, 3), activation="</a:t>
            </a:r>
            <a:r>
              <a:rPr lang="en-US" sz="2400" dirty="0" err="1"/>
              <a:t>relu</a:t>
            </a:r>
            <a:r>
              <a:rPr lang="en-US" sz="2400" dirty="0"/>
              <a:t>")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18496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227395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1836717"/>
          </a:xfrm>
        </p:spPr>
        <p:txBody>
          <a:bodyPr/>
          <a:lstStyle/>
          <a:p>
            <a:r>
              <a:rPr lang="en-US" sz="2200" dirty="0"/>
              <a:t>For the second Conv2D layer, why is the number of parameters 18496?</a:t>
            </a:r>
          </a:p>
          <a:p>
            <a:r>
              <a:rPr lang="en-US" sz="2200" dirty="0"/>
              <a:t>We have 64 channels in that layer, 32 channel in the previous layer, and a 3x3 filter size.</a:t>
            </a:r>
          </a:p>
          <a:p>
            <a:r>
              <a:rPr lang="en-US" sz="2200" dirty="0"/>
              <a:t>That gives us 64*32*3*3 = 18432 weights for the filter values.</a:t>
            </a:r>
          </a:p>
          <a:p>
            <a:r>
              <a:rPr lang="en-US" sz="2200" dirty="0"/>
              <a:t>We also get 64 bias weights, one for each channel. 18432+64=18496.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18496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2961437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0283"/>
            <a:ext cx="8534400" cy="1836717"/>
          </a:xfrm>
        </p:spPr>
        <p:txBody>
          <a:bodyPr/>
          <a:lstStyle/>
          <a:p>
            <a:r>
              <a:rPr lang="en-US" sz="2200" dirty="0"/>
              <a:t>For the second MaxPooling2D layer, why is the output shape 5x5x64?</a:t>
            </a:r>
          </a:p>
          <a:p>
            <a:r>
              <a:rPr lang="en-US" sz="2200" dirty="0"/>
              <a:t>We created that layer with this line: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keras.layers.MaxPooling2D(</a:t>
            </a:r>
            <a:r>
              <a:rPr lang="en-US" sz="2400" dirty="0" err="1"/>
              <a:t>pool_size</a:t>
            </a:r>
            <a:r>
              <a:rPr lang="en-US" sz="2400" dirty="0"/>
              <a:t>=(2, 2))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5, 5, 64)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920904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640283"/>
            <a:ext cx="8686799" cy="1836717"/>
          </a:xfrm>
        </p:spPr>
        <p:txBody>
          <a:bodyPr/>
          <a:lstStyle/>
          <a:p>
            <a:r>
              <a:rPr lang="en-US" sz="2200" dirty="0"/>
              <a:t>For the second MaxPooling2D layer, why is the output shape 5x5x64?</a:t>
            </a:r>
          </a:p>
          <a:p>
            <a:pPr lvl="1"/>
            <a:r>
              <a:rPr lang="en-US" sz="2000" dirty="0"/>
              <a:t>We split each 2D slice of the input into 2x2 regions, and we pick the max value out of each region.</a:t>
            </a:r>
          </a:p>
          <a:p>
            <a:pPr lvl="1"/>
            <a:r>
              <a:rPr lang="en-US" sz="2000" dirty="0"/>
              <a:t>So, if the input has 11 rows and 11 columns, the output has 5 rows and 5 columns. (Values in the last row and last column of the input got ignored).</a:t>
            </a:r>
          </a:p>
          <a:p>
            <a:pPr lvl="1"/>
            <a:r>
              <a:rPr lang="en-US" sz="2000" dirty="0"/>
              <a:t>The third dimension in the output has size 64, like the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5, 5, 64)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7101661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0283"/>
            <a:ext cx="8534400" cy="1836717"/>
          </a:xfrm>
        </p:spPr>
        <p:txBody>
          <a:bodyPr/>
          <a:lstStyle/>
          <a:p>
            <a:r>
              <a:rPr lang="en-US" sz="2200" dirty="0"/>
              <a:t>For the Flatten layer, why is the output shape 1600?</a:t>
            </a:r>
          </a:p>
          <a:p>
            <a:r>
              <a:rPr lang="en-US" sz="2200" dirty="0"/>
              <a:t>We created that layer with </a:t>
            </a:r>
            <a:r>
              <a:rPr lang="en-US" sz="2200" dirty="0" err="1"/>
              <a:t>keras.layers.Flatten</a:t>
            </a:r>
            <a:r>
              <a:rPr lang="en-US" sz="2200" dirty="0"/>
              <a:t>().</a:t>
            </a:r>
          </a:p>
          <a:p>
            <a:r>
              <a:rPr lang="en-US" sz="2200" dirty="0"/>
              <a:t>The Flatten layer simply converts the input to a 1D output.</a:t>
            </a:r>
          </a:p>
          <a:p>
            <a:r>
              <a:rPr lang="en-US" sz="2200" dirty="0"/>
              <a:t>The input had 5*5*64 = 1600 values, so the output is a 1D array of size 1600.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1600)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1378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Fully 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76400"/>
            <a:ext cx="5638800" cy="4572000"/>
          </a:xfrm>
        </p:spPr>
        <p:txBody>
          <a:bodyPr/>
          <a:lstStyle/>
          <a:p>
            <a:r>
              <a:rPr lang="en-US" dirty="0"/>
              <a:t>Thus, the input layer has 784 units.</a:t>
            </a:r>
          </a:p>
          <a:p>
            <a:r>
              <a:rPr lang="en-US" dirty="0"/>
              <a:t>What about the next layer?</a:t>
            </a:r>
          </a:p>
          <a:p>
            <a:pPr lvl="1"/>
            <a:r>
              <a:rPr lang="en-US" dirty="0"/>
              <a:t>How many units? There is no standard way to decide. Let’s pick 784, to match the input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937450" y="198120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1981200"/>
                <a:ext cx="881950" cy="61895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1937449" y="277743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49" y="2777430"/>
                <a:ext cx="881950" cy="61895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1937450" y="3545646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3545646"/>
                <a:ext cx="881950" cy="6189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1937450" y="4372955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4372955"/>
                <a:ext cx="881950" cy="6189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1937450" y="593425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2,784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5934250"/>
                <a:ext cx="881950" cy="61895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378424" y="5068105"/>
            <a:ext cx="0" cy="799295"/>
          </a:xfrm>
          <a:prstGeom prst="straightConnector1">
            <a:avLst/>
          </a:prstGeom>
          <a:ln w="3810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1,784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93375" y="5068105"/>
            <a:ext cx="0" cy="799295"/>
          </a:xfrm>
          <a:prstGeom prst="straightConnector1">
            <a:avLst/>
          </a:prstGeom>
          <a:ln w="3810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287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640283"/>
            <a:ext cx="8686799" cy="1836717"/>
          </a:xfrm>
        </p:spPr>
        <p:txBody>
          <a:bodyPr/>
          <a:lstStyle/>
          <a:p>
            <a:r>
              <a:rPr lang="en-US" sz="2200" dirty="0"/>
              <a:t>For the Dropout layer, why is the output shape 1600?</a:t>
            </a:r>
          </a:p>
          <a:p>
            <a:r>
              <a:rPr lang="en-US" sz="2200" dirty="0"/>
              <a:t>We created that layer with </a:t>
            </a:r>
            <a:r>
              <a:rPr lang="en-US" sz="2200" dirty="0" err="1"/>
              <a:t>keras.layers.Dropout</a:t>
            </a:r>
            <a:r>
              <a:rPr lang="en-US" sz="2200" dirty="0"/>
              <a:t>(0.5).</a:t>
            </a:r>
          </a:p>
          <a:p>
            <a:r>
              <a:rPr lang="en-US" sz="2200" dirty="0"/>
              <a:t>The Dropout layer is not a real layer, it just tells </a:t>
            </a:r>
            <a:r>
              <a:rPr lang="en-US" sz="2200" dirty="0" err="1"/>
              <a:t>Keras</a:t>
            </a:r>
            <a:r>
              <a:rPr lang="en-US" sz="2200" dirty="0"/>
              <a:t> to ignore 50% of the outputs of the previous layer during training.</a:t>
            </a:r>
          </a:p>
          <a:p>
            <a:r>
              <a:rPr lang="en-US" sz="2200" dirty="0"/>
              <a:t>This is why the output has the same size as the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1600)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38501717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640283"/>
            <a:ext cx="8686799" cy="1836717"/>
          </a:xfrm>
        </p:spPr>
        <p:txBody>
          <a:bodyPr/>
          <a:lstStyle/>
          <a:p>
            <a:r>
              <a:rPr lang="en-US" sz="2200" dirty="0"/>
              <a:t>In the </a:t>
            </a:r>
            <a:r>
              <a:rPr lang="en-US" sz="2200" dirty="0" err="1"/>
              <a:t>Param</a:t>
            </a:r>
            <a:r>
              <a:rPr lang="en-US" sz="2200" dirty="0"/>
              <a:t> # column, notice that there are zero parameters for </a:t>
            </a:r>
            <a:r>
              <a:rPr lang="en-US" sz="2200" dirty="0" err="1"/>
              <a:t>MaxPooling</a:t>
            </a:r>
            <a:r>
              <a:rPr lang="en-US" sz="2200" dirty="0"/>
              <a:t>, Flatten, and Dropout layers.</a:t>
            </a:r>
          </a:p>
          <a:p>
            <a:r>
              <a:rPr lang="en-US" sz="2200" dirty="0"/>
              <a:t>That makes sense, these layers do not have any weights, they just perform some fixed mathematical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070" y="133737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1600)             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10)                16010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374055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Fully 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76400"/>
            <a:ext cx="5638800" cy="4572000"/>
          </a:xfrm>
        </p:spPr>
        <p:txBody>
          <a:bodyPr/>
          <a:lstStyle/>
          <a:p>
            <a:r>
              <a:rPr lang="en-US" dirty="0"/>
              <a:t>Thus, the input layer has 784 units.</a:t>
            </a:r>
          </a:p>
          <a:p>
            <a:r>
              <a:rPr lang="en-US" dirty="0"/>
              <a:t>What about the next layer?</a:t>
            </a:r>
          </a:p>
          <a:p>
            <a:pPr lvl="1"/>
            <a:r>
              <a:rPr lang="en-US" dirty="0"/>
              <a:t>How many units? There is no standard way to decide. Let’s pick 784, to match the input layer.</a:t>
            </a:r>
          </a:p>
          <a:p>
            <a:r>
              <a:rPr lang="en-US" dirty="0"/>
              <a:t>Connectivity? Let’s make it fully connected.</a:t>
            </a:r>
          </a:p>
          <a:p>
            <a:r>
              <a:rPr lang="en-US" dirty="0"/>
              <a:t>How many weights do we need to learn?</a:t>
            </a:r>
          </a:p>
          <a:p>
            <a:pPr lvl="1"/>
            <a:r>
              <a:rPr lang="en-US" dirty="0"/>
              <a:t>784*784 = 614,656 weights.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34351" y="2290675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34351" y="2290675"/>
            <a:ext cx="903098" cy="79623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4351" y="2290675"/>
            <a:ext cx="903099" cy="156444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34351" y="2290675"/>
            <a:ext cx="903099" cy="239175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4351" y="2290675"/>
            <a:ext cx="903099" cy="395305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34350" y="2290675"/>
            <a:ext cx="903100" cy="79623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34350" y="3086905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34350" y="3086905"/>
            <a:ext cx="903100" cy="76821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34350" y="3086905"/>
            <a:ext cx="903100" cy="159552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34350" y="3086905"/>
            <a:ext cx="903100" cy="315682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034351" y="2290675"/>
            <a:ext cx="903099" cy="156444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34351" y="3086905"/>
            <a:ext cx="903098" cy="768216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34351" y="3855121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34351" y="3855121"/>
            <a:ext cx="903099" cy="827309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34351" y="3855121"/>
            <a:ext cx="903099" cy="2388604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34351" y="2290675"/>
            <a:ext cx="903099" cy="239175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034351" y="3086905"/>
            <a:ext cx="903098" cy="159552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34351" y="3855121"/>
            <a:ext cx="903099" cy="827309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34351" y="4682430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34351" y="4682430"/>
            <a:ext cx="903099" cy="156129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34351" y="2438400"/>
            <a:ext cx="898175" cy="380532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34351" y="3233021"/>
            <a:ext cx="974374" cy="3010704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034351" y="3855121"/>
            <a:ext cx="903099" cy="2388604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34351" y="4682430"/>
            <a:ext cx="903099" cy="1561295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34351" y="6243725"/>
            <a:ext cx="903099" cy="0"/>
          </a:xfrm>
          <a:prstGeom prst="straightConnector1">
            <a:avLst/>
          </a:prstGeom>
          <a:ln w="381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981200"/>
                <a:ext cx="881950" cy="61895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77430"/>
                <a:ext cx="881950" cy="61895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545646"/>
                <a:ext cx="881950" cy="6189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372955"/>
                <a:ext cx="881950" cy="6189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/>
              <p:cNvSpPr/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1,784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5934250"/>
                <a:ext cx="881950" cy="61895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593375" y="5068105"/>
            <a:ext cx="0" cy="799295"/>
          </a:xfrm>
          <a:prstGeom prst="straightConnector1">
            <a:avLst/>
          </a:prstGeom>
          <a:ln w="3810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1937450" y="198120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1981200"/>
                <a:ext cx="881950" cy="6189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1937449" y="277743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49" y="2777430"/>
                <a:ext cx="881950" cy="61895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1937450" y="3545646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3545646"/>
                <a:ext cx="881950" cy="61895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1937450" y="4372955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4372955"/>
                <a:ext cx="881950" cy="61895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1937450" y="5934250"/>
                <a:ext cx="881950" cy="618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2,784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0" y="5934250"/>
                <a:ext cx="881950" cy="61895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tailEnd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378424" y="5068105"/>
            <a:ext cx="0" cy="799295"/>
          </a:xfrm>
          <a:prstGeom prst="straightConnector1">
            <a:avLst/>
          </a:prstGeom>
          <a:ln w="38100">
            <a:prstDash val="sysDot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99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3" ma:contentTypeDescription="Create a new document." ma:contentTypeScope="" ma:versionID="f98ea0103e7521bf603d3d4b74d9017f">
  <xsd:schema xmlns:xsd="http://www.w3.org/2001/XMLSchema" xmlns:xs="http://www.w3.org/2001/XMLSchema" xmlns:p="http://schemas.microsoft.com/office/2006/metadata/properties" xmlns:ns3="10f37ff0-b97a-40d0-a943-a94b1e0ce6f2" xmlns:ns4="169f0bbc-c66a-4669-ba93-1a37129081a6" targetNamespace="http://schemas.microsoft.com/office/2006/metadata/properties" ma:root="true" ma:fieldsID="19670c01b5dc22d4ce3a7867501a5d1e" ns3:_="" ns4:_="">
    <xsd:import namespace="10f37ff0-b97a-40d0-a943-a94b1e0ce6f2"/>
    <xsd:import namespace="169f0bbc-c66a-4669-ba93-1a3712908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0bbc-c66a-4669-ba93-1a37129081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5B7A5-AE0D-440D-8A7D-7039F6E1934A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69f0bbc-c66a-4669-ba93-1a37129081a6"/>
    <ds:schemaRef ds:uri="10f37ff0-b97a-40d0-a943-a94b1e0ce6f2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5C4AE7-F87F-4424-B8DD-FCD225F4F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169f0bbc-c66a-4669-ba93-1a3712908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C29AB4-BBD1-47A6-B797-A5E4C9BB9F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6676</TotalTime>
  <Words>9726</Words>
  <Application>Microsoft Office PowerPoint</Application>
  <PresentationFormat>On-screen Show (4:3)</PresentationFormat>
  <Paragraphs>3920</Paragraphs>
  <Slides>81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Cambria Math</vt:lpstr>
      <vt:lpstr>Courier New</vt:lpstr>
      <vt:lpstr>Office Theme</vt:lpstr>
      <vt:lpstr>Bitmap Image</vt:lpstr>
      <vt:lpstr>PowerPoint Presentation</vt:lpstr>
      <vt:lpstr>Design Choices</vt:lpstr>
      <vt:lpstr>Design Choices</vt:lpstr>
      <vt:lpstr>Design Choices</vt:lpstr>
      <vt:lpstr>Fully Connected Layer</vt:lpstr>
      <vt:lpstr>Example of Fully Connected Layer</vt:lpstr>
      <vt:lpstr>Example of Fully Connected Layer</vt:lpstr>
      <vt:lpstr>Example of Fully Connected Layer</vt:lpstr>
      <vt:lpstr>Example of Fully Connected Layer</vt:lpstr>
      <vt:lpstr>Example of Fully Connected Layer</vt:lpstr>
      <vt:lpstr>Visualizing the Input Layer in 3D</vt:lpstr>
      <vt:lpstr>Visualizing the Input Layer in 3D</vt:lpstr>
      <vt:lpstr>Visualizing the Input Layer in 3D</vt:lpstr>
      <vt:lpstr>Example of a Convolutional Layer</vt:lpstr>
      <vt:lpstr>Example of a Convolutional Layer</vt:lpstr>
      <vt:lpstr>Example of a Convolutional Layer</vt:lpstr>
      <vt:lpstr>Example of a Convolutional Layer</vt:lpstr>
      <vt:lpstr>Example of a Convolutional Layer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Example With Numbers</vt:lpstr>
      <vt:lpstr>Convolutional Layers</vt:lpstr>
      <vt:lpstr>Applying Multiple Convolutions</vt:lpstr>
      <vt:lpstr>PowerPoint Presentation</vt:lpstr>
      <vt:lpstr>Multiple Convolutional Layers</vt:lpstr>
      <vt:lpstr>PowerPoint Presentation</vt:lpstr>
      <vt:lpstr>Multiple Convolutional Layers</vt:lpstr>
      <vt:lpstr>CNN Visualization</vt:lpstr>
      <vt:lpstr>Convolutional Vs. Fully Connected</vt:lpstr>
      <vt:lpstr>Convolutional Vs. Fully Connected</vt:lpstr>
      <vt:lpstr>Convolutional Vs. Fully Connected</vt:lpstr>
      <vt:lpstr>Convolutional Vs. Fully Connected</vt:lpstr>
      <vt:lpstr>Max Pooling Layer</vt:lpstr>
      <vt:lpstr>Max Pooling Example</vt:lpstr>
      <vt:lpstr>Stride</vt:lpstr>
      <vt:lpstr>Example of Stride 1</vt:lpstr>
      <vt:lpstr>Example of Stride 1</vt:lpstr>
      <vt:lpstr>Example of Stride 1</vt:lpstr>
      <vt:lpstr>Example of Stride 1</vt:lpstr>
      <vt:lpstr>Example of Stride 1</vt:lpstr>
      <vt:lpstr>Example of Stride 1</vt:lpstr>
      <vt:lpstr>Example of Stride 1</vt:lpstr>
      <vt:lpstr>Example of Stride 1</vt:lpstr>
      <vt:lpstr>Example of Stride 2</vt:lpstr>
      <vt:lpstr>Example of Stride 2</vt:lpstr>
      <vt:lpstr>Example of Stride 2</vt:lpstr>
      <vt:lpstr>Example of Stride 2</vt:lpstr>
      <vt:lpstr>Example of Stride 2</vt:lpstr>
      <vt:lpstr>Fully Connected Output Layer</vt:lpstr>
      <vt:lpstr>PowerPoint Presentation</vt:lpstr>
      <vt:lpstr>Example of a CNN Layout</vt:lpstr>
      <vt:lpstr>CNNs in Keras: keras_cnn_mnist.py</vt:lpstr>
      <vt:lpstr>CNNs in Keras: keras_cnn_mnist.py</vt:lpstr>
      <vt:lpstr>CNNs in Keras: keras_cnn_mnist.py</vt:lpstr>
      <vt:lpstr>CNNs in Keras: keras_cnn_mnist.py</vt:lpstr>
      <vt:lpstr>CNNs in Keras: keras_cnn_mnist.py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  <vt:lpstr>Summary of the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666</cp:revision>
  <dcterms:created xsi:type="dcterms:W3CDTF">2006-08-16T00:00:00Z</dcterms:created>
  <dcterms:modified xsi:type="dcterms:W3CDTF">2025-02-26T22:34:36Z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