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256" r:id="rId5"/>
    <p:sldId id="265" r:id="rId6"/>
    <p:sldId id="266" r:id="rId7"/>
    <p:sldId id="267" r:id="rId8"/>
    <p:sldId id="268" r:id="rId9"/>
    <p:sldId id="269" r:id="rId10"/>
    <p:sldId id="276" r:id="rId11"/>
    <p:sldId id="264" r:id="rId12"/>
    <p:sldId id="257" r:id="rId13"/>
    <p:sldId id="274" r:id="rId14"/>
    <p:sldId id="275" r:id="rId15"/>
    <p:sldId id="258" r:id="rId16"/>
    <p:sldId id="272" r:id="rId17"/>
    <p:sldId id="259" r:id="rId18"/>
    <p:sldId id="260" r:id="rId19"/>
    <p:sldId id="273" r:id="rId20"/>
    <p:sldId id="261" r:id="rId21"/>
    <p:sldId id="262" r:id="rId22"/>
    <p:sldId id="263" r:id="rId23"/>
    <p:sldId id="277" r:id="rId24"/>
    <p:sldId id="278" r:id="rId25"/>
    <p:sldId id="279" r:id="rId26"/>
    <p:sldId id="286" r:id="rId27"/>
    <p:sldId id="319" r:id="rId28"/>
    <p:sldId id="280" r:id="rId29"/>
    <p:sldId id="281" r:id="rId30"/>
    <p:sldId id="282" r:id="rId31"/>
    <p:sldId id="284" r:id="rId32"/>
    <p:sldId id="287" r:id="rId33"/>
    <p:sldId id="289" r:id="rId34"/>
    <p:sldId id="290" r:id="rId35"/>
    <p:sldId id="291" r:id="rId36"/>
    <p:sldId id="292" r:id="rId37"/>
    <p:sldId id="283" r:id="rId38"/>
    <p:sldId id="293" r:id="rId39"/>
    <p:sldId id="285" r:id="rId40"/>
    <p:sldId id="320" r:id="rId41"/>
    <p:sldId id="294" r:id="rId42"/>
    <p:sldId id="295" r:id="rId43"/>
    <p:sldId id="321" r:id="rId44"/>
    <p:sldId id="296" r:id="rId45"/>
    <p:sldId id="310" r:id="rId46"/>
    <p:sldId id="311" r:id="rId47"/>
    <p:sldId id="314" r:id="rId48"/>
    <p:sldId id="317" r:id="rId49"/>
    <p:sldId id="315" r:id="rId50"/>
    <p:sldId id="313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6" r:id="rId59"/>
    <p:sldId id="304" r:id="rId60"/>
    <p:sldId id="305" r:id="rId61"/>
    <p:sldId id="307" r:id="rId62"/>
    <p:sldId id="308" r:id="rId63"/>
    <p:sldId id="309" r:id="rId64"/>
    <p:sldId id="318" r:id="rId65"/>
    <p:sldId id="312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F8F36-50BF-40A4-97F6-DD43512BC5AD}" v="4" dt="2025-01-11T01:31:07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92284" autoAdjust="0"/>
  </p:normalViewPr>
  <p:slideViewPr>
    <p:cSldViewPr>
      <p:cViewPr varScale="1">
        <p:scale>
          <a:sx n="93" d="100"/>
          <a:sy n="93" d="100"/>
        </p:scale>
        <p:origin x="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332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02459ECB-D188-435A-9870-904A11A15071}"/>
  </pc:docChgLst>
  <pc:docChgLst>
    <pc:chgData name="Vassilis Athitsos" userId="cac912e4-cfd7-44a5-98fd-59802aaf955c" providerId="ADAL" clId="{781F8F36-50BF-40A4-97F6-DD43512BC5AD}"/>
    <pc:docChg chg="modSld">
      <pc:chgData name="Vassilis Athitsos" userId="cac912e4-cfd7-44a5-98fd-59802aaf955c" providerId="ADAL" clId="{781F8F36-50BF-40A4-97F6-DD43512BC5AD}" dt="2025-01-11T01:31:07.451" v="3" actId="20577"/>
      <pc:docMkLst>
        <pc:docMk/>
      </pc:docMkLst>
      <pc:sldChg chg="modSp">
        <pc:chgData name="Vassilis Athitsos" userId="cac912e4-cfd7-44a5-98fd-59802aaf955c" providerId="ADAL" clId="{781F8F36-50BF-40A4-97F6-DD43512BC5AD}" dt="2025-01-11T01:31:07.451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781F8F36-50BF-40A4-97F6-DD43512BC5AD}" dt="2025-01-11T01:31:07.451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image-net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en.wikipedia.org/wiki/ImageNet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409.1556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6858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Transfer Learning with Neural Networks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Vassilis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Multiple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1257108"/>
          </a:xfrm>
        </p:spPr>
        <p:txBody>
          <a:bodyPr/>
          <a:lstStyle/>
          <a:p>
            <a:r>
              <a:rPr lang="en-US" sz="2400" dirty="0"/>
              <a:t>This example illustrates how “deep” neural networks make “deep” learning possible.</a:t>
            </a:r>
          </a:p>
          <a:p>
            <a:pPr lvl="1"/>
            <a:r>
              <a:rPr lang="en-US" sz="2000" dirty="0"/>
              <a:t>In the past, it would be common for people to build and train separate systems for detecting features at multiple levels of complexity.</a:t>
            </a:r>
          </a:p>
          <a:p>
            <a:pPr lvl="1"/>
            <a:r>
              <a:rPr lang="en-US" sz="2000" dirty="0"/>
              <a:t>The layers of a deep neural network behave like these separate systems.</a:t>
            </a:r>
          </a:p>
          <a:p>
            <a:pPr lvl="1"/>
            <a:r>
              <a:rPr lang="en-US" sz="2000" dirty="0"/>
              <a:t>Deep neural networks simplify building a system, as we do not have to worry about building all these subsystems separately.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583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layers, extract simple features.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layers, model shape parts.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4154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layers, model (almost) entire faces.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2437591" y="3885391"/>
            <a:ext cx="230218" cy="190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4802941" y="4034642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7165141" y="4036259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58637" y="48122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71450" y="5181600"/>
            <a:ext cx="8667750" cy="1385029"/>
            <a:chOff x="171450" y="5181600"/>
            <a:chExt cx="8667750" cy="1385029"/>
          </a:xfrm>
        </p:grpSpPr>
        <p:grpSp>
          <p:nvGrpSpPr>
            <p:cNvPr id="18" name="Group 17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7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245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692"/>
            <a:ext cx="8610600" cy="1257108"/>
          </a:xfrm>
        </p:spPr>
        <p:txBody>
          <a:bodyPr/>
          <a:lstStyle/>
          <a:p>
            <a:r>
              <a:rPr lang="en-US" sz="2400" dirty="0"/>
              <a:t>Our next topic is to see how we can use deep neural networks to do what is called </a:t>
            </a:r>
            <a:r>
              <a:rPr lang="en-US" sz="2400" b="1" u="sng" dirty="0"/>
              <a:t>transfer learning</a:t>
            </a:r>
            <a:r>
              <a:rPr lang="en-US" sz="2400" dirty="0"/>
              <a:t>.</a:t>
            </a:r>
          </a:p>
          <a:p>
            <a:r>
              <a:rPr lang="en-US" sz="2400" dirty="0"/>
              <a:t>In transfer learning, we are typically working with two datasets:</a:t>
            </a:r>
          </a:p>
          <a:p>
            <a:pPr lvl="1"/>
            <a:r>
              <a:rPr lang="en-US" sz="2000" dirty="0"/>
              <a:t>A </a:t>
            </a:r>
            <a:r>
              <a:rPr lang="en-US" sz="2000" b="1" u="sng" dirty="0"/>
              <a:t>source dataset</a:t>
            </a:r>
            <a:r>
              <a:rPr lang="en-US" sz="2000" dirty="0"/>
              <a:t>, that typically contains a large amount of data.</a:t>
            </a:r>
          </a:p>
          <a:p>
            <a:pPr lvl="1"/>
            <a:r>
              <a:rPr lang="en-US" sz="2000" dirty="0"/>
              <a:t>A </a:t>
            </a:r>
            <a:r>
              <a:rPr lang="en-US" sz="2000" b="1" u="sng" dirty="0"/>
              <a:t>target dataset</a:t>
            </a:r>
            <a:r>
              <a:rPr lang="en-US" sz="2000" dirty="0"/>
              <a:t>, that is typically smaller, and contains classes that do not appear in the source dataset.</a:t>
            </a:r>
          </a:p>
          <a:p>
            <a:pPr lvl="1"/>
            <a:r>
              <a:rPr lang="en-US" sz="2000" dirty="0"/>
              <a:t>The question we try to address is: can we use the information in the source dataset to improve classification accuracy on the target dataset?</a:t>
            </a:r>
          </a:p>
          <a:p>
            <a:r>
              <a:rPr lang="en-US" sz="2400" dirty="0"/>
              <a:t>If we do not try to do transfer learning, the default approach is to simply use the training examples available on the target dataset.</a:t>
            </a:r>
          </a:p>
          <a:p>
            <a:r>
              <a:rPr lang="en-US" sz="2400" dirty="0"/>
              <a:t>So, the goal in transfer learning is to achieve better classification accuracy than this default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5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Source Dataset: 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sz="2400" dirty="0"/>
              <a:t>ImageNet is a public dataset has over 14 million images, over 20,000 classes (such as “balloon” or “strawberry”).</a:t>
            </a:r>
          </a:p>
          <a:p>
            <a:pPr lvl="1"/>
            <a:r>
              <a:rPr lang="en-US" sz="2000" dirty="0">
                <a:hlinkClick r:id="rId3"/>
              </a:rPr>
              <a:t>http://www.image-net.org/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https://en.wikipedia.org/wiki/ImageNet</a:t>
            </a:r>
            <a:endParaRPr lang="en-US" sz="2000" dirty="0"/>
          </a:p>
          <a:p>
            <a:r>
              <a:rPr lang="en-US" sz="2400" dirty="0"/>
              <a:t>Before deep learning: “top-5” error rate over 25%.</a:t>
            </a:r>
          </a:p>
          <a:p>
            <a:pPr lvl="1"/>
            <a:r>
              <a:rPr lang="en-US" sz="2000" dirty="0"/>
              <a:t>“Top-5” error rate is the percentage of test objects where the correct answer was NOT included in the top five answers.</a:t>
            </a:r>
          </a:p>
          <a:p>
            <a:r>
              <a:rPr lang="en-US" sz="2400" dirty="0"/>
              <a:t>2012: deep learning (CNN) model, 15.3% error rate.</a:t>
            </a:r>
          </a:p>
          <a:p>
            <a:pPr lvl="1"/>
            <a:r>
              <a:rPr lang="en-US" sz="2000" dirty="0"/>
              <a:t>Reference: A. </a:t>
            </a:r>
            <a:r>
              <a:rPr lang="en-US" sz="2000" dirty="0" err="1"/>
              <a:t>Krizhevsky</a:t>
            </a:r>
            <a:r>
              <a:rPr lang="en-US" sz="2000" dirty="0"/>
              <a:t>, I. </a:t>
            </a:r>
            <a:r>
              <a:rPr lang="en-US" sz="2000" dirty="0" err="1"/>
              <a:t>Sutskever</a:t>
            </a:r>
            <a:r>
              <a:rPr lang="en-US" sz="2000" dirty="0"/>
              <a:t>, and G. E. Hinton, NIPS 2012.</a:t>
            </a:r>
          </a:p>
          <a:p>
            <a:r>
              <a:rPr lang="en-US" sz="2400" dirty="0"/>
              <a:t>As of 2021: the best top-5 error is close to 2%.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5180214"/>
            <a:ext cx="8210550" cy="1296786"/>
            <a:chOff x="457200" y="4539657"/>
            <a:chExt cx="8210550" cy="1296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0249" y="4541042"/>
              <a:ext cx="993438" cy="1179855"/>
            </a:xfrm>
            <a:prstGeom prst="rect">
              <a:avLst/>
            </a:prstGeom>
          </p:spPr>
        </p:pic>
        <p:pic>
          <p:nvPicPr>
            <p:cNvPr id="7" name="Picture 2" descr="http://farm4.static.flickr.com/3049/3090641814_9fd309060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589" y="4547472"/>
              <a:ext cx="1490286" cy="111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4547473"/>
              <a:ext cx="1466849" cy="1100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6200" y="4541043"/>
              <a:ext cx="971550" cy="1295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1184" y="4547473"/>
              <a:ext cx="1468816" cy="1101612"/>
            </a:xfrm>
            <a:prstGeom prst="rect">
              <a:avLst/>
            </a:prstGeom>
          </p:spPr>
        </p:pic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9424" y="4539657"/>
              <a:ext cx="1466851" cy="11001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903239" y="6324600"/>
            <a:ext cx="34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from the ImageNet dataset.</a:t>
            </a:r>
          </a:p>
        </p:txBody>
      </p:sp>
    </p:spTree>
    <p:extLst>
      <p:ext uri="{BB962C8B-B14F-4D97-AF65-F5344CB8AC3E}">
        <p14:creationId xmlns:p14="http://schemas.microsoft.com/office/powerpoint/2010/main" val="394585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400" dirty="0"/>
              <a:t>Suppose that you have some training images of three animals that were recently discovered in a scientific expedition.</a:t>
            </a:r>
          </a:p>
          <a:p>
            <a:pPr lvl="1"/>
            <a:r>
              <a:rPr lang="en-US" sz="2000" dirty="0"/>
              <a:t>Let’s say, 100 images for each animal.</a:t>
            </a:r>
          </a:p>
          <a:p>
            <a:pPr lvl="1"/>
            <a:r>
              <a:rPr lang="en-US" sz="2000" dirty="0"/>
              <a:t>You want a classifier that recognizes each of the three animals.</a:t>
            </a:r>
          </a:p>
          <a:p>
            <a:r>
              <a:rPr lang="en-US" sz="2400" dirty="0"/>
              <a:t>Is the ImageNet data useful?</a:t>
            </a:r>
          </a:p>
          <a:p>
            <a:pPr lvl="1"/>
            <a:r>
              <a:rPr lang="en-US" sz="2000" dirty="0"/>
              <a:t>ImageNet does not contain images of those three animals, since they have just been discovered.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5180214"/>
            <a:ext cx="8210550" cy="1296786"/>
            <a:chOff x="457200" y="4539657"/>
            <a:chExt cx="8210550" cy="1296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249" y="4541042"/>
              <a:ext cx="993438" cy="1179855"/>
            </a:xfrm>
            <a:prstGeom prst="rect">
              <a:avLst/>
            </a:prstGeom>
          </p:spPr>
        </p:pic>
        <p:pic>
          <p:nvPicPr>
            <p:cNvPr id="7" name="Picture 2" descr="http://farm4.static.flickr.com/3049/3090641814_9fd309060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589" y="4547472"/>
              <a:ext cx="1490286" cy="111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547473"/>
              <a:ext cx="1466849" cy="1100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6200" y="4541043"/>
              <a:ext cx="971550" cy="1295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1184" y="4547473"/>
              <a:ext cx="1468816" cy="1101612"/>
            </a:xfrm>
            <a:prstGeom prst="rect">
              <a:avLst/>
            </a:prstGeom>
          </p:spPr>
        </p:pic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9424" y="4539657"/>
              <a:ext cx="1466851" cy="11001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903239" y="6324600"/>
            <a:ext cx="34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from the ImageNet dataset.</a:t>
            </a:r>
          </a:p>
        </p:txBody>
      </p:sp>
    </p:spTree>
    <p:extLst>
      <p:ext uri="{BB962C8B-B14F-4D97-AF65-F5344CB8AC3E}">
        <p14:creationId xmlns:p14="http://schemas.microsoft.com/office/powerpoint/2010/main" val="334885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approach: train a classifier on your 300 images.</a:t>
            </a:r>
          </a:p>
          <a:p>
            <a:r>
              <a:rPr lang="en-US" dirty="0"/>
              <a:t>300 images is a rather small dataset, so you would use a relatively simple model.</a:t>
            </a:r>
          </a:p>
          <a:p>
            <a:pPr lvl="1"/>
            <a:r>
              <a:rPr lang="en-US" dirty="0"/>
              <a:t>Complicated models would probably </a:t>
            </a:r>
            <a:r>
              <a:rPr lang="en-US" dirty="0" err="1"/>
              <a:t>overfit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 the same time, a simple model would probably have limited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6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/>
          <a:lstStyle/>
          <a:p>
            <a:r>
              <a:rPr lang="en-US" sz="2400" dirty="0"/>
              <a:t>Transfer learning approach: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step: train a CNN on ImageNet.</a:t>
            </a:r>
          </a:p>
          <a:p>
            <a:pPr lvl="2"/>
            <a:r>
              <a:rPr lang="en-US" dirty="0"/>
              <a:t>Actually, these days you can just download a pre-trained model, so you do not have to do the training yourself.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step: throw away the output layer of the CNN.</a:t>
            </a:r>
          </a:p>
          <a:p>
            <a:pPr lvl="2"/>
            <a:r>
              <a:rPr lang="en-US" dirty="0"/>
              <a:t>The last layer recognizes ImageNet classes, which you don’t care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1450" y="4154269"/>
            <a:ext cx="8822555" cy="2412360"/>
            <a:chOff x="171450" y="4154269"/>
            <a:chExt cx="8822555" cy="2412360"/>
          </a:xfrm>
        </p:grpSpPr>
        <p:sp>
          <p:nvSpPr>
            <p:cNvPr id="5" name="TextBox 4"/>
            <p:cNvSpPr txBox="1"/>
            <p:nvPr/>
          </p:nvSpPr>
          <p:spPr>
            <a:xfrm>
              <a:off x="5638800" y="4154269"/>
              <a:ext cx="3355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 replace and retrain this last layer (or a few of the last layers).</a:t>
              </a: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>
            <a:xfrm>
              <a:off x="7316403" y="4800600"/>
              <a:ext cx="1370397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1450" y="5181600"/>
              <a:ext cx="8667750" cy="1385029"/>
              <a:chOff x="171450" y="5181600"/>
              <a:chExt cx="8667750" cy="13850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1450" y="5181600"/>
                <a:ext cx="8667750" cy="1385029"/>
                <a:chOff x="-76200" y="4986208"/>
                <a:chExt cx="8667750" cy="1385029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-76200" y="5005258"/>
                  <a:ext cx="1549400" cy="1319342"/>
                </a:xfrm>
                <a:prstGeom prst="rect">
                  <a:avLst/>
                </a:prstGeom>
                <a:ln w="44450">
                  <a:noFill/>
                </a:ln>
                <a:scene3d>
                  <a:camera prst="orthographicFront">
                    <a:rot lat="1200000" lon="4380000" rev="0"/>
                  </a:camera>
                  <a:lightRig rig="threePt" dir="t"/>
                </a:scene3d>
                <a:sp3d extrusionH="63500" contourW="12700" prstMaterial="matte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64577" y="4986208"/>
                  <a:ext cx="1549400" cy="131934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31115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083777" y="5005258"/>
                  <a:ext cx="1549400" cy="131934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31115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3455377" y="5257800"/>
                  <a:ext cx="1022474" cy="870655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5080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4490303" y="5257800"/>
                  <a:ext cx="1022474" cy="870655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5080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5709503" y="5257801"/>
                  <a:ext cx="717674" cy="61111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6985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6884894" y="5257801"/>
                  <a:ext cx="717674" cy="61111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6985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8362950" y="4999637"/>
                  <a:ext cx="228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1295400" y="5867400"/>
                <a:ext cx="5334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514600" y="5867400"/>
                <a:ext cx="5334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657600" y="5867400"/>
                <a:ext cx="5334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953000" y="5867400"/>
                <a:ext cx="3810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019800" y="5867400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162800" y="5867400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23" idx="1"/>
              </p:cNvCxnSpPr>
              <p:nvPr/>
            </p:nvCxnSpPr>
            <p:spPr>
              <a:xfrm>
                <a:off x="8382000" y="5867400"/>
                <a:ext cx="228600" cy="13429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054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/>
          <a:lstStyle/>
          <a:p>
            <a:r>
              <a:rPr lang="en-US" sz="2400" dirty="0"/>
              <a:t>Transfer learning approach: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step: train a CNN on ImageNet (or download a pre-trained model).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step: throw away the output layer of the CNN.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step: create a new output layer with three units, and connect it to the last hidden layer of the pre-trained CNN.</a:t>
            </a:r>
          </a:p>
          <a:p>
            <a:pPr lvl="1"/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step: train </a:t>
            </a:r>
            <a:r>
              <a:rPr lang="en-US" sz="2000" b="1" dirty="0"/>
              <a:t>just the weights of the new output layer</a:t>
            </a:r>
            <a:r>
              <a:rPr lang="en-US" sz="2000" dirty="0"/>
              <a:t> with your new dataset.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1450" y="4154269"/>
            <a:ext cx="8822555" cy="2412360"/>
            <a:chOff x="171450" y="4154269"/>
            <a:chExt cx="8822555" cy="2412360"/>
          </a:xfrm>
        </p:grpSpPr>
        <p:sp>
          <p:nvSpPr>
            <p:cNvPr id="26" name="TextBox 25"/>
            <p:cNvSpPr txBox="1"/>
            <p:nvPr/>
          </p:nvSpPr>
          <p:spPr>
            <a:xfrm>
              <a:off x="5638800" y="4154269"/>
              <a:ext cx="3355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 replace and retrain this last layer (or a few of the last layers).</a:t>
              </a:r>
            </a:p>
          </p:txBody>
        </p:sp>
        <p:cxnSp>
          <p:nvCxnSpPr>
            <p:cNvPr id="27" name="Straight Arrow Connector 26"/>
            <p:cNvCxnSpPr>
              <a:stCxn id="26" idx="2"/>
            </p:cNvCxnSpPr>
            <p:nvPr/>
          </p:nvCxnSpPr>
          <p:spPr>
            <a:xfrm>
              <a:off x="7316403" y="4800600"/>
              <a:ext cx="1370397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71450" y="5181600"/>
              <a:ext cx="8667750" cy="1385029"/>
              <a:chOff x="171450" y="5181600"/>
              <a:chExt cx="8667750" cy="138502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71450" y="5181600"/>
                <a:ext cx="8667750" cy="1385029"/>
                <a:chOff x="-76200" y="4986208"/>
                <a:chExt cx="8667750" cy="1385029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-76200" y="5005258"/>
                  <a:ext cx="1549400" cy="1319342"/>
                </a:xfrm>
                <a:prstGeom prst="rect">
                  <a:avLst/>
                </a:prstGeom>
                <a:ln w="44450">
                  <a:noFill/>
                </a:ln>
                <a:scene3d>
                  <a:camera prst="orthographicFront">
                    <a:rot lat="1200000" lon="4380000" rev="0"/>
                  </a:camera>
                  <a:lightRig rig="threePt" dir="t"/>
                </a:scene3d>
                <a:sp3d extrusionH="63500" contourW="12700" prstMaterial="matte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864577" y="4986208"/>
                  <a:ext cx="1549400" cy="131934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31115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083777" y="5005258"/>
                  <a:ext cx="1549400" cy="131934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31115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455377" y="5257800"/>
                  <a:ext cx="1022474" cy="870655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5080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4490303" y="5257800"/>
                  <a:ext cx="1022474" cy="870655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5080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5709503" y="5257801"/>
                  <a:ext cx="717674" cy="61111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6985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6884894" y="5257801"/>
                  <a:ext cx="717674" cy="611112"/>
                </a:xfrm>
                <a:prstGeom prst="rect">
                  <a:avLst/>
                </a:prstGeom>
                <a:solidFill>
                  <a:schemeClr val="bg2"/>
                </a:solidFill>
                <a:ln w="44450">
                  <a:noFill/>
                </a:ln>
                <a:effectLst/>
                <a:scene3d>
                  <a:camera prst="orthographicFront">
                    <a:rot lat="1200000" lon="4380000" rev="0"/>
                  </a:camera>
                  <a:lightRig rig="chilly" dir="t"/>
                </a:scene3d>
                <a:sp3d extrusionH="698500" contourW="12700" prstMaterial="powder"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8362950" y="4999637"/>
                  <a:ext cx="228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Arrow Connector 29"/>
              <p:cNvCxnSpPr/>
              <p:nvPr/>
            </p:nvCxnSpPr>
            <p:spPr>
              <a:xfrm>
                <a:off x="1295400" y="5867400"/>
                <a:ext cx="5334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514600" y="5867400"/>
                <a:ext cx="5334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657600" y="5867400"/>
                <a:ext cx="5334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953000" y="5867400"/>
                <a:ext cx="3810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019800" y="5867400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7162800" y="5867400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44" idx="1"/>
              </p:cNvCxnSpPr>
              <p:nvPr/>
            </p:nvCxnSpPr>
            <p:spPr>
              <a:xfrm>
                <a:off x="8382000" y="5867400"/>
                <a:ext cx="228600" cy="13429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1885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called “transfer learning”?</a:t>
            </a:r>
          </a:p>
          <a:p>
            <a:pPr lvl="1"/>
            <a:r>
              <a:rPr lang="en-US" dirty="0"/>
              <a:t>Because, in order to learn a classifier for our three animals, we are transferring information learned from training examples (ImageNet) that did not include those three animals.</a:t>
            </a:r>
          </a:p>
          <a:p>
            <a:pPr lvl="1"/>
            <a:r>
              <a:rPr lang="en-US" dirty="0"/>
              <a:t>So, to recognize some classes, we use (partly) training examples from other classes.</a:t>
            </a:r>
          </a:p>
          <a:p>
            <a:r>
              <a:rPr lang="en-US" dirty="0"/>
              <a:t>What information are we transferring?</a:t>
            </a:r>
          </a:p>
          <a:p>
            <a:pPr lvl="1"/>
            <a:r>
              <a:rPr lang="en-US" dirty="0"/>
              <a:t>All the layers and weights of the ImageNet-trained model, except for the output layer.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9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would transfer learning be useful?</a:t>
            </a:r>
          </a:p>
          <a:p>
            <a:r>
              <a:rPr lang="en-US" sz="2400" dirty="0"/>
              <a:t>The last hidden layer of the pre-trained model is used to recognize over 20,000 classes.</a:t>
            </a:r>
          </a:p>
          <a:p>
            <a:r>
              <a:rPr lang="en-US" sz="2400" dirty="0"/>
              <a:t>Presumably, that last hidden layer computes features that are useful for recognizing a very wide variety of visual objects and shapes.</a:t>
            </a:r>
          </a:p>
          <a:p>
            <a:r>
              <a:rPr lang="en-US" sz="2400" dirty="0"/>
              <a:t>Those features have been optimized using millions of training examples.</a:t>
            </a:r>
          </a:p>
          <a:p>
            <a:r>
              <a:rPr lang="en-US" sz="2400" dirty="0"/>
              <a:t>Transfer learning assumes that those features would be useful for our three animals as well.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4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Overall, we have a trade-off: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choice: Learn a model from scratch, using our three hundred images.</a:t>
            </a:r>
          </a:p>
          <a:p>
            <a:pPr lvl="1"/>
            <a:r>
              <a:rPr lang="en-US" sz="2000" dirty="0"/>
              <a:t>The model will be optimized exclusively for the three animals we want to recognize.</a:t>
            </a:r>
          </a:p>
          <a:p>
            <a:pPr lvl="1"/>
            <a:r>
              <a:rPr lang="en-US" sz="2000" dirty="0"/>
              <a:t>However, it will be a simple model, trained on a small training set.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choice: Transfer learning.</a:t>
            </a:r>
          </a:p>
          <a:p>
            <a:pPr lvl="1"/>
            <a:r>
              <a:rPr lang="en-US" sz="2000" dirty="0"/>
              <a:t>Most of the model is optimized using examples that do not contain our three animals.</a:t>
            </a:r>
          </a:p>
          <a:p>
            <a:pPr lvl="1"/>
            <a:r>
              <a:rPr lang="en-US" sz="2000" dirty="0"/>
              <a:t>However, the features extracted by that model have been heavily optimized, and may be more useful than what we can learn from just 300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1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“Deep” in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understand what is “deep” about deep learning, we should see how things were done back in the age of “shallow” learning.</a:t>
            </a:r>
          </a:p>
          <a:p>
            <a:r>
              <a:rPr lang="en-US" sz="2400" dirty="0"/>
              <a:t>Example: speech recognition in the old days.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Code: tl_mnist.py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File tl_mnist.py shows an example of how we can do transfer learning in </a:t>
            </a:r>
            <a:r>
              <a:rPr lang="en-US" sz="2400" dirty="0" err="1"/>
              <a:t>Keras</a:t>
            </a:r>
            <a:r>
              <a:rPr lang="en-US" sz="2400" dirty="0"/>
              <a:t>.</a:t>
            </a:r>
          </a:p>
          <a:p>
            <a:r>
              <a:rPr lang="en-US" sz="2400" dirty="0"/>
              <a:t>We use the MNIST dataset as our original source of data.</a:t>
            </a:r>
          </a:p>
          <a:p>
            <a:r>
              <a:rPr lang="en-US" sz="2400" dirty="0"/>
              <a:t>We have a “big” dataset, that contains all the training examples for classes “0”, “2”, “4”, “6”, “8”.</a:t>
            </a:r>
          </a:p>
          <a:p>
            <a:pPr lvl="1"/>
            <a:r>
              <a:rPr lang="en-US" sz="2000" dirty="0"/>
              <a:t>Total: 29492 training examples.</a:t>
            </a:r>
          </a:p>
          <a:p>
            <a:pPr lvl="1"/>
            <a:r>
              <a:rPr lang="en-US" sz="2000" dirty="0"/>
              <a:t>About 6,000 training examples per class.</a:t>
            </a:r>
          </a:p>
          <a:p>
            <a:r>
              <a:rPr lang="en-US" sz="2400" dirty="0"/>
              <a:t>We have a “small” dataset for classes “1”, “3”, “5”, “7”, “9”.</a:t>
            </a:r>
          </a:p>
          <a:p>
            <a:pPr lvl="1"/>
            <a:r>
              <a:rPr lang="en-US" sz="2000" dirty="0"/>
              <a:t>Total: 100 training examples.</a:t>
            </a:r>
          </a:p>
          <a:p>
            <a:pPr lvl="1"/>
            <a:r>
              <a:rPr lang="en-US" sz="2000" dirty="0"/>
              <a:t>About 20 training examples per class.</a:t>
            </a:r>
          </a:p>
          <a:p>
            <a:r>
              <a:rPr lang="en-US" sz="2400" dirty="0"/>
              <a:t>Goal: get the best classification accuracy we can get for classes “1”, “3”, “5”, “7”, “9”.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2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Code: tl_mnist.py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evaluate two options:</a:t>
            </a:r>
          </a:p>
          <a:p>
            <a:r>
              <a:rPr lang="en-US" sz="2400" dirty="0"/>
              <a:t>Option 1 (no transfer learning): train a model using only the training examples of the “small” dataset.</a:t>
            </a:r>
          </a:p>
          <a:p>
            <a:r>
              <a:rPr lang="en-US" sz="2400" dirty="0"/>
              <a:t>Option 2 (transfer learning): train a model on the large dataset, refine on the small dataset.</a:t>
            </a:r>
          </a:p>
          <a:p>
            <a:r>
              <a:rPr lang="en-US" sz="2400" dirty="0"/>
              <a:t>These are the results:</a:t>
            </a:r>
          </a:p>
          <a:p>
            <a:pPr lvl="1"/>
            <a:r>
              <a:rPr lang="en-US" sz="2000" dirty="0"/>
              <a:t>Option 1, 15 trials, gave classification accuracies between 84.0% and 87.3%.</a:t>
            </a:r>
          </a:p>
          <a:p>
            <a:pPr lvl="1"/>
            <a:r>
              <a:rPr lang="en-US" sz="2000" dirty="0"/>
              <a:t>Option 2, 15 trials, gave classification accuracies between 91.0% and 92.6%.</a:t>
            </a:r>
          </a:p>
          <a:p>
            <a:r>
              <a:rPr lang="en-US" sz="2400" dirty="0"/>
              <a:t>These results illustrate how information from a large dataset can be used to improve performance in a small dataset, whose classes do not appear in the large dataset.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0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Code: tl_mnist.py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will take a look at some important parts of the code.</a:t>
            </a:r>
          </a:p>
          <a:p>
            <a:r>
              <a:rPr lang="en-US" sz="2400" dirty="0"/>
              <a:t>The model is a relatively simple convolutional network.</a:t>
            </a:r>
          </a:p>
          <a:p>
            <a:pPr lvl="1"/>
            <a:r>
              <a:rPr lang="en-US" sz="2000" dirty="0"/>
              <a:t>Four hidden layers: two convolutional, two max pooling.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layers.Conv2D(32,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relu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layers.Conv2D(64,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relu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num_big_classes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3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Code: tl_mnist.py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is a diagram illustrating the model.</a:t>
            </a:r>
          </a:p>
          <a:p>
            <a:r>
              <a:rPr lang="en-US" sz="2400" dirty="0"/>
              <a:t>You should get used to reading such diagrams and converting them to </a:t>
            </a:r>
            <a:r>
              <a:rPr lang="en-US" sz="2400" dirty="0" err="1"/>
              <a:t>Keras</a:t>
            </a:r>
            <a:r>
              <a:rPr lang="en-US" sz="2400" dirty="0"/>
              <a:t> code.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5" name="Straight Arrow Connector 4"/>
          <p:cNvCxnSpPr>
            <a:stCxn id="12" idx="3"/>
            <a:endCxn id="13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9" idx="3"/>
            <a:endCxn id="10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" idx="3"/>
            <a:endCxn id="11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12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cxnSp>
        <p:nvCxnSpPr>
          <p:cNvPr id="14" name="Straight Arrow Connector 13"/>
          <p:cNvCxnSpPr>
            <a:stCxn id="13" idx="3"/>
            <a:endCxn id="15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Dense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Output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261776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No 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model.compile</a:t>
            </a:r>
            <a:r>
              <a:rPr lang="en-US" sz="2000" dirty="0"/>
              <a:t>(loss=</a:t>
            </a:r>
            <a:r>
              <a:rPr lang="en-US" sz="2000" dirty="0" err="1"/>
              <a:t>keras.losses.SparseCategoricalCrossentropy</a:t>
            </a:r>
            <a:r>
              <a:rPr lang="en-US" sz="2000" dirty="0"/>
              <a:t>(), </a:t>
            </a:r>
          </a:p>
          <a:p>
            <a:pPr marL="0" indent="0">
              <a:buNone/>
            </a:pPr>
            <a:r>
              <a:rPr lang="en-US" sz="2000" dirty="0"/>
              <a:t>              optimizer="</a:t>
            </a:r>
            <a:r>
              <a:rPr lang="en-US" sz="2000" dirty="0" err="1"/>
              <a:t>adam</a:t>
            </a:r>
            <a:r>
              <a:rPr lang="en-US" sz="2000" dirty="0"/>
              <a:t>", metrics=["accuracy"])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small_train_inputs</a:t>
            </a:r>
            <a:r>
              <a:rPr lang="en-US" sz="2000" dirty="0"/>
              <a:t>[0:train_size], </a:t>
            </a:r>
          </a:p>
          <a:p>
            <a:pPr marL="0" indent="0">
              <a:buNone/>
            </a:pPr>
            <a:r>
              <a:rPr lang="en-US" sz="2000" dirty="0"/>
              <a:t>          </a:t>
            </a:r>
            <a:r>
              <a:rPr lang="en-US" sz="2000" dirty="0" err="1"/>
              <a:t>small_train_labels</a:t>
            </a:r>
            <a:r>
              <a:rPr lang="en-US" sz="2000" dirty="0"/>
              <a:t>[0:train_size], </a:t>
            </a:r>
          </a:p>
          <a:p>
            <a:pPr marL="0" indent="0">
              <a:buNone/>
            </a:pPr>
            <a:r>
              <a:rPr lang="en-US" sz="2000" dirty="0"/>
              <a:t>          epochs=100, </a:t>
            </a:r>
            <a:r>
              <a:rPr lang="en-US" sz="2000" dirty="0" err="1"/>
              <a:t>batch_size</a:t>
            </a:r>
            <a:r>
              <a:rPr lang="en-US" sz="2000" dirty="0"/>
              <a:t>=4)</a:t>
            </a:r>
          </a:p>
          <a:p>
            <a:pPr marL="0" indent="0">
              <a:buNone/>
            </a:pPr>
            <a:r>
              <a:rPr lang="en-US" sz="2000" dirty="0" err="1"/>
              <a:t>test_loss</a:t>
            </a:r>
            <a:r>
              <a:rPr lang="en-US" sz="2000" dirty="0"/>
              <a:t>, </a:t>
            </a:r>
            <a:r>
              <a:rPr lang="en-US" sz="2000" dirty="0" err="1"/>
              <a:t>test_acc</a:t>
            </a:r>
            <a:r>
              <a:rPr lang="en-US" sz="2000" dirty="0"/>
              <a:t> = </a:t>
            </a:r>
            <a:r>
              <a:rPr lang="en-US" sz="2000" dirty="0" err="1"/>
              <a:t>model.evaluate</a:t>
            </a:r>
            <a:r>
              <a:rPr lang="en-US" sz="2000" dirty="0"/>
              <a:t>(</a:t>
            </a:r>
            <a:r>
              <a:rPr lang="en-US" sz="2000" dirty="0" err="1"/>
              <a:t>small_test_inputs</a:t>
            </a:r>
            <a:r>
              <a:rPr lang="en-US" sz="2000" dirty="0"/>
              <a:t>, </a:t>
            </a:r>
            <a:r>
              <a:rPr lang="en-US" sz="2000" dirty="0" err="1"/>
              <a:t>small_test_labels</a:t>
            </a:r>
            <a:r>
              <a:rPr lang="en-US" sz="2000" dirty="0"/>
              <a:t>, verbose=2)</a:t>
            </a:r>
          </a:p>
          <a:p>
            <a:pPr marL="0" indent="0">
              <a:buNone/>
            </a:pPr>
            <a:r>
              <a:rPr lang="en-US" sz="2000" dirty="0"/>
              <a:t>print('\</a:t>
            </a:r>
            <a:r>
              <a:rPr lang="en-US" sz="2000" dirty="0" err="1"/>
              <a:t>nTest</a:t>
            </a:r>
            <a:r>
              <a:rPr lang="en-US" sz="2000" dirty="0"/>
              <a:t> accuracy: %.2f%%' % (</a:t>
            </a:r>
            <a:r>
              <a:rPr lang="en-US" sz="2000" dirty="0" err="1"/>
              <a:t>test_acc</a:t>
            </a:r>
            <a:r>
              <a:rPr lang="en-US" sz="2000" dirty="0"/>
              <a:t> * 100))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Here we just train the model on the small dataset (100 training examples in total).</a:t>
            </a:r>
          </a:p>
          <a:p>
            <a:r>
              <a:rPr lang="en-US" sz="2000" dirty="0"/>
              <a:t>100 epochs, batch size = 4.</a:t>
            </a:r>
          </a:p>
          <a:p>
            <a:r>
              <a:rPr lang="en-US" sz="2000" dirty="0"/>
              <a:t>15 trials, gave classification accuracies between 84.0% and 87.3%.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33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do transfer learning, we first train the model on the big dataset.</a:t>
            </a:r>
          </a:p>
          <a:p>
            <a:pPr lvl="1"/>
            <a:r>
              <a:rPr lang="en-US" sz="2000" dirty="0"/>
              <a:t>We train the model for 15 epochs, with a batch size of 128.</a:t>
            </a:r>
          </a:p>
          <a:p>
            <a:r>
              <a:rPr lang="en-US" sz="2400" dirty="0"/>
              <a:t>Notice the call to </a:t>
            </a:r>
            <a:r>
              <a:rPr lang="en-US" sz="2400" b="1" dirty="0" err="1"/>
              <a:t>model.save</a:t>
            </a:r>
            <a:r>
              <a:rPr lang="en-US" sz="2400" b="1" dirty="0"/>
              <a:t>()</a:t>
            </a:r>
            <a:r>
              <a:rPr lang="en-US" sz="2400" dirty="0"/>
              <a:t>, which saves the model to the specified file.</a:t>
            </a:r>
          </a:p>
          <a:p>
            <a:pPr lvl="1"/>
            <a:r>
              <a:rPr lang="en-US" sz="2000" dirty="0"/>
              <a:t>Saving models is useful when training takes a long time. Then, instead of training every time we run our code, we can just load a model we trained earlier.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model.compile</a:t>
            </a:r>
            <a:r>
              <a:rPr lang="en-US" sz="2000" dirty="0"/>
              <a:t>(loss=</a:t>
            </a:r>
            <a:r>
              <a:rPr lang="en-US" sz="2000" dirty="0" err="1"/>
              <a:t>keras.losses.SparseCategoricalCrossentropy</a:t>
            </a:r>
            <a:r>
              <a:rPr lang="en-US" sz="2000" dirty="0"/>
              <a:t>(), optimizer="</a:t>
            </a:r>
            <a:r>
              <a:rPr lang="en-US" sz="2000" dirty="0" err="1"/>
              <a:t>adam</a:t>
            </a:r>
            <a:r>
              <a:rPr lang="en-US" sz="2000" dirty="0"/>
              <a:t>", metrics=["accuracy"])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big_train_inputs</a:t>
            </a:r>
            <a:r>
              <a:rPr lang="en-US" sz="2000" dirty="0"/>
              <a:t>, </a:t>
            </a:r>
            <a:r>
              <a:rPr lang="en-US" sz="2000" dirty="0" err="1"/>
              <a:t>big_train_labels</a:t>
            </a:r>
            <a:r>
              <a:rPr lang="en-US" sz="2000" dirty="0"/>
              <a:t>, epochs=15, </a:t>
            </a:r>
            <a:r>
              <a:rPr lang="en-US" sz="2000" dirty="0" err="1"/>
              <a:t>batch_size</a:t>
            </a:r>
            <a:r>
              <a:rPr lang="en-US" sz="2000" dirty="0"/>
              <a:t>=128)</a:t>
            </a:r>
          </a:p>
          <a:p>
            <a:pPr marL="0" indent="0">
              <a:buNone/>
            </a:pPr>
            <a:r>
              <a:rPr lang="en-US" sz="2000" dirty="0" err="1"/>
              <a:t>model.save</a:t>
            </a:r>
            <a:r>
              <a:rPr lang="en-US" sz="2000" dirty="0"/>
              <a:t>('mnist_5_15.h5')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5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 Pre-Trained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Using </a:t>
            </a:r>
            <a:r>
              <a:rPr lang="en-US" sz="2400" b="1" dirty="0" err="1"/>
              <a:t>load_model</a:t>
            </a:r>
            <a:r>
              <a:rPr lang="en-US" sz="2400" b="1" dirty="0"/>
              <a:t>()</a:t>
            </a:r>
            <a:r>
              <a:rPr lang="en-US" sz="2400" dirty="0"/>
              <a:t> we load the model we had trained.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keras.models.load_model</a:t>
            </a:r>
            <a:r>
              <a:rPr lang="en-US" sz="2000" dirty="0"/>
              <a:t>('mnist_5_15.h5')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3657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will remove this layer.</a:t>
            </a:r>
          </a:p>
        </p:txBody>
      </p:sp>
      <p:cxnSp>
        <p:nvCxnSpPr>
          <p:cNvPr id="8" name="Straight Arrow Connector 7"/>
          <p:cNvCxnSpPr>
            <a:stCxn id="7" idx="2"/>
            <a:endCxn id="49" idx="0"/>
          </p:cNvCxnSpPr>
          <p:nvPr/>
        </p:nvCxnSpPr>
        <p:spPr>
          <a:xfrm>
            <a:off x="8153400" y="4365486"/>
            <a:ext cx="38100" cy="4844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3"/>
            <a:endCxn id="41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cxnSp>
        <p:nvCxnSpPr>
          <p:cNvPr id="48" name="Straight Arrow Connector 47"/>
          <p:cNvCxnSpPr>
            <a:stCxn id="42" idx="3"/>
            <a:endCxn id="49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Dense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Output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2999394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num_layers</a:t>
            </a:r>
            <a:r>
              <a:rPr lang="en-US" sz="2000" dirty="0"/>
              <a:t> = </a:t>
            </a:r>
            <a:r>
              <a:rPr lang="en-US" sz="2000" dirty="0" err="1"/>
              <a:t>len</a:t>
            </a:r>
            <a:r>
              <a:rPr lang="en-US" sz="2000" dirty="0"/>
              <a:t>(</a:t>
            </a:r>
            <a:r>
              <a:rPr lang="en-US" sz="2000" dirty="0" err="1"/>
              <a:t>model.layers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small_num_classes</a:t>
            </a:r>
            <a:r>
              <a:rPr lang="en-US" sz="2000" dirty="0"/>
              <a:t> = </a:t>
            </a:r>
            <a:r>
              <a:rPr lang="en-US" sz="2000" dirty="0" err="1"/>
              <a:t>len</a:t>
            </a:r>
            <a:r>
              <a:rPr lang="en-US" sz="2000" dirty="0"/>
              <a:t>(</a:t>
            </a:r>
            <a:r>
              <a:rPr lang="en-US" sz="2000" dirty="0" err="1"/>
              <a:t>small_classes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</a:t>
            </a:r>
            <a:r>
              <a:rPr lang="en-US" sz="2000" dirty="0" err="1"/>
              <a:t>model.layers</a:t>
            </a:r>
            <a:r>
              <a:rPr lang="en-US" sz="2000" dirty="0"/>
              <a:t>[0:num_layers-1]+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small_num_classes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The code above creates the new model.</a:t>
            </a:r>
          </a:p>
          <a:p>
            <a:r>
              <a:rPr lang="en-US" sz="2400" dirty="0"/>
              <a:t>We call </a:t>
            </a:r>
            <a:r>
              <a:rPr lang="en-US" sz="2400" b="1" dirty="0" err="1"/>
              <a:t>keras.Sequential</a:t>
            </a:r>
            <a:r>
              <a:rPr lang="en-US" sz="2400" b="1" dirty="0"/>
              <a:t>()</a:t>
            </a:r>
            <a:r>
              <a:rPr lang="en-US" sz="2400" dirty="0"/>
              <a:t>, and we specify the list of layers.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6" name="Straight Arrow Connector 15"/>
          <p:cNvCxnSpPr>
            <a:stCxn id="23" idx="3"/>
            <a:endCxn id="24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3"/>
            <a:endCxn id="21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1" idx="3"/>
            <a:endCxn id="22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3"/>
            <a:endCxn id="23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10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>
                <a:solidFill>
                  <a:prstClr val="black"/>
                </a:solidFill>
              </a:rPr>
              <a:t>([</a:t>
            </a:r>
            <a:r>
              <a:rPr lang="en-US" sz="2000" dirty="0" err="1">
                <a:solidFill>
                  <a:srgbClr val="FF0000"/>
                </a:solidFill>
              </a:rPr>
              <a:t>keras.Input</a:t>
            </a:r>
            <a:r>
              <a:rPr lang="en-US" sz="2000" dirty="0">
                <a:solidFill>
                  <a:srgbClr val="FF0000"/>
                </a:solidFill>
              </a:rPr>
              <a:t>(shape=</a:t>
            </a:r>
            <a:r>
              <a:rPr lang="en-US" sz="2000" dirty="0" err="1">
                <a:solidFill>
                  <a:srgbClr val="FF0000"/>
                </a:solidFill>
              </a:rPr>
              <a:t>input_shape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]+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       </a:t>
            </a:r>
            <a:r>
              <a:rPr lang="en-US" sz="2000" dirty="0" err="1">
                <a:solidFill>
                  <a:prstClr val="black"/>
                </a:solidFill>
              </a:rPr>
              <a:t>model.layers</a:t>
            </a:r>
            <a:r>
              <a:rPr lang="en-US" sz="2000" dirty="0">
                <a:solidFill>
                  <a:prstClr val="black"/>
                </a:solidFill>
              </a:rPr>
              <a:t>[0:num_layers-1]+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       [</a:t>
            </a:r>
            <a:r>
              <a:rPr lang="en-US" sz="2000" dirty="0" err="1">
                <a:solidFill>
                  <a:prstClr val="black"/>
                </a:solidFill>
              </a:rPr>
              <a:t>layers.Dense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err="1">
                <a:solidFill>
                  <a:prstClr val="black"/>
                </a:solidFill>
              </a:rPr>
              <a:t>small_num_classes</a:t>
            </a:r>
            <a:r>
              <a:rPr lang="en-US" sz="2000" dirty="0">
                <a:solidFill>
                  <a:prstClr val="black"/>
                </a:solidFill>
              </a:rPr>
              <a:t>, activation="</a:t>
            </a:r>
            <a:r>
              <a:rPr lang="en-US" sz="2000" dirty="0" err="1">
                <a:solidFill>
                  <a:prstClr val="black"/>
                </a:solidFill>
              </a:rPr>
              <a:t>softmax</a:t>
            </a:r>
            <a:r>
              <a:rPr lang="en-US" sz="2000" dirty="0">
                <a:solidFill>
                  <a:prstClr val="black"/>
                </a:solidFill>
              </a:rPr>
              <a:t>")])</a:t>
            </a:r>
          </a:p>
          <a:p>
            <a:pPr marL="0" lv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Let’s see what we have included in the list of layers that we pass to </a:t>
            </a:r>
            <a:r>
              <a:rPr lang="en-US" sz="2400" b="1" dirty="0">
                <a:solidFill>
                  <a:prstClr val="black"/>
                </a:solidFill>
              </a:rPr>
              <a:t>Sequential()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first layer in the new model is the input layer.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3"/>
            <a:endCxn id="41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0" name="Straight Arrow Connector 19"/>
          <p:cNvCxnSpPr>
            <a:stCxn id="42" idx="3"/>
            <a:endCxn id="18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2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model.layers</a:t>
            </a:r>
            <a:r>
              <a:rPr lang="en-US" sz="2000" dirty="0">
                <a:solidFill>
                  <a:srgbClr val="FF0000"/>
                </a:solidFill>
              </a:rPr>
              <a:t>[0:num_layers-1]</a:t>
            </a:r>
            <a:r>
              <a:rPr lang="en-US" sz="2000" dirty="0">
                <a:solidFill>
                  <a:prstClr val="black"/>
                </a:solidFill>
              </a:rPr>
              <a:t>+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       [</a:t>
            </a:r>
            <a:r>
              <a:rPr lang="en-US" sz="2000" dirty="0" err="1">
                <a:solidFill>
                  <a:prstClr val="black"/>
                </a:solidFill>
              </a:rPr>
              <a:t>layers.Dense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err="1">
                <a:solidFill>
                  <a:prstClr val="black"/>
                </a:solidFill>
              </a:rPr>
              <a:t>small_num_classes</a:t>
            </a:r>
            <a:r>
              <a:rPr lang="en-US" sz="2000" dirty="0">
                <a:solidFill>
                  <a:prstClr val="black"/>
                </a:solidFill>
              </a:rPr>
              <a:t>, activation="</a:t>
            </a:r>
            <a:r>
              <a:rPr lang="en-US" sz="2000" dirty="0" err="1">
                <a:solidFill>
                  <a:prstClr val="black"/>
                </a:solidFill>
              </a:rPr>
              <a:t>softmax</a:t>
            </a:r>
            <a:r>
              <a:rPr lang="en-US" sz="2000" dirty="0">
                <a:solidFill>
                  <a:prstClr val="black"/>
                </a:solidFill>
              </a:rPr>
              <a:t>")])</a:t>
            </a:r>
          </a:p>
          <a:p>
            <a:pPr marL="0" lv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After the input layer, we insert all layers of the pre-trained model, </a:t>
            </a:r>
            <a:r>
              <a:rPr lang="en-US" sz="2400" b="1" u="sng" dirty="0">
                <a:solidFill>
                  <a:prstClr val="black"/>
                </a:solidFill>
              </a:rPr>
              <a:t>except for the last layer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The layers we copy from the pre-trained model are shown in green.</a:t>
            </a:r>
          </a:p>
          <a:p>
            <a:r>
              <a:rPr lang="en-US" sz="2400" dirty="0">
                <a:solidFill>
                  <a:prstClr val="black"/>
                </a:solidFill>
              </a:rPr>
              <a:t>Here is a tricky </a:t>
            </a:r>
            <a:r>
              <a:rPr lang="en-US" sz="2400" dirty="0" err="1">
                <a:solidFill>
                  <a:prstClr val="black"/>
                </a:solidFill>
              </a:rPr>
              <a:t>Keras</a:t>
            </a:r>
            <a:r>
              <a:rPr lang="en-US" sz="2400" dirty="0">
                <a:solidFill>
                  <a:prstClr val="black"/>
                </a:solidFill>
              </a:rPr>
              <a:t> feature: doesn’t the model include an input layer? Why did we include the input layer explicitly?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3"/>
            <a:endCxn id="41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0" name="Straight Arrow Connector 19"/>
          <p:cNvCxnSpPr>
            <a:stCxn id="42" idx="3"/>
            <a:endCxn id="18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67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understand what is “deep” about deep learning, we should see how things were done back in the age of “shallow” learning.</a:t>
            </a:r>
          </a:p>
          <a:p>
            <a:r>
              <a:rPr lang="en-US" sz="2400" dirty="0"/>
              <a:t>Example: speech recognition in the old days.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" y="3200400"/>
            <a:ext cx="8505386" cy="2231886"/>
            <a:chOff x="304800" y="3200400"/>
            <a:chExt cx="8505386" cy="2231886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505200"/>
              <a:ext cx="797013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Audio</a:t>
              </a:r>
            </a:p>
          </p:txBody>
        </p:sp>
        <p:cxnSp>
          <p:nvCxnSpPr>
            <p:cNvPr id="7" name="Straight Arrow Connector 6"/>
            <p:cNvCxnSpPr>
              <a:stCxn id="5" idx="3"/>
              <a:endCxn id="9" idx="1"/>
            </p:cNvCxnSpPr>
            <p:nvPr/>
          </p:nvCxnSpPr>
          <p:spPr>
            <a:xfrm>
              <a:off x="1101813" y="3705255"/>
              <a:ext cx="422187" cy="1488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0" y="3352800"/>
              <a:ext cx="1239763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Feature</a:t>
              </a:r>
              <a:br>
                <a:rPr lang="en-US" sz="2000" dirty="0"/>
              </a:br>
              <a:r>
                <a:rPr lang="en-US" sz="2000" dirty="0"/>
                <a:t>Extraction</a:t>
              </a:r>
            </a:p>
          </p:txBody>
        </p:sp>
        <p:cxnSp>
          <p:nvCxnSpPr>
            <p:cNvPr id="11" name="Straight Arrow Connector 10"/>
            <p:cNvCxnSpPr>
              <a:stCxn id="20" idx="0"/>
              <a:endCxn id="9" idx="2"/>
            </p:cNvCxnSpPr>
            <p:nvPr/>
          </p:nvCxnSpPr>
          <p:spPr>
            <a:xfrm flipV="1">
              <a:off x="2139663" y="4060686"/>
              <a:ext cx="4219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11185" y="3352800"/>
              <a:ext cx="1854418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Phoneme-Level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cxnSp>
          <p:nvCxnSpPr>
            <p:cNvPr id="13" name="Straight Arrow Connector 12"/>
            <p:cNvCxnSpPr>
              <a:stCxn id="12" idx="3"/>
              <a:endCxn id="14" idx="1"/>
            </p:cNvCxnSpPr>
            <p:nvPr/>
          </p:nvCxnSpPr>
          <p:spPr>
            <a:xfrm>
              <a:off x="5065603" y="3706743"/>
              <a:ext cx="449811" cy="0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5414" y="3352800"/>
              <a:ext cx="1418786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Word-Level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cxnSp>
          <p:nvCxnSpPr>
            <p:cNvPr id="17" name="Straight Arrow Connector 16"/>
            <p:cNvCxnSpPr>
              <a:stCxn id="14" idx="3"/>
              <a:endCxn id="18" idx="1"/>
            </p:cNvCxnSpPr>
            <p:nvPr/>
          </p:nvCxnSpPr>
          <p:spPr>
            <a:xfrm>
              <a:off x="6934200" y="3706743"/>
              <a:ext cx="457200" cy="1489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91400" y="3200400"/>
              <a:ext cx="1418786" cy="1015663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Sentence-Level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4724400"/>
              <a:ext cx="15361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Handcrafted 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features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457" y="4724400"/>
              <a:ext cx="1382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#1</a:t>
              </a:r>
            </a:p>
          </p:txBody>
        </p:sp>
        <p:cxnSp>
          <p:nvCxnSpPr>
            <p:cNvPr id="24" name="Straight Arrow Connector 23"/>
            <p:cNvCxnSpPr>
              <a:stCxn id="23" idx="0"/>
              <a:endCxn id="12" idx="2"/>
            </p:cNvCxnSpPr>
            <p:nvPr/>
          </p:nvCxnSpPr>
          <p:spPr>
            <a:xfrm flipV="1">
              <a:off x="4120864" y="4060686"/>
              <a:ext cx="17530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15414" y="4724400"/>
              <a:ext cx="1382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#2</a:t>
              </a:r>
            </a:p>
          </p:txBody>
        </p:sp>
        <p:cxnSp>
          <p:nvCxnSpPr>
            <p:cNvPr id="28" name="Straight Arrow Connector 27"/>
            <p:cNvCxnSpPr>
              <a:stCxn id="27" idx="0"/>
              <a:endCxn id="14" idx="2"/>
            </p:cNvCxnSpPr>
            <p:nvPr/>
          </p:nvCxnSpPr>
          <p:spPr>
            <a:xfrm flipV="1">
              <a:off x="6206821" y="4060686"/>
              <a:ext cx="17986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380186" y="4702314"/>
              <a:ext cx="1382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#3</a:t>
              </a:r>
            </a:p>
          </p:txBody>
        </p:sp>
        <p:cxnSp>
          <p:nvCxnSpPr>
            <p:cNvPr id="31" name="Straight Arrow Connector 30"/>
            <p:cNvCxnSpPr>
              <a:stCxn id="30" idx="0"/>
              <a:endCxn id="18" idx="2"/>
            </p:cNvCxnSpPr>
            <p:nvPr/>
          </p:nvCxnSpPr>
          <p:spPr>
            <a:xfrm flipV="1">
              <a:off x="8071593" y="4216063"/>
              <a:ext cx="29200" cy="486251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2" idx="1"/>
            </p:cNvCxnSpPr>
            <p:nvPr/>
          </p:nvCxnSpPr>
          <p:spPr>
            <a:xfrm>
              <a:off x="2763763" y="3706743"/>
              <a:ext cx="447422" cy="0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24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New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model = </a:t>
            </a:r>
            <a:r>
              <a:rPr lang="en-US" sz="2000" dirty="0" err="1">
                <a:solidFill>
                  <a:prstClr val="black"/>
                </a:solidFill>
              </a:rPr>
              <a:t>keras.models.load_model</a:t>
            </a:r>
            <a:r>
              <a:rPr lang="en-US" sz="2000" dirty="0">
                <a:solidFill>
                  <a:prstClr val="black"/>
                </a:solidFill>
              </a:rPr>
              <a:t>('mnist_5_15.h5')</a:t>
            </a:r>
          </a:p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model.summary</a:t>
            </a:r>
            <a:r>
              <a:rPr lang="en-US" sz="2000" dirty="0">
                <a:solidFill>
                  <a:prstClr val="black"/>
                </a:solidFill>
              </a:rPr>
              <a:t>()</a:t>
            </a: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Notice that the summary of the pre-trained model does NOT include the input layer.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7735" y="2438400"/>
            <a:ext cx="8628529" cy="31085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1600)             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5)                 8005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616687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Input Layers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you call </a:t>
            </a:r>
            <a:r>
              <a:rPr lang="en-US" sz="2400" b="1" dirty="0" err="1"/>
              <a:t>keras.Sequential</a:t>
            </a:r>
            <a:r>
              <a:rPr lang="en-US" sz="2400" b="1" dirty="0"/>
              <a:t>() </a:t>
            </a:r>
            <a:r>
              <a:rPr lang="en-US" sz="2400" dirty="0"/>
              <a:t>to define a model, starting with a </a:t>
            </a:r>
            <a:r>
              <a:rPr lang="en-US" sz="2400" b="1" dirty="0" err="1"/>
              <a:t>keras.Input</a:t>
            </a:r>
            <a:r>
              <a:rPr lang="en-US" sz="2400" dirty="0"/>
              <a:t> layer is </a:t>
            </a:r>
            <a:r>
              <a:rPr lang="en-US" sz="2400" b="1" u="sng" dirty="0"/>
              <a:t>optional</a:t>
            </a:r>
            <a:r>
              <a:rPr lang="en-US" sz="2400" dirty="0"/>
              <a:t>.</a:t>
            </a:r>
          </a:p>
          <a:p>
            <a:r>
              <a:rPr lang="en-US" sz="2400" dirty="0"/>
              <a:t>The model will automatically figure out the shape of the input when it is given inputs for the first time (for example, when training starts).</a:t>
            </a:r>
          </a:p>
          <a:p>
            <a:r>
              <a:rPr lang="en-US" sz="2400" dirty="0"/>
              <a:t>Only (minor) inconvenience: you cannot call </a:t>
            </a:r>
            <a:r>
              <a:rPr lang="en-US" sz="2400" b="1" dirty="0" err="1"/>
              <a:t>model.summary</a:t>
            </a:r>
            <a:r>
              <a:rPr lang="en-US" sz="2400" b="1" dirty="0"/>
              <a:t>() </a:t>
            </a:r>
            <a:r>
              <a:rPr lang="en-US" sz="2400" dirty="0"/>
              <a:t>until the model has figured out the input shape.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summary() </a:t>
            </a:r>
            <a:r>
              <a:rPr lang="en-US" sz="2400" dirty="0"/>
              <a:t>method prints out (and thus needs to know) the output shape and number of weights for each layer.</a:t>
            </a:r>
          </a:p>
          <a:p>
            <a:pPr lvl="1"/>
            <a:r>
              <a:rPr lang="en-US" sz="2000" dirty="0"/>
              <a:t>That cannot be known if the input shape is not known.</a:t>
            </a:r>
          </a:p>
          <a:p>
            <a:pPr lvl="1"/>
            <a:r>
              <a:rPr lang="en-US" sz="2000" dirty="0"/>
              <a:t>So, to call </a:t>
            </a:r>
            <a:r>
              <a:rPr lang="en-US" sz="2000" b="1" dirty="0"/>
              <a:t>summary()</a:t>
            </a:r>
            <a:r>
              <a:rPr lang="en-US" sz="2000" dirty="0"/>
              <a:t>, either you specify the input shape in advance, or you wait until the model figures it out  on its own.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13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New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lvl="0" indent="0">
              <a:buNone/>
            </a:pPr>
            <a:r>
              <a:rPr lang="en-US" sz="2000" dirty="0"/>
              <a:t>                                 </a:t>
            </a:r>
            <a:r>
              <a:rPr lang="en-US" sz="2000" dirty="0" err="1"/>
              <a:t>model.layers</a:t>
            </a:r>
            <a:r>
              <a:rPr lang="en-US" sz="2000" dirty="0"/>
              <a:t>[0:num_layers-1]+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       </a:t>
            </a:r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layers.Dense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small_num_classes</a:t>
            </a:r>
            <a:r>
              <a:rPr lang="en-US" sz="2000" dirty="0">
                <a:solidFill>
                  <a:srgbClr val="FF0000"/>
                </a:solidFill>
              </a:rPr>
              <a:t>, activation="</a:t>
            </a:r>
            <a:r>
              <a:rPr lang="en-US" sz="2000" dirty="0" err="1">
                <a:solidFill>
                  <a:srgbClr val="FF0000"/>
                </a:solidFill>
              </a:rPr>
              <a:t>softmax</a:t>
            </a:r>
            <a:r>
              <a:rPr lang="en-US" sz="2000" dirty="0">
                <a:solidFill>
                  <a:srgbClr val="FF0000"/>
                </a:solidFill>
              </a:rPr>
              <a:t>")]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After we insert all layers of the </a:t>
            </a:r>
            <a:r>
              <a:rPr lang="en-US" sz="2400" dirty="0" err="1">
                <a:solidFill>
                  <a:prstClr val="black"/>
                </a:solidFill>
              </a:rPr>
              <a:t>pretrained</a:t>
            </a:r>
            <a:r>
              <a:rPr lang="en-US" sz="2400" dirty="0">
                <a:solidFill>
                  <a:prstClr val="black"/>
                </a:solidFill>
              </a:rPr>
              <a:t> model except for the output layer, we create a new output layer.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Question: what are the weights of these layers?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3"/>
            <a:endCxn id="41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0" name="Straight Arrow Connector 19"/>
          <p:cNvCxnSpPr>
            <a:stCxn id="42" idx="3"/>
            <a:endCxn id="18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03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New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lvl="0" indent="0">
              <a:buNone/>
            </a:pPr>
            <a:r>
              <a:rPr lang="en-US" sz="2000" dirty="0"/>
              <a:t>                                 </a:t>
            </a:r>
            <a:r>
              <a:rPr lang="en-US" sz="2000" dirty="0" err="1"/>
              <a:t>model.layers</a:t>
            </a:r>
            <a:r>
              <a:rPr lang="en-US" sz="2000" dirty="0"/>
              <a:t>[0:num_layers-1]+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       </a:t>
            </a:r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layers.Dense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small_num_classes</a:t>
            </a:r>
            <a:r>
              <a:rPr lang="en-US" sz="2000" dirty="0">
                <a:solidFill>
                  <a:srgbClr val="FF0000"/>
                </a:solidFill>
              </a:rPr>
              <a:t>, activation="</a:t>
            </a:r>
            <a:r>
              <a:rPr lang="en-US" sz="2000" dirty="0" err="1">
                <a:solidFill>
                  <a:srgbClr val="FF0000"/>
                </a:solidFill>
              </a:rPr>
              <a:t>softmax</a:t>
            </a:r>
            <a:r>
              <a:rPr lang="en-US" sz="2000" dirty="0">
                <a:solidFill>
                  <a:srgbClr val="FF0000"/>
                </a:solidFill>
              </a:rPr>
              <a:t>")]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Question: what are the weights of these layers?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hidden layers come from the pre-trained model, so their weights have been trained.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weights of the new output layer are randomly initialized.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3"/>
            <a:endCxn id="41" idx="1"/>
          </p:cNvCxnSpPr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0" name="Straight Arrow Connector 19"/>
          <p:cNvCxnSpPr>
            <a:stCxn id="42" idx="3"/>
            <a:endCxn id="18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073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Freezing Pre-Trained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 in range(0, num_layers-1):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refined_model.layers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].trainable = False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This piece of code </a:t>
            </a:r>
            <a:r>
              <a:rPr lang="en-US" sz="2400" b="1" u="sng" dirty="0"/>
              <a:t>freezes the weights</a:t>
            </a:r>
            <a:r>
              <a:rPr lang="en-US" sz="2400" dirty="0"/>
              <a:t> of the hidden layers.</a:t>
            </a:r>
          </a:p>
          <a:p>
            <a:r>
              <a:rPr lang="en-US" sz="2400" dirty="0"/>
              <a:t>These weights are the information we </a:t>
            </a:r>
            <a:r>
              <a:rPr lang="en-US" sz="2400" b="1" u="sng" dirty="0"/>
              <a:t>transfer</a:t>
            </a:r>
            <a:r>
              <a:rPr lang="en-US" sz="2400" dirty="0"/>
              <a:t> from the big dataset. We do not want to lose this information.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8" idx="0"/>
          </p:cNvCxnSpPr>
          <p:nvPr/>
        </p:nvCxnSpPr>
        <p:spPr>
          <a:xfrm flipH="1">
            <a:off x="22479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3810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weights of these layers have been frozen, they will not be updated during the upcoming training.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0" name="Straight Arrow Connector 19"/>
          <p:cNvCxnSpPr>
            <a:stCxn id="42" idx="3"/>
            <a:endCxn id="18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100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1" idx="0"/>
          </p:cNvCxnSpPr>
          <p:nvPr/>
        </p:nvCxnSpPr>
        <p:spPr>
          <a:xfrm>
            <a:off x="52578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437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48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6450"/>
          </a:xfrm>
        </p:spPr>
        <p:txBody>
          <a:bodyPr/>
          <a:lstStyle/>
          <a:p>
            <a:r>
              <a:rPr lang="en-US" dirty="0"/>
              <a:t>Trainable Parameters in </a:t>
            </a:r>
            <a:r>
              <a:rPr lang="en-US" b="1" dirty="0"/>
              <a:t>summary()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67" y="1219200"/>
            <a:ext cx="8229600" cy="48768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refined_model.summary</a:t>
            </a:r>
            <a:r>
              <a:rPr lang="en-US" sz="2000" dirty="0">
                <a:solidFill>
                  <a:prstClr val="black"/>
                </a:solidFill>
              </a:rPr>
              <a:t>()</a:t>
            </a: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last lines of the summary tell us how many parameters are trainable and non-trainable.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As expected, only the weights of the last layer are trainable.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6871" y="1676400"/>
            <a:ext cx="8628529" cy="38472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Output:</a:t>
            </a:r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 Output Shape  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conv2d_18 (Conv2D)               (None, 26, 26, 32)        320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max_pooling2d_18 (MaxPooling2D)  (None, 13, 13, 32)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conv2d_19 (Conv2D)               (None, 11, 11, 64)        18496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max_pooling2d_19 (MaxPooling2D)  (None, 5, 5, 64)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flatten_9 (Flatten)              (None, 1600)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dropout_9 (Dropout)        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(None, 1600)             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dense_9 (Dense)                  (None, 5)                 8005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26,821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Trainable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8,005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Non-trainable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18,816</a:t>
            </a:r>
          </a:p>
        </p:txBody>
      </p:sp>
    </p:spTree>
    <p:extLst>
      <p:ext uri="{BB962C8B-B14F-4D97-AF65-F5344CB8AC3E}">
        <p14:creationId xmlns:p14="http://schemas.microsoft.com/office/powerpoint/2010/main" val="2006915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57912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on Small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refined_model.compile</a:t>
            </a:r>
            <a:r>
              <a:rPr lang="en-US" sz="2000" dirty="0">
                <a:solidFill>
                  <a:prstClr val="black"/>
                </a:solidFill>
              </a:rPr>
              <a:t>(loss=</a:t>
            </a:r>
            <a:r>
              <a:rPr lang="en-US" sz="2000" dirty="0" err="1">
                <a:solidFill>
                  <a:prstClr val="black"/>
                </a:solidFill>
              </a:rPr>
              <a:t>keras.losses.SparseCategoricalCrossentropy</a:t>
            </a:r>
            <a:r>
              <a:rPr lang="en-US" sz="2000" dirty="0">
                <a:solidFill>
                  <a:prstClr val="black"/>
                </a:solidFill>
              </a:rPr>
              <a:t>(),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optimizer="</a:t>
            </a:r>
            <a:r>
              <a:rPr lang="en-US" sz="2000" dirty="0" err="1">
                <a:solidFill>
                  <a:prstClr val="black"/>
                </a:solidFill>
              </a:rPr>
              <a:t>adam</a:t>
            </a:r>
            <a:r>
              <a:rPr lang="en-US" sz="2000" dirty="0">
                <a:solidFill>
                  <a:prstClr val="black"/>
                </a:solidFill>
              </a:rPr>
              <a:t>", metrics=["accuracy"])</a:t>
            </a:r>
          </a:p>
          <a:p>
            <a:pPr marL="0" lvl="0" indent="0">
              <a:buNone/>
            </a:pPr>
            <a:r>
              <a:rPr lang="en-US" sz="2000" dirty="0" err="1">
                <a:solidFill>
                  <a:prstClr val="black"/>
                </a:solidFill>
              </a:rPr>
              <a:t>refined_model.fit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err="1">
                <a:solidFill>
                  <a:prstClr val="black"/>
                </a:solidFill>
              </a:rPr>
              <a:t>small_inputs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small_labels</a:t>
            </a:r>
            <a:r>
              <a:rPr lang="en-US" sz="2000" dirty="0">
                <a:solidFill>
                  <a:prstClr val="black"/>
                </a:solidFill>
              </a:rPr>
              <a:t>, epochs=100, </a:t>
            </a:r>
            <a:r>
              <a:rPr lang="en-US" sz="2000" dirty="0" err="1">
                <a:solidFill>
                  <a:prstClr val="black"/>
                </a:solidFill>
              </a:rPr>
              <a:t>batch_size</a:t>
            </a:r>
            <a:r>
              <a:rPr lang="en-US" sz="2000" dirty="0">
                <a:solidFill>
                  <a:prstClr val="black"/>
                </a:solidFill>
              </a:rPr>
              <a:t>=4)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We train our model on the small dataset. </a:t>
            </a:r>
          </a:p>
          <a:p>
            <a:pPr lvl="1"/>
            <a:r>
              <a:rPr lang="en-US" sz="2000" dirty="0"/>
              <a:t>This training only updates the weights of the output layer.</a:t>
            </a:r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27" idx="3"/>
            <a:endCxn id="28" idx="1"/>
          </p:cNvCxnSpPr>
          <p:nvPr/>
        </p:nvCxnSpPr>
        <p:spPr>
          <a:xfrm>
            <a:off x="1295400" y="5593986"/>
            <a:ext cx="457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37" idx="1"/>
          </p:cNvCxnSpPr>
          <p:nvPr/>
        </p:nvCxnSpPr>
        <p:spPr>
          <a:xfrm>
            <a:off x="2743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8" idx="0"/>
          </p:cNvCxnSpPr>
          <p:nvPr/>
        </p:nvCxnSpPr>
        <p:spPr>
          <a:xfrm flipH="1">
            <a:off x="22479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4863371"/>
            <a:ext cx="838200" cy="1461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Input Layer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3x3x32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Conv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3x3x64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863371"/>
            <a:ext cx="990600" cy="146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2x2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3810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weights of these layers have been frozen, they will not be updated during the upcoming training.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4849942"/>
            <a:ext cx="990600" cy="146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DenseOutput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Layer</a:t>
            </a:r>
          </a:p>
        </p:txBody>
      </p:sp>
      <p:cxnSp>
        <p:nvCxnSpPr>
          <p:cNvPr id="20" name="Straight Arrow Connector 19"/>
          <p:cNvCxnSpPr>
            <a:stCxn id="42" idx="3"/>
            <a:endCxn id="18" idx="1"/>
          </p:cNvCxnSpPr>
          <p:nvPr/>
        </p:nvCxnSpPr>
        <p:spPr>
          <a:xfrm flipV="1">
            <a:off x="7239000" y="5580557"/>
            <a:ext cx="457200" cy="1342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100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1" idx="0"/>
          </p:cNvCxnSpPr>
          <p:nvPr/>
        </p:nvCxnSpPr>
        <p:spPr>
          <a:xfrm>
            <a:off x="52578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43700" y="4495800"/>
            <a:ext cx="38100" cy="3675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7200" y="5593986"/>
            <a:ext cx="5334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06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 a reminder, these are the results.</a:t>
            </a:r>
          </a:p>
          <a:p>
            <a:r>
              <a:rPr lang="en-US" sz="2400" dirty="0"/>
              <a:t>Option 1, no transfer learning:</a:t>
            </a:r>
          </a:p>
          <a:p>
            <a:pPr lvl="1"/>
            <a:r>
              <a:rPr lang="en-US" sz="2000" dirty="0"/>
              <a:t>15 trials, gave classification accuracies between 84.0% and 87.3%.</a:t>
            </a:r>
          </a:p>
          <a:p>
            <a:r>
              <a:rPr lang="en-US" sz="2400" dirty="0"/>
              <a:t>Option 2, transfer learning:</a:t>
            </a:r>
          </a:p>
          <a:p>
            <a:pPr lvl="1"/>
            <a:r>
              <a:rPr lang="en-US" sz="2000" dirty="0"/>
              <a:t>15 trials, gave classification accuracies between 91.0% and 92.6%.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Pre-Trained Model: VGG-16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VGG-16 is a model pre-trained on ImageNet, that is available on </a:t>
            </a:r>
            <a:r>
              <a:rPr lang="en-US" sz="2400" dirty="0" err="1"/>
              <a:t>Keras</a:t>
            </a:r>
            <a:r>
              <a:rPr lang="en-US" sz="2400" dirty="0"/>
              <a:t>.</a:t>
            </a:r>
          </a:p>
          <a:p>
            <a:r>
              <a:rPr lang="en-US" sz="2400" dirty="0"/>
              <a:t>Introduced by this paper: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Karen </a:t>
            </a:r>
            <a:r>
              <a:rPr lang="en-US" sz="2000" dirty="0" err="1"/>
              <a:t>Simonyan</a:t>
            </a:r>
            <a:r>
              <a:rPr lang="en-US" sz="2000" dirty="0"/>
              <a:t>, Andrew Zisserman: “Very Deep Convolutional Networks for Large-Scale Image Recognition”, ICLR 2015.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https://arxiv.org/pdf/1409.1556.pdf</a:t>
            </a: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VGG-16 model is a good example of a model that is: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Deep, having 16 learnable layers (i.e., convolutional or fully connected).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Making simple design choices that are easy to describe: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Convolutional filters have 3 rows and 3 columns, with stride 1.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Max pool layers operate on a 2x2 neighborhood.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39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343400" cy="990600"/>
          </a:xfrm>
        </p:spPr>
        <p:txBody>
          <a:bodyPr/>
          <a:lstStyle/>
          <a:p>
            <a:r>
              <a:rPr lang="en-US" dirty="0"/>
              <a:t>VGG-16 Layers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672659"/>
              </p:ext>
            </p:extLst>
          </p:nvPr>
        </p:nvGraphicFramePr>
        <p:xfrm>
          <a:off x="457200" y="1143000"/>
          <a:ext cx="3810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537694220"/>
                    </a:ext>
                  </a:extLst>
                </a:gridCol>
              </a:tblGrid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Input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971731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64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0918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64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58835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Max Pooling Layer, 2x2 neighborhood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27308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128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1094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128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99765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Max Pooling Layer, 2x2 neighborhood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7875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256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51092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256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28799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256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78459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Max Pooling Layer, 2x2 neighborhood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69962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512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63823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512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88245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512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416048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Max Pooling Layer, 2x2 neighborhood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741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61927"/>
              </p:ext>
            </p:extLst>
          </p:nvPr>
        </p:nvGraphicFramePr>
        <p:xfrm>
          <a:off x="4953000" y="1143000"/>
          <a:ext cx="381000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537694220"/>
                    </a:ext>
                  </a:extLst>
                </a:gridCol>
              </a:tblGrid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512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7488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512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7607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Convolutional</a:t>
                      </a:r>
                      <a:r>
                        <a:rPr lang="en-US" baseline="0" dirty="0"/>
                        <a:t> Layer, 3x3, 512 filters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3765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Max Pooling Layer, 2x2 neighborhood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92098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Fully Connected, 4096 Units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05719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Fully Connected, 4096 Units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43198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Fully Connected, 1000 Units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0594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  <a:r>
                        <a:rPr lang="en-US" baseline="0" dirty="0"/>
                        <a:t> Layer: </a:t>
                      </a:r>
                      <a:r>
                        <a:rPr lang="en-US" dirty="0" err="1"/>
                        <a:t>SoftMax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34569"/>
                  </a:ext>
                </a:extLst>
              </a:tr>
            </a:tbl>
          </a:graphicData>
        </a:graphic>
      </p:graphicFrame>
      <p:sp>
        <p:nvSpPr>
          <p:cNvPr id="23" name="Freeform 22"/>
          <p:cNvSpPr/>
          <p:nvPr/>
        </p:nvSpPr>
        <p:spPr>
          <a:xfrm>
            <a:off x="4267200" y="1295400"/>
            <a:ext cx="717755" cy="5181599"/>
          </a:xfrm>
          <a:custGeom>
            <a:avLst/>
            <a:gdLst>
              <a:gd name="connsiteX0" fmla="*/ 0 w 698090"/>
              <a:gd name="connsiteY0" fmla="*/ 4807974 h 4807974"/>
              <a:gd name="connsiteX1" fmla="*/ 285135 w 698090"/>
              <a:gd name="connsiteY1" fmla="*/ 4807974 h 4807974"/>
              <a:gd name="connsiteX2" fmla="*/ 235974 w 698090"/>
              <a:gd name="connsiteY2" fmla="*/ 0 h 4807974"/>
              <a:gd name="connsiteX3" fmla="*/ 698090 w 698090"/>
              <a:gd name="connsiteY3" fmla="*/ 9832 h 48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90" h="4807974">
                <a:moveTo>
                  <a:pt x="0" y="4807974"/>
                </a:moveTo>
                <a:lnTo>
                  <a:pt x="285135" y="4807974"/>
                </a:lnTo>
                <a:lnTo>
                  <a:pt x="235974" y="0"/>
                </a:lnTo>
                <a:lnTo>
                  <a:pt x="698090" y="9832"/>
                </a:lnTo>
              </a:path>
            </a:pathLst>
          </a:custGeom>
          <a:noFill/>
          <a:ln>
            <a:headEnd type="non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understand what is “deep” about deep learning, we should see how things were done back in the age of “shallow” learning.</a:t>
            </a:r>
          </a:p>
          <a:p>
            <a:r>
              <a:rPr lang="en-US" sz="2400" dirty="0"/>
              <a:t>Example: speech recognition in the old days.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big problem was decomposed into smaller problems.</a:t>
            </a:r>
          </a:p>
          <a:p>
            <a:r>
              <a:rPr lang="en-US" sz="2400" dirty="0"/>
              <a:t>A lot of manual design was needed for this decomposition.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04800" y="3200400"/>
            <a:ext cx="8505386" cy="2231886"/>
            <a:chOff x="304800" y="3200400"/>
            <a:chExt cx="8505386" cy="2231886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3505200"/>
              <a:ext cx="797013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Audio</a:t>
              </a:r>
            </a:p>
          </p:txBody>
        </p:sp>
        <p:cxnSp>
          <p:nvCxnSpPr>
            <p:cNvPr id="25" name="Straight Arrow Connector 24"/>
            <p:cNvCxnSpPr>
              <a:stCxn id="24" idx="3"/>
              <a:endCxn id="26" idx="1"/>
            </p:cNvCxnSpPr>
            <p:nvPr/>
          </p:nvCxnSpPr>
          <p:spPr>
            <a:xfrm>
              <a:off x="1101813" y="3705255"/>
              <a:ext cx="422187" cy="1488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524000" y="3352800"/>
              <a:ext cx="1239763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Feature</a:t>
              </a:r>
              <a:br>
                <a:rPr lang="en-US" sz="2000" dirty="0"/>
              </a:br>
              <a:r>
                <a:rPr lang="en-US" sz="2000" dirty="0"/>
                <a:t>Extraction</a:t>
              </a:r>
            </a:p>
          </p:txBody>
        </p:sp>
        <p:cxnSp>
          <p:nvCxnSpPr>
            <p:cNvPr id="27" name="Straight Arrow Connector 26"/>
            <p:cNvCxnSpPr>
              <a:stCxn id="33" idx="0"/>
              <a:endCxn id="26" idx="2"/>
            </p:cNvCxnSpPr>
            <p:nvPr/>
          </p:nvCxnSpPr>
          <p:spPr>
            <a:xfrm flipV="1">
              <a:off x="2139663" y="4060686"/>
              <a:ext cx="4219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211185" y="3352800"/>
              <a:ext cx="1854418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Phoneme-Level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cxnSp>
          <p:nvCxnSpPr>
            <p:cNvPr id="29" name="Straight Arrow Connector 28"/>
            <p:cNvCxnSpPr>
              <a:stCxn id="28" idx="3"/>
              <a:endCxn id="30" idx="1"/>
            </p:cNvCxnSpPr>
            <p:nvPr/>
          </p:nvCxnSpPr>
          <p:spPr>
            <a:xfrm>
              <a:off x="5065603" y="3706743"/>
              <a:ext cx="449811" cy="0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515414" y="3352800"/>
              <a:ext cx="1418786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Word-Level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cxnSp>
          <p:nvCxnSpPr>
            <p:cNvPr id="31" name="Straight Arrow Connector 30"/>
            <p:cNvCxnSpPr>
              <a:stCxn id="30" idx="3"/>
              <a:endCxn id="32" idx="1"/>
            </p:cNvCxnSpPr>
            <p:nvPr/>
          </p:nvCxnSpPr>
          <p:spPr>
            <a:xfrm>
              <a:off x="6934200" y="3706743"/>
              <a:ext cx="457200" cy="1489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391400" y="3200400"/>
              <a:ext cx="1418786" cy="1015663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Sentence-Level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71600" y="4724400"/>
              <a:ext cx="15361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Handcrafted 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features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29457" y="4724400"/>
              <a:ext cx="1382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#1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28" idx="2"/>
            </p:cNvCxnSpPr>
            <p:nvPr/>
          </p:nvCxnSpPr>
          <p:spPr>
            <a:xfrm flipV="1">
              <a:off x="4120864" y="4060686"/>
              <a:ext cx="17530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515414" y="4724400"/>
              <a:ext cx="1382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#2</a:t>
              </a:r>
            </a:p>
          </p:txBody>
        </p:sp>
        <p:cxnSp>
          <p:nvCxnSpPr>
            <p:cNvPr id="37" name="Straight Arrow Connector 36"/>
            <p:cNvCxnSpPr>
              <a:stCxn id="36" idx="0"/>
              <a:endCxn id="30" idx="2"/>
            </p:cNvCxnSpPr>
            <p:nvPr/>
          </p:nvCxnSpPr>
          <p:spPr>
            <a:xfrm flipV="1">
              <a:off x="6206821" y="4060686"/>
              <a:ext cx="17986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380186" y="4702314"/>
              <a:ext cx="1382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#3</a:t>
              </a:r>
            </a:p>
          </p:txBody>
        </p:sp>
        <p:cxnSp>
          <p:nvCxnSpPr>
            <p:cNvPr id="39" name="Straight Arrow Connector 38"/>
            <p:cNvCxnSpPr>
              <a:stCxn id="38" idx="0"/>
              <a:endCxn id="32" idx="2"/>
            </p:cNvCxnSpPr>
            <p:nvPr/>
          </p:nvCxnSpPr>
          <p:spPr>
            <a:xfrm flipV="1">
              <a:off x="8071593" y="4216063"/>
              <a:ext cx="29200" cy="486251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6" idx="3"/>
              <a:endCxn id="28" idx="1"/>
            </p:cNvCxnSpPr>
            <p:nvPr/>
          </p:nvCxnSpPr>
          <p:spPr>
            <a:xfrm>
              <a:off x="2763763" y="3706743"/>
              <a:ext cx="447422" cy="0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7017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 dirty="0"/>
              <a:t>Loading a Pre-Trained VGG-16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vgg16 = keras.applications.vgg16.VGG16(</a:t>
            </a:r>
          </a:p>
          <a:p>
            <a:pPr marL="0" indent="0">
              <a:buNone/>
            </a:pPr>
            <a:r>
              <a:rPr lang="en-US" sz="2000" dirty="0"/>
              <a:t>    weights="</a:t>
            </a:r>
            <a:r>
              <a:rPr lang="en-US" sz="2000" dirty="0" err="1"/>
              <a:t>imagenet</a:t>
            </a:r>
            <a:r>
              <a:rPr lang="en-US" sz="2000" dirty="0"/>
              <a:t>",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include_top</a:t>
            </a:r>
            <a:r>
              <a:rPr lang="en-US" sz="2000" dirty="0"/>
              <a:t>=False,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input_shape</a:t>
            </a:r>
            <a:r>
              <a:rPr lang="en-US" sz="2000" dirty="0"/>
              <a:t>=</a:t>
            </a:r>
            <a:r>
              <a:rPr lang="en-US" sz="2000" dirty="0" err="1"/>
              <a:t>input_shape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Here we load the vgg16 model, which is predefined in </a:t>
            </a:r>
            <a:r>
              <a:rPr lang="en-US" sz="2400" dirty="0" err="1"/>
              <a:t>Keras</a:t>
            </a:r>
            <a:r>
              <a:rPr lang="en-US" sz="2400" dirty="0"/>
              <a:t>.</a:t>
            </a:r>
          </a:p>
          <a:p>
            <a:r>
              <a:rPr lang="en-US" sz="2400" dirty="0"/>
              <a:t>The “weights” option specifies that we want weights that were learned using the ImageNet dataset.</a:t>
            </a:r>
          </a:p>
          <a:p>
            <a:r>
              <a:rPr lang="en-US" sz="2400" dirty="0"/>
              <a:t>Note the “</a:t>
            </a:r>
            <a:r>
              <a:rPr lang="en-US" sz="2400" dirty="0" err="1"/>
              <a:t>include_top</a:t>
            </a:r>
            <a:r>
              <a:rPr lang="en-US" sz="2400" dirty="0"/>
              <a:t>” option. </a:t>
            </a:r>
          </a:p>
          <a:p>
            <a:pPr lvl="1"/>
            <a:r>
              <a:rPr lang="en-US" sz="2000" dirty="0"/>
              <a:t>If set to false, the returned model does NOT include the last four layers of VGG-16. </a:t>
            </a:r>
            <a:endParaRPr lang="en-US" sz="1600" dirty="0"/>
          </a:p>
          <a:p>
            <a:pPr lvl="1"/>
            <a:r>
              <a:rPr lang="en-US" sz="2000" dirty="0"/>
              <a:t>This way, we do not have to manually remove these last layers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68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VGG-16 on MNIST: mnist_vgg.py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File mnist_vgg.py shows an application of the pre-trained VGG-16 model on the MNIST dataset.</a:t>
            </a:r>
          </a:p>
          <a:p>
            <a:r>
              <a:rPr lang="en-US" sz="2400" dirty="0"/>
              <a:t>As before, we have a “small” training set of 100 examples from classes “1”, “3”, “5”, “7”, “9”.</a:t>
            </a:r>
          </a:p>
          <a:p>
            <a:pPr lvl="1"/>
            <a:r>
              <a:rPr lang="en-US" sz="2000" dirty="0"/>
              <a:t>We remove the last four layers of the pre-trained VGG-16.</a:t>
            </a:r>
          </a:p>
          <a:p>
            <a:pPr lvl="1"/>
            <a:r>
              <a:rPr lang="en-US" sz="2000" dirty="0"/>
              <a:t>We freeze the weights of the remaining layers.</a:t>
            </a:r>
          </a:p>
          <a:p>
            <a:pPr lvl="1"/>
            <a:r>
              <a:rPr lang="en-US" sz="2000" dirty="0"/>
              <a:t>We add one or a few new layers at the end (the code evaluates a few different options).</a:t>
            </a:r>
          </a:p>
          <a:p>
            <a:pPr lvl="1"/>
            <a:r>
              <a:rPr lang="en-US" sz="2000" dirty="0"/>
              <a:t>We train the weights of those layers using the 100 training examples from our “small” training set.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Models,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vgg16.layers 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small_num_classes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Accuracy rate: 83.5% - 84.6%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43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Models,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vgg16.layers 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layers.Dropout</a:t>
            </a:r>
            <a:r>
              <a:rPr lang="en-US" sz="2000" dirty="0">
                <a:solidFill>
                  <a:srgbClr val="FF0000"/>
                </a:solidFill>
              </a:rPr>
              <a:t>(0.5)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small_num_classes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Just adding a dropout rate of 50% on the layer right before the output layer.</a:t>
            </a:r>
          </a:p>
          <a:p>
            <a:r>
              <a:rPr lang="en-US" sz="2400" dirty="0"/>
              <a:t>Accuracy rate: 79.4% - 81.9%</a:t>
            </a:r>
          </a:p>
          <a:p>
            <a:pPr lvl="1"/>
            <a:r>
              <a:rPr lang="en-US" sz="2000" dirty="0"/>
              <a:t>In this case, adding the dropout option led to lower classification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90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Models,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vgg16.layers 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layers.Dense</a:t>
            </a:r>
            <a:r>
              <a:rPr lang="en-US" sz="2000" dirty="0">
                <a:solidFill>
                  <a:srgbClr val="FF0000"/>
                </a:solidFill>
              </a:rPr>
              <a:t>(512, activation="</a:t>
            </a:r>
            <a:r>
              <a:rPr lang="en-US" sz="2000" dirty="0" err="1">
                <a:solidFill>
                  <a:srgbClr val="FF0000"/>
                </a:solidFill>
              </a:rPr>
              <a:t>tanh</a:t>
            </a:r>
            <a:r>
              <a:rPr lang="en-US" sz="2000" dirty="0">
                <a:solidFill>
                  <a:srgbClr val="FF0000"/>
                </a:solidFill>
              </a:rPr>
              <a:t>")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small_num_classes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Adding a fully connected hidden layer with 512 units.</a:t>
            </a:r>
          </a:p>
          <a:p>
            <a:pPr lvl="1"/>
            <a:r>
              <a:rPr lang="en-US" sz="2000" dirty="0"/>
              <a:t>This allows more “learning” to be done on the target dataset.</a:t>
            </a:r>
          </a:p>
          <a:p>
            <a:pPr lvl="1"/>
            <a:r>
              <a:rPr lang="en-US" sz="2000" dirty="0"/>
              <a:t>Of course, this also increases the risk of overfitting.</a:t>
            </a:r>
          </a:p>
          <a:p>
            <a:r>
              <a:rPr lang="en-US" sz="2400" dirty="0"/>
              <a:t>Accuracy rate: 85.9% - 86.1%</a:t>
            </a:r>
          </a:p>
          <a:p>
            <a:pPr lvl="1"/>
            <a:r>
              <a:rPr lang="en-US" sz="2000" dirty="0"/>
              <a:t>In our case, adding the hidden layer did improve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6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Models,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vgg16.layers 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layers.Dropout</a:t>
            </a:r>
            <a:r>
              <a:rPr lang="en-US" sz="2000" dirty="0">
                <a:solidFill>
                  <a:srgbClr val="FF0000"/>
                </a:solidFill>
              </a:rPr>
              <a:t>(0.5)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(512,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layers.Dropout</a:t>
            </a:r>
            <a:r>
              <a:rPr lang="en-US" sz="2000" dirty="0">
                <a:solidFill>
                  <a:srgbClr val="FF0000"/>
                </a:solidFill>
              </a:rPr>
              <a:t>(0.5)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small_num_classes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Here we use dropout in the two last hidden layers, as opposed to just the last hidden layer.</a:t>
            </a:r>
            <a:endParaRPr lang="en-US" sz="2000" dirty="0"/>
          </a:p>
          <a:p>
            <a:r>
              <a:rPr lang="en-US" sz="2400" dirty="0"/>
              <a:t>Accuracy rate: 81.1% - 85.9%.</a:t>
            </a:r>
          </a:p>
          <a:p>
            <a:pPr lvl="1"/>
            <a:r>
              <a:rPr lang="en-US" sz="2000" dirty="0"/>
              <a:t>The extra dropout led to somewhat lower accuracy at the lower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87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Models,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vgg16.layers 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(512,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		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small_num_classes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Removing all dropout options from the previous model</a:t>
            </a:r>
            <a:r>
              <a:rPr lang="en-US" sz="2000" dirty="0"/>
              <a:t>.</a:t>
            </a:r>
          </a:p>
          <a:p>
            <a:r>
              <a:rPr lang="en-US" sz="2400" dirty="0"/>
              <a:t>Accuracy rate: 85.9% - 86.1%.</a:t>
            </a:r>
          </a:p>
          <a:p>
            <a:pPr lvl="1"/>
            <a:r>
              <a:rPr lang="en-US" sz="2000" dirty="0"/>
              <a:t>Similar to the accuracy we got when using dropout only for the last hidden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46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 on mnist_vgg.py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temp = </a:t>
            </a:r>
            <a:r>
              <a:rPr lang="en-US" sz="2000" dirty="0" err="1"/>
              <a:t>small_train_inputs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num</a:t>
            </a:r>
            <a:r>
              <a:rPr lang="en-US" sz="2000" dirty="0"/>
              <a:t>, _, _, _) = </a:t>
            </a:r>
            <a:r>
              <a:rPr lang="en-US" sz="2000" dirty="0" err="1"/>
              <a:t>temp.shape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temp = </a:t>
            </a:r>
            <a:r>
              <a:rPr lang="en-US" sz="2000" dirty="0" err="1"/>
              <a:t>np.repeat</a:t>
            </a:r>
            <a:r>
              <a:rPr lang="en-US" sz="2000" dirty="0"/>
              <a:t>(temp, 3, axis=3)</a:t>
            </a:r>
          </a:p>
          <a:p>
            <a:pPr marL="0" indent="0">
              <a:buNone/>
            </a:pPr>
            <a:r>
              <a:rPr lang="en-US" sz="2000" dirty="0" err="1"/>
              <a:t>small_train_inputs</a:t>
            </a:r>
            <a:r>
              <a:rPr lang="en-US" sz="2000" dirty="0"/>
              <a:t> = </a:t>
            </a:r>
            <a:r>
              <a:rPr lang="en-US" sz="2000" dirty="0" err="1"/>
              <a:t>np.zeros</a:t>
            </a:r>
            <a:r>
              <a:rPr lang="en-US" sz="2000" dirty="0"/>
              <a:t>((num,32,32,3))</a:t>
            </a:r>
          </a:p>
          <a:p>
            <a:pPr marL="0" indent="0">
              <a:buNone/>
            </a:pPr>
            <a:r>
              <a:rPr lang="en-US" sz="2000" dirty="0" err="1"/>
              <a:t>small_train_inputs</a:t>
            </a:r>
            <a:r>
              <a:rPr lang="en-US" sz="2000" dirty="0"/>
              <a:t>[:,2:30,2:30,:] = temp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When we use the VGG-16 layers, we need each input image to have:</a:t>
            </a:r>
          </a:p>
          <a:p>
            <a:pPr lvl="1"/>
            <a:r>
              <a:rPr lang="en-US" dirty="0"/>
              <a:t>Three channels.</a:t>
            </a:r>
          </a:p>
          <a:p>
            <a:pPr lvl="2"/>
            <a:r>
              <a:rPr lang="en-US" dirty="0"/>
              <a:t>To achieve that, the code above repeats the single channel of MNIST images three times.</a:t>
            </a:r>
          </a:p>
          <a:p>
            <a:pPr lvl="1"/>
            <a:r>
              <a:rPr lang="en-US" dirty="0"/>
              <a:t>At least 32 rows and 32 columns.</a:t>
            </a:r>
          </a:p>
          <a:p>
            <a:pPr lvl="2"/>
            <a:r>
              <a:rPr lang="en-US" dirty="0"/>
              <a:t>To achieve that, the code “pads” each image by adding some zero rows and columns at the top, bottom, left and right of the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93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VGG-16 on MNIST: mnist_vgg.py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Interestingly, this is a case where transfer learning does not work well.</a:t>
            </a:r>
          </a:p>
          <a:p>
            <a:r>
              <a:rPr lang="en-US" sz="2400" dirty="0"/>
              <a:t>The best accuracy rate obtained using the options implemented in the code was 86.1%.</a:t>
            </a:r>
          </a:p>
          <a:p>
            <a:r>
              <a:rPr lang="en-US" sz="2400" dirty="0"/>
              <a:t>It is interesting to compare this accuracy with the results that we saw earlier:</a:t>
            </a:r>
          </a:p>
          <a:p>
            <a:pPr lvl="1"/>
            <a:r>
              <a:rPr lang="en-US" sz="2000" dirty="0"/>
              <a:t>A simple CNN model with no transfer learning gave accuracy rates between 84% and 87%.</a:t>
            </a:r>
          </a:p>
          <a:p>
            <a:pPr lvl="1"/>
            <a:r>
              <a:rPr lang="en-US" sz="2000" dirty="0"/>
              <a:t>Pre-training a model on 29492 examples from classes “0”, “2”, “4”, “6”, “8” and re-training the output layer on our “small” training set gave accuracies between 91.0% and 92.6%.</a:t>
            </a:r>
          </a:p>
          <a:p>
            <a:r>
              <a:rPr lang="en-US" sz="2400" dirty="0"/>
              <a:t>What might be the reasons that transfer learning using VGG-16 did not work here?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VGG-16 on MNIST: mnist_vgg.py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76800"/>
          </a:xfrm>
        </p:spPr>
        <p:txBody>
          <a:bodyPr/>
          <a:lstStyle/>
          <a:p>
            <a:r>
              <a:rPr lang="en-US" sz="2400" dirty="0"/>
              <a:t>What might be the reasons that transfer learning using VGG-16 did not work here?</a:t>
            </a:r>
          </a:p>
          <a:p>
            <a:r>
              <a:rPr lang="en-US" sz="2400" dirty="0"/>
              <a:t>A caveat: we cannot eliminate the possibility that transfer learning might have worked better if we had used some different </a:t>
            </a:r>
            <a:r>
              <a:rPr lang="en-US" sz="2400" dirty="0" err="1"/>
              <a:t>hyperparameters</a:t>
            </a:r>
            <a:r>
              <a:rPr lang="en-US" sz="2400" dirty="0"/>
              <a:t> or design choices.</a:t>
            </a:r>
          </a:p>
          <a:p>
            <a:r>
              <a:rPr lang="en-US" sz="2400" dirty="0"/>
              <a:t>Nonetheless, one thing to note is that the </a:t>
            </a:r>
            <a:r>
              <a:rPr lang="en-US" sz="2400" b="1" u="sng" dirty="0"/>
              <a:t>source domain</a:t>
            </a:r>
            <a:r>
              <a:rPr lang="en-US" sz="2400" dirty="0"/>
              <a:t> had different characteristics than the </a:t>
            </a:r>
            <a:r>
              <a:rPr lang="en-US" sz="2400" b="1" u="sng" dirty="0"/>
              <a:t>target domain</a:t>
            </a:r>
            <a:r>
              <a:rPr lang="en-US" sz="2400" dirty="0"/>
              <a:t>.</a:t>
            </a:r>
          </a:p>
          <a:p>
            <a:pPr lvl="1"/>
            <a:r>
              <a:rPr lang="en-US" sz="2000" b="1" u="sng" dirty="0"/>
              <a:t>Source domain</a:t>
            </a:r>
            <a:r>
              <a:rPr lang="en-US" sz="2000" dirty="0"/>
              <a:t> is the (typically larger) dataset used for pre-training the model.</a:t>
            </a:r>
          </a:p>
          <a:p>
            <a:pPr lvl="1"/>
            <a:r>
              <a:rPr lang="en-US" sz="2000" b="1" u="sng" dirty="0"/>
              <a:t>Target domain</a:t>
            </a:r>
            <a:r>
              <a:rPr lang="en-US" sz="2000" dirty="0"/>
              <a:t> is the (typically smaller) dataset where we refine and evaluate the model.</a:t>
            </a:r>
          </a:p>
          <a:p>
            <a:r>
              <a:rPr lang="en-US" sz="2400" dirty="0"/>
              <a:t>Source domain: ImageNet, a dataset of RGB photographs.</a:t>
            </a:r>
          </a:p>
          <a:p>
            <a:r>
              <a:rPr lang="en-US" sz="2400" dirty="0"/>
              <a:t>Target domain: MNIST, a dataset of grayscale handwritten digits.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vs. Deep Learning</a:t>
            </a:r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39971"/>
          </a:xfrm>
        </p:spPr>
        <p:txBody>
          <a:bodyPr/>
          <a:lstStyle/>
          <a:p>
            <a:r>
              <a:rPr lang="en-US" sz="2000" dirty="0"/>
              <a:t>In deep learning, we try to build a single “deep” model for the entire end-to-end processing that maps input to output. </a:t>
            </a:r>
          </a:p>
          <a:p>
            <a:r>
              <a:rPr lang="en-US" sz="2000" dirty="0"/>
              <a:t>Using a deep model eliminates the need to manually define and train separate subsystems for different parts of the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3400" y="4191000"/>
            <a:ext cx="8276786" cy="1017657"/>
            <a:chOff x="533400" y="4697343"/>
            <a:chExt cx="8276786" cy="1017657"/>
          </a:xfrm>
        </p:grpSpPr>
        <p:grpSp>
          <p:nvGrpSpPr>
            <p:cNvPr id="47" name="Group 46"/>
            <p:cNvGrpSpPr/>
            <p:nvPr/>
          </p:nvGrpSpPr>
          <p:grpSpPr>
            <a:xfrm>
              <a:off x="533400" y="4699337"/>
              <a:ext cx="8276786" cy="1015663"/>
              <a:chOff x="533400" y="3200400"/>
              <a:chExt cx="8276786" cy="1015663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33400" y="3505200"/>
                <a:ext cx="797013" cy="40011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Audio</a:t>
                </a:r>
              </a:p>
            </p:txBody>
          </p:sp>
          <p:cxnSp>
            <p:nvCxnSpPr>
              <p:cNvPr id="49" name="Straight Arrow Connector 48"/>
              <p:cNvCxnSpPr>
                <a:stCxn id="48" idx="3"/>
                <a:endCxn id="10" idx="2"/>
              </p:cNvCxnSpPr>
              <p:nvPr/>
            </p:nvCxnSpPr>
            <p:spPr>
              <a:xfrm>
                <a:off x="1330413" y="3705255"/>
                <a:ext cx="1412787" cy="1980"/>
              </a:xfrm>
              <a:prstGeom prst="straightConnector1">
                <a:avLst/>
              </a:prstGeom>
              <a:ln w="2222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391400" y="3200400"/>
                <a:ext cx="1418786" cy="1015663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Sentence-Level </a:t>
                </a:r>
                <a:br>
                  <a:rPr lang="en-US" sz="2000" dirty="0"/>
                </a:br>
                <a:r>
                  <a:rPr lang="en-US" sz="2000" dirty="0"/>
                  <a:t>Recognition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743200" y="4697343"/>
              <a:ext cx="3733800" cy="10176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Deep Learning Module</a:t>
              </a:r>
            </a:p>
          </p:txBody>
        </p:sp>
        <p:cxnSp>
          <p:nvCxnSpPr>
            <p:cNvPr id="69" name="Straight Arrow Connector 68"/>
            <p:cNvCxnSpPr>
              <a:stCxn id="10" idx="6"/>
              <a:endCxn id="56" idx="1"/>
            </p:cNvCxnSpPr>
            <p:nvPr/>
          </p:nvCxnSpPr>
          <p:spPr>
            <a:xfrm>
              <a:off x="6477000" y="5206172"/>
              <a:ext cx="914400" cy="997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349514"/>
            <a:ext cx="8505386" cy="2231886"/>
            <a:chOff x="304800" y="3200400"/>
            <a:chExt cx="8505386" cy="2231886"/>
          </a:xfrm>
        </p:grpSpPr>
        <p:sp>
          <p:nvSpPr>
            <p:cNvPr id="31" name="TextBox 30"/>
            <p:cNvSpPr txBox="1"/>
            <p:nvPr/>
          </p:nvSpPr>
          <p:spPr>
            <a:xfrm>
              <a:off x="304800" y="3505200"/>
              <a:ext cx="797013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Audio</a:t>
              </a:r>
            </a:p>
          </p:txBody>
        </p:sp>
        <p:cxnSp>
          <p:nvCxnSpPr>
            <p:cNvPr id="34" name="Straight Arrow Connector 33"/>
            <p:cNvCxnSpPr>
              <a:stCxn id="31" idx="3"/>
              <a:endCxn id="50" idx="1"/>
            </p:cNvCxnSpPr>
            <p:nvPr/>
          </p:nvCxnSpPr>
          <p:spPr>
            <a:xfrm>
              <a:off x="1101813" y="3705255"/>
              <a:ext cx="422187" cy="1488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524000" y="3352800"/>
              <a:ext cx="1239763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Feature</a:t>
              </a:r>
              <a:br>
                <a:rPr lang="en-US" sz="2000" dirty="0"/>
              </a:br>
              <a:r>
                <a:rPr lang="en-US" sz="2000" dirty="0"/>
                <a:t>Extraction</a:t>
              </a:r>
            </a:p>
          </p:txBody>
        </p:sp>
        <p:cxnSp>
          <p:nvCxnSpPr>
            <p:cNvPr id="51" name="Straight Arrow Connector 50"/>
            <p:cNvCxnSpPr>
              <a:stCxn id="58" idx="0"/>
              <a:endCxn id="50" idx="2"/>
            </p:cNvCxnSpPr>
            <p:nvPr/>
          </p:nvCxnSpPr>
          <p:spPr>
            <a:xfrm flipV="1">
              <a:off x="2139663" y="4060686"/>
              <a:ext cx="4219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211185" y="3352800"/>
              <a:ext cx="1854418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Phoneme-Level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cxnSp>
          <p:nvCxnSpPr>
            <p:cNvPr id="53" name="Straight Arrow Connector 52"/>
            <p:cNvCxnSpPr>
              <a:stCxn id="52" idx="3"/>
              <a:endCxn id="54" idx="1"/>
            </p:cNvCxnSpPr>
            <p:nvPr/>
          </p:nvCxnSpPr>
          <p:spPr>
            <a:xfrm>
              <a:off x="5065603" y="3706743"/>
              <a:ext cx="449811" cy="0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515414" y="3352800"/>
              <a:ext cx="1418786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Word-Level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cxnSp>
          <p:nvCxnSpPr>
            <p:cNvPr id="55" name="Straight Arrow Connector 54"/>
            <p:cNvCxnSpPr>
              <a:stCxn id="54" idx="3"/>
              <a:endCxn id="57" idx="1"/>
            </p:cNvCxnSpPr>
            <p:nvPr/>
          </p:nvCxnSpPr>
          <p:spPr>
            <a:xfrm>
              <a:off x="6934200" y="3706743"/>
              <a:ext cx="457200" cy="1489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391400" y="3200400"/>
              <a:ext cx="1418786" cy="1015663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Sentence-Level </a:t>
              </a:r>
              <a:br>
                <a:rPr lang="en-US" sz="2000" dirty="0"/>
              </a:br>
              <a:r>
                <a:rPr lang="en-US" sz="2000" dirty="0"/>
                <a:t>Recognition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71600" y="4724400"/>
              <a:ext cx="15361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Handcrafted 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features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29457" y="4724400"/>
              <a:ext cx="1382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#1</a:t>
              </a:r>
            </a:p>
          </p:txBody>
        </p:sp>
        <p:cxnSp>
          <p:nvCxnSpPr>
            <p:cNvPr id="60" name="Straight Arrow Connector 59"/>
            <p:cNvCxnSpPr>
              <a:stCxn id="59" idx="0"/>
              <a:endCxn id="52" idx="2"/>
            </p:cNvCxnSpPr>
            <p:nvPr/>
          </p:nvCxnSpPr>
          <p:spPr>
            <a:xfrm flipV="1">
              <a:off x="4120864" y="4060686"/>
              <a:ext cx="17530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515414" y="4724400"/>
              <a:ext cx="1382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#2</a:t>
              </a:r>
            </a:p>
          </p:txBody>
        </p:sp>
        <p:cxnSp>
          <p:nvCxnSpPr>
            <p:cNvPr id="62" name="Straight Arrow Connector 61"/>
            <p:cNvCxnSpPr>
              <a:stCxn id="61" idx="0"/>
              <a:endCxn id="54" idx="2"/>
            </p:cNvCxnSpPr>
            <p:nvPr/>
          </p:nvCxnSpPr>
          <p:spPr>
            <a:xfrm flipV="1">
              <a:off x="6206821" y="4060686"/>
              <a:ext cx="17986" cy="663714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380186" y="4702314"/>
              <a:ext cx="1382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Learning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problem #3</a:t>
              </a:r>
            </a:p>
          </p:txBody>
        </p:sp>
        <p:cxnSp>
          <p:nvCxnSpPr>
            <p:cNvPr id="64" name="Straight Arrow Connector 63"/>
            <p:cNvCxnSpPr>
              <a:stCxn id="63" idx="0"/>
              <a:endCxn id="57" idx="2"/>
            </p:cNvCxnSpPr>
            <p:nvPr/>
          </p:nvCxnSpPr>
          <p:spPr>
            <a:xfrm flipV="1">
              <a:off x="8071593" y="4216063"/>
              <a:ext cx="29200" cy="486251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0" idx="3"/>
              <a:endCxn id="52" idx="1"/>
            </p:cNvCxnSpPr>
            <p:nvPr/>
          </p:nvCxnSpPr>
          <p:spPr>
            <a:xfrm>
              <a:off x="2763763" y="3706743"/>
              <a:ext cx="447422" cy="0"/>
            </a:xfrm>
            <a:prstGeom prst="straightConnector1">
              <a:avLst/>
            </a:prstGeom>
            <a:ln w="2222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523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CIFAR10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83" y="1323975"/>
            <a:ext cx="8229600" cy="1403350"/>
          </a:xfrm>
        </p:spPr>
        <p:txBody>
          <a:bodyPr/>
          <a:lstStyle/>
          <a:p>
            <a:r>
              <a:rPr lang="en-US" sz="2000" dirty="0"/>
              <a:t>CIFAR10 dataset: 60,000 color images, size 32x32, 10 classes.</a:t>
            </a:r>
          </a:p>
          <a:p>
            <a:r>
              <a:rPr lang="en-US" sz="2000" dirty="0"/>
              <a:t>It is publicly available from: https://www.cs.toronto.edu/~kriz/cifar.html</a:t>
            </a:r>
          </a:p>
          <a:p>
            <a:r>
              <a:rPr lang="en-US" sz="2000" dirty="0"/>
              <a:t>Here some example images, from the source website: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5" t="23743" r="5445" b="5362"/>
          <a:stretch/>
        </p:blipFill>
        <p:spPr>
          <a:xfrm>
            <a:off x="304800" y="2510900"/>
            <a:ext cx="5410200" cy="42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06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VGG-16 on CIFAR10: cifar_vgg.py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a “small” training set by choosing 100 training examples per class.</a:t>
            </a:r>
          </a:p>
          <a:p>
            <a:r>
              <a:rPr lang="en-US" dirty="0"/>
              <a:t>This gives a total of 1000 training examples.</a:t>
            </a:r>
          </a:p>
          <a:p>
            <a:r>
              <a:rPr lang="en-US" dirty="0"/>
              <a:t>Again, we compare using transfer learning to not using transfer learning.</a:t>
            </a:r>
          </a:p>
          <a:p>
            <a:pPr lvl="1"/>
            <a:r>
              <a:rPr lang="en-US" sz="2000" dirty="0"/>
              <a:t>Option 1 (no transfer learning): train a model using only the training examples of the “small” dataset.</a:t>
            </a:r>
          </a:p>
          <a:p>
            <a:pPr lvl="1"/>
            <a:r>
              <a:rPr lang="en-US" sz="2000" dirty="0"/>
              <a:t>Option 2 (transfer learning): train a model on the large dataset, refine on the small dataset.</a:t>
            </a:r>
          </a:p>
          <a:p>
            <a:r>
              <a:rPr lang="en-US" sz="2400" dirty="0"/>
              <a:t>Here, transfer learning gave indeed better results.</a:t>
            </a:r>
          </a:p>
          <a:p>
            <a:pPr lvl="1"/>
            <a:r>
              <a:rPr lang="en-US" sz="2000" dirty="0"/>
              <a:t>The best accuracy rates without transfer learning were 40.0%-41.4%.</a:t>
            </a:r>
          </a:p>
          <a:p>
            <a:pPr lvl="1"/>
            <a:r>
              <a:rPr lang="en-US" sz="2000" dirty="0"/>
              <a:t>The best accuracy rates using transfer learning were 48.0%-49.5%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54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training_set</a:t>
            </a:r>
            <a:r>
              <a:rPr lang="en-US" sz="2000" dirty="0"/>
              <a:t>, </a:t>
            </a:r>
            <a:r>
              <a:rPr lang="en-US" sz="2000" dirty="0" err="1"/>
              <a:t>test_set</a:t>
            </a:r>
            <a:r>
              <a:rPr lang="en-US" sz="2000" dirty="0"/>
              <a:t>) = keras.datasets.cifar10.load_data()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training_inputs</a:t>
            </a:r>
            <a:r>
              <a:rPr lang="en-US" sz="2000" dirty="0"/>
              <a:t>, </a:t>
            </a:r>
            <a:r>
              <a:rPr lang="en-US" sz="2000" dirty="0" err="1"/>
              <a:t>training_labels</a:t>
            </a:r>
            <a:r>
              <a:rPr lang="en-US" sz="2000" dirty="0"/>
              <a:t>) = </a:t>
            </a:r>
            <a:r>
              <a:rPr lang="en-US" sz="2000" dirty="0" err="1"/>
              <a:t>training_set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test_inputs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r>
              <a:rPr lang="en-US" sz="2000" dirty="0"/>
              <a:t>) = </a:t>
            </a:r>
            <a:r>
              <a:rPr lang="en-US" sz="2000" dirty="0" err="1"/>
              <a:t>test_set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training_inputs</a:t>
            </a:r>
            <a:r>
              <a:rPr lang="en-US" sz="2000" dirty="0"/>
              <a:t> = </a:t>
            </a:r>
            <a:r>
              <a:rPr lang="en-US" sz="2000" dirty="0" err="1"/>
              <a:t>training_inputs.astype</a:t>
            </a:r>
            <a:r>
              <a:rPr lang="en-US" sz="2000" dirty="0"/>
              <a:t>("float32") / 255</a:t>
            </a:r>
          </a:p>
          <a:p>
            <a:pPr marL="0" indent="0">
              <a:buNone/>
            </a:pPr>
            <a:r>
              <a:rPr lang="en-US" sz="2000" dirty="0" err="1"/>
              <a:t>test_inputs</a:t>
            </a:r>
            <a:r>
              <a:rPr lang="en-US" sz="2000" dirty="0"/>
              <a:t> = </a:t>
            </a:r>
            <a:r>
              <a:rPr lang="en-US" sz="2000" dirty="0" err="1"/>
              <a:t>test_inputs.astype</a:t>
            </a:r>
            <a:r>
              <a:rPr lang="en-US" sz="2000" dirty="0"/>
              <a:t>("float32") / 255</a:t>
            </a:r>
          </a:p>
          <a:p>
            <a:pPr marL="0" indent="0">
              <a:buNone/>
            </a:pPr>
            <a:r>
              <a:rPr lang="en-US" sz="2000" dirty="0"/>
              <a:t>np.savez("cifar10", </a:t>
            </a:r>
            <a:r>
              <a:rPr lang="en-US" sz="2000" dirty="0" err="1"/>
              <a:t>training_inputs</a:t>
            </a:r>
            <a:r>
              <a:rPr lang="en-US" sz="2000" dirty="0"/>
              <a:t>=</a:t>
            </a:r>
            <a:r>
              <a:rPr lang="en-US" sz="2000" dirty="0" err="1"/>
              <a:t>training_inputs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dirty="0" err="1"/>
              <a:t>training_labels</a:t>
            </a:r>
            <a:r>
              <a:rPr lang="en-US" sz="2000" dirty="0"/>
              <a:t>=</a:t>
            </a:r>
            <a:r>
              <a:rPr lang="en-US" sz="2000" dirty="0" err="1"/>
              <a:t>training_labels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dirty="0" err="1"/>
              <a:t>test_inputs</a:t>
            </a:r>
            <a:r>
              <a:rPr lang="en-US" sz="2000" dirty="0"/>
              <a:t>=</a:t>
            </a:r>
            <a:r>
              <a:rPr lang="en-US" sz="2000" dirty="0" err="1"/>
              <a:t>test_inputs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r>
              <a:rPr lang="en-US" sz="2000" dirty="0"/>
              <a:t>=</a:t>
            </a:r>
            <a:r>
              <a:rPr lang="en-US" sz="2000" dirty="0" err="1"/>
              <a:t>test_labels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200" dirty="0"/>
              <a:t>We download the CIFAR10 data by calling </a:t>
            </a:r>
            <a:r>
              <a:rPr lang="en-US" sz="2200" b="1" dirty="0"/>
              <a:t>keras.datasets.cifar10.load_data()</a:t>
            </a:r>
          </a:p>
          <a:p>
            <a:pPr lvl="1"/>
            <a:r>
              <a:rPr lang="en-US" sz="2000" dirty="0"/>
              <a:t>This can take a bit of time (downloading 180MB).</a:t>
            </a:r>
          </a:p>
          <a:p>
            <a:r>
              <a:rPr lang="en-US" sz="2200" dirty="0"/>
              <a:t>We normalize the input values to be between 0 and 1.</a:t>
            </a:r>
          </a:p>
          <a:p>
            <a:r>
              <a:rPr lang="en-US" sz="2200" dirty="0"/>
              <a:t>To save time, we save the data locally using the </a:t>
            </a:r>
            <a:r>
              <a:rPr lang="en-US" sz="2200" dirty="0" err="1"/>
              <a:t>numpy</a:t>
            </a:r>
            <a:r>
              <a:rPr lang="en-US" sz="2200" dirty="0"/>
              <a:t> </a:t>
            </a:r>
            <a:r>
              <a:rPr lang="en-US" sz="2200" b="1" dirty="0" err="1"/>
              <a:t>savez</a:t>
            </a:r>
            <a:r>
              <a:rPr lang="en-US" sz="2200" b="1" dirty="0"/>
              <a:t>()</a:t>
            </a:r>
            <a:r>
              <a:rPr lang="en-US" sz="2200" dirty="0"/>
              <a:t> function.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0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cifar_data</a:t>
            </a:r>
            <a:r>
              <a:rPr lang="en-US" sz="2000" dirty="0"/>
              <a:t> = </a:t>
            </a:r>
            <a:r>
              <a:rPr lang="en-US" sz="2000" dirty="0" err="1"/>
              <a:t>np.load</a:t>
            </a:r>
            <a:r>
              <a:rPr lang="en-US" sz="2000" dirty="0"/>
              <a:t>("cifar10.npz")</a:t>
            </a:r>
          </a:p>
          <a:p>
            <a:pPr marL="0" indent="0">
              <a:buNone/>
            </a:pPr>
            <a:r>
              <a:rPr lang="en-US" sz="2000" dirty="0" err="1"/>
              <a:t>training_inputs</a:t>
            </a:r>
            <a:r>
              <a:rPr lang="en-US" sz="2000" dirty="0"/>
              <a:t> = </a:t>
            </a:r>
            <a:r>
              <a:rPr lang="en-US" sz="2000" dirty="0" err="1"/>
              <a:t>cifar_data</a:t>
            </a:r>
            <a:r>
              <a:rPr lang="en-US" sz="2000" dirty="0"/>
              <a:t>["</a:t>
            </a:r>
            <a:r>
              <a:rPr lang="en-US" sz="2000" dirty="0" err="1"/>
              <a:t>training_inputs</a:t>
            </a:r>
            <a:r>
              <a:rPr lang="en-US" sz="2000" dirty="0"/>
              <a:t>"]</a:t>
            </a:r>
          </a:p>
          <a:p>
            <a:pPr marL="0" indent="0">
              <a:buNone/>
            </a:pPr>
            <a:r>
              <a:rPr lang="en-US" sz="2000" dirty="0" err="1"/>
              <a:t>training_labels</a:t>
            </a:r>
            <a:r>
              <a:rPr lang="en-US" sz="2000" dirty="0"/>
              <a:t> = </a:t>
            </a:r>
            <a:r>
              <a:rPr lang="en-US" sz="2000" dirty="0" err="1"/>
              <a:t>cifar_data</a:t>
            </a:r>
            <a:r>
              <a:rPr lang="en-US" sz="2000" dirty="0"/>
              <a:t>["</a:t>
            </a:r>
            <a:r>
              <a:rPr lang="en-US" sz="2000" dirty="0" err="1"/>
              <a:t>training_labels</a:t>
            </a:r>
            <a:r>
              <a:rPr lang="en-US" sz="2000" dirty="0"/>
              <a:t>"]</a:t>
            </a:r>
          </a:p>
          <a:p>
            <a:pPr marL="0" indent="0">
              <a:buNone/>
            </a:pPr>
            <a:r>
              <a:rPr lang="en-US" sz="2000" dirty="0" err="1"/>
              <a:t>test_inputs</a:t>
            </a:r>
            <a:r>
              <a:rPr lang="en-US" sz="2000" dirty="0"/>
              <a:t> = </a:t>
            </a:r>
            <a:r>
              <a:rPr lang="en-US" sz="2000" dirty="0" err="1"/>
              <a:t>cifar_data</a:t>
            </a:r>
            <a:r>
              <a:rPr lang="en-US" sz="2000" dirty="0"/>
              <a:t>["</a:t>
            </a:r>
            <a:r>
              <a:rPr lang="en-US" sz="2000" dirty="0" err="1"/>
              <a:t>test_inputs</a:t>
            </a:r>
            <a:r>
              <a:rPr lang="en-US" sz="2000" dirty="0"/>
              <a:t>"]</a:t>
            </a:r>
          </a:p>
          <a:p>
            <a:pPr marL="0" indent="0">
              <a:buNone/>
            </a:pPr>
            <a:r>
              <a:rPr lang="en-US" sz="2000" dirty="0" err="1"/>
              <a:t>test_labels</a:t>
            </a:r>
            <a:r>
              <a:rPr lang="en-US" sz="2000" dirty="0"/>
              <a:t> = </a:t>
            </a:r>
            <a:r>
              <a:rPr lang="en-US" sz="2000" dirty="0" err="1"/>
              <a:t>cifar_data</a:t>
            </a:r>
            <a:r>
              <a:rPr lang="en-US" sz="2000" dirty="0"/>
              <a:t>["</a:t>
            </a:r>
            <a:r>
              <a:rPr lang="en-US" sz="2000" dirty="0" err="1"/>
              <a:t>test_labels</a:t>
            </a:r>
            <a:r>
              <a:rPr lang="en-US" sz="2000" dirty="0"/>
              <a:t>"]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This code shows how to load our local copy of CIFAR10.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89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layers.Conv2D(32,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layers.Conv2D(32,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layers.Conv2D(64,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layers.Conv2D(64, </a:t>
            </a:r>
            <a:r>
              <a:rPr lang="en-US" sz="2000" dirty="0" err="1"/>
              <a:t>kernel_size</a:t>
            </a:r>
            <a:r>
              <a:rPr lang="en-US" sz="2000" dirty="0"/>
              <a:t>=(3, 3),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layers.MaxPooling2D(</a:t>
            </a:r>
            <a:r>
              <a:rPr lang="en-US" sz="2000" dirty="0" err="1"/>
              <a:t>pool_size</a:t>
            </a:r>
            <a:r>
              <a:rPr lang="en-US" sz="2000" dirty="0"/>
              <a:t>=(2, 2)),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"),    ])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This is the model we use for the no-transfer-learning option.</a:t>
            </a:r>
          </a:p>
          <a:p>
            <a:pPr lvl="1"/>
            <a:r>
              <a:rPr lang="en-US" sz="2000" dirty="0"/>
              <a:t>Accuracy: 40%-41.4%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9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the no-transfer-learning option, you can also try using </a:t>
            </a:r>
            <a:r>
              <a:rPr lang="en-US" sz="2400" dirty="0" err="1"/>
              <a:t>ReLU</a:t>
            </a:r>
            <a:r>
              <a:rPr lang="en-US" sz="2400" dirty="0"/>
              <a:t> and sigmoid as activation functions for the hidden layers.</a:t>
            </a:r>
          </a:p>
          <a:p>
            <a:pPr lvl="1"/>
            <a:r>
              <a:rPr lang="en-US" sz="2000" dirty="0"/>
              <a:t>Accuracy using </a:t>
            </a:r>
            <a:r>
              <a:rPr lang="en-US" sz="2000" dirty="0" err="1"/>
              <a:t>tanh</a:t>
            </a:r>
            <a:r>
              <a:rPr lang="en-US" sz="2000" dirty="0"/>
              <a:t> for all hidden layers: 40%-41.4%</a:t>
            </a:r>
            <a:endParaRPr lang="en-US" dirty="0"/>
          </a:p>
          <a:p>
            <a:pPr lvl="1"/>
            <a:r>
              <a:rPr lang="en-US" sz="2000" dirty="0"/>
              <a:t>Accuracy using </a:t>
            </a:r>
            <a:r>
              <a:rPr lang="en-US" sz="2000" dirty="0" err="1"/>
              <a:t>ReLU</a:t>
            </a:r>
            <a:r>
              <a:rPr lang="en-US" sz="2000" dirty="0"/>
              <a:t> for all hidden layers: 36.4%-38.8%</a:t>
            </a:r>
          </a:p>
          <a:p>
            <a:pPr lvl="1"/>
            <a:r>
              <a:rPr lang="en-US" sz="2000" dirty="0"/>
              <a:t>Accuracy using sigmoid for all hidden layers: 37.3%-38.5%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3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vgg16 = keras.applications.vgg16.VGG16(</a:t>
            </a:r>
          </a:p>
          <a:p>
            <a:pPr marL="0" indent="0">
              <a:buNone/>
            </a:pPr>
            <a:r>
              <a:rPr lang="en-US" sz="2000" dirty="0"/>
              <a:t>    weights="</a:t>
            </a:r>
            <a:r>
              <a:rPr lang="en-US" sz="2000" dirty="0" err="1"/>
              <a:t>imagenet</a:t>
            </a:r>
            <a:r>
              <a:rPr lang="en-US" sz="2000" dirty="0"/>
              <a:t>",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include_top</a:t>
            </a:r>
            <a:r>
              <a:rPr lang="en-US" sz="2000" dirty="0"/>
              <a:t>=False,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input_shape</a:t>
            </a:r>
            <a:r>
              <a:rPr lang="en-US" sz="2000" dirty="0"/>
              <a:t>=</a:t>
            </a:r>
            <a:r>
              <a:rPr lang="en-US" sz="2000" dirty="0" err="1"/>
              <a:t>input_shape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Here we load the vgg16 model, which is predefined in </a:t>
            </a:r>
            <a:r>
              <a:rPr lang="en-US" sz="2400" dirty="0" err="1"/>
              <a:t>Keras</a:t>
            </a:r>
            <a:r>
              <a:rPr lang="en-US" sz="2400" dirty="0"/>
              <a:t>.</a:t>
            </a:r>
          </a:p>
          <a:p>
            <a:r>
              <a:rPr lang="en-US" sz="2400" dirty="0"/>
              <a:t>Note the “</a:t>
            </a:r>
            <a:r>
              <a:rPr lang="en-US" sz="2400" dirty="0" err="1"/>
              <a:t>include_top</a:t>
            </a:r>
            <a:r>
              <a:rPr lang="en-US" sz="2400" dirty="0"/>
              <a:t>” option. </a:t>
            </a:r>
          </a:p>
          <a:p>
            <a:pPr lvl="1"/>
            <a:r>
              <a:rPr lang="en-US" sz="2000" dirty="0"/>
              <a:t>We set it to false, to NOT include the last four layers of VGG-16. </a:t>
            </a:r>
            <a:endParaRPr lang="en-US" sz="1600" dirty="0"/>
          </a:p>
          <a:p>
            <a:pPr lvl="1"/>
            <a:r>
              <a:rPr lang="en-US" sz="2000" dirty="0"/>
              <a:t>This way, we do not have to manually remove the output layer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58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refined_model</a:t>
            </a:r>
            <a:r>
              <a:rPr lang="en-US" sz="2000" dirty="0"/>
              <a:t>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)]+</a:t>
            </a:r>
          </a:p>
          <a:p>
            <a:pPr marL="0" indent="0">
              <a:buNone/>
            </a:pPr>
            <a:r>
              <a:rPr lang="en-US" sz="2000" dirty="0"/>
              <a:t>                                 vgg16.layers + </a:t>
            </a:r>
          </a:p>
          <a:p>
            <a:pPr marL="0" indent="0">
              <a:buNone/>
            </a:pPr>
            <a:r>
              <a:rPr lang="en-US" sz="2000" dirty="0"/>
              <a:t>                                 [</a:t>
            </a:r>
            <a:r>
              <a:rPr lang="en-US" sz="2000" dirty="0" err="1"/>
              <a:t>layers.Flatten</a:t>
            </a:r>
            <a:r>
              <a:rPr lang="en-US" sz="2000" dirty="0"/>
              <a:t>(),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(512, activation="</a:t>
            </a:r>
            <a:r>
              <a:rPr lang="en-US" sz="2000" dirty="0" err="1"/>
              <a:t>tanh</a:t>
            </a:r>
            <a:r>
              <a:rPr lang="en-US" sz="2000" dirty="0"/>
              <a:t>"),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                          </a:t>
            </a:r>
            <a:r>
              <a:rPr lang="en-US" sz="2000" dirty="0" err="1"/>
              <a:t>layers.Dense</a:t>
            </a:r>
            <a:r>
              <a:rPr lang="en-US" sz="2000" dirty="0"/>
              <a:t>(</a:t>
            </a:r>
            <a:r>
              <a:rPr lang="en-US" sz="2000" dirty="0" err="1"/>
              <a:t>num_classes</a:t>
            </a:r>
            <a:r>
              <a:rPr lang="en-US" sz="2000" dirty="0"/>
              <a:t>, activation="</a:t>
            </a:r>
            <a:r>
              <a:rPr lang="en-US" sz="2000" dirty="0" err="1"/>
              <a:t>softmax</a:t>
            </a:r>
            <a:r>
              <a:rPr lang="en-US" sz="2000" dirty="0"/>
              <a:t>")])</a:t>
            </a:r>
          </a:p>
          <a:p>
            <a:endParaRPr lang="en-US" sz="2400" dirty="0"/>
          </a:p>
          <a:p>
            <a:r>
              <a:rPr lang="en-US" sz="2400" dirty="0"/>
              <a:t>Here we create our model.</a:t>
            </a:r>
          </a:p>
          <a:p>
            <a:r>
              <a:rPr lang="en-US" sz="2400" dirty="0"/>
              <a:t>It includes the VGG-16 model (minus the layers we removed).</a:t>
            </a:r>
          </a:p>
          <a:p>
            <a:r>
              <a:rPr lang="en-US" sz="2400" dirty="0"/>
              <a:t>We add two dense layers at the end.</a:t>
            </a:r>
          </a:p>
          <a:p>
            <a:pPr lvl="1"/>
            <a:r>
              <a:rPr lang="en-US" sz="2000" dirty="0"/>
              <a:t>One hidden layer with 512 units.</a:t>
            </a:r>
          </a:p>
          <a:p>
            <a:pPr lvl="1"/>
            <a:r>
              <a:rPr lang="en-US" sz="2000" dirty="0"/>
              <a:t>One output layer.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225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num_base_layers</a:t>
            </a:r>
            <a:r>
              <a:rPr lang="en-US" sz="2000" dirty="0"/>
              <a:t> = </a:t>
            </a:r>
            <a:r>
              <a:rPr lang="en-US" sz="2000" dirty="0" err="1"/>
              <a:t>len</a:t>
            </a:r>
            <a:r>
              <a:rPr lang="en-US" sz="2000" dirty="0"/>
              <a:t>(vgg16.layers)</a:t>
            </a:r>
          </a:p>
          <a:p>
            <a:pPr marL="0" indent="0">
              <a:buNone/>
            </a:pPr>
            <a:r>
              <a:rPr lang="en-US" sz="2000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 in range(0, </a:t>
            </a:r>
            <a:r>
              <a:rPr lang="en-US" sz="2000" dirty="0" err="1"/>
              <a:t>num_base_layers</a:t>
            </a:r>
            <a:r>
              <a:rPr lang="en-US" sz="2000" dirty="0"/>
              <a:t>):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refined_model.layers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].trainable = False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Here we freeze the weights of the VGG-16 layers that we are using, so that they do not get modified when training on our “small” CIFAR10 subset.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18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hist_tr100_den2_512 = </a:t>
            </a:r>
            <a:r>
              <a:rPr lang="en-US" sz="2000" dirty="0" err="1"/>
              <a:t>refined_model.fit</a:t>
            </a:r>
            <a:r>
              <a:rPr lang="en-US" sz="2000" dirty="0"/>
              <a:t>(</a:t>
            </a:r>
            <a:r>
              <a:rPr lang="en-US" sz="2000" dirty="0" err="1"/>
              <a:t>small_training_inputs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</a:t>
            </a:r>
            <a:r>
              <a:rPr lang="en-US" sz="2000" dirty="0" err="1"/>
              <a:t>small_training_labels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epochs=epochs,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</a:t>
            </a:r>
            <a:r>
              <a:rPr lang="en-US" sz="2000" dirty="0" err="1"/>
              <a:t>batch_size</a:t>
            </a:r>
            <a:r>
              <a:rPr lang="en-US" sz="2000" dirty="0"/>
              <a:t>=</a:t>
            </a:r>
            <a:r>
              <a:rPr lang="en-US" sz="2000" dirty="0" err="1"/>
              <a:t>batch_size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              </a:t>
            </a:r>
            <a:r>
              <a:rPr lang="en-US" sz="2000" dirty="0" err="1"/>
              <a:t>validation_data</a:t>
            </a:r>
            <a:r>
              <a:rPr lang="en-US" sz="2000" dirty="0"/>
              <a:t>=(</a:t>
            </a:r>
            <a:r>
              <a:rPr lang="en-US" sz="2000" dirty="0" err="1"/>
              <a:t>test_inputs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r>
              <a:rPr lang="en-US" sz="2000" dirty="0"/>
              <a:t>))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use some new tricks in our call to </a:t>
            </a:r>
            <a:r>
              <a:rPr lang="en-US" sz="2400" b="1" dirty="0"/>
              <a:t>fit()</a:t>
            </a:r>
            <a:r>
              <a:rPr lang="en-US" sz="2400" dirty="0"/>
              <a:t>, that does the training.</a:t>
            </a:r>
          </a:p>
          <a:p>
            <a:r>
              <a:rPr lang="en-US" sz="2400" dirty="0"/>
              <a:t>We specify using the test data as “validation data”.</a:t>
            </a:r>
          </a:p>
          <a:p>
            <a:r>
              <a:rPr lang="en-US" sz="2400" dirty="0"/>
              <a:t>This way, after every epoch, we see both training accuracy and test accuracy.</a:t>
            </a:r>
          </a:p>
          <a:p>
            <a:r>
              <a:rPr lang="en-US" sz="2400" dirty="0"/>
              <a:t>This allows us to see if training starts overfitting.</a:t>
            </a:r>
          </a:p>
          <a:p>
            <a:pPr lvl="1"/>
            <a:r>
              <a:rPr lang="en-US" sz="2000" dirty="0"/>
              <a:t>Then training accuracy goes up, test accuracy goes down.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6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990600"/>
          </a:xfrm>
        </p:spPr>
        <p:txBody>
          <a:bodyPr/>
          <a:lstStyle/>
          <a:p>
            <a:r>
              <a:rPr lang="en-US" dirty="0"/>
              <a:t>Deep Learning and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52986" cy="4876800"/>
          </a:xfrm>
        </p:spPr>
        <p:txBody>
          <a:bodyPr/>
          <a:lstStyle/>
          <a:p>
            <a:r>
              <a:rPr lang="en-US" sz="2400" dirty="0"/>
              <a:t>In practice, deep learning models are neural networks.</a:t>
            </a:r>
          </a:p>
          <a:p>
            <a:r>
              <a:rPr lang="en-US" sz="2400" dirty="0"/>
              <a:t>However, neural networks have been around since the 1960s.</a:t>
            </a:r>
          </a:p>
          <a:p>
            <a:pPr lvl="1"/>
            <a:r>
              <a:rPr lang="en-US" sz="2000" dirty="0"/>
              <a:t>The deep learning wave started around 2010.</a:t>
            </a:r>
          </a:p>
          <a:p>
            <a:r>
              <a:rPr lang="en-US" sz="2400" dirty="0"/>
              <a:t>So, deep learning and neural networks are related, but not synonyms.</a:t>
            </a:r>
          </a:p>
          <a:p>
            <a:r>
              <a:rPr lang="en-US" sz="2400" dirty="0"/>
              <a:t>Deep learning has two meanings, that in practice overlap a lot.</a:t>
            </a:r>
          </a:p>
          <a:p>
            <a:pPr lvl="1"/>
            <a:r>
              <a:rPr lang="en-US" sz="2000" dirty="0"/>
              <a:t>One meaning: a learning method that learns a “deep” model, as in our speech recognition example, that maps the input to the desired output.</a:t>
            </a:r>
          </a:p>
          <a:p>
            <a:pPr lvl="1"/>
            <a:r>
              <a:rPr lang="en-US" sz="2000" dirty="0"/>
              <a:t>Another meaning: a “deep” neural network, with “many” hidden layers.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03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cifar_vgg.py: Looking Into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hist_tr100_den2_512 = </a:t>
            </a:r>
            <a:r>
              <a:rPr lang="en-US" sz="2000" dirty="0" err="1"/>
              <a:t>refined_model.fit</a:t>
            </a:r>
            <a:r>
              <a:rPr lang="en-US" sz="2000" dirty="0"/>
              <a:t>(</a:t>
            </a:r>
            <a:r>
              <a:rPr lang="en-US" sz="2000" dirty="0" err="1"/>
              <a:t>small_training_inputs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</a:t>
            </a:r>
            <a:r>
              <a:rPr lang="en-US" sz="2000" dirty="0" err="1"/>
              <a:t>small_training_labels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epochs=epochs,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</a:t>
            </a:r>
            <a:r>
              <a:rPr lang="en-US" sz="2000" dirty="0" err="1"/>
              <a:t>batch_size</a:t>
            </a:r>
            <a:r>
              <a:rPr lang="en-US" sz="2000" dirty="0"/>
              <a:t>=</a:t>
            </a:r>
            <a:r>
              <a:rPr lang="en-US" sz="2000" dirty="0" err="1"/>
              <a:t>batch_size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              </a:t>
            </a:r>
            <a:r>
              <a:rPr lang="en-US" sz="2000" dirty="0" err="1"/>
              <a:t>validation_data</a:t>
            </a:r>
            <a:r>
              <a:rPr lang="en-US" sz="2000" dirty="0"/>
              <a:t>=(</a:t>
            </a:r>
            <a:r>
              <a:rPr lang="en-US" sz="2000" dirty="0" err="1"/>
              <a:t>test_inputs</a:t>
            </a:r>
            <a:r>
              <a:rPr lang="en-US" sz="2000" dirty="0"/>
              <a:t>, </a:t>
            </a:r>
            <a:r>
              <a:rPr lang="en-US" sz="2000" dirty="0" err="1"/>
              <a:t>test_labels</a:t>
            </a:r>
            <a:r>
              <a:rPr lang="en-US" sz="2000" dirty="0"/>
              <a:t>))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also save the return value of </a:t>
            </a:r>
            <a:r>
              <a:rPr lang="en-US" sz="2400" b="1" dirty="0"/>
              <a:t>fit()</a:t>
            </a:r>
            <a:r>
              <a:rPr lang="en-US" sz="2400" dirty="0"/>
              <a:t> into a variable</a:t>
            </a:r>
            <a:r>
              <a:rPr lang="en-US" sz="2000" dirty="0"/>
              <a:t>.</a:t>
            </a:r>
          </a:p>
          <a:p>
            <a:r>
              <a:rPr lang="en-US" sz="2400" dirty="0"/>
              <a:t>This is a history variable, that contains accuracy and loss information for every epoch. This info is accessible as:</a:t>
            </a:r>
          </a:p>
          <a:p>
            <a:pPr lvl="1"/>
            <a:r>
              <a:rPr lang="en-US" sz="2000" dirty="0"/>
              <a:t>hist_tr100_den2_512.history["</a:t>
            </a:r>
            <a:r>
              <a:rPr lang="en-US" sz="2000" dirty="0" err="1"/>
              <a:t>val_accuracy</a:t>
            </a:r>
            <a:r>
              <a:rPr lang="en-US" sz="2000" dirty="0"/>
              <a:t>"] for validation accuracy.</a:t>
            </a:r>
          </a:p>
          <a:p>
            <a:pPr lvl="1"/>
            <a:r>
              <a:rPr lang="en-US" sz="2000" dirty="0"/>
              <a:t>hist_tr100_den2_512.history["</a:t>
            </a:r>
            <a:r>
              <a:rPr lang="en-US" sz="2000" dirty="0" err="1"/>
              <a:t>val_loss</a:t>
            </a:r>
            <a:r>
              <a:rPr lang="en-US" sz="2000" dirty="0"/>
              <a:t>"] for validation loss.</a:t>
            </a:r>
          </a:p>
          <a:p>
            <a:pPr lvl="1"/>
            <a:r>
              <a:rPr lang="en-US" sz="2000" dirty="0"/>
              <a:t>hist_tr100_den2_512.history["accuracy"] for training accuracy.</a:t>
            </a:r>
          </a:p>
          <a:p>
            <a:pPr lvl="1"/>
            <a:r>
              <a:rPr lang="en-US" sz="2000" dirty="0"/>
              <a:t>hist_tr100_den2_512.history["loss"] for training loss.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3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We Did Not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/>
          <a:lstStyle/>
          <a:p>
            <a:r>
              <a:rPr lang="en-US" sz="2400" dirty="0"/>
              <a:t>There are many other </a:t>
            </a:r>
            <a:r>
              <a:rPr lang="en-US" sz="2400" dirty="0" err="1"/>
              <a:t>hyperparameters</a:t>
            </a:r>
            <a:r>
              <a:rPr lang="en-US" sz="2400" dirty="0"/>
              <a:t> and design choices that could make a difference, for better or for worse.</a:t>
            </a:r>
          </a:p>
          <a:p>
            <a:r>
              <a:rPr lang="en-US" sz="2400" dirty="0"/>
              <a:t>Optimization method:</a:t>
            </a:r>
          </a:p>
          <a:p>
            <a:pPr lvl="1"/>
            <a:r>
              <a:rPr lang="en-US" sz="2000" dirty="0"/>
              <a:t>We used “</a:t>
            </a:r>
            <a:r>
              <a:rPr lang="en-US" sz="2000" dirty="0" err="1"/>
              <a:t>adam</a:t>
            </a:r>
            <a:r>
              <a:rPr lang="en-US" sz="2000" dirty="0"/>
              <a:t>”, did not try “</a:t>
            </a:r>
            <a:r>
              <a:rPr lang="en-US" sz="2000" dirty="0" err="1"/>
              <a:t>RMSprop</a:t>
            </a:r>
            <a:r>
              <a:rPr lang="en-US" sz="2000" dirty="0"/>
              <a:t>” or other options.</a:t>
            </a:r>
          </a:p>
          <a:p>
            <a:pPr lvl="1"/>
            <a:r>
              <a:rPr lang="en-US" sz="2000" dirty="0"/>
              <a:t>Learning rate: we used the default value. Various references suggest that using a smaller learning rate in transfer learning may help.</a:t>
            </a:r>
          </a:p>
          <a:p>
            <a:r>
              <a:rPr lang="en-US" sz="2400" dirty="0"/>
              <a:t>“Unfreezing” some of the pre-trained weights.</a:t>
            </a:r>
          </a:p>
          <a:p>
            <a:pPr lvl="1"/>
            <a:r>
              <a:rPr lang="en-US" sz="2000" dirty="0"/>
              <a:t>The “Deep Learning with Python” textbook, by François </a:t>
            </a:r>
            <a:r>
              <a:rPr lang="en-US" sz="2000" dirty="0" err="1"/>
              <a:t>Chollet</a:t>
            </a:r>
            <a:r>
              <a:rPr lang="en-US" sz="2000" dirty="0"/>
              <a:t>, describes an additional stage (after we have trained the new layers), where we unfreeze and re-train some of the last layers of the pre-trained model.</a:t>
            </a:r>
            <a:endParaRPr lang="en-US" dirty="0"/>
          </a:p>
          <a:p>
            <a:r>
              <a:rPr lang="en-US" sz="2400" dirty="0"/>
              <a:t>Data augmentation. We artificially create a larger training set by adding variations of training examples.</a:t>
            </a:r>
          </a:p>
          <a:p>
            <a:pPr lvl="1"/>
            <a:r>
              <a:rPr lang="en-US" sz="2000" dirty="0"/>
              <a:t>Variations can include rotating, flipping, translation, scaling, adding noise…</a:t>
            </a:r>
          </a:p>
          <a:p>
            <a:pPr lvl="1"/>
            <a:r>
              <a:rPr lang="en-US" sz="2000" dirty="0"/>
              <a:t>Data augmentation can be used with or without transfer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33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Learning: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r>
              <a:rPr lang="en-US" sz="2400" dirty="0"/>
              <a:t>The goal in transfer learning is to exploit the information contained in large datasets, to improve classification accuracy in small datasets.</a:t>
            </a:r>
          </a:p>
          <a:p>
            <a:pPr lvl="1"/>
            <a:r>
              <a:rPr lang="en-US" sz="2000" dirty="0"/>
              <a:t>The problem is that the classes in the small datasets do not appear in the large datasets.</a:t>
            </a:r>
          </a:p>
          <a:p>
            <a:r>
              <a:rPr lang="en-US" sz="2400" dirty="0"/>
              <a:t>With deep neural networks, it is easy to write code that does transfer learning.</a:t>
            </a:r>
          </a:p>
          <a:p>
            <a:r>
              <a:rPr lang="en-US" sz="2400" dirty="0"/>
              <a:t>As usual, we must make many design choices, including:</a:t>
            </a:r>
          </a:p>
          <a:p>
            <a:pPr lvl="1"/>
            <a:r>
              <a:rPr lang="en-US" sz="2000" dirty="0"/>
              <a:t>How many layers of the pre-trained model to discard.</a:t>
            </a:r>
          </a:p>
          <a:p>
            <a:pPr lvl="1"/>
            <a:r>
              <a:rPr lang="en-US" sz="2000" dirty="0"/>
              <a:t>How many layers, and what type, to add.</a:t>
            </a:r>
          </a:p>
          <a:p>
            <a:r>
              <a:rPr lang="en-US" sz="2400" dirty="0"/>
              <a:t>Transfer learning may not work, if the target data has some fundamentally different characteristics than the source data.</a:t>
            </a:r>
          </a:p>
          <a:p>
            <a:pPr lvl="1"/>
            <a:r>
              <a:rPr lang="en-US" sz="2000" dirty="0"/>
              <a:t>Example: when the source is ImageNet and the target is MNIST.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8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990600"/>
          </a:xfrm>
        </p:spPr>
        <p:txBody>
          <a:bodyPr/>
          <a:lstStyle/>
          <a:p>
            <a:r>
              <a:rPr lang="en-US" dirty="0"/>
              <a:t>Deep Learning and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76800"/>
          </a:xfrm>
        </p:spPr>
        <p:txBody>
          <a:bodyPr/>
          <a:lstStyle/>
          <a:p>
            <a:r>
              <a:rPr lang="en-US" sz="2400" dirty="0"/>
              <a:t>Naturally, terms like “deep model” and “many layers” are vague, there is no standard “threshold” that defines these terms.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AlexNet</a:t>
            </a:r>
            <a:r>
              <a:rPr lang="en-US" sz="2000" dirty="0"/>
              <a:t> model from 2012 had 7 hidden layers, and achieved 15.3% top-5 error on the ImageNet dataset.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ResNet</a:t>
            </a:r>
            <a:r>
              <a:rPr lang="en-US" sz="2000" dirty="0"/>
              <a:t> model from 2016 had 152 hidden layers and achieved 3.6% top-5 error on the ImageNet dataset.</a:t>
            </a:r>
          </a:p>
          <a:p>
            <a:r>
              <a:rPr lang="en-US" sz="2400" dirty="0"/>
              <a:t>More layers do not automatically mean better performance.</a:t>
            </a:r>
          </a:p>
          <a:p>
            <a:pPr lvl="1"/>
            <a:r>
              <a:rPr lang="en-US" sz="2000" dirty="0"/>
              <a:t>There is always a risk that the model is too complicated and it </a:t>
            </a:r>
            <a:r>
              <a:rPr lang="en-US" sz="2000" dirty="0" err="1"/>
              <a:t>overfits</a:t>
            </a:r>
            <a:r>
              <a:rPr lang="en-US" sz="2000" dirty="0"/>
              <a:t> the training data.</a:t>
            </a:r>
          </a:p>
          <a:p>
            <a:pPr lvl="1"/>
            <a:r>
              <a:rPr lang="en-US" sz="2000" dirty="0"/>
              <a:t>Specific innovations were used in </a:t>
            </a:r>
            <a:r>
              <a:rPr lang="en-US" sz="2000" dirty="0" err="1"/>
              <a:t>ResNet</a:t>
            </a:r>
            <a:r>
              <a:rPr lang="en-US" sz="2000" dirty="0"/>
              <a:t> to obtain superior performance with that many layers.</a:t>
            </a:r>
          </a:p>
          <a:p>
            <a:pPr lvl="2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CNN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example of a CNN with six hidden layers.</a:t>
            </a:r>
          </a:p>
          <a:p>
            <a:pPr lvl="1"/>
            <a:r>
              <a:rPr lang="en-US" dirty="0"/>
              <a:t>Four convolutional layers with stride 1.</a:t>
            </a:r>
          </a:p>
          <a:p>
            <a:pPr lvl="1"/>
            <a:r>
              <a:rPr lang="en-US" dirty="0"/>
              <a:t>Two max pooling layers.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1450" y="5181600"/>
            <a:ext cx="8667750" cy="1385029"/>
            <a:chOff x="171450" y="5181600"/>
            <a:chExt cx="8667750" cy="1385029"/>
          </a:xfrm>
        </p:grpSpPr>
        <p:grpSp>
          <p:nvGrpSpPr>
            <p:cNvPr id="6" name="Group 5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21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57200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0:</a:t>
            </a:r>
            <a:br>
              <a:rPr lang="en-US" dirty="0"/>
            </a:br>
            <a:r>
              <a:rPr lang="en-US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8803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42065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61265" y="423046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3:</a:t>
            </a:r>
            <a:br>
              <a:rPr lang="en-US" dirty="0"/>
            </a:br>
            <a:r>
              <a:rPr lang="en-US" dirty="0"/>
              <a:t>max </a:t>
            </a:r>
            <a:br>
              <a:rPr lang="en-US" dirty="0"/>
            </a:br>
            <a:r>
              <a:rPr lang="en-US" dirty="0"/>
              <a:t>pooling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1748" y="4230469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4: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23465" y="425827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5:</a:t>
            </a:r>
            <a:br>
              <a:rPr lang="en-US" dirty="0"/>
            </a:br>
            <a:r>
              <a:rPr lang="en-US" dirty="0"/>
              <a:t>max </a:t>
            </a:r>
            <a:br>
              <a:rPr lang="en-US" dirty="0"/>
            </a:br>
            <a:r>
              <a:rPr lang="en-US" dirty="0"/>
              <a:t>pooling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3948" y="4258270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6:</a:t>
            </a:r>
            <a:br>
              <a:rPr lang="en-US" dirty="0"/>
            </a:br>
            <a:r>
              <a:rPr lang="en-US" dirty="0" err="1"/>
              <a:t>conv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94548" y="4267200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7:</a:t>
            </a:r>
            <a:br>
              <a:rPr lang="en-US" dirty="0"/>
            </a:br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98208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1257108"/>
          </a:xfrm>
        </p:spPr>
        <p:txBody>
          <a:bodyPr/>
          <a:lstStyle/>
          <a:p>
            <a:r>
              <a:rPr lang="en-US" sz="2000" dirty="0"/>
              <a:t>Visualization of a deep </a:t>
            </a:r>
            <a:r>
              <a:rPr lang="en-US" sz="2000"/>
              <a:t>neural network </a:t>
            </a:r>
            <a:r>
              <a:rPr lang="en-US" sz="2000" dirty="0"/>
              <a:t>trained with face images.</a:t>
            </a:r>
          </a:p>
          <a:p>
            <a:pPr lvl="1"/>
            <a:r>
              <a:rPr lang="en-US" sz="1800" dirty="0"/>
              <a:t>Credit for feature visualizations: [Lee09] </a:t>
            </a:r>
            <a:r>
              <a:rPr lang="en-US" sz="1800" dirty="0" err="1"/>
              <a:t>Honglak</a:t>
            </a:r>
            <a:r>
              <a:rPr lang="en-US" sz="1800" dirty="0"/>
              <a:t> Lee, Roger Grosse, Rajesh </a:t>
            </a:r>
            <a:r>
              <a:rPr lang="en-US" sz="1800" dirty="0" err="1"/>
              <a:t>Ranganath</a:t>
            </a:r>
            <a:r>
              <a:rPr lang="en-US" sz="1800" dirty="0"/>
              <a:t> and Andrew Y. Ng., ICML 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95754" y="2286000"/>
            <a:ext cx="2309446" cy="1567879"/>
            <a:chOff x="1055689" y="552647"/>
            <a:chExt cx="2156640" cy="14641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9" t="74107" r="43794" b="12639"/>
            <a:stretch/>
          </p:blipFill>
          <p:spPr>
            <a:xfrm>
              <a:off x="1055689" y="552647"/>
              <a:ext cx="2156214" cy="749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46" t="74107" r="22022" b="12639"/>
            <a:stretch/>
          </p:blipFill>
          <p:spPr>
            <a:xfrm>
              <a:off x="1057523" y="1267568"/>
              <a:ext cx="2154806" cy="7492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36559" r="68169" b="39054"/>
          <a:stretch/>
        </p:blipFill>
        <p:spPr>
          <a:xfrm>
            <a:off x="3606440" y="2286000"/>
            <a:ext cx="2489560" cy="1567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61044" r="68398" b="12897"/>
          <a:stretch/>
        </p:blipFill>
        <p:spPr>
          <a:xfrm>
            <a:off x="6243085" y="2286000"/>
            <a:ext cx="2335765" cy="1567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4583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layers, extract simple features.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layers, model shape parts.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4154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layers, model (almost) entire faces.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2437591" y="3885391"/>
            <a:ext cx="230218" cy="190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4802941" y="4034642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7165141" y="4036259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58637" y="48122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28" name="Straight Arrow Connector 27"/>
          <p:cNvCxnSpPr>
            <a:endCxn id="8" idx="2"/>
          </p:cNvCxnSpPr>
          <p:nvPr/>
        </p:nvCxnSpPr>
        <p:spPr>
          <a:xfrm flipH="1" flipV="1">
            <a:off x="2351459" y="3853879"/>
            <a:ext cx="163141" cy="30039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2"/>
          </p:cNvCxnSpPr>
          <p:nvPr/>
        </p:nvCxnSpPr>
        <p:spPr>
          <a:xfrm flipV="1">
            <a:off x="4757983" y="3853032"/>
            <a:ext cx="93237" cy="346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374363" y="3886200"/>
            <a:ext cx="93237" cy="346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1450" y="5181600"/>
            <a:ext cx="8667750" cy="1385029"/>
            <a:chOff x="171450" y="5181600"/>
            <a:chExt cx="8667750" cy="1385029"/>
          </a:xfrm>
        </p:grpSpPr>
        <p:grpSp>
          <p:nvGrpSpPr>
            <p:cNvPr id="18" name="Group 17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7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79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3" ma:contentTypeDescription="Create a new document." ma:contentTypeScope="" ma:versionID="f98ea0103e7521bf603d3d4b74d9017f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19670c01b5dc22d4ce3a7867501a5d1e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5C4AE7-F87F-4424-B8DD-FCD225F4F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29AB4-BBD1-47A6-B797-A5E4C9BB9F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5B7A5-AE0D-440D-8A7D-7039F6E1934A}">
  <ds:schemaRefs>
    <ds:schemaRef ds:uri="http://purl.org/dc/dcmitype/"/>
    <ds:schemaRef ds:uri="http://www.w3.org/XML/1998/namespace"/>
    <ds:schemaRef ds:uri="169f0bbc-c66a-4669-ba93-1a37129081a6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0f37ff0-b97a-40d0-a943-a94b1e0ce6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6440</Words>
  <Application>Microsoft Office PowerPoint</Application>
  <PresentationFormat>On-screen Show (4:3)</PresentationFormat>
  <Paragraphs>787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Courier New</vt:lpstr>
      <vt:lpstr>Office Theme</vt:lpstr>
      <vt:lpstr>PowerPoint Presentation</vt:lpstr>
      <vt:lpstr>What is “Deep” in Deep Learning</vt:lpstr>
      <vt:lpstr>Shallow Learning</vt:lpstr>
      <vt:lpstr>Shallow Learning</vt:lpstr>
      <vt:lpstr>Shallow vs. Deep Learning</vt:lpstr>
      <vt:lpstr>Deep Learning and Neural Networks</vt:lpstr>
      <vt:lpstr>Deep Learning and Neural Networks</vt:lpstr>
      <vt:lpstr>Example of a CNN Layout</vt:lpstr>
      <vt:lpstr>CNN Visualization</vt:lpstr>
      <vt:lpstr>Significance of Multiple Layers</vt:lpstr>
      <vt:lpstr>Transfer Learning</vt:lpstr>
      <vt:lpstr>Popular Source Dataset: ImageNet</vt:lpstr>
      <vt:lpstr>Transfer Learning</vt:lpstr>
      <vt:lpstr>Transfer Learning</vt:lpstr>
      <vt:lpstr>Transfer Learning</vt:lpstr>
      <vt:lpstr>Transfer Learning</vt:lpstr>
      <vt:lpstr>Transfer Learning</vt:lpstr>
      <vt:lpstr>Transfer Learning</vt:lpstr>
      <vt:lpstr>Transfer Learning</vt:lpstr>
      <vt:lpstr>Example Code: tl_mnist.py</vt:lpstr>
      <vt:lpstr>Example Code: tl_mnist.py</vt:lpstr>
      <vt:lpstr>Example Code: tl_mnist.py</vt:lpstr>
      <vt:lpstr>Example Code: tl_mnist.py</vt:lpstr>
      <vt:lpstr>Option 1: No Transfer Learning</vt:lpstr>
      <vt:lpstr>Option 2: Transfer Learning</vt:lpstr>
      <vt:lpstr>Loading a Pre-Trained Model</vt:lpstr>
      <vt:lpstr>Creating the New Model </vt:lpstr>
      <vt:lpstr>Creating the New Model </vt:lpstr>
      <vt:lpstr>Creating the New Model </vt:lpstr>
      <vt:lpstr>Layers of the New Model</vt:lpstr>
      <vt:lpstr>Detour: Input Layers in Keras</vt:lpstr>
      <vt:lpstr>Layers of the New Model</vt:lpstr>
      <vt:lpstr>Layers of the New Model</vt:lpstr>
      <vt:lpstr>Freezing Pre-Trained Layers</vt:lpstr>
      <vt:lpstr>Trainable Parameters in summary()</vt:lpstr>
      <vt:lpstr>Training on Small Dataset</vt:lpstr>
      <vt:lpstr>Transfer Learning Results</vt:lpstr>
      <vt:lpstr>Using a Pre-Trained Model: VGG-16</vt:lpstr>
      <vt:lpstr>VGG-16 Layers</vt:lpstr>
      <vt:lpstr>Loading a Pre-Trained VGG-16 Model</vt:lpstr>
      <vt:lpstr>VGG-16 on MNIST: mnist_vgg.py</vt:lpstr>
      <vt:lpstr>Some Models, and Results</vt:lpstr>
      <vt:lpstr>Some Models, and Results</vt:lpstr>
      <vt:lpstr>Some Models, and Results</vt:lpstr>
      <vt:lpstr>Some Models, and Results</vt:lpstr>
      <vt:lpstr>Some Models, and Results</vt:lpstr>
      <vt:lpstr>Some Notes on mnist_vgg.py</vt:lpstr>
      <vt:lpstr>VGG-16 on MNIST: mnist_vgg.py</vt:lpstr>
      <vt:lpstr>VGG-16 on MNIST: mnist_vgg.py</vt:lpstr>
      <vt:lpstr>Another Example: CIFAR10 Dataset</vt:lpstr>
      <vt:lpstr>VGG-16 on CIFAR10: cifar_vgg.py </vt:lpstr>
      <vt:lpstr>cifar_vgg.py: Looking Into the Code</vt:lpstr>
      <vt:lpstr>cifar_vgg.py: Looking Into the Code</vt:lpstr>
      <vt:lpstr>cifar_vgg.py: Looking Into the Code</vt:lpstr>
      <vt:lpstr>cifar_vgg.py: Looking Into the Code</vt:lpstr>
      <vt:lpstr>cifar_vgg.py: Looking Into the Code</vt:lpstr>
      <vt:lpstr>cifar_vgg.py: Looking Into the Code</vt:lpstr>
      <vt:lpstr>cifar_vgg.py: Looking Into the Code</vt:lpstr>
      <vt:lpstr>cifar_vgg.py: Looking Into the Code</vt:lpstr>
      <vt:lpstr>cifar_vgg.py: Looking Into the Code</vt:lpstr>
      <vt:lpstr>Options We Did Not Explore</vt:lpstr>
      <vt:lpstr>Transfer Learning: 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735</cp:revision>
  <dcterms:created xsi:type="dcterms:W3CDTF">2006-08-16T00:00:00Z</dcterms:created>
  <dcterms:modified xsi:type="dcterms:W3CDTF">2025-01-11T01:31:12Z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