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avi" ContentType="video/x-msvide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6"/>
  </p:notesMasterIdLst>
  <p:handoutMasterIdLst>
    <p:handoutMasterId r:id="rId77"/>
  </p:handoutMasterIdLst>
  <p:sldIdLst>
    <p:sldId id="256" r:id="rId5"/>
    <p:sldId id="257" r:id="rId6"/>
    <p:sldId id="258" r:id="rId7"/>
    <p:sldId id="272" r:id="rId8"/>
    <p:sldId id="273" r:id="rId9"/>
    <p:sldId id="271" r:id="rId10"/>
    <p:sldId id="274" r:id="rId11"/>
    <p:sldId id="275" r:id="rId12"/>
    <p:sldId id="259" r:id="rId13"/>
    <p:sldId id="260" r:id="rId14"/>
    <p:sldId id="261" r:id="rId15"/>
    <p:sldId id="262" r:id="rId16"/>
    <p:sldId id="263" r:id="rId17"/>
    <p:sldId id="265" r:id="rId18"/>
    <p:sldId id="266" r:id="rId19"/>
    <p:sldId id="267" r:id="rId20"/>
    <p:sldId id="276" r:id="rId21"/>
    <p:sldId id="277" r:id="rId22"/>
    <p:sldId id="278" r:id="rId23"/>
    <p:sldId id="279" r:id="rId24"/>
    <p:sldId id="280" r:id="rId25"/>
    <p:sldId id="281" r:id="rId26"/>
    <p:sldId id="282" r:id="rId27"/>
    <p:sldId id="283" r:id="rId28"/>
    <p:sldId id="284" r:id="rId29"/>
    <p:sldId id="286" r:id="rId30"/>
    <p:sldId id="287" r:id="rId31"/>
    <p:sldId id="288" r:id="rId32"/>
    <p:sldId id="292" r:id="rId33"/>
    <p:sldId id="289" r:id="rId34"/>
    <p:sldId id="290" r:id="rId35"/>
    <p:sldId id="291" r:id="rId36"/>
    <p:sldId id="293" r:id="rId37"/>
    <p:sldId id="294" r:id="rId38"/>
    <p:sldId id="296" r:id="rId39"/>
    <p:sldId id="297" r:id="rId40"/>
    <p:sldId id="298" r:id="rId41"/>
    <p:sldId id="299" r:id="rId42"/>
    <p:sldId id="295" r:id="rId43"/>
    <p:sldId id="300" r:id="rId44"/>
    <p:sldId id="301" r:id="rId45"/>
    <p:sldId id="302" r:id="rId46"/>
    <p:sldId id="303" r:id="rId47"/>
    <p:sldId id="304" r:id="rId48"/>
    <p:sldId id="308" r:id="rId49"/>
    <p:sldId id="309" r:id="rId50"/>
    <p:sldId id="306" r:id="rId51"/>
    <p:sldId id="307" r:id="rId52"/>
    <p:sldId id="310" r:id="rId53"/>
    <p:sldId id="311" r:id="rId54"/>
    <p:sldId id="312" r:id="rId55"/>
    <p:sldId id="313" r:id="rId56"/>
    <p:sldId id="314" r:id="rId57"/>
    <p:sldId id="316" r:id="rId58"/>
    <p:sldId id="320" r:id="rId59"/>
    <p:sldId id="321" r:id="rId60"/>
    <p:sldId id="326" r:id="rId61"/>
    <p:sldId id="327" r:id="rId62"/>
    <p:sldId id="315" r:id="rId63"/>
    <p:sldId id="333" r:id="rId64"/>
    <p:sldId id="317" r:id="rId65"/>
    <p:sldId id="318" r:id="rId66"/>
    <p:sldId id="319" r:id="rId67"/>
    <p:sldId id="332" r:id="rId68"/>
    <p:sldId id="331" r:id="rId69"/>
    <p:sldId id="322" r:id="rId70"/>
    <p:sldId id="323" r:id="rId71"/>
    <p:sldId id="325" r:id="rId72"/>
    <p:sldId id="328" r:id="rId73"/>
    <p:sldId id="329" r:id="rId74"/>
    <p:sldId id="330" r:id="rId7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8E8"/>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A66042-695E-4DE6-B91B-771E24435ABF}" v="4" dt="2025-01-11T01:31:51.0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34" autoAdjust="0"/>
    <p:restoredTop sz="92284" autoAdjust="0"/>
  </p:normalViewPr>
  <p:slideViewPr>
    <p:cSldViewPr>
      <p:cViewPr varScale="1">
        <p:scale>
          <a:sx n="93" d="100"/>
          <a:sy n="93" d="100"/>
        </p:scale>
        <p:origin x="232"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7332"/>
    </p:cViewPr>
  </p:sorterViewPr>
  <p:notesViewPr>
    <p:cSldViewPr>
      <p:cViewPr varScale="1">
        <p:scale>
          <a:sx n="87" d="100"/>
          <a:sy n="87" d="100"/>
        </p:scale>
        <p:origin x="-1254"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82"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ssilis Athitsos" userId="cac912e4-cfd7-44a5-98fd-59802aaf955c" providerId="ADAL" clId="{FAA66042-695E-4DE6-B91B-771E24435ABF}"/>
    <pc:docChg chg="modSld">
      <pc:chgData name="Vassilis Athitsos" userId="cac912e4-cfd7-44a5-98fd-59802aaf955c" providerId="ADAL" clId="{FAA66042-695E-4DE6-B91B-771E24435ABF}" dt="2025-01-11T01:31:51.093" v="3" actId="20577"/>
      <pc:docMkLst>
        <pc:docMk/>
      </pc:docMkLst>
      <pc:sldChg chg="modSp">
        <pc:chgData name="Vassilis Athitsos" userId="cac912e4-cfd7-44a5-98fd-59802aaf955c" providerId="ADAL" clId="{FAA66042-695E-4DE6-B91B-771E24435ABF}" dt="2025-01-11T01:31:51.093" v="3" actId="20577"/>
        <pc:sldMkLst>
          <pc:docMk/>
          <pc:sldMk cId="3255105699" sldId="256"/>
        </pc:sldMkLst>
        <pc:spChg chg="mod">
          <ac:chgData name="Vassilis Athitsos" userId="cac912e4-cfd7-44a5-98fd-59802aaf955c" providerId="ADAL" clId="{FAA66042-695E-4DE6-B91B-771E24435ABF}" dt="2025-01-11T01:31:51.093" v="3" actId="20577"/>
          <ac:spMkLst>
            <pc:docMk/>
            <pc:sldMk cId="3255105699" sldId="256"/>
            <ac:spMk id="5"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19C8421C-8D12-40DA-9A7B-265D7490C88C}" type="datetimeFigureOut">
              <a:rPr lang="en-US" smtClean="0"/>
              <a:t>1/10/2025</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0BCCA3C7-F538-4CDD-A942-504D0B9CC4F8}" type="slidenum">
              <a:rPr lang="en-US" smtClean="0"/>
              <a:t>‹#›</a:t>
            </a:fld>
            <a:endParaRPr lang="en-US"/>
          </a:p>
        </p:txBody>
      </p:sp>
    </p:spTree>
    <p:extLst>
      <p:ext uri="{BB962C8B-B14F-4D97-AF65-F5344CB8AC3E}">
        <p14:creationId xmlns:p14="http://schemas.microsoft.com/office/powerpoint/2010/main" val="1903223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C6BBB22C-122D-4EE2-9812-B1AA4CFA3383}" type="datetimeFigureOut">
              <a:rPr lang="en-US" smtClean="0"/>
              <a:pPr/>
              <a:t>1/10/2025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25095B3F-8216-487B-AC35-BDA8990236ED}" type="slidenum">
              <a:rPr lang="en-US" smtClean="0"/>
              <a:pPr/>
              <a:t>‹#›</a:t>
            </a:fld>
            <a:endParaRPr lang="en-US"/>
          </a:p>
        </p:txBody>
      </p:sp>
    </p:spTree>
    <p:extLst>
      <p:ext uri="{BB962C8B-B14F-4D97-AF65-F5344CB8AC3E}">
        <p14:creationId xmlns:p14="http://schemas.microsoft.com/office/powerpoint/2010/main" val="1336810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095B3F-8216-487B-AC35-BDA8990236ED}" type="slidenum">
              <a:rPr lang="en-US" smtClean="0"/>
              <a:pPr/>
              <a:t>1</a:t>
            </a:fld>
            <a:endParaRPr lang="en-US"/>
          </a:p>
        </p:txBody>
      </p:sp>
    </p:spTree>
    <p:extLst>
      <p:ext uri="{BB962C8B-B14F-4D97-AF65-F5344CB8AC3E}">
        <p14:creationId xmlns:p14="http://schemas.microsoft.com/office/powerpoint/2010/main" val="4051210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095B3F-8216-487B-AC35-BDA8990236ED}" type="slidenum">
              <a:rPr lang="en-US" smtClean="0"/>
              <a:pPr/>
              <a:t>10</a:t>
            </a:fld>
            <a:endParaRPr lang="en-US"/>
          </a:p>
        </p:txBody>
      </p:sp>
    </p:spTree>
    <p:extLst>
      <p:ext uri="{BB962C8B-B14F-4D97-AF65-F5344CB8AC3E}">
        <p14:creationId xmlns:p14="http://schemas.microsoft.com/office/powerpoint/2010/main" val="47612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095B3F-8216-487B-AC35-BDA8990236ED}" type="slidenum">
              <a:rPr lang="en-US" smtClean="0"/>
              <a:pPr/>
              <a:t>11</a:t>
            </a:fld>
            <a:endParaRPr lang="en-US"/>
          </a:p>
        </p:txBody>
      </p:sp>
    </p:spTree>
    <p:extLst>
      <p:ext uri="{BB962C8B-B14F-4D97-AF65-F5344CB8AC3E}">
        <p14:creationId xmlns:p14="http://schemas.microsoft.com/office/powerpoint/2010/main" val="1463255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095B3F-8216-487B-AC35-BDA8990236ED}" type="slidenum">
              <a:rPr lang="en-US" smtClean="0"/>
              <a:pPr/>
              <a:t>12</a:t>
            </a:fld>
            <a:endParaRPr lang="en-US"/>
          </a:p>
        </p:txBody>
      </p:sp>
    </p:spTree>
    <p:extLst>
      <p:ext uri="{BB962C8B-B14F-4D97-AF65-F5344CB8AC3E}">
        <p14:creationId xmlns:p14="http://schemas.microsoft.com/office/powerpoint/2010/main" val="3030409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095B3F-8216-487B-AC35-BDA8990236ED}" type="slidenum">
              <a:rPr lang="en-US" smtClean="0"/>
              <a:pPr/>
              <a:t>13</a:t>
            </a:fld>
            <a:endParaRPr lang="en-US"/>
          </a:p>
        </p:txBody>
      </p:sp>
    </p:spTree>
    <p:extLst>
      <p:ext uri="{BB962C8B-B14F-4D97-AF65-F5344CB8AC3E}">
        <p14:creationId xmlns:p14="http://schemas.microsoft.com/office/powerpoint/2010/main" val="1072914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095B3F-8216-487B-AC35-BDA8990236ED}" type="slidenum">
              <a:rPr lang="en-US" smtClean="0"/>
              <a:pPr/>
              <a:t>14</a:t>
            </a:fld>
            <a:endParaRPr lang="en-US"/>
          </a:p>
        </p:txBody>
      </p:sp>
    </p:spTree>
    <p:extLst>
      <p:ext uri="{BB962C8B-B14F-4D97-AF65-F5344CB8AC3E}">
        <p14:creationId xmlns:p14="http://schemas.microsoft.com/office/powerpoint/2010/main" val="2851226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095B3F-8216-487B-AC35-BDA8990236ED}" type="slidenum">
              <a:rPr lang="en-US" smtClean="0"/>
              <a:pPr/>
              <a:t>15</a:t>
            </a:fld>
            <a:endParaRPr lang="en-US"/>
          </a:p>
        </p:txBody>
      </p:sp>
    </p:spTree>
    <p:extLst>
      <p:ext uri="{BB962C8B-B14F-4D97-AF65-F5344CB8AC3E}">
        <p14:creationId xmlns:p14="http://schemas.microsoft.com/office/powerpoint/2010/main" val="3917155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095B3F-8216-487B-AC35-BDA8990236ED}" type="slidenum">
              <a:rPr lang="en-US" smtClean="0"/>
              <a:pPr/>
              <a:t>16</a:t>
            </a:fld>
            <a:endParaRPr lang="en-US"/>
          </a:p>
        </p:txBody>
      </p:sp>
    </p:spTree>
    <p:extLst>
      <p:ext uri="{BB962C8B-B14F-4D97-AF65-F5344CB8AC3E}">
        <p14:creationId xmlns:p14="http://schemas.microsoft.com/office/powerpoint/2010/main" val="294792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095B3F-8216-487B-AC35-BDA8990236ED}" type="slidenum">
              <a:rPr lang="en-US" smtClean="0"/>
              <a:pPr/>
              <a:t>17</a:t>
            </a:fld>
            <a:endParaRPr lang="en-US"/>
          </a:p>
        </p:txBody>
      </p:sp>
    </p:spTree>
    <p:extLst>
      <p:ext uri="{BB962C8B-B14F-4D97-AF65-F5344CB8AC3E}">
        <p14:creationId xmlns:p14="http://schemas.microsoft.com/office/powerpoint/2010/main" val="352417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095B3F-8216-487B-AC35-BDA8990236ED}" type="slidenum">
              <a:rPr lang="en-US" smtClean="0"/>
              <a:pPr/>
              <a:t>18</a:t>
            </a:fld>
            <a:endParaRPr lang="en-US"/>
          </a:p>
        </p:txBody>
      </p:sp>
    </p:spTree>
    <p:extLst>
      <p:ext uri="{BB962C8B-B14F-4D97-AF65-F5344CB8AC3E}">
        <p14:creationId xmlns:p14="http://schemas.microsoft.com/office/powerpoint/2010/main" val="2536174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095B3F-8216-487B-AC35-BDA8990236ED}" type="slidenum">
              <a:rPr lang="en-US" smtClean="0"/>
              <a:pPr/>
              <a:t>19</a:t>
            </a:fld>
            <a:endParaRPr lang="en-US"/>
          </a:p>
        </p:txBody>
      </p:sp>
    </p:spTree>
    <p:extLst>
      <p:ext uri="{BB962C8B-B14F-4D97-AF65-F5344CB8AC3E}">
        <p14:creationId xmlns:p14="http://schemas.microsoft.com/office/powerpoint/2010/main" val="3734400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095B3F-8216-487B-AC35-BDA8990236ED}" type="slidenum">
              <a:rPr lang="en-US" smtClean="0"/>
              <a:pPr/>
              <a:t>2</a:t>
            </a:fld>
            <a:endParaRPr lang="en-US"/>
          </a:p>
        </p:txBody>
      </p:sp>
    </p:spTree>
    <p:extLst>
      <p:ext uri="{BB962C8B-B14F-4D97-AF65-F5344CB8AC3E}">
        <p14:creationId xmlns:p14="http://schemas.microsoft.com/office/powerpoint/2010/main" val="449366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095B3F-8216-487B-AC35-BDA8990236ED}" type="slidenum">
              <a:rPr lang="en-US" smtClean="0"/>
              <a:pPr/>
              <a:t>20</a:t>
            </a:fld>
            <a:endParaRPr lang="en-US"/>
          </a:p>
        </p:txBody>
      </p:sp>
    </p:spTree>
    <p:extLst>
      <p:ext uri="{BB962C8B-B14F-4D97-AF65-F5344CB8AC3E}">
        <p14:creationId xmlns:p14="http://schemas.microsoft.com/office/powerpoint/2010/main" val="9914975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095B3F-8216-487B-AC35-BDA8990236ED}" type="slidenum">
              <a:rPr lang="en-US" smtClean="0"/>
              <a:pPr/>
              <a:t>21</a:t>
            </a:fld>
            <a:endParaRPr lang="en-US"/>
          </a:p>
        </p:txBody>
      </p:sp>
    </p:spTree>
    <p:extLst>
      <p:ext uri="{BB962C8B-B14F-4D97-AF65-F5344CB8AC3E}">
        <p14:creationId xmlns:p14="http://schemas.microsoft.com/office/powerpoint/2010/main" val="6760842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095B3F-8216-487B-AC35-BDA8990236ED}" type="slidenum">
              <a:rPr lang="en-US" smtClean="0"/>
              <a:pPr/>
              <a:t>22</a:t>
            </a:fld>
            <a:endParaRPr lang="en-US"/>
          </a:p>
        </p:txBody>
      </p:sp>
    </p:spTree>
    <p:extLst>
      <p:ext uri="{BB962C8B-B14F-4D97-AF65-F5344CB8AC3E}">
        <p14:creationId xmlns:p14="http://schemas.microsoft.com/office/powerpoint/2010/main" val="19022589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095B3F-8216-487B-AC35-BDA8990236ED}" type="slidenum">
              <a:rPr lang="en-US" smtClean="0"/>
              <a:pPr/>
              <a:t>23</a:t>
            </a:fld>
            <a:endParaRPr lang="en-US"/>
          </a:p>
        </p:txBody>
      </p:sp>
    </p:spTree>
    <p:extLst>
      <p:ext uri="{BB962C8B-B14F-4D97-AF65-F5344CB8AC3E}">
        <p14:creationId xmlns:p14="http://schemas.microsoft.com/office/powerpoint/2010/main" val="38336407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095B3F-8216-487B-AC35-BDA8990236ED}" type="slidenum">
              <a:rPr lang="en-US" smtClean="0"/>
              <a:pPr/>
              <a:t>24</a:t>
            </a:fld>
            <a:endParaRPr lang="en-US"/>
          </a:p>
        </p:txBody>
      </p:sp>
    </p:spTree>
    <p:extLst>
      <p:ext uri="{BB962C8B-B14F-4D97-AF65-F5344CB8AC3E}">
        <p14:creationId xmlns:p14="http://schemas.microsoft.com/office/powerpoint/2010/main" val="17520451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095B3F-8216-487B-AC35-BDA8990236ED}" type="slidenum">
              <a:rPr lang="en-US" smtClean="0"/>
              <a:pPr/>
              <a:t>25</a:t>
            </a:fld>
            <a:endParaRPr lang="en-US"/>
          </a:p>
        </p:txBody>
      </p:sp>
    </p:spTree>
    <p:extLst>
      <p:ext uri="{BB962C8B-B14F-4D97-AF65-F5344CB8AC3E}">
        <p14:creationId xmlns:p14="http://schemas.microsoft.com/office/powerpoint/2010/main" val="23533589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095B3F-8216-487B-AC35-BDA8990236ED}" type="slidenum">
              <a:rPr lang="en-US" smtClean="0"/>
              <a:pPr/>
              <a:t>26</a:t>
            </a:fld>
            <a:endParaRPr lang="en-US"/>
          </a:p>
        </p:txBody>
      </p:sp>
    </p:spTree>
    <p:extLst>
      <p:ext uri="{BB962C8B-B14F-4D97-AF65-F5344CB8AC3E}">
        <p14:creationId xmlns:p14="http://schemas.microsoft.com/office/powerpoint/2010/main" val="23566439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095B3F-8216-487B-AC35-BDA8990236ED}" type="slidenum">
              <a:rPr lang="en-US" smtClean="0"/>
              <a:pPr/>
              <a:t>27</a:t>
            </a:fld>
            <a:endParaRPr lang="en-US"/>
          </a:p>
        </p:txBody>
      </p:sp>
    </p:spTree>
    <p:extLst>
      <p:ext uri="{BB962C8B-B14F-4D97-AF65-F5344CB8AC3E}">
        <p14:creationId xmlns:p14="http://schemas.microsoft.com/office/powerpoint/2010/main" val="21755347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095B3F-8216-487B-AC35-BDA8990236ED}" type="slidenum">
              <a:rPr lang="en-US" smtClean="0"/>
              <a:pPr/>
              <a:t>28</a:t>
            </a:fld>
            <a:endParaRPr lang="en-US"/>
          </a:p>
        </p:txBody>
      </p:sp>
    </p:spTree>
    <p:extLst>
      <p:ext uri="{BB962C8B-B14F-4D97-AF65-F5344CB8AC3E}">
        <p14:creationId xmlns:p14="http://schemas.microsoft.com/office/powerpoint/2010/main" val="25128096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095B3F-8216-487B-AC35-BDA8990236ED}" type="slidenum">
              <a:rPr lang="en-US" smtClean="0"/>
              <a:pPr/>
              <a:t>29</a:t>
            </a:fld>
            <a:endParaRPr lang="en-US"/>
          </a:p>
        </p:txBody>
      </p:sp>
    </p:spTree>
    <p:extLst>
      <p:ext uri="{BB962C8B-B14F-4D97-AF65-F5344CB8AC3E}">
        <p14:creationId xmlns:p14="http://schemas.microsoft.com/office/powerpoint/2010/main" val="3123808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095B3F-8216-487B-AC35-BDA8990236ED}" type="slidenum">
              <a:rPr lang="en-US" smtClean="0"/>
              <a:pPr/>
              <a:t>3</a:t>
            </a:fld>
            <a:endParaRPr lang="en-US"/>
          </a:p>
        </p:txBody>
      </p:sp>
    </p:spTree>
    <p:extLst>
      <p:ext uri="{BB962C8B-B14F-4D97-AF65-F5344CB8AC3E}">
        <p14:creationId xmlns:p14="http://schemas.microsoft.com/office/powerpoint/2010/main" val="32579287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095B3F-8216-487B-AC35-BDA8990236ED}" type="slidenum">
              <a:rPr lang="en-US" smtClean="0"/>
              <a:pPr/>
              <a:t>30</a:t>
            </a:fld>
            <a:endParaRPr lang="en-US"/>
          </a:p>
        </p:txBody>
      </p:sp>
    </p:spTree>
    <p:extLst>
      <p:ext uri="{BB962C8B-B14F-4D97-AF65-F5344CB8AC3E}">
        <p14:creationId xmlns:p14="http://schemas.microsoft.com/office/powerpoint/2010/main" val="15007097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095B3F-8216-487B-AC35-BDA8990236ED}" type="slidenum">
              <a:rPr lang="en-US" smtClean="0"/>
              <a:pPr/>
              <a:t>31</a:t>
            </a:fld>
            <a:endParaRPr lang="en-US"/>
          </a:p>
        </p:txBody>
      </p:sp>
    </p:spTree>
    <p:extLst>
      <p:ext uri="{BB962C8B-B14F-4D97-AF65-F5344CB8AC3E}">
        <p14:creationId xmlns:p14="http://schemas.microsoft.com/office/powerpoint/2010/main" val="30672780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095B3F-8216-487B-AC35-BDA8990236ED}" type="slidenum">
              <a:rPr lang="en-US" smtClean="0"/>
              <a:pPr/>
              <a:t>32</a:t>
            </a:fld>
            <a:endParaRPr lang="en-US"/>
          </a:p>
        </p:txBody>
      </p:sp>
    </p:spTree>
    <p:extLst>
      <p:ext uri="{BB962C8B-B14F-4D97-AF65-F5344CB8AC3E}">
        <p14:creationId xmlns:p14="http://schemas.microsoft.com/office/powerpoint/2010/main" val="33819829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095B3F-8216-487B-AC35-BDA8990236ED}" type="slidenum">
              <a:rPr lang="en-US" smtClean="0"/>
              <a:pPr/>
              <a:t>33</a:t>
            </a:fld>
            <a:endParaRPr lang="en-US"/>
          </a:p>
        </p:txBody>
      </p:sp>
    </p:spTree>
    <p:extLst>
      <p:ext uri="{BB962C8B-B14F-4D97-AF65-F5344CB8AC3E}">
        <p14:creationId xmlns:p14="http://schemas.microsoft.com/office/powerpoint/2010/main" val="28177116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095B3F-8216-487B-AC35-BDA8990236ED}" type="slidenum">
              <a:rPr lang="en-US" smtClean="0"/>
              <a:pPr/>
              <a:t>34</a:t>
            </a:fld>
            <a:endParaRPr lang="en-US"/>
          </a:p>
        </p:txBody>
      </p:sp>
    </p:spTree>
    <p:extLst>
      <p:ext uri="{BB962C8B-B14F-4D97-AF65-F5344CB8AC3E}">
        <p14:creationId xmlns:p14="http://schemas.microsoft.com/office/powerpoint/2010/main" val="19630641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095B3F-8216-487B-AC35-BDA8990236ED}" type="slidenum">
              <a:rPr lang="en-US" smtClean="0"/>
              <a:pPr/>
              <a:t>35</a:t>
            </a:fld>
            <a:endParaRPr lang="en-US"/>
          </a:p>
        </p:txBody>
      </p:sp>
    </p:spTree>
    <p:extLst>
      <p:ext uri="{BB962C8B-B14F-4D97-AF65-F5344CB8AC3E}">
        <p14:creationId xmlns:p14="http://schemas.microsoft.com/office/powerpoint/2010/main" val="25347331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095B3F-8216-487B-AC35-BDA8990236ED}" type="slidenum">
              <a:rPr lang="en-US" smtClean="0"/>
              <a:pPr/>
              <a:t>36</a:t>
            </a:fld>
            <a:endParaRPr lang="en-US"/>
          </a:p>
        </p:txBody>
      </p:sp>
    </p:spTree>
    <p:extLst>
      <p:ext uri="{BB962C8B-B14F-4D97-AF65-F5344CB8AC3E}">
        <p14:creationId xmlns:p14="http://schemas.microsoft.com/office/powerpoint/2010/main" val="7220858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095B3F-8216-487B-AC35-BDA8990236ED}" type="slidenum">
              <a:rPr lang="en-US" smtClean="0"/>
              <a:pPr/>
              <a:t>37</a:t>
            </a:fld>
            <a:endParaRPr lang="en-US"/>
          </a:p>
        </p:txBody>
      </p:sp>
    </p:spTree>
    <p:extLst>
      <p:ext uri="{BB962C8B-B14F-4D97-AF65-F5344CB8AC3E}">
        <p14:creationId xmlns:p14="http://schemas.microsoft.com/office/powerpoint/2010/main" val="12135424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095B3F-8216-487B-AC35-BDA8990236ED}" type="slidenum">
              <a:rPr lang="en-US" smtClean="0"/>
              <a:pPr/>
              <a:t>38</a:t>
            </a:fld>
            <a:endParaRPr lang="en-US"/>
          </a:p>
        </p:txBody>
      </p:sp>
    </p:spTree>
    <p:extLst>
      <p:ext uri="{BB962C8B-B14F-4D97-AF65-F5344CB8AC3E}">
        <p14:creationId xmlns:p14="http://schemas.microsoft.com/office/powerpoint/2010/main" val="32491187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095B3F-8216-487B-AC35-BDA8990236ED}" type="slidenum">
              <a:rPr lang="en-US" smtClean="0"/>
              <a:pPr/>
              <a:t>39</a:t>
            </a:fld>
            <a:endParaRPr lang="en-US"/>
          </a:p>
        </p:txBody>
      </p:sp>
    </p:spTree>
    <p:extLst>
      <p:ext uri="{BB962C8B-B14F-4D97-AF65-F5344CB8AC3E}">
        <p14:creationId xmlns:p14="http://schemas.microsoft.com/office/powerpoint/2010/main" val="2114355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095B3F-8216-487B-AC35-BDA8990236ED}" type="slidenum">
              <a:rPr lang="en-US" smtClean="0"/>
              <a:pPr/>
              <a:t>4</a:t>
            </a:fld>
            <a:endParaRPr lang="en-US"/>
          </a:p>
        </p:txBody>
      </p:sp>
    </p:spTree>
    <p:extLst>
      <p:ext uri="{BB962C8B-B14F-4D97-AF65-F5344CB8AC3E}">
        <p14:creationId xmlns:p14="http://schemas.microsoft.com/office/powerpoint/2010/main" val="12576727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095B3F-8216-487B-AC35-BDA8990236ED}" type="slidenum">
              <a:rPr lang="en-US" smtClean="0"/>
              <a:pPr/>
              <a:t>40</a:t>
            </a:fld>
            <a:endParaRPr lang="en-US"/>
          </a:p>
        </p:txBody>
      </p:sp>
    </p:spTree>
    <p:extLst>
      <p:ext uri="{BB962C8B-B14F-4D97-AF65-F5344CB8AC3E}">
        <p14:creationId xmlns:p14="http://schemas.microsoft.com/office/powerpoint/2010/main" val="19058105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095B3F-8216-487B-AC35-BDA8990236ED}" type="slidenum">
              <a:rPr lang="en-US" smtClean="0"/>
              <a:pPr/>
              <a:t>41</a:t>
            </a:fld>
            <a:endParaRPr lang="en-US"/>
          </a:p>
        </p:txBody>
      </p:sp>
    </p:spTree>
    <p:extLst>
      <p:ext uri="{BB962C8B-B14F-4D97-AF65-F5344CB8AC3E}">
        <p14:creationId xmlns:p14="http://schemas.microsoft.com/office/powerpoint/2010/main" val="30294305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095B3F-8216-487B-AC35-BDA8990236ED}" type="slidenum">
              <a:rPr lang="en-US" smtClean="0"/>
              <a:pPr/>
              <a:t>42</a:t>
            </a:fld>
            <a:endParaRPr lang="en-US"/>
          </a:p>
        </p:txBody>
      </p:sp>
    </p:spTree>
    <p:extLst>
      <p:ext uri="{BB962C8B-B14F-4D97-AF65-F5344CB8AC3E}">
        <p14:creationId xmlns:p14="http://schemas.microsoft.com/office/powerpoint/2010/main" val="1599094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095B3F-8216-487B-AC35-BDA8990236ED}" type="slidenum">
              <a:rPr lang="en-US" smtClean="0"/>
              <a:pPr/>
              <a:t>43</a:t>
            </a:fld>
            <a:endParaRPr lang="en-US"/>
          </a:p>
        </p:txBody>
      </p:sp>
    </p:spTree>
    <p:extLst>
      <p:ext uri="{BB962C8B-B14F-4D97-AF65-F5344CB8AC3E}">
        <p14:creationId xmlns:p14="http://schemas.microsoft.com/office/powerpoint/2010/main" val="27259388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095B3F-8216-487B-AC35-BDA8990236ED}" type="slidenum">
              <a:rPr lang="en-US" smtClean="0"/>
              <a:pPr/>
              <a:t>44</a:t>
            </a:fld>
            <a:endParaRPr lang="en-US"/>
          </a:p>
        </p:txBody>
      </p:sp>
    </p:spTree>
    <p:extLst>
      <p:ext uri="{BB962C8B-B14F-4D97-AF65-F5344CB8AC3E}">
        <p14:creationId xmlns:p14="http://schemas.microsoft.com/office/powerpoint/2010/main" val="11270299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095B3F-8216-487B-AC35-BDA8990236ED}" type="slidenum">
              <a:rPr lang="en-US" smtClean="0"/>
              <a:pPr/>
              <a:t>45</a:t>
            </a:fld>
            <a:endParaRPr lang="en-US"/>
          </a:p>
        </p:txBody>
      </p:sp>
    </p:spTree>
    <p:extLst>
      <p:ext uri="{BB962C8B-B14F-4D97-AF65-F5344CB8AC3E}">
        <p14:creationId xmlns:p14="http://schemas.microsoft.com/office/powerpoint/2010/main" val="27136150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095B3F-8216-487B-AC35-BDA8990236ED}" type="slidenum">
              <a:rPr lang="en-US" smtClean="0"/>
              <a:pPr/>
              <a:t>46</a:t>
            </a:fld>
            <a:endParaRPr lang="en-US"/>
          </a:p>
        </p:txBody>
      </p:sp>
    </p:spTree>
    <p:extLst>
      <p:ext uri="{BB962C8B-B14F-4D97-AF65-F5344CB8AC3E}">
        <p14:creationId xmlns:p14="http://schemas.microsoft.com/office/powerpoint/2010/main" val="21270282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index = 191233</a:t>
            </a:r>
          </a:p>
        </p:txBody>
      </p:sp>
      <p:sp>
        <p:nvSpPr>
          <p:cNvPr id="4" name="Slide Number Placeholder 3"/>
          <p:cNvSpPr>
            <a:spLocks noGrp="1"/>
          </p:cNvSpPr>
          <p:nvPr>
            <p:ph type="sldNum" sz="quarter" idx="10"/>
          </p:nvPr>
        </p:nvSpPr>
        <p:spPr/>
        <p:txBody>
          <a:bodyPr/>
          <a:lstStyle/>
          <a:p>
            <a:fld id="{25095B3F-8216-487B-AC35-BDA8990236ED}" type="slidenum">
              <a:rPr lang="en-US" smtClean="0"/>
              <a:pPr/>
              <a:t>47</a:t>
            </a:fld>
            <a:endParaRPr lang="en-US"/>
          </a:p>
        </p:txBody>
      </p:sp>
    </p:spTree>
    <p:extLst>
      <p:ext uri="{BB962C8B-B14F-4D97-AF65-F5344CB8AC3E}">
        <p14:creationId xmlns:p14="http://schemas.microsoft.com/office/powerpoint/2010/main" val="3826301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095B3F-8216-487B-AC35-BDA8990236ED}" type="slidenum">
              <a:rPr lang="en-US" smtClean="0"/>
              <a:pPr/>
              <a:t>5</a:t>
            </a:fld>
            <a:endParaRPr lang="en-US"/>
          </a:p>
        </p:txBody>
      </p:sp>
    </p:spTree>
    <p:extLst>
      <p:ext uri="{BB962C8B-B14F-4D97-AF65-F5344CB8AC3E}">
        <p14:creationId xmlns:p14="http://schemas.microsoft.com/office/powerpoint/2010/main" val="1765225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095B3F-8216-487B-AC35-BDA8990236ED}" type="slidenum">
              <a:rPr lang="en-US" smtClean="0"/>
              <a:pPr/>
              <a:t>6</a:t>
            </a:fld>
            <a:endParaRPr lang="en-US"/>
          </a:p>
        </p:txBody>
      </p:sp>
    </p:spTree>
    <p:extLst>
      <p:ext uri="{BB962C8B-B14F-4D97-AF65-F5344CB8AC3E}">
        <p14:creationId xmlns:p14="http://schemas.microsoft.com/office/powerpoint/2010/main" val="3292978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095B3F-8216-487B-AC35-BDA8990236ED}" type="slidenum">
              <a:rPr lang="en-US" smtClean="0"/>
              <a:pPr/>
              <a:t>7</a:t>
            </a:fld>
            <a:endParaRPr lang="en-US"/>
          </a:p>
        </p:txBody>
      </p:sp>
    </p:spTree>
    <p:extLst>
      <p:ext uri="{BB962C8B-B14F-4D97-AF65-F5344CB8AC3E}">
        <p14:creationId xmlns:p14="http://schemas.microsoft.com/office/powerpoint/2010/main" val="3970354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095B3F-8216-487B-AC35-BDA8990236ED}" type="slidenum">
              <a:rPr lang="en-US" smtClean="0"/>
              <a:pPr/>
              <a:t>8</a:t>
            </a:fld>
            <a:endParaRPr lang="en-US"/>
          </a:p>
        </p:txBody>
      </p:sp>
    </p:spTree>
    <p:extLst>
      <p:ext uri="{BB962C8B-B14F-4D97-AF65-F5344CB8AC3E}">
        <p14:creationId xmlns:p14="http://schemas.microsoft.com/office/powerpoint/2010/main" val="984291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095B3F-8216-487B-AC35-BDA8990236ED}" type="slidenum">
              <a:rPr lang="en-US" smtClean="0"/>
              <a:pPr/>
              <a:t>9</a:t>
            </a:fld>
            <a:endParaRPr lang="en-US"/>
          </a:p>
        </p:txBody>
      </p:sp>
    </p:spTree>
    <p:extLst>
      <p:ext uri="{BB962C8B-B14F-4D97-AF65-F5344CB8AC3E}">
        <p14:creationId xmlns:p14="http://schemas.microsoft.com/office/powerpoint/2010/main" val="2892938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9D9714B-E11A-4793-9D4B-C7DA0B002A2E}" type="datetime1">
              <a:rPr lang="en-US" smtClean="0"/>
              <a:pPr/>
              <a:t>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FD6908-18CF-4D46-A568-031B411BADDC}" type="datetime1">
              <a:rPr lang="en-US" smtClean="0"/>
              <a:pPr/>
              <a:t>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40A0BF-8AB8-438E-8F5F-3BC988050D5C}" type="datetime1">
              <a:rPr lang="en-US" smtClean="0"/>
              <a:pPr/>
              <a:t>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Autofit/>
          </a:bodyPr>
          <a:lstStyle/>
          <a:p>
            <a:r>
              <a:rPr lang="en-US" dirty="0"/>
              <a:t>Click to edit Master title style</a:t>
            </a:r>
          </a:p>
        </p:txBody>
      </p:sp>
      <p:sp>
        <p:nvSpPr>
          <p:cNvPr id="3" name="Content Placeholder 2"/>
          <p:cNvSpPr>
            <a:spLocks noGrp="1"/>
          </p:cNvSpPr>
          <p:nvPr>
            <p:ph idx="1"/>
          </p:nvPr>
        </p:nvSpPr>
        <p:spPr>
          <a:xfrm>
            <a:off x="457200" y="1447800"/>
            <a:ext cx="8229600" cy="4876800"/>
          </a:xfrm>
        </p:spPr>
        <p:txBody>
          <a:bodyPr>
            <a:no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DD1D551-D1C9-475F-8F97-B5E238F846DE}" type="datetime1">
              <a:rPr lang="en-US" smtClean="0"/>
              <a:pPr/>
              <a:t>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85A71D-2E90-4908-919F-619FDB1089CE}" type="datetime1">
              <a:rPr lang="en-US" smtClean="0"/>
              <a:pPr/>
              <a:t>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B74358A-EF12-449E-95F9-53ECB702F323}" type="datetime1">
              <a:rPr lang="en-US" smtClean="0"/>
              <a:pPr/>
              <a:t>1/10/2025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FBF9DE-364F-4108-BF86-9295B2495FBB}" type="datetime1">
              <a:rPr lang="en-US" smtClean="0"/>
              <a:pPr/>
              <a:t>1/10/2025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3091E9-5B6C-4491-8FE2-FE8BB8D7CBC7}" type="datetime1">
              <a:rPr lang="en-US" smtClean="0"/>
              <a:pPr/>
              <a:t>1/10/2025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432F4-B520-430E-BC9F-5620D1D82898}" type="datetime1">
              <a:rPr lang="en-US" smtClean="0"/>
              <a:pPr/>
              <a:t>1/10/2025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321798-164E-4412-9238-A87AFC6688E7}" type="datetime1">
              <a:rPr lang="en-US" smtClean="0"/>
              <a:pPr/>
              <a:t>1/10/2025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6B5C6D-AA2A-4233-A83B-6410688265D8}" type="datetime1">
              <a:rPr lang="en-US" smtClean="0"/>
              <a:pPr/>
              <a:t>1/10/2025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1F1508-6116-47D0-9391-D505EF128AA1}" type="datetime1">
              <a:rPr lang="en-US" smtClean="0"/>
              <a:pPr/>
              <a:t>1/10/2025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avi"/><Relationship Id="rId1" Type="http://schemas.microsoft.com/office/2007/relationships/media" Target="../media/media1.avi"/><Relationship Id="rId5" Type="http://schemas.openxmlformats.org/officeDocument/2006/relationships/image" Target="../media/image2.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avi"/><Relationship Id="rId1" Type="http://schemas.microsoft.com/office/2007/relationships/media" Target="../media/media2.avi"/><Relationship Id="rId5" Type="http://schemas.openxmlformats.org/officeDocument/2006/relationships/image" Target="../media/image3.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hyperlink" Target="https://www.kaggle.com/mnassrib/jena-climat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kaggle.com/mnassrib/jena-climat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ubTitle" idx="1"/>
          </p:nvPr>
        </p:nvSpPr>
        <p:spPr>
          <a:xfrm>
            <a:off x="1219200" y="1981200"/>
            <a:ext cx="6858000" cy="1752600"/>
          </a:xfrm>
        </p:spPr>
        <p:txBody>
          <a:bodyPr>
            <a:normAutofit/>
          </a:bodyPr>
          <a:lstStyle/>
          <a:p>
            <a:pPr eaLnBrk="1" hangingPunct="1"/>
            <a:r>
              <a:rPr lang="en-US" dirty="0"/>
              <a:t>Time Series</a:t>
            </a:r>
          </a:p>
        </p:txBody>
      </p:sp>
      <p:sp>
        <p:nvSpPr>
          <p:cNvPr id="5" name="Text Box 4"/>
          <p:cNvSpPr txBox="1">
            <a:spLocks noChangeArrowheads="1"/>
          </p:cNvSpPr>
          <p:nvPr/>
        </p:nvSpPr>
        <p:spPr bwMode="auto">
          <a:xfrm>
            <a:off x="1956310" y="4191000"/>
            <a:ext cx="514884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a:latin typeface="+mn-lt"/>
              </a:rPr>
              <a:t>CSE 4311 </a:t>
            </a:r>
            <a:r>
              <a:rPr lang="en-US" sz="2000" dirty="0">
                <a:latin typeface="+mn-lt"/>
              </a:rPr>
              <a:t>– Neural Networks and Deep Learning</a:t>
            </a:r>
          </a:p>
          <a:p>
            <a:pPr algn="ctr" eaLnBrk="1" hangingPunct="1"/>
            <a:r>
              <a:rPr lang="en-US" sz="2000" dirty="0">
                <a:latin typeface="+mn-lt"/>
              </a:rPr>
              <a:t>Vassilis Athitsos</a:t>
            </a:r>
          </a:p>
          <a:p>
            <a:pPr algn="ctr" eaLnBrk="1" hangingPunct="1"/>
            <a:r>
              <a:rPr lang="en-US" sz="2000" dirty="0">
                <a:latin typeface="+mn-lt"/>
              </a:rPr>
              <a:t>Computer Science and Engineering Department</a:t>
            </a:r>
          </a:p>
          <a:p>
            <a:pPr algn="ctr" eaLnBrk="1" hangingPunct="1"/>
            <a:r>
              <a:rPr lang="en-US" sz="2000" dirty="0">
                <a:latin typeface="+mn-lt"/>
              </a:rPr>
              <a:t>University of Texas at Arlington</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a:t>
            </a:fld>
            <a:endParaRPr lang="en-US" dirty="0"/>
          </a:p>
        </p:txBody>
      </p:sp>
    </p:spTree>
    <p:extLst>
      <p:ext uri="{BB962C8B-B14F-4D97-AF65-F5344CB8AC3E}">
        <p14:creationId xmlns:p14="http://schemas.microsoft.com/office/powerpoint/2010/main" val="3255105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Series Example: Signs</a:t>
            </a:r>
          </a:p>
        </p:txBody>
      </p:sp>
      <p:sp>
        <p:nvSpPr>
          <p:cNvPr id="3" name="Content Placeholder 2"/>
          <p:cNvSpPr>
            <a:spLocks noGrp="1"/>
          </p:cNvSpPr>
          <p:nvPr>
            <p:ph idx="1"/>
          </p:nvPr>
        </p:nvSpPr>
        <p:spPr/>
        <p:txBody>
          <a:bodyPr/>
          <a:lstStyle/>
          <a:p>
            <a:r>
              <a:rPr lang="en-US" altLang="en-US" dirty="0">
                <a:latin typeface="Calibri" panose="020F0502020204030204" pitchFamily="34" charset="0"/>
              </a:rPr>
              <a:t>0.5 to 2 million users of American Sign Language (ASL) in the US.</a:t>
            </a:r>
          </a:p>
          <a:p>
            <a:r>
              <a:rPr lang="en-US" dirty="0"/>
              <a:t>Different regions in the world use different sign languages.</a:t>
            </a:r>
          </a:p>
          <a:p>
            <a:pPr lvl="1"/>
            <a:r>
              <a:rPr lang="en-US" dirty="0"/>
              <a:t>For example, British Sign Language (BSL) is different than American Sign Language.</a:t>
            </a:r>
          </a:p>
          <a:p>
            <a:r>
              <a:rPr lang="en-US" dirty="0"/>
              <a:t>These languages have vocabularies of thousands of signs.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dirty="0"/>
          </a:p>
        </p:txBody>
      </p:sp>
    </p:spTree>
    <p:extLst>
      <p:ext uri="{BB962C8B-B14F-4D97-AF65-F5344CB8AC3E}">
        <p14:creationId xmlns:p14="http://schemas.microsoft.com/office/powerpoint/2010/main" val="2726400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The ASL Sign for "again"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dirty="0"/>
          </a:p>
        </p:txBody>
      </p:sp>
      <p:pic>
        <p:nvPicPr>
          <p:cNvPr id="9" name="again.mp4.avi">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320800" y="1447800"/>
            <a:ext cx="6502400" cy="4876800"/>
          </a:xfrm>
        </p:spPr>
      </p:pic>
    </p:spTree>
    <p:extLst>
      <p:ext uri="{BB962C8B-B14F-4D97-AF65-F5344CB8AC3E}">
        <p14:creationId xmlns:p14="http://schemas.microsoft.com/office/powerpoint/2010/main" val="17328234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vol="80000">
                <p:cTn id="7" fill="hold" display="0">
                  <p:stCondLst>
                    <p:cond delay="indefinite"/>
                  </p:stCondLst>
                </p:cTn>
                <p:tgtEl>
                  <p:spTgt spid="9"/>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The ASL Sign for "bicycle"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dirty="0"/>
          </a:p>
        </p:txBody>
      </p:sp>
      <p:pic>
        <p:nvPicPr>
          <p:cNvPr id="7" name="bicycle-fr.mp4.avi">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320800" y="1447800"/>
            <a:ext cx="6502400" cy="4876800"/>
          </a:xfrm>
        </p:spPr>
      </p:pic>
    </p:spTree>
    <p:extLst>
      <p:ext uri="{BB962C8B-B14F-4D97-AF65-F5344CB8AC3E}">
        <p14:creationId xmlns:p14="http://schemas.microsoft.com/office/powerpoint/2010/main" val="35484082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Representing Signs as Time Series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371600"/>
                <a:ext cx="8229600" cy="4876800"/>
              </a:xfrm>
            </p:spPr>
            <p:txBody>
              <a:bodyPr/>
              <a:lstStyle/>
              <a:p>
                <a:r>
                  <a:rPr lang="en-US" sz="2400" dirty="0"/>
                  <a:t>A sign is a video (or part of a video).</a:t>
                </a:r>
              </a:p>
              <a:p>
                <a:r>
                  <a:rPr lang="en-US" sz="2400" dirty="0"/>
                  <a:t>A video is a sequence of images.</a:t>
                </a:r>
              </a:p>
              <a:p>
                <a:r>
                  <a:rPr lang="en-US" sz="2400" dirty="0"/>
                  <a:t>At every frame </a:t>
                </a:r>
                <a14:m>
                  <m:oMath xmlns:m="http://schemas.openxmlformats.org/officeDocument/2006/math">
                    <m:r>
                      <a:rPr lang="en-US" sz="2400" i="1" dirty="0" smtClean="0">
                        <a:latin typeface="Cambria Math"/>
                      </a:rPr>
                      <m:t>𝑖</m:t>
                    </m:r>
                  </m:oMath>
                </a14:m>
                <a:r>
                  <a:rPr lang="en-US" sz="2400" dirty="0"/>
                  <a:t>, we extract a </a:t>
                </a:r>
                <a:r>
                  <a:rPr lang="en-US" sz="2400" b="1" u="sng" dirty="0"/>
                  <a:t>feature vector</a:t>
                </a:r>
                <a:r>
                  <a:rPr lang="en-US" sz="2400" dirty="0"/>
                  <a:t> </a:t>
                </a:r>
                <a14:m>
                  <m:oMath xmlns:m="http://schemas.openxmlformats.org/officeDocument/2006/math">
                    <m:sSub>
                      <m:sSubPr>
                        <m:ctrlPr>
                          <a:rPr lang="en-US" sz="2400" i="1" smtClean="0">
                            <a:latin typeface="Cambria Math" panose="02040503050406030204" pitchFamily="18" charset="0"/>
                          </a:rPr>
                        </m:ctrlPr>
                      </m:sSubPr>
                      <m:e>
                        <m:r>
                          <a:rPr lang="en-US" sz="2400" b="1" i="1" smtClean="0">
                            <a:latin typeface="Cambria Math"/>
                          </a:rPr>
                          <m:t>𝒙</m:t>
                        </m:r>
                      </m:e>
                      <m:sub>
                        <m:r>
                          <a:rPr lang="en-US" sz="2400" b="0" i="1" smtClean="0">
                            <a:latin typeface="Cambria Math"/>
                          </a:rPr>
                          <m:t>𝑖</m:t>
                        </m:r>
                      </m:sub>
                    </m:sSub>
                  </m:oMath>
                </a14:m>
                <a:r>
                  <a:rPr lang="en-US" sz="2400" dirty="0"/>
                  <a:t>.</a:t>
                </a:r>
              </a:p>
              <a:p>
                <a:pPr lvl="1"/>
                <a:r>
                  <a:rPr lang="en-US" sz="2000" dirty="0"/>
                  <a:t>How should we define the feature vector? This is a (challenging) computer vision problem. </a:t>
                </a:r>
              </a:p>
              <a:p>
                <a:pPr lvl="1"/>
                <a:r>
                  <a:rPr lang="en-US" sz="2000" dirty="0"/>
                  <a:t>A naïve approach you can start with, if you have a good hand detector, is to have a 4D feature vector, that contains the 2D pixel locations of the centers of the two hands.</a:t>
                </a:r>
              </a:p>
              <a:p>
                <a:r>
                  <a:rPr lang="en-US" sz="2400" dirty="0"/>
                  <a:t>Then, the entire sign is represented as time series </a:t>
                </a:r>
                <a14:m>
                  <m:oMath xmlns:m="http://schemas.openxmlformats.org/officeDocument/2006/math">
                    <m:r>
                      <a:rPr lang="en-US" sz="2400" b="1" i="1" dirty="0">
                        <a:latin typeface="Cambria Math"/>
                      </a:rPr>
                      <m:t>𝑿</m:t>
                    </m:r>
                    <m:r>
                      <a:rPr lang="en-US" sz="2400" b="0" i="1" smtClean="0">
                        <a:latin typeface="Cambria Math"/>
                      </a:rPr>
                      <m:t>=</m:t>
                    </m:r>
                    <m:d>
                      <m:dPr>
                        <m:ctrlPr>
                          <a:rPr lang="en-US" sz="2400" b="0" i="1" smtClean="0">
                            <a:latin typeface="Cambria Math" panose="02040503050406030204" pitchFamily="18" charset="0"/>
                          </a:rPr>
                        </m:ctrlPr>
                      </m:dPr>
                      <m:e>
                        <m:sSub>
                          <m:sSubPr>
                            <m:ctrlPr>
                              <a:rPr lang="en-US" sz="2400" i="1">
                                <a:latin typeface="Cambria Math" panose="02040503050406030204" pitchFamily="18" charset="0"/>
                              </a:rPr>
                            </m:ctrlPr>
                          </m:sSubPr>
                          <m:e>
                            <m:r>
                              <a:rPr lang="en-US" sz="2400" b="1" i="1">
                                <a:latin typeface="Cambria Math"/>
                              </a:rPr>
                              <m:t>𝒙</m:t>
                            </m:r>
                          </m:e>
                          <m:sub>
                            <m:r>
                              <a:rPr lang="en-US" sz="2400" b="0" i="1" smtClean="0">
                                <a:latin typeface="Cambria Math"/>
                              </a:rPr>
                              <m:t>1</m:t>
                            </m:r>
                          </m:sub>
                        </m:sSub>
                        <m:r>
                          <a:rPr lang="en-US" sz="2400" b="0" i="1" smtClean="0">
                            <a:latin typeface="Cambria Math"/>
                          </a:rPr>
                          <m:t>,</m:t>
                        </m:r>
                        <m:sSub>
                          <m:sSubPr>
                            <m:ctrlPr>
                              <a:rPr lang="en-US" sz="2400" i="1">
                                <a:latin typeface="Cambria Math" panose="02040503050406030204" pitchFamily="18" charset="0"/>
                              </a:rPr>
                            </m:ctrlPr>
                          </m:sSubPr>
                          <m:e>
                            <m:r>
                              <a:rPr lang="en-US" sz="2400" b="1" i="1">
                                <a:latin typeface="Cambria Math"/>
                              </a:rPr>
                              <m:t>𝒙</m:t>
                            </m:r>
                          </m:e>
                          <m:sub>
                            <m:r>
                              <a:rPr lang="en-US" sz="2400" b="0" i="1" smtClean="0">
                                <a:latin typeface="Cambria Math"/>
                              </a:rPr>
                              <m:t>2</m:t>
                            </m:r>
                          </m:sub>
                        </m:sSub>
                        <m:r>
                          <a:rPr lang="en-US" sz="2400" i="1">
                            <a:latin typeface="Cambria Math"/>
                          </a:rPr>
                          <m:t>,</m:t>
                        </m:r>
                        <m:r>
                          <a:rPr lang="en-US" sz="2400" b="0" i="1" smtClean="0">
                            <a:latin typeface="Cambria Math"/>
                          </a:rPr>
                          <m:t>…</m:t>
                        </m:r>
                        <m:sSub>
                          <m:sSubPr>
                            <m:ctrlPr>
                              <a:rPr lang="en-US" sz="2400" i="1">
                                <a:latin typeface="Cambria Math" panose="02040503050406030204" pitchFamily="18" charset="0"/>
                              </a:rPr>
                            </m:ctrlPr>
                          </m:sSubPr>
                          <m:e>
                            <m:r>
                              <a:rPr lang="en-US" sz="2400" b="1" i="1">
                                <a:latin typeface="Cambria Math"/>
                              </a:rPr>
                              <m:t>𝒙</m:t>
                            </m:r>
                          </m:e>
                          <m:sub>
                            <m:r>
                              <a:rPr lang="en-US" sz="2400" b="0" i="1" smtClean="0">
                                <a:latin typeface="Cambria Math"/>
                              </a:rPr>
                              <m:t>𝐷</m:t>
                            </m:r>
                          </m:sub>
                        </m:sSub>
                      </m:e>
                    </m:d>
                  </m:oMath>
                </a14:m>
                <a:r>
                  <a:rPr lang="en-US" sz="2400" dirty="0"/>
                  <a:t>.</a:t>
                </a:r>
              </a:p>
              <a:p>
                <a:pPr lvl="1"/>
                <a14:m>
                  <m:oMath xmlns:m="http://schemas.openxmlformats.org/officeDocument/2006/math">
                    <m:r>
                      <a:rPr lang="en-US" sz="2000" i="1">
                        <a:latin typeface="Cambria Math"/>
                      </a:rPr>
                      <m:t>𝐷</m:t>
                    </m:r>
                  </m:oMath>
                </a14:m>
                <a:r>
                  <a:rPr lang="en-US" sz="2000" dirty="0"/>
                  <a:t> is the length of the sign video, measured in frames.</a:t>
                </a:r>
              </a:p>
              <a:p>
                <a:pPr lvl="1"/>
                <a:r>
                  <a:rPr lang="en-US" sz="2000" dirty="0"/>
                  <a:t>Every </a:t>
                </a:r>
                <a14:m>
                  <m:oMath xmlns:m="http://schemas.openxmlformats.org/officeDocument/2006/math">
                    <m:sSub>
                      <m:sSubPr>
                        <m:ctrlPr>
                          <a:rPr lang="en-US" sz="2000" i="1">
                            <a:latin typeface="Cambria Math" panose="02040503050406030204" pitchFamily="18" charset="0"/>
                          </a:rPr>
                        </m:ctrlPr>
                      </m:sSubPr>
                      <m:e>
                        <m:r>
                          <a:rPr lang="en-US" sz="2000" b="1" i="1">
                            <a:latin typeface="Cambria Math"/>
                          </a:rPr>
                          <m:t>𝒙</m:t>
                        </m:r>
                      </m:e>
                      <m:sub>
                        <m:r>
                          <a:rPr lang="en-US" sz="2000" b="0" i="1" smtClean="0">
                            <a:latin typeface="Cambria Math" panose="02040503050406030204" pitchFamily="18" charset="0"/>
                          </a:rPr>
                          <m:t>𝑡</m:t>
                        </m:r>
                      </m:sub>
                    </m:sSub>
                  </m:oMath>
                </a14:m>
                <a:r>
                  <a:rPr lang="en-US" sz="2000" dirty="0"/>
                  <a:t> is a 4-dimensional feature vector, containing the pixel locations of the centers of the two hands.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371600"/>
                <a:ext cx="8229600" cy="4876800"/>
              </a:xfrm>
              <a:blipFill>
                <a:blip r:embed="rId3"/>
                <a:stretch>
                  <a:fillRect l="-963" t="-1000" r="-741" b="-112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dirty="0"/>
          </a:p>
        </p:txBody>
      </p:sp>
    </p:spTree>
    <p:extLst>
      <p:ext uri="{BB962C8B-B14F-4D97-AF65-F5344CB8AC3E}">
        <p14:creationId xmlns:p14="http://schemas.microsoft.com/office/powerpoint/2010/main" val="1511817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309" y="152400"/>
            <a:ext cx="8516711" cy="990600"/>
          </a:xfrm>
        </p:spPr>
        <p:txBody>
          <a:bodyPr/>
          <a:lstStyle/>
          <a:p>
            <a:r>
              <a:rPr lang="en-US" dirty="0"/>
              <a:t>Example: Hand Positions as Features</a:t>
            </a:r>
          </a:p>
        </p:txBody>
      </p:sp>
      <p:sp>
        <p:nvSpPr>
          <p:cNvPr id="3" name="Content Placeholder 2"/>
          <p:cNvSpPr>
            <a:spLocks noGrp="1"/>
          </p:cNvSpPr>
          <p:nvPr>
            <p:ph idx="1"/>
          </p:nvPr>
        </p:nvSpPr>
        <p:spPr>
          <a:xfrm>
            <a:off x="170089" y="1284420"/>
            <a:ext cx="8803821" cy="4876800"/>
          </a:xfrm>
        </p:spPr>
        <p:txBody>
          <a:bodyPr/>
          <a:lstStyle/>
          <a:p>
            <a:r>
              <a:rPr lang="en-US" sz="2400" dirty="0"/>
              <a:t>Here we see how hand locations are used to define feature vectors.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6744109" y="2456356"/>
                <a:ext cx="2325958" cy="2862322"/>
              </a:xfrm>
              <a:prstGeom prst="rect">
                <a:avLst/>
              </a:prstGeom>
              <a:noFill/>
            </p:spPr>
            <p:txBody>
              <a:bodyPr wrap="none" rtlCol="0">
                <a:spAutoFit/>
              </a:bodyPr>
              <a:lstStyle/>
              <a:p>
                <a:r>
                  <a:rPr lang="en-US" sz="2000" dirty="0"/>
                  <a:t>Frame 1:</a:t>
                </a:r>
              </a:p>
              <a:p>
                <a:r>
                  <a:rPr lang="en-US" sz="2000" dirty="0"/>
                  <a:t>Right hand center:</a:t>
                </a:r>
              </a:p>
              <a:p>
                <a14:m>
                  <m:oMath xmlns:m="http://schemas.openxmlformats.org/officeDocument/2006/math">
                    <m:r>
                      <a:rPr lang="en-US" sz="2000" b="0" i="1" smtClean="0">
                        <a:latin typeface="Cambria Math"/>
                      </a:rPr>
                      <m:t>(</m:t>
                    </m:r>
                    <m:r>
                      <a:rPr lang="en-US" sz="2000" b="0" i="1" smtClean="0">
                        <a:latin typeface="Cambria Math" panose="02040503050406030204" pitchFamily="18" charset="0"/>
                      </a:rPr>
                      <m:t>247</m:t>
                    </m:r>
                    <m:r>
                      <a:rPr lang="en-US" sz="2000" b="0" i="1" smtClean="0">
                        <a:latin typeface="Cambria Math"/>
                      </a:rPr>
                      <m:t>,2</m:t>
                    </m:r>
                    <m:r>
                      <a:rPr lang="en-US" sz="2000" b="0" i="1" smtClean="0">
                        <a:latin typeface="Cambria Math" panose="02040503050406030204" pitchFamily="18" charset="0"/>
                      </a:rPr>
                      <m:t>36</m:t>
                    </m:r>
                    <m:r>
                      <a:rPr lang="en-US" sz="2000" b="0" i="1" smtClean="0">
                        <a:latin typeface="Cambria Math"/>
                      </a:rPr>
                      <m:t>)</m:t>
                    </m:r>
                  </m:oMath>
                </a14:m>
                <a:r>
                  <a:rPr lang="en-US" sz="2000" dirty="0"/>
                  <a:t> </a:t>
                </a:r>
              </a:p>
              <a:p>
                <a:endParaRPr lang="en-US" sz="2000" dirty="0"/>
              </a:p>
              <a:p>
                <a:r>
                  <a:rPr lang="en-US" sz="2000" dirty="0"/>
                  <a:t>Left hand center:</a:t>
                </a:r>
              </a:p>
              <a:p>
                <a14:m>
                  <m:oMath xmlns:m="http://schemas.openxmlformats.org/officeDocument/2006/math">
                    <m:r>
                      <a:rPr lang="en-US" sz="2000" i="1">
                        <a:latin typeface="Cambria Math"/>
                      </a:rPr>
                      <m:t>(</m:t>
                    </m:r>
                    <m:r>
                      <a:rPr lang="en-US" sz="2000" i="1">
                        <a:latin typeface="Cambria Math" panose="02040503050406030204" pitchFamily="18" charset="0"/>
                      </a:rPr>
                      <m:t>2</m:t>
                    </m:r>
                    <m:r>
                      <a:rPr lang="en-US" sz="2000" b="0" i="1" smtClean="0">
                        <a:latin typeface="Cambria Math" panose="02040503050406030204" pitchFamily="18" charset="0"/>
                      </a:rPr>
                      <m:t>81,365</m:t>
                    </m:r>
                    <m:r>
                      <a:rPr lang="en-US" sz="2000" i="1">
                        <a:latin typeface="Cambria Math"/>
                      </a:rPr>
                      <m:t>)</m:t>
                    </m:r>
                  </m:oMath>
                </a14:m>
                <a:r>
                  <a:rPr lang="en-US" sz="2000" dirty="0"/>
                  <a:t> </a:t>
                </a:r>
              </a:p>
              <a:p>
                <a:endParaRPr lang="en-US" sz="2000" dirty="0"/>
              </a:p>
              <a:p>
                <a:pPr/>
                <a:r>
                  <a:rPr lang="en-US" sz="2000" dirty="0"/>
                  <a:t>Feature vector </a:t>
                </a:r>
                <a14:m>
                  <m:oMath xmlns:m="http://schemas.openxmlformats.org/officeDocument/2006/math">
                    <m:sSub>
                      <m:sSubPr>
                        <m:ctrlPr>
                          <a:rPr lang="en-US" sz="2000" i="1">
                            <a:latin typeface="Cambria Math" panose="02040503050406030204" pitchFamily="18" charset="0"/>
                          </a:rPr>
                        </m:ctrlPr>
                      </m:sSubPr>
                      <m:e>
                        <m:r>
                          <a:rPr lang="en-US" sz="2000" b="1" i="1">
                            <a:latin typeface="Cambria Math"/>
                          </a:rPr>
                          <m:t>𝒙</m:t>
                        </m:r>
                      </m:e>
                      <m:sub>
                        <m:r>
                          <a:rPr lang="en-US" sz="2000" i="1">
                            <a:latin typeface="Cambria Math"/>
                          </a:rPr>
                          <m:t>1</m:t>
                        </m:r>
                      </m:sub>
                    </m:sSub>
                  </m:oMath>
                </a14:m>
                <a:r>
                  <a:rPr lang="en-US" sz="2000" dirty="0"/>
                  <a:t>:</a:t>
                </a:r>
                <a:br>
                  <a:rPr lang="en-US" sz="2000" dirty="0"/>
                </a:br>
                <a14:m>
                  <m:oMathPara xmlns:m="http://schemas.openxmlformats.org/officeDocument/2006/math">
                    <m:oMathParaPr>
                      <m:jc m:val="left"/>
                    </m:oMathParaPr>
                    <m:oMath xmlns:m="http://schemas.openxmlformats.org/officeDocument/2006/math">
                      <m:d>
                        <m:dPr>
                          <m:ctrlPr>
                            <a:rPr lang="en-US" sz="2000" b="0" i="1" smtClean="0">
                              <a:latin typeface="Cambria Math" panose="02040503050406030204" pitchFamily="18" charset="0"/>
                            </a:rPr>
                          </m:ctrlPr>
                        </m:dPr>
                        <m:e>
                          <m:r>
                            <a:rPr lang="en-US" sz="2000" b="0" i="1" smtClean="0">
                              <a:latin typeface="Cambria Math" panose="02040503050406030204" pitchFamily="18" charset="0"/>
                            </a:rPr>
                            <m:t>247,236,281,365</m:t>
                          </m:r>
                        </m:e>
                      </m:d>
                    </m:oMath>
                  </m:oMathPara>
                </a14:m>
                <a:endParaRPr lang="en-US"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6744109" y="2456356"/>
                <a:ext cx="2325958" cy="2862322"/>
              </a:xfrm>
              <a:prstGeom prst="rect">
                <a:avLst/>
              </a:prstGeom>
              <a:blipFill>
                <a:blip r:embed="rId3"/>
                <a:stretch>
                  <a:fillRect l="-2618" t="-1279"/>
                </a:stretch>
              </a:blipFill>
            </p:spPr>
            <p:txBody>
              <a:bodyPr/>
              <a:lstStyle/>
              <a:p>
                <a:r>
                  <a:rPr lang="en-US">
                    <a:noFill/>
                  </a:rPr>
                  <a:t> </a:t>
                </a:r>
              </a:p>
            </p:txBody>
          </p:sp>
        </mc:Fallback>
      </mc:AlternateContent>
      <p:grpSp>
        <p:nvGrpSpPr>
          <p:cNvPr id="9" name="Group 8"/>
          <p:cNvGrpSpPr/>
          <p:nvPr/>
        </p:nvGrpSpPr>
        <p:grpSpPr>
          <a:xfrm>
            <a:off x="549565" y="2214680"/>
            <a:ext cx="6096000" cy="4572000"/>
            <a:chOff x="549565" y="2214680"/>
            <a:chExt cx="6096000" cy="4572000"/>
          </a:xfrm>
        </p:grpSpPr>
        <p:pic>
          <p:nvPicPr>
            <p:cNvPr id="7" name="Picture 2" descr="C:\Users\athitsos\Dropbox\courses\cse6363\slides\15_dtw\2008_01_11_scene9_93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565" y="2214680"/>
              <a:ext cx="6096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2674624" y="4567425"/>
              <a:ext cx="151791" cy="15179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990894" y="4837655"/>
              <a:ext cx="151791" cy="15179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49305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dirty="0"/>
          </a:p>
        </p:txBody>
      </p:sp>
      <p:grpSp>
        <p:nvGrpSpPr>
          <p:cNvPr id="3" name="Group 2"/>
          <p:cNvGrpSpPr/>
          <p:nvPr/>
        </p:nvGrpSpPr>
        <p:grpSpPr>
          <a:xfrm>
            <a:off x="549565" y="2214680"/>
            <a:ext cx="6096001" cy="4572000"/>
            <a:chOff x="549565" y="2214680"/>
            <a:chExt cx="6096001" cy="4572000"/>
          </a:xfrm>
        </p:grpSpPr>
        <p:pic>
          <p:nvPicPr>
            <p:cNvPr id="2050" name="Picture 2" descr="C:\Users\athitsos\Dropbox\courses\cse6363\slides\15_dtw\2008_01_11_scene9_9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565" y="2214680"/>
              <a:ext cx="6096001" cy="457200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2674624" y="4483579"/>
              <a:ext cx="151791" cy="15179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002155" y="4801210"/>
              <a:ext cx="151791" cy="15179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Content Placeholder 2"/>
          <p:cNvSpPr>
            <a:spLocks noGrp="1"/>
          </p:cNvSpPr>
          <p:nvPr>
            <p:ph idx="1"/>
          </p:nvPr>
        </p:nvSpPr>
        <p:spPr>
          <a:xfrm>
            <a:off x="170089" y="1284420"/>
            <a:ext cx="8803821" cy="4876800"/>
          </a:xfrm>
        </p:spPr>
        <p:txBody>
          <a:bodyPr/>
          <a:lstStyle/>
          <a:p>
            <a:r>
              <a:rPr lang="en-US" sz="2400" dirty="0"/>
              <a:t>Here we see how hand locations are used to define feature vectors.</a:t>
            </a:r>
          </a:p>
        </p:txBody>
      </p:sp>
      <mc:AlternateContent xmlns:mc="http://schemas.openxmlformats.org/markup-compatibility/2006" xmlns:a14="http://schemas.microsoft.com/office/drawing/2010/main">
        <mc:Choice Requires="a14">
          <p:sp>
            <p:nvSpPr>
              <p:cNvPr id="12" name="TextBox 11"/>
              <p:cNvSpPr txBox="1"/>
              <p:nvPr/>
            </p:nvSpPr>
            <p:spPr>
              <a:xfrm>
                <a:off x="6744109" y="2456356"/>
                <a:ext cx="2325958" cy="2862322"/>
              </a:xfrm>
              <a:prstGeom prst="rect">
                <a:avLst/>
              </a:prstGeom>
              <a:noFill/>
            </p:spPr>
            <p:txBody>
              <a:bodyPr wrap="none" rtlCol="0">
                <a:spAutoFit/>
              </a:bodyPr>
              <a:lstStyle/>
              <a:p>
                <a:r>
                  <a:rPr lang="en-US" sz="2000" dirty="0"/>
                  <a:t>Frame 2:</a:t>
                </a:r>
              </a:p>
              <a:p>
                <a:r>
                  <a:rPr lang="en-US" sz="2000" dirty="0"/>
                  <a:t>Right hand center:</a:t>
                </a:r>
              </a:p>
              <a:p>
                <a14:m>
                  <m:oMath xmlns:m="http://schemas.openxmlformats.org/officeDocument/2006/math">
                    <m:r>
                      <a:rPr lang="en-US" sz="2000" b="0" i="1" smtClean="0">
                        <a:latin typeface="Cambria Math"/>
                      </a:rPr>
                      <m:t>(</m:t>
                    </m:r>
                    <m:r>
                      <a:rPr lang="en-US" sz="2000" b="0" i="1" smtClean="0">
                        <a:latin typeface="Cambria Math" panose="02040503050406030204" pitchFamily="18" charset="0"/>
                      </a:rPr>
                      <m:t>242</m:t>
                    </m:r>
                    <m:r>
                      <a:rPr lang="en-US" sz="2000" b="0" i="1" smtClean="0">
                        <a:latin typeface="Cambria Math"/>
                      </a:rPr>
                      <m:t>,2</m:t>
                    </m:r>
                    <m:r>
                      <a:rPr lang="en-US" sz="2000" b="0" i="1" smtClean="0">
                        <a:latin typeface="Cambria Math" panose="02040503050406030204" pitchFamily="18" charset="0"/>
                      </a:rPr>
                      <m:t>36</m:t>
                    </m:r>
                    <m:r>
                      <a:rPr lang="en-US" sz="2000" b="0" i="1" smtClean="0">
                        <a:latin typeface="Cambria Math"/>
                      </a:rPr>
                      <m:t>)</m:t>
                    </m:r>
                  </m:oMath>
                </a14:m>
                <a:r>
                  <a:rPr lang="en-US" sz="2000" dirty="0"/>
                  <a:t> </a:t>
                </a:r>
              </a:p>
              <a:p>
                <a:endParaRPr lang="en-US" sz="2000" dirty="0"/>
              </a:p>
              <a:p>
                <a:r>
                  <a:rPr lang="en-US" sz="2000" dirty="0"/>
                  <a:t>Left hand center:</a:t>
                </a:r>
              </a:p>
              <a:p>
                <a14:m>
                  <m:oMath xmlns:m="http://schemas.openxmlformats.org/officeDocument/2006/math">
                    <m:r>
                      <a:rPr lang="en-US" sz="2000" i="1">
                        <a:latin typeface="Cambria Math"/>
                      </a:rPr>
                      <m:t>(</m:t>
                    </m:r>
                    <m:r>
                      <a:rPr lang="en-US" sz="2000" i="1">
                        <a:latin typeface="Cambria Math" panose="02040503050406030204" pitchFamily="18" charset="0"/>
                      </a:rPr>
                      <m:t>2</m:t>
                    </m:r>
                    <m:r>
                      <a:rPr lang="en-US" sz="2000" b="0" i="1" smtClean="0">
                        <a:latin typeface="Cambria Math" panose="02040503050406030204" pitchFamily="18" charset="0"/>
                      </a:rPr>
                      <m:t>79,367</m:t>
                    </m:r>
                    <m:r>
                      <a:rPr lang="en-US" sz="2000" i="1">
                        <a:latin typeface="Cambria Math"/>
                      </a:rPr>
                      <m:t>)</m:t>
                    </m:r>
                  </m:oMath>
                </a14:m>
                <a:r>
                  <a:rPr lang="en-US" sz="2000" dirty="0"/>
                  <a:t> </a:t>
                </a:r>
              </a:p>
              <a:p>
                <a:endParaRPr lang="en-US" sz="2000" dirty="0"/>
              </a:p>
              <a:p>
                <a:pPr/>
                <a:r>
                  <a:rPr lang="en-US" sz="2000" dirty="0"/>
                  <a:t>Feature vector </a:t>
                </a:r>
                <a14:m>
                  <m:oMath xmlns:m="http://schemas.openxmlformats.org/officeDocument/2006/math">
                    <m:sSub>
                      <m:sSubPr>
                        <m:ctrlPr>
                          <a:rPr lang="en-US" sz="2000" i="1">
                            <a:latin typeface="Cambria Math" panose="02040503050406030204" pitchFamily="18" charset="0"/>
                          </a:rPr>
                        </m:ctrlPr>
                      </m:sSubPr>
                      <m:e>
                        <m:r>
                          <a:rPr lang="en-US" sz="2000" b="1" i="1">
                            <a:latin typeface="Cambria Math"/>
                          </a:rPr>
                          <m:t>𝒙</m:t>
                        </m:r>
                      </m:e>
                      <m:sub>
                        <m:r>
                          <a:rPr lang="en-US" sz="2000" b="0" i="1" smtClean="0">
                            <a:latin typeface="Cambria Math" panose="02040503050406030204" pitchFamily="18" charset="0"/>
                          </a:rPr>
                          <m:t>2</m:t>
                        </m:r>
                      </m:sub>
                    </m:sSub>
                  </m:oMath>
                </a14:m>
                <a:r>
                  <a:rPr lang="en-US" sz="2000" dirty="0"/>
                  <a:t>:</a:t>
                </a:r>
                <a:br>
                  <a:rPr lang="en-US" sz="2000" dirty="0"/>
                </a:br>
                <a14:m>
                  <m:oMathPara xmlns:m="http://schemas.openxmlformats.org/officeDocument/2006/math">
                    <m:oMathParaPr>
                      <m:jc m:val="left"/>
                    </m:oMathParaPr>
                    <m:oMath xmlns:m="http://schemas.openxmlformats.org/officeDocument/2006/math">
                      <m:d>
                        <m:dPr>
                          <m:ctrlPr>
                            <a:rPr lang="en-US" sz="2000" b="0" i="1" smtClean="0">
                              <a:latin typeface="Cambria Math" panose="02040503050406030204" pitchFamily="18" charset="0"/>
                            </a:rPr>
                          </m:ctrlPr>
                        </m:dPr>
                        <m:e>
                          <m:r>
                            <a:rPr lang="en-US" sz="2000" b="0" i="1" smtClean="0">
                              <a:latin typeface="Cambria Math" panose="02040503050406030204" pitchFamily="18" charset="0"/>
                            </a:rPr>
                            <m:t>242,236,279,367</m:t>
                          </m:r>
                        </m:e>
                      </m:d>
                    </m:oMath>
                  </m:oMathPara>
                </a14:m>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6744109" y="2456356"/>
                <a:ext cx="2325958" cy="2862322"/>
              </a:xfrm>
              <a:prstGeom prst="rect">
                <a:avLst/>
              </a:prstGeom>
              <a:blipFill>
                <a:blip r:embed="rId4"/>
                <a:stretch>
                  <a:fillRect l="-2618" t="-1279"/>
                </a:stretch>
              </a:blipFill>
            </p:spPr>
            <p:txBody>
              <a:bodyPr/>
              <a:lstStyle/>
              <a:p>
                <a:r>
                  <a:rPr lang="en-US">
                    <a:noFill/>
                  </a:rPr>
                  <a:t> </a:t>
                </a:r>
              </a:p>
            </p:txBody>
          </p:sp>
        </mc:Fallback>
      </mc:AlternateContent>
      <p:sp>
        <p:nvSpPr>
          <p:cNvPr id="13" name="Title 1"/>
          <p:cNvSpPr>
            <a:spLocks noGrp="1"/>
          </p:cNvSpPr>
          <p:nvPr>
            <p:ph type="title"/>
          </p:nvPr>
        </p:nvSpPr>
        <p:spPr>
          <a:xfrm>
            <a:off x="297309" y="152400"/>
            <a:ext cx="8516711" cy="990600"/>
          </a:xfrm>
        </p:spPr>
        <p:txBody>
          <a:bodyPr/>
          <a:lstStyle/>
          <a:p>
            <a:r>
              <a:rPr lang="en-US" dirty="0"/>
              <a:t>Example: Hand Positions as Features</a:t>
            </a:r>
          </a:p>
        </p:txBody>
      </p:sp>
    </p:spTree>
    <p:extLst>
      <p:ext uri="{BB962C8B-B14F-4D97-AF65-F5344CB8AC3E}">
        <p14:creationId xmlns:p14="http://schemas.microsoft.com/office/powerpoint/2010/main" val="1783286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dirty="0"/>
          </a:p>
        </p:txBody>
      </p:sp>
      <p:grpSp>
        <p:nvGrpSpPr>
          <p:cNvPr id="3" name="Group 2"/>
          <p:cNvGrpSpPr/>
          <p:nvPr/>
        </p:nvGrpSpPr>
        <p:grpSpPr>
          <a:xfrm>
            <a:off x="549565" y="2214680"/>
            <a:ext cx="6096001" cy="4572000"/>
            <a:chOff x="549565" y="2214680"/>
            <a:chExt cx="6096001" cy="4572000"/>
          </a:xfrm>
        </p:grpSpPr>
        <p:pic>
          <p:nvPicPr>
            <p:cNvPr id="3074" name="Picture 2" descr="C:\Users\athitsos\Dropbox\courses\cse6363\slides\15_dtw\2008_01_11_scene9_93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565" y="2214680"/>
              <a:ext cx="6096001" cy="457200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2674624" y="4415635"/>
              <a:ext cx="151791" cy="15179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002155" y="4785308"/>
              <a:ext cx="151791" cy="15179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Content Placeholder 2"/>
          <p:cNvSpPr>
            <a:spLocks noGrp="1"/>
          </p:cNvSpPr>
          <p:nvPr>
            <p:ph idx="1"/>
          </p:nvPr>
        </p:nvSpPr>
        <p:spPr>
          <a:xfrm>
            <a:off x="170089" y="1284420"/>
            <a:ext cx="8803821" cy="4876800"/>
          </a:xfrm>
        </p:spPr>
        <p:txBody>
          <a:bodyPr/>
          <a:lstStyle/>
          <a:p>
            <a:r>
              <a:rPr lang="en-US" sz="2400" dirty="0"/>
              <a:t>Here we see how hand locations are used to define feature vectors.</a:t>
            </a:r>
          </a:p>
        </p:txBody>
      </p:sp>
      <mc:AlternateContent xmlns:mc="http://schemas.openxmlformats.org/markup-compatibility/2006" xmlns:a14="http://schemas.microsoft.com/office/drawing/2010/main">
        <mc:Choice Requires="a14">
          <p:sp>
            <p:nvSpPr>
              <p:cNvPr id="12" name="TextBox 11"/>
              <p:cNvSpPr txBox="1"/>
              <p:nvPr/>
            </p:nvSpPr>
            <p:spPr>
              <a:xfrm>
                <a:off x="6744109" y="2456356"/>
                <a:ext cx="2325958" cy="2862322"/>
              </a:xfrm>
              <a:prstGeom prst="rect">
                <a:avLst/>
              </a:prstGeom>
              <a:noFill/>
            </p:spPr>
            <p:txBody>
              <a:bodyPr wrap="none" rtlCol="0">
                <a:spAutoFit/>
              </a:bodyPr>
              <a:lstStyle/>
              <a:p>
                <a:r>
                  <a:rPr lang="en-US" sz="2000" dirty="0"/>
                  <a:t>Frame 3:</a:t>
                </a:r>
              </a:p>
              <a:p>
                <a:r>
                  <a:rPr lang="en-US" sz="2000" dirty="0"/>
                  <a:t>Right hand center:</a:t>
                </a:r>
              </a:p>
              <a:p>
                <a14:m>
                  <m:oMath xmlns:m="http://schemas.openxmlformats.org/officeDocument/2006/math">
                    <m:r>
                      <a:rPr lang="en-US" sz="2000" b="0" i="1" smtClean="0">
                        <a:latin typeface="Cambria Math"/>
                      </a:rPr>
                      <m:t>(</m:t>
                    </m:r>
                    <m:r>
                      <a:rPr lang="en-US" sz="2000" b="0" i="1" smtClean="0">
                        <a:latin typeface="Cambria Math" panose="02040503050406030204" pitchFamily="18" charset="0"/>
                      </a:rPr>
                      <m:t>235</m:t>
                    </m:r>
                    <m:r>
                      <a:rPr lang="en-US" sz="2000" b="0" i="1" smtClean="0">
                        <a:latin typeface="Cambria Math"/>
                      </a:rPr>
                      <m:t>,2</m:t>
                    </m:r>
                    <m:r>
                      <a:rPr lang="en-US" sz="2000" b="0" i="1" smtClean="0">
                        <a:latin typeface="Cambria Math" panose="02040503050406030204" pitchFamily="18" charset="0"/>
                      </a:rPr>
                      <m:t>37</m:t>
                    </m:r>
                    <m:r>
                      <a:rPr lang="en-US" sz="2000" b="0" i="1" smtClean="0">
                        <a:latin typeface="Cambria Math"/>
                      </a:rPr>
                      <m:t>)</m:t>
                    </m:r>
                  </m:oMath>
                </a14:m>
                <a:r>
                  <a:rPr lang="en-US" sz="2000" dirty="0"/>
                  <a:t> </a:t>
                </a:r>
              </a:p>
              <a:p>
                <a:endParaRPr lang="en-US" sz="2000" dirty="0"/>
              </a:p>
              <a:p>
                <a:r>
                  <a:rPr lang="en-US" sz="2000" dirty="0"/>
                  <a:t>Left hand center:</a:t>
                </a:r>
              </a:p>
              <a:p>
                <a14:m>
                  <m:oMath xmlns:m="http://schemas.openxmlformats.org/officeDocument/2006/math">
                    <m:r>
                      <a:rPr lang="en-US" sz="2000" i="1">
                        <a:latin typeface="Cambria Math"/>
                      </a:rPr>
                      <m:t>(</m:t>
                    </m:r>
                    <m:r>
                      <a:rPr lang="en-US" sz="2000" i="1">
                        <a:latin typeface="Cambria Math" panose="02040503050406030204" pitchFamily="18" charset="0"/>
                      </a:rPr>
                      <m:t>2</m:t>
                    </m:r>
                    <m:r>
                      <a:rPr lang="en-US" sz="2000" b="0" i="1" smtClean="0">
                        <a:latin typeface="Cambria Math" panose="02040503050406030204" pitchFamily="18" charset="0"/>
                      </a:rPr>
                      <m:t>77,368</m:t>
                    </m:r>
                    <m:r>
                      <a:rPr lang="en-US" sz="2000" i="1">
                        <a:latin typeface="Cambria Math"/>
                      </a:rPr>
                      <m:t>)</m:t>
                    </m:r>
                  </m:oMath>
                </a14:m>
                <a:r>
                  <a:rPr lang="en-US" sz="2000" dirty="0"/>
                  <a:t> </a:t>
                </a:r>
              </a:p>
              <a:p>
                <a:endParaRPr lang="en-US" sz="2000" dirty="0"/>
              </a:p>
              <a:p>
                <a:pPr/>
                <a:r>
                  <a:rPr lang="en-US" sz="2000" dirty="0"/>
                  <a:t>Feature vector </a:t>
                </a:r>
                <a14:m>
                  <m:oMath xmlns:m="http://schemas.openxmlformats.org/officeDocument/2006/math">
                    <m:sSub>
                      <m:sSubPr>
                        <m:ctrlPr>
                          <a:rPr lang="en-US" sz="2000" i="1">
                            <a:latin typeface="Cambria Math" panose="02040503050406030204" pitchFamily="18" charset="0"/>
                          </a:rPr>
                        </m:ctrlPr>
                      </m:sSubPr>
                      <m:e>
                        <m:r>
                          <a:rPr lang="en-US" sz="2000" b="1" i="1">
                            <a:latin typeface="Cambria Math"/>
                          </a:rPr>
                          <m:t>𝒙</m:t>
                        </m:r>
                      </m:e>
                      <m:sub>
                        <m:r>
                          <a:rPr lang="en-US" sz="2000" b="0" i="1" smtClean="0">
                            <a:latin typeface="Cambria Math" panose="02040503050406030204" pitchFamily="18" charset="0"/>
                          </a:rPr>
                          <m:t>3</m:t>
                        </m:r>
                      </m:sub>
                    </m:sSub>
                  </m:oMath>
                </a14:m>
                <a:r>
                  <a:rPr lang="en-US" sz="2000" dirty="0"/>
                  <a:t>:</a:t>
                </a:r>
                <a:br>
                  <a:rPr lang="en-US" sz="2000" dirty="0"/>
                </a:br>
                <a14:m>
                  <m:oMathPara xmlns:m="http://schemas.openxmlformats.org/officeDocument/2006/math">
                    <m:oMathParaPr>
                      <m:jc m:val="left"/>
                    </m:oMathParaPr>
                    <m:oMath xmlns:m="http://schemas.openxmlformats.org/officeDocument/2006/math">
                      <m:d>
                        <m:dPr>
                          <m:ctrlPr>
                            <a:rPr lang="en-US" sz="2000" b="0" i="1" smtClean="0">
                              <a:latin typeface="Cambria Math" panose="02040503050406030204" pitchFamily="18" charset="0"/>
                            </a:rPr>
                          </m:ctrlPr>
                        </m:dPr>
                        <m:e>
                          <m:r>
                            <a:rPr lang="en-US" sz="2000" b="0" i="1" smtClean="0">
                              <a:latin typeface="Cambria Math" panose="02040503050406030204" pitchFamily="18" charset="0"/>
                            </a:rPr>
                            <m:t>235,237,277,368</m:t>
                          </m:r>
                        </m:e>
                      </m:d>
                    </m:oMath>
                  </m:oMathPara>
                </a14:m>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6744109" y="2456356"/>
                <a:ext cx="2325958" cy="2862322"/>
              </a:xfrm>
              <a:prstGeom prst="rect">
                <a:avLst/>
              </a:prstGeom>
              <a:blipFill>
                <a:blip r:embed="rId4"/>
                <a:stretch>
                  <a:fillRect l="-2618" t="-1279"/>
                </a:stretch>
              </a:blipFill>
            </p:spPr>
            <p:txBody>
              <a:bodyPr/>
              <a:lstStyle/>
              <a:p>
                <a:r>
                  <a:rPr lang="en-US">
                    <a:noFill/>
                  </a:rPr>
                  <a:t> </a:t>
                </a:r>
              </a:p>
            </p:txBody>
          </p:sp>
        </mc:Fallback>
      </mc:AlternateContent>
      <p:sp>
        <p:nvSpPr>
          <p:cNvPr id="14" name="Title 1"/>
          <p:cNvSpPr>
            <a:spLocks noGrp="1"/>
          </p:cNvSpPr>
          <p:nvPr>
            <p:ph type="title"/>
          </p:nvPr>
        </p:nvSpPr>
        <p:spPr>
          <a:xfrm>
            <a:off x="297309" y="152400"/>
            <a:ext cx="8516711" cy="990600"/>
          </a:xfrm>
        </p:spPr>
        <p:txBody>
          <a:bodyPr/>
          <a:lstStyle/>
          <a:p>
            <a:r>
              <a:rPr lang="en-US" dirty="0"/>
              <a:t>Example: Hand Positions as Features</a:t>
            </a:r>
          </a:p>
        </p:txBody>
      </p:sp>
    </p:spTree>
    <p:extLst>
      <p:ext uri="{BB962C8B-B14F-4D97-AF65-F5344CB8AC3E}">
        <p14:creationId xmlns:p14="http://schemas.microsoft.com/office/powerpoint/2010/main" val="846870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121" y="152400"/>
            <a:ext cx="8817996" cy="990600"/>
          </a:xfrm>
        </p:spPr>
        <p:txBody>
          <a:bodyPr/>
          <a:lstStyle/>
          <a:p>
            <a:r>
              <a:rPr lang="en-US" dirty="0"/>
              <a:t>Example: The Jena Climate Dataset</a:t>
            </a:r>
          </a:p>
        </p:txBody>
      </p:sp>
      <p:sp>
        <p:nvSpPr>
          <p:cNvPr id="3" name="Content Placeholder 2"/>
          <p:cNvSpPr>
            <a:spLocks noGrp="1"/>
          </p:cNvSpPr>
          <p:nvPr>
            <p:ph idx="1"/>
          </p:nvPr>
        </p:nvSpPr>
        <p:spPr/>
        <p:txBody>
          <a:bodyPr/>
          <a:lstStyle/>
          <a:p>
            <a:r>
              <a:rPr lang="en-US" sz="2400" dirty="0"/>
              <a:t>The Jena Climate dataset is a weather time series dataset.</a:t>
            </a:r>
          </a:p>
          <a:p>
            <a:pPr lvl="1"/>
            <a:r>
              <a:rPr lang="en-US" sz="2000" dirty="0"/>
              <a:t>Publicly available at: </a:t>
            </a:r>
            <a:r>
              <a:rPr lang="en-US" sz="2000" dirty="0">
                <a:hlinkClick r:id="rId3"/>
              </a:rPr>
              <a:t>https://www.kaggle.com/mnassrib/jena-climate</a:t>
            </a:r>
            <a:endParaRPr lang="en-US" sz="2000" dirty="0"/>
          </a:p>
          <a:p>
            <a:r>
              <a:rPr lang="en-US" sz="2400" dirty="0"/>
              <a:t>The data was recorded at the Weather Station of the Max Planck Institute for Biogeochemistry in Jena, Germany.</a:t>
            </a:r>
          </a:p>
          <a:p>
            <a:r>
              <a:rPr lang="en-US" sz="2400" dirty="0"/>
              <a:t>8 years of data: January 1, 2009 to December 31, 2016.</a:t>
            </a:r>
          </a:p>
          <a:p>
            <a:r>
              <a:rPr lang="en-US" sz="2400" dirty="0"/>
              <a:t>A feature vector was recorded every 10 minutes during those eight years.</a:t>
            </a:r>
          </a:p>
          <a:p>
            <a:r>
              <a:rPr lang="en-US" sz="2400" dirty="0"/>
              <a:t>Each feature vector is 14-dimensional.</a:t>
            </a:r>
          </a:p>
          <a:p>
            <a:r>
              <a:rPr lang="en-US" sz="2400" dirty="0"/>
              <a:t>These are some of the recorded features:</a:t>
            </a:r>
          </a:p>
          <a:p>
            <a:pPr lvl="1"/>
            <a:r>
              <a:rPr lang="en-US" sz="2000" dirty="0"/>
              <a:t>Air temperature.</a:t>
            </a:r>
          </a:p>
          <a:p>
            <a:pPr lvl="1"/>
            <a:r>
              <a:rPr lang="en-US" sz="2000" dirty="0"/>
              <a:t>Atmospheric pressure.</a:t>
            </a:r>
          </a:p>
          <a:p>
            <a:pPr lvl="1"/>
            <a:r>
              <a:rPr lang="en-US" sz="2000" dirty="0"/>
              <a:t>Humidity.</a:t>
            </a:r>
          </a:p>
          <a:p>
            <a:pPr lvl="1"/>
            <a:r>
              <a:rPr lang="en-US" sz="2000" dirty="0"/>
              <a:t>Wind direction…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dirty="0"/>
          </a:p>
        </p:txBody>
      </p:sp>
    </p:spTree>
    <p:extLst>
      <p:ext uri="{BB962C8B-B14F-4D97-AF65-F5344CB8AC3E}">
        <p14:creationId xmlns:p14="http://schemas.microsoft.com/office/powerpoint/2010/main" val="4063936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121" y="152400"/>
            <a:ext cx="8817996" cy="990600"/>
          </a:xfrm>
        </p:spPr>
        <p:txBody>
          <a:bodyPr/>
          <a:lstStyle/>
          <a:p>
            <a:r>
              <a:rPr lang="en-US" dirty="0"/>
              <a:t>Plan for the Next Few Weeks</a:t>
            </a:r>
          </a:p>
        </p:txBody>
      </p:sp>
      <p:sp>
        <p:nvSpPr>
          <p:cNvPr id="3" name="Content Placeholder 2"/>
          <p:cNvSpPr>
            <a:spLocks noGrp="1"/>
          </p:cNvSpPr>
          <p:nvPr>
            <p:ph idx="1"/>
          </p:nvPr>
        </p:nvSpPr>
        <p:spPr/>
        <p:txBody>
          <a:bodyPr/>
          <a:lstStyle/>
          <a:p>
            <a:r>
              <a:rPr lang="en-US" sz="2400" dirty="0"/>
              <a:t>We will work with the Jena Climate dataset and apply various methods for time series analysis.</a:t>
            </a:r>
          </a:p>
          <a:p>
            <a:r>
              <a:rPr lang="en-US" sz="2400" dirty="0"/>
              <a:t>In working with this dataset, we will follow Chapter 10 of the textbook “Deep Learning with Python”, Second Edition, 2021, by François </a:t>
            </a:r>
            <a:r>
              <a:rPr lang="en-US" sz="2400" dirty="0" err="1"/>
              <a:t>Chollet</a:t>
            </a:r>
            <a:r>
              <a:rPr lang="en-US" sz="2400" dirty="0"/>
              <a:t>.</a:t>
            </a:r>
          </a:p>
          <a:p>
            <a:r>
              <a:rPr lang="en-US" sz="2400" dirty="0"/>
              <a:t>The learning task we will address is forecasting:</a:t>
            </a:r>
          </a:p>
          <a:p>
            <a:pPr lvl="1"/>
            <a:r>
              <a:rPr lang="en-US" sz="2000" dirty="0"/>
              <a:t>Given data from the last five days, the goal is to predict the temperature exactly 24 hours from now.</a:t>
            </a:r>
          </a:p>
          <a:p>
            <a:r>
              <a:rPr lang="en-US" sz="2400" dirty="0"/>
              <a:t>We first will try some simple methods, based on what we already know.</a:t>
            </a:r>
          </a:p>
          <a:p>
            <a:r>
              <a:rPr lang="en-US" sz="2400" dirty="0"/>
              <a:t>Then we will introduce </a:t>
            </a:r>
            <a:r>
              <a:rPr lang="en-US" sz="2400" b="1" u="sng" dirty="0"/>
              <a:t>Recurrent Neural Networks</a:t>
            </a:r>
            <a:r>
              <a:rPr lang="en-US" sz="2400" dirty="0"/>
              <a:t> (RNNs), which are explicitly designed to process time series data.</a:t>
            </a:r>
          </a:p>
          <a:p>
            <a:pPr lvl="1"/>
            <a:r>
              <a:rPr lang="en-US" sz="2000" dirty="0"/>
              <a:t>They are based on a new type of layer, called “Recurrent Layer”.</a:t>
            </a:r>
          </a:p>
          <a:p>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dirty="0"/>
          </a:p>
        </p:txBody>
      </p:sp>
    </p:spTree>
    <p:extLst>
      <p:ext uri="{BB962C8B-B14F-4D97-AF65-F5344CB8AC3E}">
        <p14:creationId xmlns:p14="http://schemas.microsoft.com/office/powerpoint/2010/main" val="2068640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121" y="152400"/>
            <a:ext cx="8817996" cy="990600"/>
          </a:xfrm>
        </p:spPr>
        <p:txBody>
          <a:bodyPr/>
          <a:lstStyle/>
          <a:p>
            <a:r>
              <a:rPr lang="en-US" dirty="0"/>
              <a:t>Plan for the Next Few Weeks</a:t>
            </a:r>
          </a:p>
        </p:txBody>
      </p:sp>
      <p:sp>
        <p:nvSpPr>
          <p:cNvPr id="3" name="Content Placeholder 2"/>
          <p:cNvSpPr>
            <a:spLocks noGrp="1"/>
          </p:cNvSpPr>
          <p:nvPr>
            <p:ph idx="1"/>
          </p:nvPr>
        </p:nvSpPr>
        <p:spPr/>
        <p:txBody>
          <a:bodyPr/>
          <a:lstStyle/>
          <a:p>
            <a:r>
              <a:rPr lang="en-US" sz="2400" dirty="0"/>
              <a:t>After that, we will work with text data.</a:t>
            </a:r>
          </a:p>
          <a:p>
            <a:pPr lvl="1"/>
            <a:r>
              <a:rPr lang="en-US" sz="2000" dirty="0"/>
              <a:t>One task: recognizing if an IMDB movie review is positive or negative.</a:t>
            </a:r>
          </a:p>
          <a:p>
            <a:pPr lvl="1"/>
            <a:r>
              <a:rPr lang="en-US" sz="2000" dirty="0"/>
              <a:t>Another task: translating from English to Spanish.</a:t>
            </a:r>
          </a:p>
          <a:p>
            <a:r>
              <a:rPr lang="en-US" sz="2400" dirty="0"/>
              <a:t>On the topic of working with text data, we will follow Chapter 11 of the textbook “Deep Learning with Python”, Second Edition, 2021, by François </a:t>
            </a:r>
            <a:r>
              <a:rPr lang="en-US" sz="2400" dirty="0" err="1"/>
              <a:t>Chollet</a:t>
            </a:r>
            <a:r>
              <a:rPr lang="en-US" sz="2400" dirty="0"/>
              <a:t>. </a:t>
            </a:r>
          </a:p>
          <a:p>
            <a:r>
              <a:rPr lang="en-US" sz="2400" dirty="0"/>
              <a:t>We will study various methods for converting text data to time series.</a:t>
            </a:r>
          </a:p>
          <a:p>
            <a:r>
              <a:rPr lang="en-US" sz="2400" dirty="0"/>
              <a:t>We will apply and evaluate RNNs on our two tasks.</a:t>
            </a:r>
          </a:p>
          <a:p>
            <a:r>
              <a:rPr lang="en-US" sz="2400" dirty="0"/>
              <a:t>We will then introduce and apply yet another type of neural networks, called Transformers.</a:t>
            </a:r>
          </a:p>
          <a:p>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dirty="0"/>
          </a:p>
        </p:txBody>
      </p:sp>
    </p:spTree>
    <p:extLst>
      <p:ext uri="{BB962C8B-B14F-4D97-AF65-F5344CB8AC3E}">
        <p14:creationId xmlns:p14="http://schemas.microsoft.com/office/powerpoint/2010/main" val="1024822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Sequential Data</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400" b="1" u="sng" dirty="0"/>
                  <a:t>Sequential data</a:t>
                </a:r>
                <a:r>
                  <a:rPr lang="en-US" sz="2400" dirty="0"/>
                  <a:t>, as the name implies, are </a:t>
                </a:r>
                <a:r>
                  <a:rPr lang="en-US" sz="2400" b="1" u="sng" dirty="0"/>
                  <a:t>sequences</a:t>
                </a:r>
                <a:r>
                  <a:rPr lang="en-US" sz="2400" dirty="0"/>
                  <a:t>.</a:t>
                </a:r>
              </a:p>
              <a:p>
                <a:r>
                  <a:rPr lang="en-US" sz="2400" dirty="0"/>
                  <a:t>What is the difference between a </a:t>
                </a:r>
                <a:r>
                  <a:rPr lang="en-US" sz="2400" b="1" dirty="0"/>
                  <a:t>sequence</a:t>
                </a:r>
                <a:r>
                  <a:rPr lang="en-US" sz="2400" dirty="0"/>
                  <a:t> and a </a:t>
                </a:r>
                <a:r>
                  <a:rPr lang="en-US" sz="2400" b="1" dirty="0"/>
                  <a:t>set</a:t>
                </a:r>
                <a:r>
                  <a:rPr lang="en-US" sz="2400" dirty="0"/>
                  <a:t>?</a:t>
                </a:r>
              </a:p>
              <a:p>
                <a:r>
                  <a:rPr lang="en-US" sz="2400" dirty="0"/>
                  <a:t>A set is a collection of elements, with no inherent order.</a:t>
                </a:r>
              </a:p>
              <a:p>
                <a:pPr lvl="1"/>
                <a:r>
                  <a:rPr lang="en-US" sz="2000" dirty="0"/>
                  <a:t>{1,2,3} = {3,1,2} = {2,1,3}, the order in which we write the elements does not matter.</a:t>
                </a:r>
              </a:p>
              <a:p>
                <a:r>
                  <a:rPr lang="en-US" sz="2400" dirty="0"/>
                  <a:t>A sequence </a:t>
                </a:r>
                <a14:m>
                  <m:oMath xmlns:m="http://schemas.openxmlformats.org/officeDocument/2006/math">
                    <m:r>
                      <a:rPr lang="en-US" sz="2400" b="1" i="1" dirty="0">
                        <a:latin typeface="Cambria Math"/>
                      </a:rPr>
                      <m:t>𝑿</m:t>
                    </m:r>
                  </m:oMath>
                </a14:m>
                <a:r>
                  <a:rPr lang="en-US" sz="2400" dirty="0"/>
                  <a:t> is a set of elements, together with a </a:t>
                </a:r>
                <a:r>
                  <a:rPr lang="en-US" sz="2400" b="1" dirty="0"/>
                  <a:t>total order </a:t>
                </a:r>
                <a:r>
                  <a:rPr lang="en-US" sz="2400" dirty="0"/>
                  <a:t>imposed on those elements.</a:t>
                </a:r>
              </a:p>
              <a:p>
                <a:pPr lvl="1"/>
                <a:r>
                  <a:rPr lang="en-US" sz="2000" dirty="0"/>
                  <a:t>A </a:t>
                </a:r>
                <a:r>
                  <a:rPr lang="en-US" sz="2000" b="1" dirty="0"/>
                  <a:t>total order</a:t>
                </a:r>
                <a:r>
                  <a:rPr lang="en-US" sz="2000" dirty="0"/>
                  <a:t> describes, for any two elements </a:t>
                </a:r>
                <a14:m>
                  <m:oMath xmlns:m="http://schemas.openxmlformats.org/officeDocument/2006/math">
                    <m:sSub>
                      <m:sSubPr>
                        <m:ctrlPr>
                          <a:rPr lang="en-US" sz="2000" b="1" i="1" dirty="0">
                            <a:latin typeface="Cambria Math" panose="02040503050406030204" pitchFamily="18" charset="0"/>
                          </a:rPr>
                        </m:ctrlPr>
                      </m:sSubPr>
                      <m:e>
                        <m:r>
                          <a:rPr lang="en-US" sz="2000" b="1" i="1" dirty="0">
                            <a:latin typeface="Cambria Math"/>
                          </a:rPr>
                          <m:t>𝒙</m:t>
                        </m:r>
                      </m:e>
                      <m:sub>
                        <m:r>
                          <a:rPr lang="en-US" sz="2000" b="1" i="1" dirty="0">
                            <a:latin typeface="Cambria Math"/>
                          </a:rPr>
                          <m:t>𝟏</m:t>
                        </m:r>
                      </m:sub>
                    </m:sSub>
                    <m:r>
                      <a:rPr lang="en-US" sz="2000" b="1" i="1" dirty="0">
                        <a:latin typeface="Cambria Math"/>
                      </a:rPr>
                      <m:t>,</m:t>
                    </m:r>
                    <m:sSub>
                      <m:sSubPr>
                        <m:ctrlPr>
                          <a:rPr lang="en-US" sz="2000" b="1" i="1" dirty="0">
                            <a:latin typeface="Cambria Math" panose="02040503050406030204" pitchFamily="18" charset="0"/>
                          </a:rPr>
                        </m:ctrlPr>
                      </m:sSubPr>
                      <m:e>
                        <m:r>
                          <a:rPr lang="en-US" sz="2000" b="1" i="1" dirty="0">
                            <a:latin typeface="Cambria Math"/>
                          </a:rPr>
                          <m:t>𝒙</m:t>
                        </m:r>
                      </m:e>
                      <m:sub>
                        <m:r>
                          <a:rPr lang="en-US" sz="2000" b="1" i="1" dirty="0">
                            <a:latin typeface="Cambria Math"/>
                          </a:rPr>
                          <m:t>𝟐</m:t>
                        </m:r>
                      </m:sub>
                    </m:sSub>
                  </m:oMath>
                </a14:m>
                <a:r>
                  <a:rPr lang="en-US" sz="2000" dirty="0"/>
                  <a:t>, which of them comes before and which comes after.</a:t>
                </a:r>
              </a:p>
              <a:p>
                <a:pPr lvl="1"/>
                <a:r>
                  <a:rPr lang="en-US" sz="2000" dirty="0"/>
                  <a:t>Sequences (1,2,3), (3,1,2), (2,1,3) are all different from each other, because the order of elements matters.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963" t="-1000" r="-111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dirty="0"/>
          </a:p>
        </p:txBody>
      </p:sp>
    </p:spTree>
    <p:extLst>
      <p:ext uri="{BB962C8B-B14F-4D97-AF65-F5344CB8AC3E}">
        <p14:creationId xmlns:p14="http://schemas.microsoft.com/office/powerpoint/2010/main" val="3468695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990600"/>
          </a:xfrm>
        </p:spPr>
        <p:txBody>
          <a:bodyPr/>
          <a:lstStyle/>
          <a:p>
            <a:r>
              <a:rPr lang="en-US" dirty="0"/>
              <a:t>Jena Climate Dataset: A Closer Look</a:t>
            </a:r>
          </a:p>
        </p:txBody>
      </p:sp>
      <p:sp>
        <p:nvSpPr>
          <p:cNvPr id="3" name="Content Placeholder 2"/>
          <p:cNvSpPr>
            <a:spLocks noGrp="1"/>
          </p:cNvSpPr>
          <p:nvPr>
            <p:ph idx="1"/>
          </p:nvPr>
        </p:nvSpPr>
        <p:spPr/>
        <p:txBody>
          <a:bodyPr/>
          <a:lstStyle/>
          <a:p>
            <a:r>
              <a:rPr lang="en-US" sz="2400" dirty="0"/>
              <a:t>You can download the dataset from:</a:t>
            </a:r>
          </a:p>
          <a:p>
            <a:pPr marL="0" indent="0">
              <a:buNone/>
            </a:pPr>
            <a:r>
              <a:rPr lang="en-US" sz="2400" dirty="0">
                <a:hlinkClick r:id="rId3"/>
              </a:rPr>
              <a:t>https://www.kaggle.com/mnassrib/jena-climate</a:t>
            </a:r>
            <a:endParaRPr lang="en-US" sz="2400" dirty="0"/>
          </a:p>
          <a:p>
            <a:r>
              <a:rPr lang="en-US" sz="2400" dirty="0"/>
              <a:t>The dataset is saved in a CSV file with 15 columns:</a:t>
            </a:r>
          </a:p>
          <a:p>
            <a:pPr lvl="1"/>
            <a:r>
              <a:rPr lang="en-US" sz="2000" dirty="0"/>
              <a:t>0: Date and Time</a:t>
            </a:r>
          </a:p>
          <a:p>
            <a:pPr lvl="1"/>
            <a:r>
              <a:rPr lang="en-US" sz="2000" dirty="0"/>
              <a:t>1: Atmospheric pressure, in </a:t>
            </a:r>
            <a:r>
              <a:rPr lang="en-US" sz="2000" dirty="0" err="1"/>
              <a:t>millibars</a:t>
            </a:r>
            <a:r>
              <a:rPr lang="en-US" sz="2000" dirty="0"/>
              <a:t>.</a:t>
            </a:r>
          </a:p>
          <a:p>
            <a:pPr lvl="1"/>
            <a:r>
              <a:rPr lang="en-US" sz="2000" dirty="0"/>
              <a:t>2: Temperature in Celsius.</a:t>
            </a:r>
          </a:p>
          <a:p>
            <a:pPr lvl="1"/>
            <a:r>
              <a:rPr lang="en-US" sz="2000" dirty="0"/>
              <a:t>3: Temperature in Kelvin.</a:t>
            </a:r>
          </a:p>
          <a:p>
            <a:pPr lvl="1"/>
            <a:r>
              <a:rPr lang="en-US" sz="2000" dirty="0"/>
              <a:t>4: Temperature in Celsius relative to humidity. According to the dataset web page, “Dew Point is a measure of the absolute amount of water in the air, the DP is the temperature at which the air cannot hold all the moisture in it and water condenses.”</a:t>
            </a:r>
          </a:p>
          <a:p>
            <a:pPr lvl="1"/>
            <a:r>
              <a:rPr lang="en-US" sz="2000" dirty="0"/>
              <a:t>5: Relative humidity.</a:t>
            </a:r>
          </a:p>
          <a:p>
            <a:pPr lvl="1"/>
            <a:r>
              <a:rPr lang="en-US" sz="2000" dirty="0"/>
              <a:t>6: Saturation vapor pressure.</a:t>
            </a:r>
          </a:p>
          <a:p>
            <a:pPr lvl="1"/>
            <a:r>
              <a:rPr lang="en-US" sz="2000" dirty="0"/>
              <a:t>7: Vapor pressure.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dirty="0"/>
          </a:p>
        </p:txBody>
      </p:sp>
    </p:spTree>
    <p:extLst>
      <p:ext uri="{BB962C8B-B14F-4D97-AF65-F5344CB8AC3E}">
        <p14:creationId xmlns:p14="http://schemas.microsoft.com/office/powerpoint/2010/main" val="2827691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990600"/>
          </a:xfrm>
        </p:spPr>
        <p:txBody>
          <a:bodyPr/>
          <a:lstStyle/>
          <a:p>
            <a:r>
              <a:rPr lang="en-US" dirty="0"/>
              <a:t>Jena Climate Dataset: A Closer Look</a:t>
            </a:r>
          </a:p>
        </p:txBody>
      </p:sp>
      <p:sp>
        <p:nvSpPr>
          <p:cNvPr id="3" name="Content Placeholder 2"/>
          <p:cNvSpPr>
            <a:spLocks noGrp="1"/>
          </p:cNvSpPr>
          <p:nvPr>
            <p:ph idx="1"/>
          </p:nvPr>
        </p:nvSpPr>
        <p:spPr/>
        <p:txBody>
          <a:bodyPr/>
          <a:lstStyle/>
          <a:p>
            <a:r>
              <a:rPr lang="en-US" sz="2400" dirty="0"/>
              <a:t>The dataset is saved in a CSV file with 15 columns:</a:t>
            </a:r>
          </a:p>
          <a:p>
            <a:pPr lvl="1"/>
            <a:r>
              <a:rPr lang="en-US" sz="2000" dirty="0"/>
              <a:t>8: Vapor pressure deficit.</a:t>
            </a:r>
          </a:p>
          <a:p>
            <a:pPr lvl="1"/>
            <a:r>
              <a:rPr lang="en-US" sz="2000" dirty="0"/>
              <a:t>9: Specific humidity.</a:t>
            </a:r>
          </a:p>
          <a:p>
            <a:pPr lvl="1"/>
            <a:r>
              <a:rPr lang="en-US" sz="2000" dirty="0"/>
              <a:t>10: Water vapor concentration.</a:t>
            </a:r>
          </a:p>
          <a:p>
            <a:pPr lvl="1"/>
            <a:r>
              <a:rPr lang="en-US" sz="2000" dirty="0"/>
              <a:t>11: Airtight.</a:t>
            </a:r>
          </a:p>
          <a:p>
            <a:pPr lvl="1"/>
            <a:r>
              <a:rPr lang="en-US" sz="2000" dirty="0"/>
              <a:t>12: Wind speed.</a:t>
            </a:r>
          </a:p>
          <a:p>
            <a:pPr lvl="1"/>
            <a:r>
              <a:rPr lang="en-US" sz="2000" dirty="0"/>
              <a:t>13: Maximum wind speed.</a:t>
            </a:r>
          </a:p>
          <a:p>
            <a:pPr lvl="1"/>
            <a:r>
              <a:rPr lang="en-US" sz="2000" dirty="0"/>
              <a:t>14: Wind direction in degrees.</a:t>
            </a:r>
            <a:br>
              <a:rPr lang="en-US" sz="2000" dirty="0"/>
            </a:br>
            <a:endParaRPr lang="en-US" sz="2400" dirty="0"/>
          </a:p>
          <a:p>
            <a:r>
              <a:rPr lang="en-US" sz="2400" dirty="0"/>
              <a:t>As you see, some of these features (like “saturation vapor pressure”, “airtight”) are pretty esoteric to non-specialists, whereas others (like temperature, wind speed) have a meaning that we can all understand.</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dirty="0"/>
          </a:p>
        </p:txBody>
      </p:sp>
    </p:spTree>
    <p:extLst>
      <p:ext uri="{BB962C8B-B14F-4D97-AF65-F5344CB8AC3E}">
        <p14:creationId xmlns:p14="http://schemas.microsoft.com/office/powerpoint/2010/main" val="1091409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 the Data</a:t>
            </a:r>
          </a:p>
        </p:txBody>
      </p:sp>
      <p:sp>
        <p:nvSpPr>
          <p:cNvPr id="3" name="Content Placeholder 2"/>
          <p:cNvSpPr>
            <a:spLocks noGrp="1"/>
          </p:cNvSpPr>
          <p:nvPr>
            <p:ph idx="1"/>
          </p:nvPr>
        </p:nvSpPr>
        <p:spPr>
          <a:xfrm>
            <a:off x="381000" y="1447800"/>
            <a:ext cx="8382000" cy="4876800"/>
          </a:xfrm>
        </p:spPr>
        <p:txBody>
          <a:bodyPr/>
          <a:lstStyle/>
          <a:p>
            <a:pPr marL="0" indent="0">
              <a:buNone/>
            </a:pPr>
            <a:r>
              <a:rPr lang="en-US" sz="2000" dirty="0" err="1"/>
              <a:t>fname</a:t>
            </a:r>
            <a:r>
              <a:rPr lang="en-US" sz="2000" dirty="0"/>
              <a:t> = "jena_climate_2009_2016.csv"</a:t>
            </a:r>
          </a:p>
          <a:p>
            <a:pPr marL="0" indent="0">
              <a:buNone/>
            </a:pPr>
            <a:r>
              <a:rPr lang="en-US" sz="2000" dirty="0"/>
              <a:t>with open(</a:t>
            </a:r>
            <a:r>
              <a:rPr lang="en-US" sz="2000" dirty="0" err="1"/>
              <a:t>fname</a:t>
            </a:r>
            <a:r>
              <a:rPr lang="en-US" sz="2000" dirty="0"/>
              <a:t>) as f:</a:t>
            </a:r>
          </a:p>
          <a:p>
            <a:pPr marL="0" indent="0">
              <a:buNone/>
            </a:pPr>
            <a:r>
              <a:rPr lang="en-US" sz="2000" dirty="0"/>
              <a:t>    data = </a:t>
            </a:r>
            <a:r>
              <a:rPr lang="en-US" sz="2000" dirty="0" err="1"/>
              <a:t>f.read</a:t>
            </a:r>
            <a:r>
              <a:rPr lang="en-US" sz="2000" dirty="0"/>
              <a:t>()</a:t>
            </a:r>
          </a:p>
          <a:p>
            <a:pPr marL="0" indent="0">
              <a:buNone/>
            </a:pPr>
            <a:r>
              <a:rPr lang="en-US" sz="2000" dirty="0"/>
              <a:t>lines = </a:t>
            </a:r>
            <a:r>
              <a:rPr lang="en-US" sz="2000" dirty="0" err="1"/>
              <a:t>data.split</a:t>
            </a:r>
            <a:r>
              <a:rPr lang="en-US" sz="2000" dirty="0"/>
              <a:t>("\n")</a:t>
            </a:r>
          </a:p>
          <a:p>
            <a:pPr marL="0" indent="0">
              <a:buNone/>
            </a:pPr>
            <a:r>
              <a:rPr lang="en-US" sz="2000" dirty="0"/>
              <a:t>lines = lines[1:]   # The first line in the file is header information</a:t>
            </a:r>
          </a:p>
          <a:p>
            <a:pPr marL="0" indent="0">
              <a:buNone/>
            </a:pPr>
            <a:endParaRPr lang="en-US" sz="1200" dirty="0"/>
          </a:p>
          <a:p>
            <a:pPr marL="0" indent="0">
              <a:buNone/>
            </a:pPr>
            <a:r>
              <a:rPr lang="en-US" sz="2000" dirty="0"/>
              <a:t>temperature = </a:t>
            </a:r>
            <a:r>
              <a:rPr lang="en-US" sz="2000" dirty="0" err="1"/>
              <a:t>np.zeros</a:t>
            </a:r>
            <a:r>
              <a:rPr lang="en-US" sz="2000" dirty="0"/>
              <a:t>((</a:t>
            </a:r>
            <a:r>
              <a:rPr lang="en-US" sz="2000" dirty="0" err="1"/>
              <a:t>len</a:t>
            </a:r>
            <a:r>
              <a:rPr lang="en-US" sz="2000" dirty="0"/>
              <a:t>(lines),))</a:t>
            </a:r>
          </a:p>
          <a:p>
            <a:pPr marL="0" indent="0">
              <a:buNone/>
            </a:pPr>
            <a:r>
              <a:rPr lang="en-US" sz="2000" dirty="0" err="1"/>
              <a:t>raw_data</a:t>
            </a:r>
            <a:r>
              <a:rPr lang="en-US" sz="2000" dirty="0"/>
              <a:t> = </a:t>
            </a:r>
            <a:r>
              <a:rPr lang="en-US" sz="2000" dirty="0" err="1"/>
              <a:t>np.zeros</a:t>
            </a:r>
            <a:r>
              <a:rPr lang="en-US" sz="2000" dirty="0"/>
              <a:t>((</a:t>
            </a:r>
            <a:r>
              <a:rPr lang="en-US" sz="2000" dirty="0" err="1"/>
              <a:t>len</a:t>
            </a:r>
            <a:r>
              <a:rPr lang="en-US" sz="2000" dirty="0"/>
              <a:t>(lines), </a:t>
            </a:r>
            <a:r>
              <a:rPr lang="en-US" sz="2000" dirty="0" err="1"/>
              <a:t>len</a:t>
            </a:r>
            <a:r>
              <a:rPr lang="en-US" sz="2000" dirty="0"/>
              <a:t>(header) - 1))</a:t>
            </a:r>
          </a:p>
          <a:p>
            <a:pPr marL="0" indent="0">
              <a:buNone/>
            </a:pPr>
            <a:r>
              <a:rPr lang="en-US" sz="2000" dirty="0"/>
              <a:t>for </a:t>
            </a:r>
            <a:r>
              <a:rPr lang="en-US" sz="2000" dirty="0" err="1"/>
              <a:t>i</a:t>
            </a:r>
            <a:r>
              <a:rPr lang="en-US" sz="2000" dirty="0"/>
              <a:t>, line in enumerate(lines):</a:t>
            </a:r>
          </a:p>
          <a:p>
            <a:pPr marL="0" indent="0">
              <a:buNone/>
            </a:pPr>
            <a:r>
              <a:rPr lang="en-US" sz="2000" dirty="0"/>
              <a:t>    values = [float(x) for x in </a:t>
            </a:r>
            <a:r>
              <a:rPr lang="en-US" sz="2000" dirty="0" err="1"/>
              <a:t>line.split</a:t>
            </a:r>
            <a:r>
              <a:rPr lang="en-US" sz="2000" dirty="0"/>
              <a:t>(",")[1:]]</a:t>
            </a:r>
          </a:p>
          <a:p>
            <a:pPr marL="0" indent="0">
              <a:buNone/>
            </a:pPr>
            <a:r>
              <a:rPr lang="en-US" sz="2000" dirty="0"/>
              <a:t>    temperature[</a:t>
            </a:r>
            <a:r>
              <a:rPr lang="en-US" sz="2000" dirty="0" err="1"/>
              <a:t>i</a:t>
            </a:r>
            <a:r>
              <a:rPr lang="en-US" sz="2000" dirty="0"/>
              <a:t>] = values[1]</a:t>
            </a:r>
          </a:p>
          <a:p>
            <a:pPr marL="0" indent="0">
              <a:buNone/>
            </a:pPr>
            <a:r>
              <a:rPr lang="en-US" sz="2000" dirty="0"/>
              <a:t>    </a:t>
            </a:r>
            <a:r>
              <a:rPr lang="en-US" sz="2000" dirty="0" err="1"/>
              <a:t>raw_data</a:t>
            </a:r>
            <a:r>
              <a:rPr lang="en-US" sz="2000" dirty="0"/>
              <a:t>[</a:t>
            </a:r>
            <a:r>
              <a:rPr lang="en-US" sz="2000" dirty="0" err="1"/>
              <a:t>i</a:t>
            </a:r>
            <a:r>
              <a:rPr lang="en-US" sz="2000" dirty="0"/>
              <a:t>] = values</a:t>
            </a:r>
          </a:p>
          <a:p>
            <a:pPr marL="0" indent="0">
              <a:buNone/>
            </a:pPr>
            <a:endParaRPr lang="en-US" sz="2000" dirty="0"/>
          </a:p>
          <a:p>
            <a:r>
              <a:rPr lang="en-US" sz="2400" dirty="0"/>
              <a:t>This code creates two time series: </a:t>
            </a:r>
            <a:r>
              <a:rPr lang="en-US" sz="2400" b="1" dirty="0"/>
              <a:t>temperature</a:t>
            </a:r>
            <a:r>
              <a:rPr lang="en-US" sz="2400" dirty="0"/>
              <a:t>, and </a:t>
            </a:r>
            <a:r>
              <a:rPr lang="en-US" sz="2400" b="1" dirty="0" err="1"/>
              <a:t>raw_data</a:t>
            </a:r>
            <a:r>
              <a:rPr lang="en-US" sz="2400" dirty="0"/>
              <a: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dirty="0"/>
          </a:p>
        </p:txBody>
      </p:sp>
    </p:spTree>
    <p:extLst>
      <p:ext uri="{BB962C8B-B14F-4D97-AF65-F5344CB8AC3E}">
        <p14:creationId xmlns:p14="http://schemas.microsoft.com/office/powerpoint/2010/main" val="3024736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 the Data</a:t>
            </a:r>
          </a:p>
        </p:txBody>
      </p:sp>
      <p:sp>
        <p:nvSpPr>
          <p:cNvPr id="3" name="Content Placeholder 2"/>
          <p:cNvSpPr>
            <a:spLocks noGrp="1"/>
          </p:cNvSpPr>
          <p:nvPr>
            <p:ph idx="1"/>
          </p:nvPr>
        </p:nvSpPr>
        <p:spPr>
          <a:xfrm>
            <a:off x="381000" y="1447800"/>
            <a:ext cx="8382000" cy="4876800"/>
          </a:xfrm>
        </p:spPr>
        <p:txBody>
          <a:bodyPr/>
          <a:lstStyle/>
          <a:p>
            <a:pPr marL="0" indent="0">
              <a:buNone/>
            </a:pPr>
            <a:r>
              <a:rPr lang="en-US" sz="2000" dirty="0"/>
              <a:t>for </a:t>
            </a:r>
            <a:r>
              <a:rPr lang="en-US" sz="2000" dirty="0" err="1"/>
              <a:t>i</a:t>
            </a:r>
            <a:r>
              <a:rPr lang="en-US" sz="2000" dirty="0"/>
              <a:t>, line in enumerate(lines):</a:t>
            </a:r>
          </a:p>
          <a:p>
            <a:pPr marL="0" indent="0">
              <a:buNone/>
            </a:pPr>
            <a:r>
              <a:rPr lang="en-US" sz="2000" dirty="0"/>
              <a:t>    values = [float(x) for x in </a:t>
            </a:r>
            <a:r>
              <a:rPr lang="en-US" sz="2000" dirty="0" err="1"/>
              <a:t>line.split</a:t>
            </a:r>
            <a:r>
              <a:rPr lang="en-US" sz="2000" dirty="0"/>
              <a:t>(",")[1:]]</a:t>
            </a:r>
          </a:p>
          <a:p>
            <a:pPr marL="0" indent="0">
              <a:buNone/>
            </a:pPr>
            <a:r>
              <a:rPr lang="en-US" sz="2000" dirty="0"/>
              <a:t>    temperature[</a:t>
            </a:r>
            <a:r>
              <a:rPr lang="en-US" sz="2000" dirty="0" err="1"/>
              <a:t>i</a:t>
            </a:r>
            <a:r>
              <a:rPr lang="en-US" sz="2000" dirty="0"/>
              <a:t>] = values[1]</a:t>
            </a:r>
          </a:p>
          <a:p>
            <a:pPr marL="0" indent="0">
              <a:buNone/>
            </a:pPr>
            <a:r>
              <a:rPr lang="en-US" sz="2000" dirty="0"/>
              <a:t>    </a:t>
            </a:r>
            <a:r>
              <a:rPr lang="en-US" sz="2000" dirty="0" err="1"/>
              <a:t>raw_data</a:t>
            </a:r>
            <a:r>
              <a:rPr lang="en-US" sz="2000" dirty="0"/>
              <a:t>[</a:t>
            </a:r>
            <a:r>
              <a:rPr lang="en-US" sz="2000" dirty="0" err="1"/>
              <a:t>i</a:t>
            </a:r>
            <a:r>
              <a:rPr lang="en-US" sz="2000" dirty="0"/>
              <a:t>] = values</a:t>
            </a:r>
          </a:p>
          <a:p>
            <a:pPr marL="0" indent="0">
              <a:buNone/>
            </a:pPr>
            <a:endParaRPr lang="en-US" sz="2000" dirty="0"/>
          </a:p>
          <a:p>
            <a:r>
              <a:rPr lang="en-US" sz="2400" dirty="0"/>
              <a:t>Variable </a:t>
            </a:r>
            <a:r>
              <a:rPr lang="en-US" sz="2400" b="1" dirty="0"/>
              <a:t>temperature</a:t>
            </a:r>
            <a:r>
              <a:rPr lang="en-US" sz="2400" dirty="0"/>
              <a:t> is a 1D time series.</a:t>
            </a:r>
          </a:p>
          <a:p>
            <a:pPr lvl="1"/>
            <a:r>
              <a:rPr lang="en-US" sz="2000" b="1" dirty="0"/>
              <a:t>temperature[</a:t>
            </a:r>
            <a:r>
              <a:rPr lang="en-US" sz="2000" b="1" dirty="0" err="1"/>
              <a:t>i</a:t>
            </a:r>
            <a:r>
              <a:rPr lang="en-US" sz="2000" b="1" dirty="0"/>
              <a:t>]</a:t>
            </a:r>
            <a:r>
              <a:rPr lang="en-US" sz="2000" dirty="0"/>
              <a:t> is the </a:t>
            </a:r>
            <a:r>
              <a:rPr lang="en-US" sz="2000" dirty="0" err="1"/>
              <a:t>i-th</a:t>
            </a:r>
            <a:r>
              <a:rPr lang="en-US" sz="2000" dirty="0"/>
              <a:t> temperature observation, in Celsius.</a:t>
            </a:r>
          </a:p>
          <a:p>
            <a:r>
              <a:rPr lang="en-US" sz="2400" dirty="0"/>
              <a:t>Variable </a:t>
            </a:r>
            <a:r>
              <a:rPr lang="en-US" sz="2400" b="1" dirty="0" err="1"/>
              <a:t>raw_data</a:t>
            </a:r>
            <a:r>
              <a:rPr lang="en-US" sz="2400" b="1" dirty="0"/>
              <a:t> </a:t>
            </a:r>
            <a:r>
              <a:rPr lang="en-US" sz="2400" dirty="0"/>
              <a:t>is a 14-dimensional time series.</a:t>
            </a:r>
          </a:p>
          <a:p>
            <a:pPr lvl="1"/>
            <a:r>
              <a:rPr lang="en-US" sz="2000" b="1" dirty="0" err="1"/>
              <a:t>raw_data</a:t>
            </a:r>
            <a:r>
              <a:rPr lang="en-US" sz="2000" b="1" dirty="0"/>
              <a:t>[</a:t>
            </a:r>
            <a:r>
              <a:rPr lang="en-US" sz="2000" b="1" dirty="0" err="1"/>
              <a:t>i</a:t>
            </a:r>
            <a:r>
              <a:rPr lang="en-US" sz="2000" b="1" dirty="0"/>
              <a:t>] </a:t>
            </a:r>
            <a:r>
              <a:rPr lang="en-US" sz="2000" dirty="0"/>
              <a:t>is a 14-dimensional vector.</a:t>
            </a:r>
          </a:p>
          <a:p>
            <a:pPr lvl="1"/>
            <a:r>
              <a:rPr lang="en-US" sz="2000" dirty="0"/>
              <a:t>From the original 15 columns of the dataset, we exclude column 0, which was the date and time.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dirty="0"/>
          </a:p>
        </p:txBody>
      </p:sp>
    </p:spTree>
    <p:extLst>
      <p:ext uri="{BB962C8B-B14F-4D97-AF65-F5344CB8AC3E}">
        <p14:creationId xmlns:p14="http://schemas.microsoft.com/office/powerpoint/2010/main" val="1887436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3124200" cy="990600"/>
          </a:xfrm>
        </p:spPr>
        <p:txBody>
          <a:bodyPr/>
          <a:lstStyle/>
          <a:p>
            <a:r>
              <a:rPr lang="en-US" dirty="0"/>
              <a:t>Visualizing the Data</a:t>
            </a:r>
          </a:p>
        </p:txBody>
      </p:sp>
      <p:sp>
        <p:nvSpPr>
          <p:cNvPr id="3" name="Content Placeholder 2"/>
          <p:cNvSpPr>
            <a:spLocks noGrp="1"/>
          </p:cNvSpPr>
          <p:nvPr>
            <p:ph idx="1"/>
          </p:nvPr>
        </p:nvSpPr>
        <p:spPr>
          <a:xfrm>
            <a:off x="152400" y="2209800"/>
            <a:ext cx="4128099" cy="4114800"/>
          </a:xfrm>
        </p:spPr>
        <p:txBody>
          <a:bodyPr/>
          <a:lstStyle/>
          <a:p>
            <a:pPr marL="0" indent="0">
              <a:buNone/>
            </a:pPr>
            <a:r>
              <a:rPr lang="en-US" sz="2000" dirty="0" err="1"/>
              <a:t>plt.plot</a:t>
            </a:r>
            <a:r>
              <a:rPr lang="en-US" sz="2000" dirty="0"/>
              <a:t>(range(0, </a:t>
            </a:r>
            <a:r>
              <a:rPr lang="en-US" sz="2000" dirty="0" err="1"/>
              <a:t>len</a:t>
            </a:r>
            <a:r>
              <a:rPr lang="en-US" sz="2000" dirty="0"/>
              <a:t>(temperature)), temperature)</a:t>
            </a:r>
          </a:p>
          <a:p>
            <a:pPr marL="0" indent="0">
              <a:buNone/>
            </a:pPr>
            <a:endParaRPr lang="en-US" sz="1400" dirty="0"/>
          </a:p>
          <a:p>
            <a:pPr marL="0" indent="0">
              <a:buNone/>
            </a:pPr>
            <a:r>
              <a:rPr lang="en-US" sz="2000" dirty="0"/>
              <a:t>plots all 420,451 values in the temperature array (one observation every ten minutes, for eight years).</a:t>
            </a:r>
          </a:p>
          <a:p>
            <a:pPr marL="0" indent="0">
              <a:buNone/>
            </a:pPr>
            <a:endParaRPr lang="en-US" sz="2000" dirty="0"/>
          </a:p>
          <a:p>
            <a:pPr marL="0" indent="0">
              <a:buNone/>
            </a:pPr>
            <a:endParaRPr lang="en-US" sz="2000" dirty="0"/>
          </a:p>
          <a:p>
            <a:pPr marL="0" indent="0">
              <a:buNone/>
            </a:pPr>
            <a:r>
              <a:rPr lang="en-US" sz="2000" dirty="0" err="1"/>
              <a:t>plt.plot</a:t>
            </a:r>
            <a:r>
              <a:rPr lang="en-US" sz="2000" dirty="0"/>
              <a:t>(range(0, 1440), temperature[:1440])</a:t>
            </a:r>
          </a:p>
          <a:p>
            <a:pPr marL="0" indent="0">
              <a:buNone/>
            </a:pPr>
            <a:endParaRPr lang="en-US" sz="1400" dirty="0"/>
          </a:p>
          <a:p>
            <a:pPr marL="0" indent="0">
              <a:buNone/>
            </a:pPr>
            <a:r>
              <a:rPr lang="en-US" sz="2000" dirty="0"/>
              <a:t>plots the first 1440 values, corresponding to the first 10 days.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dirty="0"/>
          </a:p>
        </p:txBody>
      </p:sp>
      <p:pic>
        <p:nvPicPr>
          <p:cNvPr id="5" name="Picture 4"/>
          <p:cNvPicPr>
            <a:picLocks noChangeAspect="1"/>
          </p:cNvPicPr>
          <p:nvPr/>
        </p:nvPicPr>
        <p:blipFill>
          <a:blip r:embed="rId3"/>
          <a:stretch>
            <a:fillRect/>
          </a:stretch>
        </p:blipFill>
        <p:spPr>
          <a:xfrm>
            <a:off x="4280499" y="76200"/>
            <a:ext cx="4787301" cy="3187301"/>
          </a:xfrm>
          <a:prstGeom prst="rect">
            <a:avLst/>
          </a:prstGeom>
        </p:spPr>
      </p:pic>
      <p:pic>
        <p:nvPicPr>
          <p:cNvPr id="6" name="Picture 5"/>
          <p:cNvPicPr>
            <a:picLocks noChangeAspect="1"/>
          </p:cNvPicPr>
          <p:nvPr/>
        </p:nvPicPr>
        <p:blipFill>
          <a:blip r:embed="rId4"/>
          <a:stretch>
            <a:fillRect/>
          </a:stretch>
        </p:blipFill>
        <p:spPr>
          <a:xfrm>
            <a:off x="4280499" y="3276600"/>
            <a:ext cx="4787301" cy="3149206"/>
          </a:xfrm>
          <a:prstGeom prst="rect">
            <a:avLst/>
          </a:prstGeom>
        </p:spPr>
      </p:pic>
      <p:cxnSp>
        <p:nvCxnSpPr>
          <p:cNvPr id="8" name="Straight Arrow Connector 7"/>
          <p:cNvCxnSpPr/>
          <p:nvPr/>
        </p:nvCxnSpPr>
        <p:spPr>
          <a:xfrm flipV="1">
            <a:off x="3276600" y="2514600"/>
            <a:ext cx="1066800" cy="583704"/>
          </a:xfrm>
          <a:prstGeom prst="straightConnector1">
            <a:avLst/>
          </a:prstGeom>
          <a:ln w="38100">
            <a:tailEnd type="triangle" w="lg"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168950" y="5410200"/>
            <a:ext cx="1403050" cy="584003"/>
          </a:xfrm>
          <a:prstGeom prst="straightConnector1">
            <a:avLst/>
          </a:prstGeom>
          <a:ln w="38100">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0784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Validation, Test Data</a:t>
            </a:r>
          </a:p>
        </p:txBody>
      </p:sp>
      <p:sp>
        <p:nvSpPr>
          <p:cNvPr id="3" name="Content Placeholder 2"/>
          <p:cNvSpPr>
            <a:spLocks noGrp="1"/>
          </p:cNvSpPr>
          <p:nvPr>
            <p:ph idx="1"/>
          </p:nvPr>
        </p:nvSpPr>
        <p:spPr>
          <a:xfrm>
            <a:off x="228600" y="1447800"/>
            <a:ext cx="8229600" cy="4876800"/>
          </a:xfrm>
        </p:spPr>
        <p:txBody>
          <a:bodyPr/>
          <a:lstStyle/>
          <a:p>
            <a:r>
              <a:rPr lang="en-US" sz="2400" dirty="0"/>
              <a:t>Forecasting task: given data from the last five days, the goal is to predict the temperature exactly 24 hours from now.</a:t>
            </a:r>
          </a:p>
          <a:p>
            <a:r>
              <a:rPr lang="en-US" sz="2400" dirty="0"/>
              <a:t>We separate our data into:</a:t>
            </a:r>
          </a:p>
          <a:p>
            <a:pPr lvl="1"/>
            <a:r>
              <a:rPr lang="en-US" sz="2000" dirty="0"/>
              <a:t>training data (first 50% of the data).</a:t>
            </a:r>
          </a:p>
          <a:p>
            <a:pPr lvl="1"/>
            <a:r>
              <a:rPr lang="en-US" sz="2000" dirty="0"/>
              <a:t>validation data (subsequent 25% of the data).</a:t>
            </a:r>
          </a:p>
          <a:p>
            <a:pPr lvl="1"/>
            <a:r>
              <a:rPr lang="en-US" sz="2000" dirty="0"/>
              <a:t>test data (last 25% of the data).</a:t>
            </a:r>
          </a:p>
          <a:p>
            <a:pPr marL="0" indent="0">
              <a:buNone/>
            </a:pPr>
            <a:endParaRPr lang="en-US" sz="1200" dirty="0"/>
          </a:p>
          <a:p>
            <a:pPr marL="0" indent="0">
              <a:buNone/>
            </a:pPr>
            <a:r>
              <a:rPr lang="en-US" sz="2000" dirty="0" err="1"/>
              <a:t>num_train_samples</a:t>
            </a:r>
            <a:r>
              <a:rPr lang="en-US" sz="2000" dirty="0"/>
              <a:t> = </a:t>
            </a:r>
            <a:r>
              <a:rPr lang="en-US" sz="2000" dirty="0" err="1"/>
              <a:t>int</a:t>
            </a:r>
            <a:r>
              <a:rPr lang="en-US" sz="2000" dirty="0"/>
              <a:t>(0.5 * </a:t>
            </a:r>
            <a:r>
              <a:rPr lang="en-US" sz="2000" dirty="0" err="1"/>
              <a:t>len</a:t>
            </a:r>
            <a:r>
              <a:rPr lang="en-US" sz="2000" dirty="0"/>
              <a:t>(</a:t>
            </a:r>
            <a:r>
              <a:rPr lang="en-US" sz="2000" dirty="0" err="1"/>
              <a:t>raw_data</a:t>
            </a:r>
            <a:r>
              <a:rPr lang="en-US" sz="2000" dirty="0"/>
              <a:t>))</a:t>
            </a:r>
          </a:p>
          <a:p>
            <a:pPr marL="0" indent="0">
              <a:buNone/>
            </a:pPr>
            <a:r>
              <a:rPr lang="en-US" sz="2000" dirty="0" err="1"/>
              <a:t>num_val_samples</a:t>
            </a:r>
            <a:r>
              <a:rPr lang="en-US" sz="2000" dirty="0"/>
              <a:t> = </a:t>
            </a:r>
            <a:r>
              <a:rPr lang="en-US" sz="2000" dirty="0" err="1"/>
              <a:t>int</a:t>
            </a:r>
            <a:r>
              <a:rPr lang="en-US" sz="2000" dirty="0"/>
              <a:t>(0.25 * </a:t>
            </a:r>
            <a:r>
              <a:rPr lang="en-US" sz="2000" dirty="0" err="1"/>
              <a:t>len</a:t>
            </a:r>
            <a:r>
              <a:rPr lang="en-US" sz="2000" dirty="0"/>
              <a:t>(</a:t>
            </a:r>
            <a:r>
              <a:rPr lang="en-US" sz="2000" dirty="0" err="1"/>
              <a:t>raw_data</a:t>
            </a:r>
            <a:r>
              <a:rPr lang="en-US" sz="2000" dirty="0"/>
              <a:t>))</a:t>
            </a:r>
          </a:p>
          <a:p>
            <a:pPr marL="0" indent="0">
              <a:buNone/>
            </a:pPr>
            <a:r>
              <a:rPr lang="en-US" sz="2000" dirty="0" err="1"/>
              <a:t>num_test_samples</a:t>
            </a:r>
            <a:r>
              <a:rPr lang="en-US" sz="2000" dirty="0"/>
              <a:t> = </a:t>
            </a:r>
            <a:r>
              <a:rPr lang="en-US" sz="2000" dirty="0" err="1"/>
              <a:t>len</a:t>
            </a:r>
            <a:r>
              <a:rPr lang="en-US" sz="2000" dirty="0"/>
              <a:t>(</a:t>
            </a:r>
            <a:r>
              <a:rPr lang="en-US" sz="2000" dirty="0" err="1"/>
              <a:t>raw_data</a:t>
            </a:r>
            <a:r>
              <a:rPr lang="en-US" sz="2000" dirty="0"/>
              <a:t>) - </a:t>
            </a:r>
            <a:r>
              <a:rPr lang="en-US" sz="2000" dirty="0" err="1"/>
              <a:t>num_train_samples</a:t>
            </a:r>
            <a:r>
              <a:rPr lang="en-US" sz="2000" dirty="0"/>
              <a:t> - </a:t>
            </a:r>
            <a:r>
              <a:rPr lang="en-US" sz="2000" dirty="0" err="1"/>
              <a:t>num_val_samples</a:t>
            </a:r>
            <a:endParaRPr lang="en-US" sz="2000" dirty="0"/>
          </a:p>
          <a:p>
            <a:pPr marL="0" indent="0">
              <a:buNone/>
            </a:pPr>
            <a:endParaRPr lang="en-US" sz="1200" dirty="0"/>
          </a:p>
          <a:p>
            <a:pPr marL="0" indent="0">
              <a:buNone/>
            </a:pPr>
            <a:r>
              <a:rPr lang="en-US" sz="2000" dirty="0"/>
              <a:t>print("</a:t>
            </a:r>
            <a:r>
              <a:rPr lang="en-US" sz="2000" dirty="0" err="1"/>
              <a:t>num_train_samples</a:t>
            </a:r>
            <a:r>
              <a:rPr lang="en-US" sz="2000" dirty="0"/>
              <a:t>:", </a:t>
            </a:r>
            <a:r>
              <a:rPr lang="en-US" sz="2000" dirty="0" err="1"/>
              <a:t>num_train_samples</a:t>
            </a:r>
            <a:r>
              <a:rPr lang="en-US" sz="2000" dirty="0"/>
              <a:t>)</a:t>
            </a:r>
          </a:p>
          <a:p>
            <a:pPr marL="0" indent="0">
              <a:buNone/>
            </a:pPr>
            <a:r>
              <a:rPr lang="en-US" sz="2000" dirty="0"/>
              <a:t>print("</a:t>
            </a:r>
            <a:r>
              <a:rPr lang="en-US" sz="2000" dirty="0" err="1"/>
              <a:t>num_val_samples</a:t>
            </a:r>
            <a:r>
              <a:rPr lang="en-US" sz="2000" dirty="0"/>
              <a:t>:", </a:t>
            </a:r>
            <a:r>
              <a:rPr lang="en-US" sz="2000" dirty="0" err="1"/>
              <a:t>num_val_samples</a:t>
            </a:r>
            <a:r>
              <a:rPr lang="en-US" sz="2000" dirty="0"/>
              <a:t>)</a:t>
            </a:r>
          </a:p>
          <a:p>
            <a:pPr marL="0" indent="0">
              <a:buNone/>
            </a:pPr>
            <a:r>
              <a:rPr lang="en-US" sz="2000" dirty="0"/>
              <a:t>print("</a:t>
            </a:r>
            <a:r>
              <a:rPr lang="en-US" sz="2000" dirty="0" err="1"/>
              <a:t>num_test_samples</a:t>
            </a:r>
            <a:r>
              <a:rPr lang="en-US" sz="2000" dirty="0"/>
              <a:t>:", </a:t>
            </a:r>
            <a:r>
              <a:rPr lang="en-US" sz="2000" dirty="0" err="1"/>
              <a:t>num_test_samples</a:t>
            </a:r>
            <a:r>
              <a:rPr lang="en-US" sz="2000" dirty="0"/>
              <a:t>)</a:t>
            </a:r>
          </a:p>
          <a:p>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dirty="0"/>
          </a:p>
        </p:txBody>
      </p:sp>
      <p:sp>
        <p:nvSpPr>
          <p:cNvPr id="5" name="Rectangle 4"/>
          <p:cNvSpPr/>
          <p:nvPr/>
        </p:nvSpPr>
        <p:spPr>
          <a:xfrm>
            <a:off x="5715000" y="5319252"/>
            <a:ext cx="3276600" cy="1384995"/>
          </a:xfrm>
          <a:prstGeom prst="rect">
            <a:avLst/>
          </a:prstGeom>
          <a:solidFill>
            <a:srgbClr val="FFFF00"/>
          </a:solidFill>
          <a:ln w="25400">
            <a:solidFill>
              <a:schemeClr val="accent1"/>
            </a:solidFill>
          </a:ln>
        </p:spPr>
        <p:txBody>
          <a:bodyPr wrap="square">
            <a:spAutoFit/>
          </a:bodyPr>
          <a:lstStyle/>
          <a:p>
            <a:r>
              <a:rPr lang="en-US" sz="2000" dirty="0"/>
              <a:t>Output:</a:t>
            </a:r>
          </a:p>
          <a:p>
            <a:endParaRPr lang="en-US" sz="1600" dirty="0"/>
          </a:p>
          <a:p>
            <a:r>
              <a:rPr lang="pt-BR" sz="1600" b="1" dirty="0">
                <a:latin typeface="Courier New" panose="02070309020205020404" pitchFamily="49" charset="0"/>
                <a:cs typeface="Courier New" panose="02070309020205020404" pitchFamily="49" charset="0"/>
              </a:rPr>
              <a:t>num_train_samples: 210225</a:t>
            </a:r>
          </a:p>
          <a:p>
            <a:r>
              <a:rPr lang="pt-BR" sz="1600" b="1" dirty="0">
                <a:latin typeface="Courier New" panose="02070309020205020404" pitchFamily="49" charset="0"/>
                <a:cs typeface="Courier New" panose="02070309020205020404" pitchFamily="49" charset="0"/>
              </a:rPr>
              <a:t>num_val_samples: 105112</a:t>
            </a:r>
          </a:p>
          <a:p>
            <a:r>
              <a:rPr lang="pt-BR" sz="1600" b="1" dirty="0">
                <a:latin typeface="Courier New" panose="02070309020205020404" pitchFamily="49" charset="0"/>
                <a:cs typeface="Courier New" panose="02070309020205020404" pitchFamily="49" charset="0"/>
              </a:rPr>
              <a:t>num_test_samples: 105114</a:t>
            </a:r>
          </a:p>
        </p:txBody>
      </p:sp>
    </p:spTree>
    <p:extLst>
      <p:ext uri="{BB962C8B-B14F-4D97-AF65-F5344CB8AC3E}">
        <p14:creationId xmlns:p14="http://schemas.microsoft.com/office/powerpoint/2010/main" val="15308598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Normalizing the Data</a:t>
            </a:r>
          </a:p>
        </p:txBody>
      </p:sp>
      <p:sp>
        <p:nvSpPr>
          <p:cNvPr id="3" name="Content Placeholder 2"/>
          <p:cNvSpPr>
            <a:spLocks noGrp="1"/>
          </p:cNvSpPr>
          <p:nvPr>
            <p:ph idx="1"/>
          </p:nvPr>
        </p:nvSpPr>
        <p:spPr>
          <a:xfrm>
            <a:off x="228600" y="1447800"/>
            <a:ext cx="8229600" cy="4876800"/>
          </a:xfrm>
        </p:spPr>
        <p:txBody>
          <a:bodyPr/>
          <a:lstStyle/>
          <a:p>
            <a:r>
              <a:rPr lang="en-US" sz="2400" dirty="0"/>
              <a:t>We have seen before that we should normalize the data, so that values are not too big or too small.</a:t>
            </a:r>
          </a:p>
          <a:p>
            <a:r>
              <a:rPr lang="en-US" sz="2400" dirty="0"/>
              <a:t>One approach we have used is to scale each dimension to have values between 0 and 1.</a:t>
            </a:r>
          </a:p>
          <a:p>
            <a:r>
              <a:rPr lang="en-US" sz="2400" dirty="0"/>
              <a:t>Another popular approach is to scale each dimension so that the mean value along that dimension is 0, and the standard deviation is 1.</a:t>
            </a:r>
          </a:p>
          <a:p>
            <a:pPr lvl="1"/>
            <a:r>
              <a:rPr lang="en-US" sz="2000" dirty="0"/>
              <a:t>This is the approach we will use here.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dirty="0"/>
          </a:p>
        </p:txBody>
      </p:sp>
    </p:spTree>
    <p:extLst>
      <p:ext uri="{BB962C8B-B14F-4D97-AF65-F5344CB8AC3E}">
        <p14:creationId xmlns:p14="http://schemas.microsoft.com/office/powerpoint/2010/main" val="5043241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Normalizing the Data</a:t>
            </a:r>
          </a:p>
        </p:txBody>
      </p:sp>
      <p:sp>
        <p:nvSpPr>
          <p:cNvPr id="3" name="Content Placeholder 2"/>
          <p:cNvSpPr>
            <a:spLocks noGrp="1"/>
          </p:cNvSpPr>
          <p:nvPr>
            <p:ph idx="1"/>
          </p:nvPr>
        </p:nvSpPr>
        <p:spPr>
          <a:xfrm>
            <a:off x="228600" y="1447800"/>
            <a:ext cx="8229600" cy="4876800"/>
          </a:xfrm>
        </p:spPr>
        <p:txBody>
          <a:bodyPr/>
          <a:lstStyle/>
          <a:p>
            <a:pPr marL="0" indent="0">
              <a:buNone/>
            </a:pPr>
            <a:r>
              <a:rPr lang="en-US" sz="2000" dirty="0"/>
              <a:t>(number, dimensions) = </a:t>
            </a:r>
            <a:r>
              <a:rPr lang="en-US" sz="2000" dirty="0" err="1"/>
              <a:t>raw_data.shape</a:t>
            </a:r>
            <a:endParaRPr lang="en-US" sz="2000" dirty="0"/>
          </a:p>
          <a:p>
            <a:pPr marL="0" indent="0">
              <a:buNone/>
            </a:pPr>
            <a:r>
              <a:rPr lang="en-US" sz="2000" dirty="0" err="1"/>
              <a:t>normalized_data</a:t>
            </a:r>
            <a:r>
              <a:rPr lang="en-US" sz="2000" dirty="0"/>
              <a:t> = </a:t>
            </a:r>
            <a:r>
              <a:rPr lang="en-US" sz="2000" dirty="0" err="1"/>
              <a:t>np.zeros</a:t>
            </a:r>
            <a:r>
              <a:rPr lang="en-US" sz="2000" dirty="0"/>
              <a:t>((number, dimensions))</a:t>
            </a:r>
          </a:p>
          <a:p>
            <a:pPr marL="0" indent="0">
              <a:buNone/>
            </a:pPr>
            <a:endParaRPr lang="en-US" sz="1400" dirty="0"/>
          </a:p>
          <a:p>
            <a:pPr marL="0" indent="0">
              <a:buNone/>
            </a:pPr>
            <a:r>
              <a:rPr lang="en-US" sz="2000" dirty="0"/>
              <a:t>for d in range (0, dimensions):</a:t>
            </a:r>
          </a:p>
          <a:p>
            <a:pPr marL="0" indent="0">
              <a:buNone/>
            </a:pPr>
            <a:r>
              <a:rPr lang="en-US" sz="2000" dirty="0"/>
              <a:t>    </a:t>
            </a:r>
            <a:r>
              <a:rPr lang="en-US" sz="2000" dirty="0" err="1"/>
              <a:t>feature_values</a:t>
            </a:r>
            <a:r>
              <a:rPr lang="en-US" sz="2000" dirty="0"/>
              <a:t> = </a:t>
            </a:r>
            <a:r>
              <a:rPr lang="en-US" sz="2000" dirty="0" err="1"/>
              <a:t>raw_data</a:t>
            </a:r>
            <a:r>
              <a:rPr lang="en-US" sz="2000" dirty="0"/>
              <a:t>[0:num_train_samples,d]</a:t>
            </a:r>
          </a:p>
          <a:p>
            <a:pPr marL="0" indent="0">
              <a:buNone/>
            </a:pPr>
            <a:r>
              <a:rPr lang="en-US" sz="2000" dirty="0"/>
              <a:t>    m = </a:t>
            </a:r>
            <a:r>
              <a:rPr lang="en-US" sz="2000" dirty="0" err="1"/>
              <a:t>np.mean</a:t>
            </a:r>
            <a:r>
              <a:rPr lang="en-US" sz="2000" dirty="0"/>
              <a:t>(</a:t>
            </a:r>
            <a:r>
              <a:rPr lang="en-US" sz="2000" dirty="0" err="1"/>
              <a:t>feature_values</a:t>
            </a:r>
            <a:r>
              <a:rPr lang="en-US" sz="2000" dirty="0"/>
              <a:t>)</a:t>
            </a:r>
          </a:p>
          <a:p>
            <a:pPr marL="0" indent="0">
              <a:buNone/>
            </a:pPr>
            <a:r>
              <a:rPr lang="en-US" sz="2000" dirty="0"/>
              <a:t>    s = </a:t>
            </a:r>
            <a:r>
              <a:rPr lang="en-US" sz="2000" dirty="0" err="1"/>
              <a:t>np.std</a:t>
            </a:r>
            <a:r>
              <a:rPr lang="en-US" sz="2000" dirty="0"/>
              <a:t>(</a:t>
            </a:r>
            <a:r>
              <a:rPr lang="en-US" sz="2000" dirty="0" err="1"/>
              <a:t>feature_values</a:t>
            </a:r>
            <a:r>
              <a:rPr lang="en-US" sz="2000" dirty="0"/>
              <a:t>)</a:t>
            </a:r>
          </a:p>
          <a:p>
            <a:pPr marL="0" indent="0">
              <a:buNone/>
            </a:pPr>
            <a:r>
              <a:rPr lang="en-US" sz="2000" dirty="0"/>
              <a:t>    </a:t>
            </a:r>
            <a:r>
              <a:rPr lang="en-US" sz="2000" dirty="0" err="1"/>
              <a:t>normalized_data</a:t>
            </a:r>
            <a:r>
              <a:rPr lang="en-US" sz="2000" dirty="0"/>
              <a:t>[:,d] = (</a:t>
            </a:r>
            <a:r>
              <a:rPr lang="en-US" sz="2000" dirty="0" err="1"/>
              <a:t>raw_data</a:t>
            </a:r>
            <a:r>
              <a:rPr lang="en-US" sz="2000" dirty="0"/>
              <a:t>[:,d] - m) / s</a:t>
            </a:r>
          </a:p>
          <a:p>
            <a:pPr marL="0" indent="0">
              <a:buNone/>
            </a:pPr>
            <a:endParaRPr lang="en-US" sz="1400" dirty="0"/>
          </a:p>
          <a:p>
            <a:r>
              <a:rPr lang="en-US" sz="2400" dirty="0"/>
              <a:t>This piece of code does the normalization we want.</a:t>
            </a:r>
          </a:p>
          <a:p>
            <a:r>
              <a:rPr lang="en-US" sz="2400" dirty="0"/>
              <a:t>For every dimension (i.e., for every attribute of the data), we subtract the mean, and then we divide by the std.</a:t>
            </a:r>
          </a:p>
          <a:p>
            <a:r>
              <a:rPr lang="en-US" sz="2400" dirty="0"/>
              <a:t>After that, each dimension has mean 0 and </a:t>
            </a:r>
            <a:r>
              <a:rPr lang="en-US" sz="2400" dirty="0" err="1"/>
              <a:t>std</a:t>
            </a:r>
            <a:r>
              <a:rPr lang="en-US" sz="2400" dirty="0"/>
              <a:t> 1 (at least for the training data).</a:t>
            </a:r>
          </a:p>
          <a:p>
            <a:pPr marL="0" indent="0">
              <a:buNone/>
            </a:pPr>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dirty="0"/>
          </a:p>
        </p:txBody>
      </p:sp>
    </p:spTree>
    <p:extLst>
      <p:ext uri="{BB962C8B-B14F-4D97-AF65-F5344CB8AC3E}">
        <p14:creationId xmlns:p14="http://schemas.microsoft.com/office/powerpoint/2010/main" val="31544968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Normalizing the Data</a:t>
            </a:r>
          </a:p>
        </p:txBody>
      </p:sp>
      <p:sp>
        <p:nvSpPr>
          <p:cNvPr id="3" name="Content Placeholder 2"/>
          <p:cNvSpPr>
            <a:spLocks noGrp="1"/>
          </p:cNvSpPr>
          <p:nvPr>
            <p:ph idx="1"/>
          </p:nvPr>
        </p:nvSpPr>
        <p:spPr>
          <a:xfrm>
            <a:off x="228600" y="1447800"/>
            <a:ext cx="8610600" cy="4876800"/>
          </a:xfrm>
        </p:spPr>
        <p:txBody>
          <a:bodyPr/>
          <a:lstStyle/>
          <a:p>
            <a:pPr marL="0" indent="0">
              <a:buNone/>
            </a:pPr>
            <a:r>
              <a:rPr lang="en-US" sz="2000" dirty="0"/>
              <a:t>(number, dimensions) = </a:t>
            </a:r>
            <a:r>
              <a:rPr lang="en-US" sz="2000" dirty="0" err="1"/>
              <a:t>raw_data.shape</a:t>
            </a:r>
            <a:endParaRPr lang="en-US" sz="2000" dirty="0"/>
          </a:p>
          <a:p>
            <a:pPr marL="0" indent="0">
              <a:buNone/>
            </a:pPr>
            <a:r>
              <a:rPr lang="en-US" sz="2000" dirty="0" err="1"/>
              <a:t>normalized_data</a:t>
            </a:r>
            <a:r>
              <a:rPr lang="en-US" sz="2000" dirty="0"/>
              <a:t> = </a:t>
            </a:r>
            <a:r>
              <a:rPr lang="en-US" sz="2000" dirty="0" err="1"/>
              <a:t>np.zeros</a:t>
            </a:r>
            <a:r>
              <a:rPr lang="en-US" sz="2000" dirty="0"/>
              <a:t>((number, dimensions))</a:t>
            </a:r>
          </a:p>
          <a:p>
            <a:pPr marL="0" indent="0">
              <a:buNone/>
            </a:pPr>
            <a:endParaRPr lang="en-US" sz="1400" dirty="0"/>
          </a:p>
          <a:p>
            <a:pPr marL="0" indent="0">
              <a:buNone/>
            </a:pPr>
            <a:r>
              <a:rPr lang="en-US" sz="2000" dirty="0"/>
              <a:t>for d in range (0, dimensions):</a:t>
            </a:r>
          </a:p>
          <a:p>
            <a:pPr marL="0" indent="0">
              <a:buNone/>
            </a:pPr>
            <a:r>
              <a:rPr lang="en-US" sz="2000" dirty="0"/>
              <a:t>    </a:t>
            </a:r>
            <a:r>
              <a:rPr lang="en-US" sz="2000" dirty="0" err="1"/>
              <a:t>feature_values</a:t>
            </a:r>
            <a:r>
              <a:rPr lang="en-US" sz="2000" dirty="0"/>
              <a:t> = </a:t>
            </a:r>
            <a:r>
              <a:rPr lang="en-US" sz="2000" dirty="0" err="1"/>
              <a:t>raw_data</a:t>
            </a:r>
            <a:r>
              <a:rPr lang="en-US" sz="2000" dirty="0"/>
              <a:t>[</a:t>
            </a:r>
            <a:r>
              <a:rPr lang="en-US" sz="2000" dirty="0">
                <a:solidFill>
                  <a:srgbClr val="FF0000"/>
                </a:solidFill>
              </a:rPr>
              <a:t>0:num_train_samples</a:t>
            </a:r>
            <a:r>
              <a:rPr lang="en-US" sz="2000" dirty="0"/>
              <a:t>,d]</a:t>
            </a:r>
          </a:p>
          <a:p>
            <a:pPr marL="0" indent="0">
              <a:buNone/>
            </a:pPr>
            <a:r>
              <a:rPr lang="en-US" sz="2000" dirty="0"/>
              <a:t>    m = </a:t>
            </a:r>
            <a:r>
              <a:rPr lang="en-US" sz="2000" dirty="0" err="1"/>
              <a:t>np.mean</a:t>
            </a:r>
            <a:r>
              <a:rPr lang="en-US" sz="2000" dirty="0"/>
              <a:t>(</a:t>
            </a:r>
            <a:r>
              <a:rPr lang="en-US" sz="2000" dirty="0" err="1"/>
              <a:t>feature_values</a:t>
            </a:r>
            <a:r>
              <a:rPr lang="en-US" sz="2000" dirty="0"/>
              <a:t>)</a:t>
            </a:r>
          </a:p>
          <a:p>
            <a:pPr marL="0" indent="0">
              <a:buNone/>
            </a:pPr>
            <a:r>
              <a:rPr lang="en-US" sz="2000" dirty="0"/>
              <a:t>    s = </a:t>
            </a:r>
            <a:r>
              <a:rPr lang="en-US" sz="2000" dirty="0" err="1"/>
              <a:t>np.std</a:t>
            </a:r>
            <a:r>
              <a:rPr lang="en-US" sz="2000" dirty="0"/>
              <a:t>(</a:t>
            </a:r>
            <a:r>
              <a:rPr lang="en-US" sz="2000" dirty="0" err="1"/>
              <a:t>feature_values</a:t>
            </a:r>
            <a:r>
              <a:rPr lang="en-US" sz="2000" dirty="0"/>
              <a:t>)</a:t>
            </a:r>
          </a:p>
          <a:p>
            <a:pPr marL="0" indent="0">
              <a:buNone/>
            </a:pPr>
            <a:r>
              <a:rPr lang="en-US" sz="2000" dirty="0"/>
              <a:t>    </a:t>
            </a:r>
            <a:r>
              <a:rPr lang="en-US" sz="2000" dirty="0" err="1"/>
              <a:t>normalized_data</a:t>
            </a:r>
            <a:r>
              <a:rPr lang="en-US" sz="2000" dirty="0"/>
              <a:t>[:,d] = (</a:t>
            </a:r>
            <a:r>
              <a:rPr lang="en-US" sz="2000" dirty="0" err="1"/>
              <a:t>raw_data</a:t>
            </a:r>
            <a:r>
              <a:rPr lang="en-US" sz="2000" dirty="0"/>
              <a:t>[:,d] - m) / s</a:t>
            </a:r>
          </a:p>
          <a:p>
            <a:pPr marL="0" indent="0">
              <a:buNone/>
            </a:pPr>
            <a:endParaRPr lang="en-US" sz="2000" dirty="0"/>
          </a:p>
          <a:p>
            <a:r>
              <a:rPr lang="en-US" sz="2400" dirty="0"/>
              <a:t>Why do we only compute the mean and </a:t>
            </a:r>
            <a:r>
              <a:rPr lang="en-US" sz="2400" dirty="0" err="1"/>
              <a:t>std</a:t>
            </a:r>
            <a:r>
              <a:rPr lang="en-US" sz="2400" dirty="0"/>
              <a:t> on the training data?</a:t>
            </a:r>
          </a:p>
          <a:p>
            <a:r>
              <a:rPr lang="en-US" sz="2400" dirty="0"/>
              <a:t>Why not use all columns, like:        </a:t>
            </a:r>
            <a:r>
              <a:rPr lang="en-US" sz="2400" dirty="0" err="1"/>
              <a:t>feature_values</a:t>
            </a:r>
            <a:r>
              <a:rPr lang="en-US" sz="2400" dirty="0"/>
              <a:t> = </a:t>
            </a:r>
            <a:r>
              <a:rPr lang="en-US" sz="2400" dirty="0" err="1"/>
              <a:t>raw_data</a:t>
            </a:r>
            <a:r>
              <a:rPr lang="en-US" sz="2400" dirty="0"/>
              <a:t>[</a:t>
            </a:r>
            <a:r>
              <a:rPr lang="en-US" sz="2400" dirty="0">
                <a:solidFill>
                  <a:srgbClr val="FF0000"/>
                </a:solidFill>
              </a:rPr>
              <a:t>:</a:t>
            </a:r>
            <a:r>
              <a:rPr lang="en-US" sz="2400" dirty="0"/>
              <a:t>, d]</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dirty="0"/>
          </a:p>
        </p:txBody>
      </p:sp>
    </p:spTree>
    <p:extLst>
      <p:ext uri="{BB962C8B-B14F-4D97-AF65-F5344CB8AC3E}">
        <p14:creationId xmlns:p14="http://schemas.microsoft.com/office/powerpoint/2010/main" val="4138339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Normalizing the Data</a:t>
            </a:r>
          </a:p>
        </p:txBody>
      </p:sp>
      <p:sp>
        <p:nvSpPr>
          <p:cNvPr id="3" name="Content Placeholder 2"/>
          <p:cNvSpPr>
            <a:spLocks noGrp="1"/>
          </p:cNvSpPr>
          <p:nvPr>
            <p:ph idx="1"/>
          </p:nvPr>
        </p:nvSpPr>
        <p:spPr>
          <a:xfrm>
            <a:off x="228600" y="1447800"/>
            <a:ext cx="8610600" cy="4876800"/>
          </a:xfrm>
        </p:spPr>
        <p:txBody>
          <a:bodyPr/>
          <a:lstStyle/>
          <a:p>
            <a:pPr marL="0" indent="0">
              <a:buNone/>
            </a:pPr>
            <a:r>
              <a:rPr lang="en-US" sz="2000" dirty="0"/>
              <a:t>(number, dimensions) = </a:t>
            </a:r>
            <a:r>
              <a:rPr lang="en-US" sz="2000" dirty="0" err="1"/>
              <a:t>raw_data.shape</a:t>
            </a:r>
            <a:endParaRPr lang="en-US" sz="2000" dirty="0"/>
          </a:p>
          <a:p>
            <a:pPr marL="0" indent="0">
              <a:buNone/>
            </a:pPr>
            <a:r>
              <a:rPr lang="en-US" sz="2000" dirty="0" err="1"/>
              <a:t>normalized_data</a:t>
            </a:r>
            <a:r>
              <a:rPr lang="en-US" sz="2000" dirty="0"/>
              <a:t> = </a:t>
            </a:r>
            <a:r>
              <a:rPr lang="en-US" sz="2000" dirty="0" err="1"/>
              <a:t>np.zeros</a:t>
            </a:r>
            <a:r>
              <a:rPr lang="en-US" sz="2000" dirty="0"/>
              <a:t>((number, dimensions))</a:t>
            </a:r>
          </a:p>
          <a:p>
            <a:pPr marL="0" indent="0">
              <a:buNone/>
            </a:pPr>
            <a:endParaRPr lang="en-US" sz="1400" dirty="0"/>
          </a:p>
          <a:p>
            <a:pPr marL="0" indent="0">
              <a:buNone/>
            </a:pPr>
            <a:r>
              <a:rPr lang="en-US" sz="2000" dirty="0"/>
              <a:t>for d in range (0, dimensions):</a:t>
            </a:r>
          </a:p>
          <a:p>
            <a:pPr marL="0" indent="0">
              <a:buNone/>
            </a:pPr>
            <a:r>
              <a:rPr lang="en-US" sz="2000" dirty="0"/>
              <a:t>    </a:t>
            </a:r>
            <a:r>
              <a:rPr lang="en-US" sz="2000" dirty="0" err="1"/>
              <a:t>feature_values</a:t>
            </a:r>
            <a:r>
              <a:rPr lang="en-US" sz="2000" dirty="0"/>
              <a:t> = </a:t>
            </a:r>
            <a:r>
              <a:rPr lang="en-US" sz="2000" dirty="0" err="1"/>
              <a:t>raw_data</a:t>
            </a:r>
            <a:r>
              <a:rPr lang="en-US" sz="2000" dirty="0"/>
              <a:t>[</a:t>
            </a:r>
            <a:r>
              <a:rPr lang="en-US" sz="2000" dirty="0">
                <a:solidFill>
                  <a:srgbClr val="FF0000"/>
                </a:solidFill>
              </a:rPr>
              <a:t>0:num_train_samples</a:t>
            </a:r>
            <a:r>
              <a:rPr lang="en-US" sz="2000" dirty="0"/>
              <a:t>,d]</a:t>
            </a:r>
          </a:p>
          <a:p>
            <a:pPr marL="0" indent="0">
              <a:buNone/>
            </a:pPr>
            <a:r>
              <a:rPr lang="en-US" sz="2000" dirty="0"/>
              <a:t>    m = </a:t>
            </a:r>
            <a:r>
              <a:rPr lang="en-US" sz="2000" dirty="0" err="1"/>
              <a:t>np.mean</a:t>
            </a:r>
            <a:r>
              <a:rPr lang="en-US" sz="2000" dirty="0"/>
              <a:t>(</a:t>
            </a:r>
            <a:r>
              <a:rPr lang="en-US" sz="2000" dirty="0" err="1"/>
              <a:t>feature_values</a:t>
            </a:r>
            <a:r>
              <a:rPr lang="en-US" sz="2000" dirty="0"/>
              <a:t>)</a:t>
            </a:r>
          </a:p>
          <a:p>
            <a:pPr marL="0" indent="0">
              <a:buNone/>
            </a:pPr>
            <a:r>
              <a:rPr lang="en-US" sz="2000" dirty="0"/>
              <a:t>    s = </a:t>
            </a:r>
            <a:r>
              <a:rPr lang="en-US" sz="2000" dirty="0" err="1"/>
              <a:t>np.std</a:t>
            </a:r>
            <a:r>
              <a:rPr lang="en-US" sz="2000" dirty="0"/>
              <a:t>(</a:t>
            </a:r>
            <a:r>
              <a:rPr lang="en-US" sz="2000" dirty="0" err="1"/>
              <a:t>feature_values</a:t>
            </a:r>
            <a:r>
              <a:rPr lang="en-US" sz="2000" dirty="0"/>
              <a:t>)</a:t>
            </a:r>
          </a:p>
          <a:p>
            <a:pPr marL="0" indent="0">
              <a:buNone/>
            </a:pPr>
            <a:r>
              <a:rPr lang="en-US" sz="2000" dirty="0"/>
              <a:t>    </a:t>
            </a:r>
            <a:r>
              <a:rPr lang="en-US" sz="2000" dirty="0" err="1"/>
              <a:t>normalized_data</a:t>
            </a:r>
            <a:r>
              <a:rPr lang="en-US" sz="2000" dirty="0"/>
              <a:t>[:,d] = (</a:t>
            </a:r>
            <a:r>
              <a:rPr lang="en-US" sz="2000" dirty="0" err="1"/>
              <a:t>raw_data</a:t>
            </a:r>
            <a:r>
              <a:rPr lang="en-US" sz="2000" dirty="0"/>
              <a:t>[:,d] - m) / s</a:t>
            </a:r>
          </a:p>
          <a:p>
            <a:pPr marL="0" indent="0">
              <a:buNone/>
            </a:pPr>
            <a:endParaRPr lang="en-US" sz="2000" dirty="0"/>
          </a:p>
          <a:p>
            <a:r>
              <a:rPr lang="en-US" sz="2400" dirty="0"/>
              <a:t>Why do we only compute the mean and </a:t>
            </a:r>
            <a:r>
              <a:rPr lang="en-US" sz="2400" dirty="0" err="1"/>
              <a:t>std</a:t>
            </a:r>
            <a:r>
              <a:rPr lang="en-US" sz="2400" dirty="0"/>
              <a:t> on the training data?</a:t>
            </a:r>
          </a:p>
          <a:p>
            <a:r>
              <a:rPr lang="en-US" sz="2400" dirty="0"/>
              <a:t>Why not use all columns, like:        </a:t>
            </a:r>
            <a:r>
              <a:rPr lang="en-US" sz="2400" dirty="0" err="1"/>
              <a:t>feature_values</a:t>
            </a:r>
            <a:r>
              <a:rPr lang="en-US" sz="2400" dirty="0"/>
              <a:t> = </a:t>
            </a:r>
            <a:r>
              <a:rPr lang="en-US" sz="2400" dirty="0" err="1"/>
              <a:t>raw_data</a:t>
            </a:r>
            <a:r>
              <a:rPr lang="en-US" sz="2400" dirty="0"/>
              <a:t>[</a:t>
            </a:r>
            <a:r>
              <a:rPr lang="en-US" sz="2400" dirty="0">
                <a:solidFill>
                  <a:srgbClr val="FF0000"/>
                </a:solidFill>
              </a:rPr>
              <a:t>:</a:t>
            </a:r>
            <a:r>
              <a:rPr lang="en-US" sz="2400" dirty="0"/>
              <a:t>, d]</a:t>
            </a:r>
          </a:p>
          <a:p>
            <a:r>
              <a:rPr lang="en-US" sz="2400" dirty="0"/>
              <a:t>Because, in the real world, when we normalize the training data, we have no idea what test data the system will be applied to.</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dirty="0"/>
          </a:p>
        </p:txBody>
      </p:sp>
    </p:spTree>
    <p:extLst>
      <p:ext uri="{BB962C8B-B14F-4D97-AF65-F5344CB8AC3E}">
        <p14:creationId xmlns:p14="http://schemas.microsoft.com/office/powerpoint/2010/main" val="4020505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Series</a:t>
            </a:r>
          </a:p>
        </p:txBody>
      </p:sp>
      <p:sp>
        <p:nvSpPr>
          <p:cNvPr id="3" name="Content Placeholder 2"/>
          <p:cNvSpPr>
            <a:spLocks noGrp="1"/>
          </p:cNvSpPr>
          <p:nvPr>
            <p:ph idx="1"/>
          </p:nvPr>
        </p:nvSpPr>
        <p:spPr/>
        <p:txBody>
          <a:bodyPr/>
          <a:lstStyle/>
          <a:p>
            <a:r>
              <a:rPr lang="en-US" sz="2400" dirty="0"/>
              <a:t>A </a:t>
            </a:r>
            <a:r>
              <a:rPr lang="en-US" sz="2400" b="1" u="sng" dirty="0"/>
              <a:t>time series</a:t>
            </a:r>
            <a:r>
              <a:rPr lang="en-US" sz="2400" dirty="0"/>
              <a:t> is a </a:t>
            </a:r>
            <a:r>
              <a:rPr lang="en-US" sz="2400" b="1" u="sng" dirty="0"/>
              <a:t>sequence</a:t>
            </a:r>
            <a:r>
              <a:rPr lang="en-US" sz="2400" dirty="0"/>
              <a:t> of vectors.</a:t>
            </a:r>
          </a:p>
          <a:p>
            <a:r>
              <a:rPr lang="en-US" sz="2400" dirty="0"/>
              <a:t>Each vector can be thought of as an observation, or measurement, that corresponds to one specific moment in time.</a:t>
            </a:r>
          </a:p>
          <a:p>
            <a:r>
              <a:rPr lang="en-US" sz="2400" dirty="0"/>
              <a:t>Examples:</a:t>
            </a:r>
          </a:p>
          <a:p>
            <a:pPr lvl="1"/>
            <a:r>
              <a:rPr lang="en-US" sz="2000" dirty="0"/>
              <a:t>Stock market prices (for a single stock, or for multiple stocks).</a:t>
            </a:r>
          </a:p>
          <a:p>
            <a:pPr lvl="1"/>
            <a:r>
              <a:rPr lang="en-US" sz="2000" dirty="0"/>
              <a:t>Heart rate of a patient over time.</a:t>
            </a:r>
          </a:p>
          <a:p>
            <a:pPr lvl="1"/>
            <a:r>
              <a:rPr lang="en-US" sz="2000" dirty="0"/>
              <a:t>Position of one or multiple people/cars/airplanes over time.</a:t>
            </a:r>
          </a:p>
          <a:p>
            <a:pPr lvl="1"/>
            <a:r>
              <a:rPr lang="en-US" sz="2000" dirty="0"/>
              <a:t>Speech: represented as a sequence of audio measurements at discrete time steps.</a:t>
            </a:r>
          </a:p>
          <a:p>
            <a:pPr lvl="1"/>
            <a:r>
              <a:rPr lang="en-US" sz="2000" dirty="0"/>
              <a:t>A musical melody: represented as a sequence of pairs (note, duration).</a:t>
            </a:r>
          </a:p>
          <a:p>
            <a:pPr lvl="1"/>
            <a:endParaRPr lang="en-US" sz="20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dirty="0"/>
          </a:p>
        </p:txBody>
      </p:sp>
    </p:spTree>
    <p:extLst>
      <p:ext uri="{BB962C8B-B14F-4D97-AF65-F5344CB8AC3E}">
        <p14:creationId xmlns:p14="http://schemas.microsoft.com/office/powerpoint/2010/main" val="12492261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Normalizing the Data</a:t>
            </a:r>
          </a:p>
        </p:txBody>
      </p:sp>
      <p:sp>
        <p:nvSpPr>
          <p:cNvPr id="3" name="Content Placeholder 2"/>
          <p:cNvSpPr>
            <a:spLocks noGrp="1"/>
          </p:cNvSpPr>
          <p:nvPr>
            <p:ph idx="1"/>
          </p:nvPr>
        </p:nvSpPr>
        <p:spPr>
          <a:xfrm>
            <a:off x="228600" y="1447800"/>
            <a:ext cx="8534400" cy="4876800"/>
          </a:xfrm>
        </p:spPr>
        <p:txBody>
          <a:bodyPr/>
          <a:lstStyle/>
          <a:p>
            <a:pPr marL="0" indent="0">
              <a:buNone/>
            </a:pPr>
            <a:r>
              <a:rPr lang="en-US" sz="2000" dirty="0"/>
              <a:t>mean = </a:t>
            </a:r>
            <a:r>
              <a:rPr lang="en-US" sz="2000" dirty="0" err="1"/>
              <a:t>raw_data</a:t>
            </a:r>
            <a:r>
              <a:rPr lang="en-US" sz="2000" dirty="0"/>
              <a:t>[:</a:t>
            </a:r>
            <a:r>
              <a:rPr lang="en-US" sz="2000" dirty="0" err="1"/>
              <a:t>num_train_samples</a:t>
            </a:r>
            <a:r>
              <a:rPr lang="en-US" sz="2000" dirty="0"/>
              <a:t>].mean(axis=0)</a:t>
            </a:r>
          </a:p>
          <a:p>
            <a:pPr marL="0" indent="0">
              <a:buNone/>
            </a:pPr>
            <a:r>
              <a:rPr lang="en-US" sz="2000" dirty="0" err="1"/>
              <a:t>normalized_data</a:t>
            </a:r>
            <a:r>
              <a:rPr lang="en-US" sz="2000" dirty="0"/>
              <a:t> = </a:t>
            </a:r>
            <a:r>
              <a:rPr lang="en-US" sz="2000" dirty="0" err="1"/>
              <a:t>raw_data</a:t>
            </a:r>
            <a:r>
              <a:rPr lang="en-US" sz="2000" dirty="0"/>
              <a:t> - mean</a:t>
            </a:r>
          </a:p>
          <a:p>
            <a:pPr marL="0" indent="0">
              <a:buNone/>
            </a:pPr>
            <a:r>
              <a:rPr lang="en-US" sz="2000" dirty="0" err="1"/>
              <a:t>std</a:t>
            </a:r>
            <a:r>
              <a:rPr lang="en-US" sz="2000" dirty="0"/>
              <a:t> = </a:t>
            </a:r>
            <a:r>
              <a:rPr lang="en-US" sz="2000" dirty="0" err="1"/>
              <a:t>raw_data</a:t>
            </a:r>
            <a:r>
              <a:rPr lang="en-US" sz="2000" dirty="0"/>
              <a:t>[:</a:t>
            </a:r>
            <a:r>
              <a:rPr lang="en-US" sz="2000" dirty="0" err="1"/>
              <a:t>num_train_samples</a:t>
            </a:r>
            <a:r>
              <a:rPr lang="en-US" sz="2000" dirty="0"/>
              <a:t>].</a:t>
            </a:r>
            <a:r>
              <a:rPr lang="en-US" sz="2000" dirty="0" err="1"/>
              <a:t>std</a:t>
            </a:r>
            <a:r>
              <a:rPr lang="en-US" sz="2000" dirty="0"/>
              <a:t>(axis=0)</a:t>
            </a:r>
          </a:p>
          <a:p>
            <a:pPr marL="0" indent="0">
              <a:buNone/>
            </a:pPr>
            <a:r>
              <a:rPr lang="en-US" sz="2000" dirty="0" err="1"/>
              <a:t>normalized_data</a:t>
            </a:r>
            <a:r>
              <a:rPr lang="en-US" sz="2000" dirty="0"/>
              <a:t> = </a:t>
            </a:r>
            <a:r>
              <a:rPr lang="en-US" sz="2000" dirty="0" err="1"/>
              <a:t>raw_data</a:t>
            </a:r>
            <a:r>
              <a:rPr lang="en-US" sz="2000" dirty="0"/>
              <a:t> / </a:t>
            </a:r>
            <a:r>
              <a:rPr lang="en-US" sz="2000" dirty="0" err="1"/>
              <a:t>std</a:t>
            </a:r>
            <a:endParaRPr lang="en-US" sz="2000" dirty="0"/>
          </a:p>
          <a:p>
            <a:pPr marL="0" indent="0">
              <a:buNone/>
            </a:pPr>
            <a:endParaRPr lang="en-US" sz="2000" dirty="0"/>
          </a:p>
          <a:p>
            <a:r>
              <a:rPr lang="en-US" sz="2400" dirty="0"/>
              <a:t>A shorter version of the previous code is shown here.</a:t>
            </a:r>
          </a:p>
          <a:p>
            <a:pPr lvl="1"/>
            <a:r>
              <a:rPr lang="en-US" sz="2000" dirty="0"/>
              <a:t>No need to loop over each dimension, this code operates on all dimensions simultaneously.</a:t>
            </a:r>
          </a:p>
          <a:p>
            <a:r>
              <a:rPr lang="en-US" sz="2400" dirty="0"/>
              <a:t>If you are comfortable with (or interested in learning more about) </a:t>
            </a:r>
            <a:r>
              <a:rPr lang="en-US" sz="2400" dirty="0" err="1"/>
              <a:t>numpy</a:t>
            </a:r>
            <a:r>
              <a:rPr lang="en-US" sz="2400" dirty="0"/>
              <a:t> shortcuts, you can use this type of coding.</a:t>
            </a:r>
          </a:p>
          <a:p>
            <a:r>
              <a:rPr lang="en-US" sz="2400" dirty="0"/>
              <a:t>If you would rather use code that is more simple and more readable, then you can use a coding style similar to the previous version.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dirty="0"/>
          </a:p>
        </p:txBody>
      </p:sp>
    </p:spTree>
    <p:extLst>
      <p:ext uri="{BB962C8B-B14F-4D97-AF65-F5344CB8AC3E}">
        <p14:creationId xmlns:p14="http://schemas.microsoft.com/office/powerpoint/2010/main" val="19877328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3505200" cy="990600"/>
          </a:xfrm>
        </p:spPr>
        <p:txBody>
          <a:bodyPr/>
          <a:lstStyle/>
          <a:p>
            <a:r>
              <a:rPr lang="en-US" dirty="0"/>
              <a:t>Normalizing the Data</a:t>
            </a:r>
          </a:p>
        </p:txBody>
      </p:sp>
      <p:sp>
        <p:nvSpPr>
          <p:cNvPr id="3" name="Content Placeholder 2"/>
          <p:cNvSpPr>
            <a:spLocks noGrp="1"/>
          </p:cNvSpPr>
          <p:nvPr>
            <p:ph idx="1"/>
          </p:nvPr>
        </p:nvSpPr>
        <p:spPr>
          <a:xfrm>
            <a:off x="228600" y="1905000"/>
            <a:ext cx="3810000" cy="4648200"/>
          </a:xfrm>
        </p:spPr>
        <p:txBody>
          <a:bodyPr/>
          <a:lstStyle/>
          <a:p>
            <a:r>
              <a:rPr lang="en-US" sz="2400" dirty="0"/>
              <a:t>Top: plot of temperatures over the entire 8 years.</a:t>
            </a:r>
          </a:p>
          <a:p>
            <a:r>
              <a:rPr lang="en-US" sz="2400" dirty="0"/>
              <a:t>Bottom: plot of normalized temperatures over the entire 8 years.</a:t>
            </a:r>
          </a:p>
          <a:p>
            <a:r>
              <a:rPr lang="en-US" sz="2400" dirty="0"/>
              <a:t>The shapes of the plots are identical, but the ranges are different.</a:t>
            </a:r>
          </a:p>
          <a:p>
            <a:pPr lvl="1"/>
            <a:r>
              <a:rPr lang="en-US" sz="2000" dirty="0"/>
              <a:t>Top range: -23.01 to 37.28.</a:t>
            </a:r>
          </a:p>
          <a:p>
            <a:pPr lvl="1"/>
            <a:r>
              <a:rPr lang="en-US" sz="2000" dirty="0"/>
              <a:t>Bottom range: -3.63 to 3.24</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dirty="0"/>
          </a:p>
        </p:txBody>
      </p:sp>
      <p:pic>
        <p:nvPicPr>
          <p:cNvPr id="7" name="Picture 6"/>
          <p:cNvPicPr>
            <a:picLocks noChangeAspect="1"/>
          </p:cNvPicPr>
          <p:nvPr/>
        </p:nvPicPr>
        <p:blipFill>
          <a:blip r:embed="rId3"/>
          <a:stretch>
            <a:fillRect/>
          </a:stretch>
        </p:blipFill>
        <p:spPr>
          <a:xfrm>
            <a:off x="4280499" y="76200"/>
            <a:ext cx="4787301" cy="3187301"/>
          </a:xfrm>
          <a:prstGeom prst="rect">
            <a:avLst/>
          </a:prstGeom>
        </p:spPr>
      </p:pic>
      <p:pic>
        <p:nvPicPr>
          <p:cNvPr id="8" name="Picture 7"/>
          <p:cNvPicPr>
            <a:picLocks noChangeAspect="1"/>
          </p:cNvPicPr>
          <p:nvPr/>
        </p:nvPicPr>
        <p:blipFill>
          <a:blip r:embed="rId4"/>
          <a:stretch>
            <a:fillRect/>
          </a:stretch>
        </p:blipFill>
        <p:spPr>
          <a:xfrm>
            <a:off x="4343400" y="3251594"/>
            <a:ext cx="4698413" cy="3149206"/>
          </a:xfrm>
          <a:prstGeom prst="rect">
            <a:avLst/>
          </a:prstGeom>
        </p:spPr>
      </p:pic>
    </p:spTree>
    <p:extLst>
      <p:ext uri="{BB962C8B-B14F-4D97-AF65-F5344CB8AC3E}">
        <p14:creationId xmlns:p14="http://schemas.microsoft.com/office/powerpoint/2010/main" val="35043900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3505200" cy="990600"/>
          </a:xfrm>
        </p:spPr>
        <p:txBody>
          <a:bodyPr/>
          <a:lstStyle/>
          <a:p>
            <a:r>
              <a:rPr lang="en-US" dirty="0"/>
              <a:t>Normalizing the Data</a:t>
            </a:r>
          </a:p>
        </p:txBody>
      </p:sp>
      <p:sp>
        <p:nvSpPr>
          <p:cNvPr id="3" name="Content Placeholder 2"/>
          <p:cNvSpPr>
            <a:spLocks noGrp="1"/>
          </p:cNvSpPr>
          <p:nvPr>
            <p:ph idx="1"/>
          </p:nvPr>
        </p:nvSpPr>
        <p:spPr>
          <a:xfrm>
            <a:off x="228600" y="1905000"/>
            <a:ext cx="3810000" cy="4648200"/>
          </a:xfrm>
        </p:spPr>
        <p:txBody>
          <a:bodyPr/>
          <a:lstStyle/>
          <a:p>
            <a:r>
              <a:rPr lang="en-US" sz="2400" dirty="0"/>
              <a:t>Top: plot of temperatures over the first 10 days.</a:t>
            </a:r>
          </a:p>
          <a:p>
            <a:r>
              <a:rPr lang="en-US" sz="2400" dirty="0"/>
              <a:t>Bottom: plot of normalized temperatures over the first 10 days.</a:t>
            </a:r>
          </a:p>
          <a:p>
            <a:r>
              <a:rPr lang="en-US" sz="2400" dirty="0"/>
              <a:t>Again, the shapes of the plots are identical, but the ranges are different.</a:t>
            </a:r>
            <a:endParaRPr lang="en-US" sz="20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dirty="0"/>
          </a:p>
        </p:txBody>
      </p:sp>
      <p:pic>
        <p:nvPicPr>
          <p:cNvPr id="5" name="Picture 4"/>
          <p:cNvPicPr>
            <a:picLocks noChangeAspect="1"/>
          </p:cNvPicPr>
          <p:nvPr/>
        </p:nvPicPr>
        <p:blipFill>
          <a:blip r:embed="rId3"/>
          <a:stretch>
            <a:fillRect/>
          </a:stretch>
        </p:blipFill>
        <p:spPr>
          <a:xfrm>
            <a:off x="4255702" y="127394"/>
            <a:ext cx="4787301" cy="3149206"/>
          </a:xfrm>
          <a:prstGeom prst="rect">
            <a:avLst/>
          </a:prstGeom>
        </p:spPr>
      </p:pic>
      <p:pic>
        <p:nvPicPr>
          <p:cNvPr id="6" name="Picture 5"/>
          <p:cNvPicPr>
            <a:picLocks noChangeAspect="1"/>
          </p:cNvPicPr>
          <p:nvPr/>
        </p:nvPicPr>
        <p:blipFill>
          <a:blip r:embed="rId4"/>
          <a:stretch>
            <a:fillRect/>
          </a:stretch>
        </p:blipFill>
        <p:spPr>
          <a:xfrm>
            <a:off x="4242403" y="3238895"/>
            <a:ext cx="4825397" cy="3161905"/>
          </a:xfrm>
          <a:prstGeom prst="rect">
            <a:avLst/>
          </a:prstGeom>
        </p:spPr>
      </p:pic>
    </p:spTree>
    <p:extLst>
      <p:ext uri="{BB962C8B-B14F-4D97-AF65-F5344CB8AC3E}">
        <p14:creationId xmlns:p14="http://schemas.microsoft.com/office/powerpoint/2010/main" val="34573923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Inputs and Target Outputs</a:t>
            </a:r>
          </a:p>
        </p:txBody>
      </p:sp>
      <p:sp>
        <p:nvSpPr>
          <p:cNvPr id="3" name="Content Placeholder 2"/>
          <p:cNvSpPr>
            <a:spLocks noGrp="1"/>
          </p:cNvSpPr>
          <p:nvPr>
            <p:ph idx="1"/>
          </p:nvPr>
        </p:nvSpPr>
        <p:spPr>
          <a:xfrm>
            <a:off x="457200" y="1447800"/>
            <a:ext cx="8382000" cy="4876800"/>
          </a:xfrm>
        </p:spPr>
        <p:txBody>
          <a:bodyPr/>
          <a:lstStyle/>
          <a:p>
            <a:r>
              <a:rPr lang="en-US" sz="2400" dirty="0"/>
              <a:t>Let’s look at our forecasting task description again: given data from the last five days, the goal is to predict the temperature exactly 24 hours from now.</a:t>
            </a:r>
          </a:p>
          <a:p>
            <a:r>
              <a:rPr lang="en-US" sz="2400" dirty="0"/>
              <a:t>What will be the input to this “forecasting” system?</a:t>
            </a:r>
          </a:p>
          <a:p>
            <a:r>
              <a:rPr lang="en-US" sz="2400" dirty="0"/>
              <a:t>What will be the output of the system?</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dirty="0"/>
          </a:p>
        </p:txBody>
      </p:sp>
    </p:spTree>
    <p:extLst>
      <p:ext uri="{BB962C8B-B14F-4D97-AF65-F5344CB8AC3E}">
        <p14:creationId xmlns:p14="http://schemas.microsoft.com/office/powerpoint/2010/main" val="39493728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Inputs and Target Outputs</a:t>
            </a:r>
          </a:p>
        </p:txBody>
      </p:sp>
      <p:sp>
        <p:nvSpPr>
          <p:cNvPr id="3" name="Content Placeholder 2"/>
          <p:cNvSpPr>
            <a:spLocks noGrp="1"/>
          </p:cNvSpPr>
          <p:nvPr>
            <p:ph idx="1"/>
          </p:nvPr>
        </p:nvSpPr>
        <p:spPr>
          <a:xfrm>
            <a:off x="457200" y="1447800"/>
            <a:ext cx="8382000" cy="4876800"/>
          </a:xfrm>
        </p:spPr>
        <p:txBody>
          <a:bodyPr/>
          <a:lstStyle/>
          <a:p>
            <a:r>
              <a:rPr lang="en-US" sz="2400" dirty="0"/>
              <a:t>Let’s look at our forecasting task description again: given data from the last five days, the goal is to predict the temperature exactly 24 hours from now.</a:t>
            </a:r>
          </a:p>
          <a:p>
            <a:r>
              <a:rPr lang="en-US" sz="2400" dirty="0"/>
              <a:t>What will be the input to this “forecasting” system?</a:t>
            </a:r>
          </a:p>
          <a:p>
            <a:r>
              <a:rPr lang="en-US" sz="2400" dirty="0"/>
              <a:t>What will be the output of the system?</a:t>
            </a:r>
          </a:p>
          <a:p>
            <a:r>
              <a:rPr lang="en-US" sz="2400" dirty="0"/>
              <a:t>The input will be a sequence of feature vectors containing all values from a period of five days.</a:t>
            </a:r>
          </a:p>
          <a:p>
            <a:pPr lvl="1"/>
            <a:r>
              <a:rPr lang="en-US" sz="2000" dirty="0"/>
              <a:t>Number of columns: 14, since we have 14 features in our data.</a:t>
            </a:r>
          </a:p>
          <a:p>
            <a:pPr lvl="1"/>
            <a:r>
              <a:rPr lang="en-US" sz="2000" dirty="0"/>
              <a:t>Number of rows: 5 days * 24 hours * 6 observations per hour = 720.</a:t>
            </a:r>
          </a:p>
          <a:p>
            <a:pPr lvl="1"/>
            <a:r>
              <a:rPr lang="en-US" sz="2000" dirty="0"/>
              <a:t>Shape of the input: 720x14, which gives 10080 numbers.</a:t>
            </a:r>
          </a:p>
          <a:p>
            <a:r>
              <a:rPr lang="en-US" sz="2400" dirty="0"/>
              <a:t>The output will be a single number: the temperature (in Celsius) 24 hours after the last observation in the input.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dirty="0"/>
          </a:p>
        </p:txBody>
      </p:sp>
    </p:spTree>
    <p:extLst>
      <p:ext uri="{BB962C8B-B14F-4D97-AF65-F5344CB8AC3E}">
        <p14:creationId xmlns:p14="http://schemas.microsoft.com/office/powerpoint/2010/main" val="33668675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Training Set</a:t>
            </a:r>
          </a:p>
        </p:txBody>
      </p:sp>
      <p:sp>
        <p:nvSpPr>
          <p:cNvPr id="3" name="Content Placeholder 2"/>
          <p:cNvSpPr>
            <a:spLocks noGrp="1"/>
          </p:cNvSpPr>
          <p:nvPr>
            <p:ph idx="1"/>
          </p:nvPr>
        </p:nvSpPr>
        <p:spPr/>
        <p:txBody>
          <a:bodyPr/>
          <a:lstStyle/>
          <a:p>
            <a:r>
              <a:rPr lang="en-US" sz="2400" dirty="0"/>
              <a:t>So far, we have said that our training is the first half of all observations.</a:t>
            </a:r>
          </a:p>
          <a:p>
            <a:pPr marL="0" indent="0">
              <a:buNone/>
            </a:pPr>
            <a:endParaRPr lang="en-US" sz="2400" dirty="0"/>
          </a:p>
          <a:p>
            <a:pPr marL="0" indent="0">
              <a:buNone/>
            </a:pPr>
            <a:r>
              <a:rPr lang="en-US" sz="2400" dirty="0" err="1"/>
              <a:t>num_train_samples</a:t>
            </a:r>
            <a:r>
              <a:rPr lang="en-US" sz="2400" dirty="0"/>
              <a:t> = </a:t>
            </a:r>
            <a:r>
              <a:rPr lang="en-US" sz="2400" dirty="0" err="1"/>
              <a:t>int</a:t>
            </a:r>
            <a:r>
              <a:rPr lang="en-US" sz="2400" dirty="0"/>
              <a:t>(0.5 * </a:t>
            </a:r>
            <a:r>
              <a:rPr lang="en-US" sz="2400" dirty="0" err="1"/>
              <a:t>len</a:t>
            </a:r>
            <a:r>
              <a:rPr lang="en-US" sz="2400" dirty="0"/>
              <a:t>(</a:t>
            </a:r>
            <a:r>
              <a:rPr lang="en-US" sz="2400" dirty="0" err="1"/>
              <a:t>normalized_data</a:t>
            </a:r>
            <a:r>
              <a:rPr lang="en-US" sz="2400" dirty="0"/>
              <a:t>))</a:t>
            </a:r>
          </a:p>
          <a:p>
            <a:pPr marL="0" indent="0">
              <a:buNone/>
            </a:pPr>
            <a:r>
              <a:rPr lang="en-US" sz="2400" dirty="0" err="1"/>
              <a:t>training_data</a:t>
            </a:r>
            <a:r>
              <a:rPr lang="en-US" sz="2400" dirty="0"/>
              <a:t> = </a:t>
            </a:r>
            <a:r>
              <a:rPr lang="en-US" sz="2400" dirty="0" err="1"/>
              <a:t>normalized_data</a:t>
            </a:r>
            <a:r>
              <a:rPr lang="en-US" sz="2400" dirty="0"/>
              <a:t>[0:num_train_samples, :]</a:t>
            </a:r>
          </a:p>
          <a:p>
            <a:pPr marL="0" indent="0">
              <a:buNone/>
            </a:pPr>
            <a:r>
              <a:rPr lang="en-US" sz="2400" dirty="0"/>
              <a:t>print(</a:t>
            </a:r>
            <a:r>
              <a:rPr lang="en-US" sz="2400" dirty="0" err="1"/>
              <a:t>training_data.shape</a:t>
            </a:r>
            <a:r>
              <a:rPr lang="en-US" sz="2400" dirty="0"/>
              <a:t>)</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lvl="0"/>
            <a:r>
              <a:rPr lang="en-US" sz="2400" dirty="0">
                <a:solidFill>
                  <a:prstClr val="black"/>
                </a:solidFill>
              </a:rPr>
              <a:t>How do we extract a random training example out of this data?</a:t>
            </a:r>
          </a:p>
          <a:p>
            <a:pPr marL="0" indent="0">
              <a:buNone/>
            </a:pPr>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dirty="0"/>
          </a:p>
        </p:txBody>
      </p:sp>
      <p:sp>
        <p:nvSpPr>
          <p:cNvPr id="5" name="Rectangle 4"/>
          <p:cNvSpPr/>
          <p:nvPr/>
        </p:nvSpPr>
        <p:spPr>
          <a:xfrm>
            <a:off x="533400" y="4191000"/>
            <a:ext cx="3276600" cy="892552"/>
          </a:xfrm>
          <a:prstGeom prst="rect">
            <a:avLst/>
          </a:prstGeom>
          <a:solidFill>
            <a:srgbClr val="FFFF00"/>
          </a:solidFill>
          <a:ln w="25400">
            <a:solidFill>
              <a:schemeClr val="accent1"/>
            </a:solidFill>
          </a:ln>
        </p:spPr>
        <p:txBody>
          <a:bodyPr wrap="square">
            <a:spAutoFit/>
          </a:bodyPr>
          <a:lstStyle/>
          <a:p>
            <a:r>
              <a:rPr lang="en-US" sz="2000" dirty="0"/>
              <a:t>Output:</a:t>
            </a:r>
          </a:p>
          <a:p>
            <a:endParaRPr lang="en-US" sz="1600" dirty="0"/>
          </a:p>
          <a:p>
            <a:r>
              <a:rPr lang="pt-BR" sz="1600" b="1" dirty="0">
                <a:latin typeface="Courier New" panose="02070309020205020404" pitchFamily="49" charset="0"/>
                <a:cs typeface="Courier New" panose="02070309020205020404" pitchFamily="49" charset="0"/>
              </a:rPr>
              <a:t>(210225, 14)</a:t>
            </a:r>
          </a:p>
        </p:txBody>
      </p:sp>
    </p:spTree>
    <p:extLst>
      <p:ext uri="{BB962C8B-B14F-4D97-AF65-F5344CB8AC3E}">
        <p14:creationId xmlns:p14="http://schemas.microsoft.com/office/powerpoint/2010/main" val="23555002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Training Set</a:t>
            </a:r>
          </a:p>
        </p:txBody>
      </p:sp>
      <p:sp>
        <p:nvSpPr>
          <p:cNvPr id="3" name="Content Placeholder 2"/>
          <p:cNvSpPr>
            <a:spLocks noGrp="1"/>
          </p:cNvSpPr>
          <p:nvPr>
            <p:ph idx="1"/>
          </p:nvPr>
        </p:nvSpPr>
        <p:spPr/>
        <p:txBody>
          <a:bodyPr/>
          <a:lstStyle/>
          <a:p>
            <a:r>
              <a:rPr lang="en-US" sz="2400" dirty="0"/>
              <a:t>Our training data is a 14-dimensional time series of length 210,225.</a:t>
            </a:r>
          </a:p>
          <a:p>
            <a:pPr lvl="0"/>
            <a:r>
              <a:rPr lang="en-US" sz="2400" dirty="0">
                <a:solidFill>
                  <a:prstClr val="black"/>
                </a:solidFill>
              </a:rPr>
              <a:t>We want to extract a random training example of length 720.</a:t>
            </a:r>
          </a:p>
          <a:p>
            <a:pPr lvl="0"/>
            <a:r>
              <a:rPr lang="en-US" sz="2400" dirty="0">
                <a:solidFill>
                  <a:prstClr val="black"/>
                </a:solidFill>
              </a:rPr>
              <a:t>So, we pick a random start point in the time series, and we get the next 720 elements.</a:t>
            </a:r>
          </a:p>
          <a:p>
            <a:pPr lvl="0"/>
            <a:r>
              <a:rPr lang="en-US" sz="2400" dirty="0">
                <a:solidFill>
                  <a:prstClr val="black"/>
                </a:solidFill>
              </a:rPr>
              <a:t>What is the smallest and largest legal value for the start point?</a:t>
            </a:r>
          </a:p>
          <a:p>
            <a:pPr lvl="0"/>
            <a:r>
              <a:rPr lang="en-US" sz="2400" dirty="0">
                <a:solidFill>
                  <a:prstClr val="black"/>
                </a:solidFill>
              </a:rPr>
              <a:t>Smallest: 0</a:t>
            </a:r>
          </a:p>
          <a:p>
            <a:pPr lvl="0"/>
            <a:r>
              <a:rPr lang="en-US" sz="2400" dirty="0">
                <a:solidFill>
                  <a:prstClr val="black"/>
                </a:solidFill>
              </a:rPr>
              <a:t>Largest: </a:t>
            </a:r>
            <a:r>
              <a:rPr lang="en-US" sz="2400" dirty="0" err="1">
                <a:solidFill>
                  <a:prstClr val="black"/>
                </a:solidFill>
              </a:rPr>
              <a:t>timeseries</a:t>
            </a:r>
            <a:r>
              <a:rPr lang="en-US" sz="2400" dirty="0">
                <a:solidFill>
                  <a:prstClr val="black"/>
                </a:solidFill>
              </a:rPr>
              <a:t> length – 720 – 24*6.</a:t>
            </a:r>
          </a:p>
          <a:p>
            <a:pPr lvl="1"/>
            <a:r>
              <a:rPr lang="en-US" sz="2000" dirty="0">
                <a:solidFill>
                  <a:prstClr val="black"/>
                </a:solidFill>
              </a:rPr>
              <a:t>Why? We need enough room to choose 720 elements, plus enough room to look 24 hours past the last element, to get the target value that we aim to forecast.</a:t>
            </a:r>
          </a:p>
          <a:p>
            <a:pPr marL="0" indent="0">
              <a:buNone/>
            </a:pPr>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36</a:t>
            </a:fld>
            <a:endParaRPr lang="en-US" dirty="0"/>
          </a:p>
        </p:txBody>
      </p:sp>
    </p:spTree>
    <p:extLst>
      <p:ext uri="{BB962C8B-B14F-4D97-AF65-F5344CB8AC3E}">
        <p14:creationId xmlns:p14="http://schemas.microsoft.com/office/powerpoint/2010/main" val="10374020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Training Set</a:t>
            </a:r>
          </a:p>
        </p:txBody>
      </p:sp>
      <p:sp>
        <p:nvSpPr>
          <p:cNvPr id="3" name="Content Placeholder 2"/>
          <p:cNvSpPr>
            <a:spLocks noGrp="1"/>
          </p:cNvSpPr>
          <p:nvPr>
            <p:ph idx="1"/>
          </p:nvPr>
        </p:nvSpPr>
        <p:spPr>
          <a:xfrm>
            <a:off x="304800" y="1447800"/>
            <a:ext cx="8382000" cy="4876800"/>
          </a:xfrm>
        </p:spPr>
        <p:txBody>
          <a:bodyPr/>
          <a:lstStyle/>
          <a:p>
            <a:pPr lvl="0"/>
            <a:r>
              <a:rPr lang="en-US" sz="2400" dirty="0">
                <a:solidFill>
                  <a:prstClr val="black"/>
                </a:solidFill>
              </a:rPr>
              <a:t>What is the smallest and largest legal value for the start point?</a:t>
            </a:r>
          </a:p>
          <a:p>
            <a:pPr lvl="0"/>
            <a:r>
              <a:rPr lang="en-US" sz="2400" dirty="0">
                <a:solidFill>
                  <a:prstClr val="black"/>
                </a:solidFill>
              </a:rPr>
              <a:t>Smallest: 0</a:t>
            </a:r>
          </a:p>
          <a:p>
            <a:pPr lvl="0"/>
            <a:r>
              <a:rPr lang="en-US" sz="2400" dirty="0">
                <a:solidFill>
                  <a:prstClr val="black"/>
                </a:solidFill>
              </a:rPr>
              <a:t>Largest: </a:t>
            </a:r>
            <a:r>
              <a:rPr lang="en-US" sz="2400" dirty="0" err="1">
                <a:solidFill>
                  <a:prstClr val="black"/>
                </a:solidFill>
              </a:rPr>
              <a:t>timeseries</a:t>
            </a:r>
            <a:r>
              <a:rPr lang="en-US" sz="2400" dirty="0">
                <a:solidFill>
                  <a:prstClr val="black"/>
                </a:solidFill>
              </a:rPr>
              <a:t> length – 720 – 24*6.</a:t>
            </a:r>
          </a:p>
          <a:p>
            <a:pPr lvl="1"/>
            <a:r>
              <a:rPr lang="en-US" sz="2000" dirty="0">
                <a:solidFill>
                  <a:prstClr val="black"/>
                </a:solidFill>
              </a:rPr>
              <a:t>Why? We need enough room to choose 720 elements, plus enough room to look 24 hours past the last element, to get the target value that we aim to forecast.</a:t>
            </a:r>
          </a:p>
          <a:p>
            <a:pPr marL="0" indent="0">
              <a:buNone/>
            </a:pPr>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dirty="0"/>
          </a:p>
        </p:txBody>
      </p:sp>
      <p:grpSp>
        <p:nvGrpSpPr>
          <p:cNvPr id="51" name="Group 50"/>
          <p:cNvGrpSpPr/>
          <p:nvPr/>
        </p:nvGrpSpPr>
        <p:grpSpPr>
          <a:xfrm>
            <a:off x="838200" y="5185083"/>
            <a:ext cx="6324600" cy="152400"/>
            <a:chOff x="838200" y="4978569"/>
            <a:chExt cx="6324600" cy="152400"/>
          </a:xfrm>
        </p:grpSpPr>
        <p:sp>
          <p:nvSpPr>
            <p:cNvPr id="8" name="Oval 7"/>
            <p:cNvSpPr/>
            <p:nvPr/>
          </p:nvSpPr>
          <p:spPr>
            <a:xfrm>
              <a:off x="838200" y="497856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066800" y="497856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295400" y="497856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524000" y="497856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524000" y="497856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752600" y="497856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981200" y="497856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209800" y="497856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438400" y="497856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667000" y="497856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895600" y="497856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124200" y="497856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124200" y="497856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352800" y="497856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581400" y="497856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810000" y="497856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038600" y="497856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267200" y="497856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495800" y="497856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724400" y="497856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724400" y="497856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953000" y="497856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181600" y="497856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410200" y="497856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638800" y="497856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5867400" y="497856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6096000" y="497856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6324600" y="497856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324600" y="497856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553200" y="497856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6781800" y="497856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7010400" y="497856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1" name="Straight Arrow Connector 40"/>
          <p:cNvCxnSpPr/>
          <p:nvPr/>
        </p:nvCxnSpPr>
        <p:spPr>
          <a:xfrm flipV="1">
            <a:off x="1524000" y="5381655"/>
            <a:ext cx="76200" cy="561945"/>
          </a:xfrm>
          <a:prstGeom prst="straightConnector1">
            <a:avLst/>
          </a:prstGeom>
          <a:ln w="381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845574" y="5997714"/>
            <a:ext cx="1364226" cy="707886"/>
          </a:xfrm>
          <a:prstGeom prst="rect">
            <a:avLst/>
          </a:prstGeom>
          <a:solidFill>
            <a:srgbClr val="FFFF00"/>
          </a:solidFill>
          <a:ln w="25400">
            <a:solidFill>
              <a:schemeClr val="accent1"/>
            </a:solidFill>
          </a:ln>
        </p:spPr>
        <p:txBody>
          <a:bodyPr wrap="square">
            <a:spAutoFit/>
          </a:bodyPr>
          <a:lstStyle/>
          <a:p>
            <a:pPr algn="ctr"/>
            <a:r>
              <a:rPr lang="en-US" sz="2000" dirty="0"/>
              <a:t>Random start point</a:t>
            </a:r>
            <a:endParaRPr lang="pt-BR" sz="1600" b="1" dirty="0">
              <a:latin typeface="Courier New" panose="02070309020205020404" pitchFamily="49" charset="0"/>
              <a:cs typeface="Courier New" panose="02070309020205020404" pitchFamily="49" charset="0"/>
            </a:endParaRPr>
          </a:p>
        </p:txBody>
      </p:sp>
      <p:sp>
        <p:nvSpPr>
          <p:cNvPr id="48" name="Left Brace 47"/>
          <p:cNvSpPr/>
          <p:nvPr/>
        </p:nvSpPr>
        <p:spPr>
          <a:xfrm rot="5400000">
            <a:off x="2341306" y="3965883"/>
            <a:ext cx="381000" cy="1828800"/>
          </a:xfrm>
          <a:prstGeom prst="lef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Rectangle 49"/>
          <p:cNvSpPr/>
          <p:nvPr/>
        </p:nvSpPr>
        <p:spPr>
          <a:xfrm>
            <a:off x="1371600" y="4248090"/>
            <a:ext cx="2209800" cy="400110"/>
          </a:xfrm>
          <a:prstGeom prst="rect">
            <a:avLst/>
          </a:prstGeom>
          <a:solidFill>
            <a:srgbClr val="FFFF00"/>
          </a:solidFill>
          <a:ln w="25400">
            <a:solidFill>
              <a:schemeClr val="accent1"/>
            </a:solidFill>
          </a:ln>
        </p:spPr>
        <p:txBody>
          <a:bodyPr wrap="square">
            <a:spAutoFit/>
          </a:bodyPr>
          <a:lstStyle/>
          <a:p>
            <a:pPr algn="ctr"/>
            <a:r>
              <a:rPr lang="en-US" sz="2000" dirty="0"/>
              <a:t>input length = 720</a:t>
            </a:r>
            <a:endParaRPr lang="pt-BR" sz="1600" b="1" dirty="0">
              <a:latin typeface="Courier New" panose="02070309020205020404" pitchFamily="49" charset="0"/>
              <a:cs typeface="Courier New" panose="02070309020205020404" pitchFamily="49" charset="0"/>
            </a:endParaRPr>
          </a:p>
        </p:txBody>
      </p:sp>
      <p:sp>
        <p:nvSpPr>
          <p:cNvPr id="52" name="Left Brace 51"/>
          <p:cNvSpPr/>
          <p:nvPr/>
        </p:nvSpPr>
        <p:spPr>
          <a:xfrm rot="16200000">
            <a:off x="3754591" y="5202391"/>
            <a:ext cx="339417" cy="838200"/>
          </a:xfrm>
          <a:prstGeom prst="lef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Rectangle 52"/>
          <p:cNvSpPr/>
          <p:nvPr/>
        </p:nvSpPr>
        <p:spPr>
          <a:xfrm>
            <a:off x="2971800" y="5867400"/>
            <a:ext cx="3048000" cy="707886"/>
          </a:xfrm>
          <a:prstGeom prst="rect">
            <a:avLst/>
          </a:prstGeom>
          <a:solidFill>
            <a:srgbClr val="FFFF00"/>
          </a:solidFill>
          <a:ln w="25400">
            <a:solidFill>
              <a:schemeClr val="accent1"/>
            </a:solidFill>
          </a:ln>
        </p:spPr>
        <p:txBody>
          <a:bodyPr wrap="square">
            <a:spAutoFit/>
          </a:bodyPr>
          <a:lstStyle/>
          <a:p>
            <a:pPr algn="ctr"/>
            <a:r>
              <a:rPr lang="en-US" sz="2000" dirty="0"/>
              <a:t>24 hours = 24*6 time steps after last element of input</a:t>
            </a:r>
            <a:endParaRPr lang="pt-BR" sz="1600" b="1" dirty="0">
              <a:latin typeface="Courier New" panose="02070309020205020404" pitchFamily="49" charset="0"/>
              <a:cs typeface="Courier New" panose="02070309020205020404" pitchFamily="49" charset="0"/>
            </a:endParaRPr>
          </a:p>
        </p:txBody>
      </p:sp>
      <p:cxnSp>
        <p:nvCxnSpPr>
          <p:cNvPr id="54" name="Straight Arrow Connector 53"/>
          <p:cNvCxnSpPr/>
          <p:nvPr/>
        </p:nvCxnSpPr>
        <p:spPr>
          <a:xfrm flipH="1">
            <a:off x="4343400" y="4572000"/>
            <a:ext cx="76200" cy="574983"/>
          </a:xfrm>
          <a:prstGeom prst="straightConnector1">
            <a:avLst/>
          </a:prstGeom>
          <a:ln w="381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3664974" y="4114800"/>
            <a:ext cx="1440426" cy="400110"/>
          </a:xfrm>
          <a:prstGeom prst="rect">
            <a:avLst/>
          </a:prstGeom>
          <a:solidFill>
            <a:srgbClr val="FFFF00"/>
          </a:solidFill>
          <a:ln w="25400">
            <a:solidFill>
              <a:schemeClr val="accent1"/>
            </a:solidFill>
          </a:ln>
        </p:spPr>
        <p:txBody>
          <a:bodyPr wrap="square">
            <a:spAutoFit/>
          </a:bodyPr>
          <a:lstStyle/>
          <a:p>
            <a:pPr algn="ctr"/>
            <a:r>
              <a:rPr lang="en-US" sz="2000" dirty="0"/>
              <a:t>target value</a:t>
            </a:r>
            <a:endParaRPr lang="pt-BR" sz="16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605722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Selecting a Random Input</a:t>
            </a:r>
          </a:p>
        </p:txBody>
      </p:sp>
      <p:sp>
        <p:nvSpPr>
          <p:cNvPr id="3" name="Content Placeholder 2"/>
          <p:cNvSpPr>
            <a:spLocks noGrp="1"/>
          </p:cNvSpPr>
          <p:nvPr>
            <p:ph idx="1"/>
          </p:nvPr>
        </p:nvSpPr>
        <p:spPr>
          <a:xfrm>
            <a:off x="381000" y="1447800"/>
            <a:ext cx="8458200" cy="4876800"/>
          </a:xfrm>
        </p:spPr>
        <p:txBody>
          <a:bodyPr/>
          <a:lstStyle/>
          <a:p>
            <a:pPr marL="0" indent="0">
              <a:buNone/>
            </a:pPr>
            <a:r>
              <a:rPr lang="en-US" sz="2000" dirty="0" err="1"/>
              <a:t>def</a:t>
            </a:r>
            <a:r>
              <a:rPr lang="en-US" sz="2000" dirty="0"/>
              <a:t> random_input_v1(</a:t>
            </a:r>
            <a:r>
              <a:rPr lang="en-US" sz="2000" dirty="0" err="1"/>
              <a:t>timeseries</a:t>
            </a:r>
            <a:r>
              <a:rPr lang="en-US" sz="2000" dirty="0"/>
              <a:t>, length, </a:t>
            </a:r>
            <a:r>
              <a:rPr lang="en-US" sz="2000" dirty="0" err="1"/>
              <a:t>target_time</a:t>
            </a:r>
            <a:r>
              <a:rPr lang="en-US" sz="2000" dirty="0"/>
              <a:t>, </a:t>
            </a:r>
            <a:r>
              <a:rPr lang="en-US" sz="2000" dirty="0" err="1"/>
              <a:t>target_data</a:t>
            </a:r>
            <a:r>
              <a:rPr lang="en-US" sz="2000" dirty="0"/>
              <a:t>):</a:t>
            </a:r>
          </a:p>
          <a:p>
            <a:pPr marL="0" indent="0">
              <a:buNone/>
            </a:pPr>
            <a:r>
              <a:rPr lang="en-US" sz="2000" dirty="0"/>
              <a:t>    (</a:t>
            </a:r>
            <a:r>
              <a:rPr lang="en-US" sz="2000" dirty="0" err="1"/>
              <a:t>ts_length</a:t>
            </a:r>
            <a:r>
              <a:rPr lang="en-US" sz="2000" dirty="0"/>
              <a:t>, dimensions) = </a:t>
            </a:r>
            <a:r>
              <a:rPr lang="en-US" sz="2000" dirty="0" err="1"/>
              <a:t>timeseries.shape</a:t>
            </a:r>
            <a:endParaRPr lang="en-US" sz="2000" dirty="0"/>
          </a:p>
          <a:p>
            <a:pPr marL="0" indent="0">
              <a:buNone/>
            </a:pPr>
            <a:r>
              <a:rPr lang="en-US" sz="2000" dirty="0"/>
              <a:t>    </a:t>
            </a:r>
            <a:r>
              <a:rPr lang="en-US" sz="2000" dirty="0" err="1"/>
              <a:t>max_start</a:t>
            </a:r>
            <a:r>
              <a:rPr lang="en-US" sz="2000" dirty="0"/>
              <a:t> = </a:t>
            </a:r>
            <a:r>
              <a:rPr lang="en-US" sz="2000" dirty="0" err="1"/>
              <a:t>ts_length</a:t>
            </a:r>
            <a:r>
              <a:rPr lang="en-US" sz="2000" dirty="0"/>
              <a:t> - length - </a:t>
            </a:r>
            <a:r>
              <a:rPr lang="en-US" sz="2000" dirty="0" err="1"/>
              <a:t>target_time</a:t>
            </a:r>
            <a:endParaRPr lang="en-US" sz="2000" dirty="0"/>
          </a:p>
          <a:p>
            <a:pPr marL="0" indent="0">
              <a:buNone/>
            </a:pPr>
            <a:r>
              <a:rPr lang="en-US" sz="2000" dirty="0"/>
              <a:t>    start = </a:t>
            </a:r>
            <a:r>
              <a:rPr lang="en-US" sz="2000" dirty="0" err="1"/>
              <a:t>np.random.randint</a:t>
            </a:r>
            <a:r>
              <a:rPr lang="en-US" sz="2000" dirty="0"/>
              <a:t>(0,max_start)</a:t>
            </a:r>
          </a:p>
          <a:p>
            <a:pPr marL="0" indent="0">
              <a:buNone/>
            </a:pPr>
            <a:r>
              <a:rPr lang="en-US" sz="2000" dirty="0"/>
              <a:t>    end = start + length</a:t>
            </a:r>
          </a:p>
          <a:p>
            <a:pPr marL="0" indent="0">
              <a:buNone/>
            </a:pPr>
            <a:r>
              <a:rPr lang="en-US" sz="2000" dirty="0"/>
              <a:t>    </a:t>
            </a:r>
            <a:r>
              <a:rPr lang="en-US" sz="2000" dirty="0" err="1"/>
              <a:t>result_input</a:t>
            </a:r>
            <a:r>
              <a:rPr lang="en-US" sz="2000" dirty="0"/>
              <a:t> = </a:t>
            </a:r>
            <a:r>
              <a:rPr lang="en-US" sz="2000" dirty="0" err="1"/>
              <a:t>timeseries</a:t>
            </a:r>
            <a:r>
              <a:rPr lang="en-US" sz="2000" dirty="0"/>
              <a:t>[</a:t>
            </a:r>
            <a:r>
              <a:rPr lang="en-US" sz="2000" dirty="0" err="1"/>
              <a:t>start:end</a:t>
            </a:r>
            <a:r>
              <a:rPr lang="en-US" sz="2000" dirty="0"/>
              <a:t>, :]</a:t>
            </a:r>
          </a:p>
          <a:p>
            <a:pPr marL="0" indent="0">
              <a:buNone/>
            </a:pPr>
            <a:r>
              <a:rPr lang="en-US" sz="2000" dirty="0"/>
              <a:t>    target = </a:t>
            </a:r>
            <a:r>
              <a:rPr lang="en-US" sz="2000" dirty="0" err="1"/>
              <a:t>target_data</a:t>
            </a:r>
            <a:r>
              <a:rPr lang="en-US" sz="2000" dirty="0"/>
              <a:t>[end+target_time-1]</a:t>
            </a:r>
          </a:p>
          <a:p>
            <a:pPr marL="0" indent="0">
              <a:buNone/>
            </a:pPr>
            <a:r>
              <a:rPr lang="en-US" sz="2000" dirty="0"/>
              <a:t>    return (</a:t>
            </a:r>
            <a:r>
              <a:rPr lang="en-US" sz="2000" dirty="0" err="1"/>
              <a:t>result_input</a:t>
            </a:r>
            <a:r>
              <a:rPr lang="en-US" sz="2000" dirty="0"/>
              <a:t>, target)</a:t>
            </a:r>
          </a:p>
          <a:p>
            <a:pPr marL="0" indent="0">
              <a:buNone/>
            </a:pPr>
            <a:endParaRPr lang="en-US" sz="1600" dirty="0"/>
          </a:p>
          <a:p>
            <a:pPr marL="0" indent="0">
              <a:buNone/>
            </a:pPr>
            <a:r>
              <a:rPr lang="en-US" sz="2000" dirty="0"/>
              <a:t>(input1, target1) = random_input_v1(</a:t>
            </a:r>
            <a:r>
              <a:rPr lang="en-US" sz="2000" dirty="0" err="1"/>
              <a:t>normalized_data</a:t>
            </a:r>
            <a:r>
              <a:rPr lang="en-US" sz="2000" dirty="0"/>
              <a:t>, 720, 24*6, temperature)</a:t>
            </a:r>
            <a:br>
              <a:rPr lang="en-US" sz="2000" dirty="0"/>
            </a:br>
            <a:endParaRPr lang="en-US" sz="1400" dirty="0"/>
          </a:p>
          <a:p>
            <a:r>
              <a:rPr lang="en-US" sz="2400" dirty="0"/>
              <a:t>This code does what we discussed. It returns:</a:t>
            </a:r>
          </a:p>
          <a:p>
            <a:pPr lvl="1"/>
            <a:r>
              <a:rPr lang="en-US" sz="2000" dirty="0"/>
              <a:t>A time series called “</a:t>
            </a:r>
            <a:r>
              <a:rPr lang="en-US" sz="2000" dirty="0" err="1"/>
              <a:t>result_input</a:t>
            </a:r>
            <a:r>
              <a:rPr lang="en-US" sz="2000" dirty="0"/>
              <a:t>”, of the desired length.</a:t>
            </a:r>
          </a:p>
          <a:p>
            <a:pPr lvl="1"/>
            <a:r>
              <a:rPr lang="en-US" sz="2000" dirty="0"/>
              <a:t>The corresponding target value.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dirty="0"/>
          </a:p>
        </p:txBody>
      </p:sp>
    </p:spTree>
    <p:extLst>
      <p:ext uri="{BB962C8B-B14F-4D97-AF65-F5344CB8AC3E}">
        <p14:creationId xmlns:p14="http://schemas.microsoft.com/office/powerpoint/2010/main" val="2945196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Sampling the Input</a:t>
            </a:r>
          </a:p>
        </p:txBody>
      </p:sp>
      <p:sp>
        <p:nvSpPr>
          <p:cNvPr id="3" name="Content Placeholder 2"/>
          <p:cNvSpPr>
            <a:spLocks noGrp="1"/>
          </p:cNvSpPr>
          <p:nvPr>
            <p:ph idx="1"/>
          </p:nvPr>
        </p:nvSpPr>
        <p:spPr/>
        <p:txBody>
          <a:bodyPr/>
          <a:lstStyle/>
          <a:p>
            <a:r>
              <a:rPr lang="en-US" sz="2400" dirty="0"/>
              <a:t>As we said, the input has 14 columns and 720 rows</a:t>
            </a:r>
          </a:p>
          <a:p>
            <a:pPr lvl="1"/>
            <a:r>
              <a:rPr lang="en-US" sz="2000" dirty="0"/>
              <a:t>Number of rows: 5 days * 24 hours * 6 observations per hour = 720.</a:t>
            </a:r>
          </a:p>
          <a:p>
            <a:r>
              <a:rPr lang="en-US" sz="2400" dirty="0"/>
              <a:t>We can reduce the amount of data, by sampling only one observation per hour, instead of 6.</a:t>
            </a:r>
          </a:p>
          <a:p>
            <a:r>
              <a:rPr lang="en-US" sz="2400" dirty="0"/>
              <a:t>The weather does not (usually) fluctuate radically within a single hour, so hopefully the data we discard does not contain much additional information over the data we keep.</a:t>
            </a:r>
          </a:p>
          <a:p>
            <a:pPr lvl="1"/>
            <a:r>
              <a:rPr lang="en-US" sz="2000" dirty="0"/>
              <a:t>We can always do an experiment without sampling, to compare running times and accuracy.</a:t>
            </a:r>
          </a:p>
          <a:p>
            <a:r>
              <a:rPr lang="en-US" sz="2400" dirty="0"/>
              <a:t>So, this way the input will only have 120 rows instead of 720 rows.</a:t>
            </a:r>
          </a:p>
          <a:p>
            <a:pPr lvl="1"/>
            <a:r>
              <a:rPr lang="en-US" sz="2000" dirty="0"/>
              <a:t>In other words, viewed as a time series, the input will have 120 elements instead of 720 elements.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39</a:t>
            </a:fld>
            <a:endParaRPr lang="en-US" dirty="0"/>
          </a:p>
        </p:txBody>
      </p:sp>
    </p:spTree>
    <p:extLst>
      <p:ext uri="{BB962C8B-B14F-4D97-AF65-F5344CB8AC3E}">
        <p14:creationId xmlns:p14="http://schemas.microsoft.com/office/powerpoint/2010/main" val="2566419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Dimensionality of Vectors</a:t>
            </a:r>
          </a:p>
        </p:txBody>
      </p:sp>
      <p:sp>
        <p:nvSpPr>
          <p:cNvPr id="3" name="Content Placeholder 2"/>
          <p:cNvSpPr>
            <a:spLocks noGrp="1"/>
          </p:cNvSpPr>
          <p:nvPr>
            <p:ph idx="1"/>
          </p:nvPr>
        </p:nvSpPr>
        <p:spPr/>
        <p:txBody>
          <a:bodyPr/>
          <a:lstStyle/>
          <a:p>
            <a:r>
              <a:rPr lang="en-US" sz="2400" dirty="0"/>
              <a:t>In the simplest case, a time series is just a sequence of numbers.</a:t>
            </a:r>
          </a:p>
          <a:p>
            <a:r>
              <a:rPr lang="en-US" sz="2400" dirty="0"/>
              <a:t>An example is the sequence of daily high temperatures (in Fahrenheit) in Arlington, from January 1 to January 4, 2022.</a:t>
            </a:r>
          </a:p>
          <a:p>
            <a:pPr lvl="1"/>
            <a:r>
              <a:rPr lang="en-US" sz="2000" dirty="0"/>
              <a:t>We get the time series (74, 40, 54, 54).</a:t>
            </a:r>
          </a:p>
          <a:p>
            <a:pPr lvl="1"/>
            <a:r>
              <a:rPr lang="en-US" sz="2000" dirty="0"/>
              <a:t>This time series has length 4.</a:t>
            </a:r>
          </a:p>
          <a:p>
            <a:r>
              <a:rPr lang="en-US" sz="2400" dirty="0"/>
              <a:t>In general, a time series is a sequence of vectors.</a:t>
            </a:r>
          </a:p>
          <a:p>
            <a:pPr lvl="1"/>
            <a:r>
              <a:rPr lang="en-US" sz="2000" dirty="0"/>
              <a:t>All vectors in the time series must have the same dimensionality.</a:t>
            </a:r>
          </a:p>
          <a:p>
            <a:r>
              <a:rPr lang="en-US" sz="2400" dirty="0"/>
              <a:t>For example, we can take the previous sequence of daily high temperatures, and include the daily low temperature as well.</a:t>
            </a:r>
          </a:p>
          <a:p>
            <a:pPr lvl="1"/>
            <a:r>
              <a:rPr lang="en-US" sz="2000" dirty="0"/>
              <a:t>We get the time series ((74,24), (40,19), (55, 25), (64,33)).</a:t>
            </a:r>
          </a:p>
          <a:p>
            <a:pPr lvl="1"/>
            <a:r>
              <a:rPr lang="en-US" sz="2000" dirty="0"/>
              <a:t>It has length 4, and every element is a 2D vector.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dirty="0"/>
          </a:p>
        </p:txBody>
      </p:sp>
    </p:spTree>
    <p:extLst>
      <p:ext uri="{BB962C8B-B14F-4D97-AF65-F5344CB8AC3E}">
        <p14:creationId xmlns:p14="http://schemas.microsoft.com/office/powerpoint/2010/main" val="18316893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Updated Code for Random Sample</a:t>
            </a:r>
          </a:p>
        </p:txBody>
      </p:sp>
      <p:sp>
        <p:nvSpPr>
          <p:cNvPr id="3" name="Content Placeholder 2"/>
          <p:cNvSpPr>
            <a:spLocks noGrp="1"/>
          </p:cNvSpPr>
          <p:nvPr>
            <p:ph idx="1"/>
          </p:nvPr>
        </p:nvSpPr>
        <p:spPr/>
        <p:txBody>
          <a:bodyPr/>
          <a:lstStyle/>
          <a:p>
            <a:pPr marL="0" indent="0">
              <a:buNone/>
            </a:pPr>
            <a:r>
              <a:rPr lang="en-US" sz="2000" dirty="0" err="1"/>
              <a:t>def</a:t>
            </a:r>
            <a:r>
              <a:rPr lang="en-US" sz="2000" dirty="0"/>
              <a:t> </a:t>
            </a:r>
            <a:r>
              <a:rPr lang="en-US" sz="2000" dirty="0" err="1"/>
              <a:t>random_input</a:t>
            </a:r>
            <a:r>
              <a:rPr lang="en-US" sz="2000" dirty="0"/>
              <a:t>(</a:t>
            </a:r>
            <a:r>
              <a:rPr lang="en-US" sz="2000" dirty="0" err="1"/>
              <a:t>timeseries</a:t>
            </a:r>
            <a:r>
              <a:rPr lang="en-US" sz="2000" dirty="0"/>
              <a:t>, length, </a:t>
            </a:r>
            <a:r>
              <a:rPr lang="en-US" sz="2000" dirty="0" err="1"/>
              <a:t>target_time</a:t>
            </a:r>
            <a:r>
              <a:rPr lang="en-US" sz="2000" dirty="0"/>
              <a:t>, </a:t>
            </a:r>
            <a:r>
              <a:rPr lang="en-US" sz="2000" dirty="0" err="1"/>
              <a:t>target_data</a:t>
            </a:r>
            <a:r>
              <a:rPr lang="en-US" sz="2000" dirty="0"/>
              <a:t>,</a:t>
            </a:r>
          </a:p>
          <a:p>
            <a:pPr marL="0" indent="0">
              <a:buNone/>
            </a:pPr>
            <a:r>
              <a:rPr lang="en-US" sz="2000" dirty="0"/>
              <a:t>                  </a:t>
            </a:r>
            <a:r>
              <a:rPr lang="en-US" sz="2000" dirty="0" err="1"/>
              <a:t>sampling_rate</a:t>
            </a:r>
            <a:r>
              <a:rPr lang="en-US" sz="2000" dirty="0"/>
              <a:t> = 1):</a:t>
            </a:r>
          </a:p>
          <a:p>
            <a:pPr marL="0" indent="0">
              <a:buNone/>
            </a:pPr>
            <a:r>
              <a:rPr lang="en-US" sz="2000" dirty="0"/>
              <a:t>    (</a:t>
            </a:r>
            <a:r>
              <a:rPr lang="en-US" sz="2000" dirty="0" err="1"/>
              <a:t>ts_length</a:t>
            </a:r>
            <a:r>
              <a:rPr lang="en-US" sz="2000" dirty="0"/>
              <a:t>, dimensions) = </a:t>
            </a:r>
            <a:r>
              <a:rPr lang="en-US" sz="2000" dirty="0" err="1"/>
              <a:t>timeseries.shape</a:t>
            </a:r>
            <a:endParaRPr lang="en-US" sz="2000" dirty="0"/>
          </a:p>
          <a:p>
            <a:pPr marL="0" indent="0">
              <a:buNone/>
            </a:pPr>
            <a:r>
              <a:rPr lang="en-US" sz="2000" dirty="0"/>
              <a:t>    </a:t>
            </a:r>
            <a:r>
              <a:rPr lang="en-US" sz="2000" dirty="0" err="1"/>
              <a:t>max_start</a:t>
            </a:r>
            <a:r>
              <a:rPr lang="en-US" sz="2000" dirty="0"/>
              <a:t> = </a:t>
            </a:r>
            <a:r>
              <a:rPr lang="en-US" sz="2000" dirty="0" err="1"/>
              <a:t>ts_length</a:t>
            </a:r>
            <a:r>
              <a:rPr lang="en-US" sz="2000" dirty="0"/>
              <a:t> - length - </a:t>
            </a:r>
            <a:r>
              <a:rPr lang="en-US" sz="2000" dirty="0" err="1"/>
              <a:t>target_time</a:t>
            </a:r>
            <a:endParaRPr lang="en-US" sz="2000" dirty="0"/>
          </a:p>
          <a:p>
            <a:pPr marL="0" indent="0">
              <a:buNone/>
            </a:pPr>
            <a:r>
              <a:rPr lang="en-US" sz="2000" dirty="0"/>
              <a:t>    start = </a:t>
            </a:r>
            <a:r>
              <a:rPr lang="en-US" sz="2000" dirty="0" err="1"/>
              <a:t>np.random.randint</a:t>
            </a:r>
            <a:r>
              <a:rPr lang="en-US" sz="2000" dirty="0"/>
              <a:t>(0,max_start)</a:t>
            </a:r>
          </a:p>
          <a:p>
            <a:pPr marL="0" indent="0">
              <a:buNone/>
            </a:pPr>
            <a:r>
              <a:rPr lang="en-US" sz="2000" dirty="0"/>
              <a:t>    end = start + length</a:t>
            </a:r>
          </a:p>
          <a:p>
            <a:pPr marL="0" indent="0">
              <a:buNone/>
            </a:pPr>
            <a:r>
              <a:rPr lang="en-US" sz="2000" dirty="0"/>
              <a:t>    </a:t>
            </a:r>
            <a:r>
              <a:rPr lang="en-US" sz="2000" dirty="0" err="1"/>
              <a:t>result_input</a:t>
            </a:r>
            <a:r>
              <a:rPr lang="en-US" sz="2000" dirty="0"/>
              <a:t> = </a:t>
            </a:r>
            <a:r>
              <a:rPr lang="en-US" sz="2000" dirty="0" err="1"/>
              <a:t>timeseries</a:t>
            </a:r>
            <a:r>
              <a:rPr lang="en-US" sz="2000" dirty="0"/>
              <a:t>[</a:t>
            </a:r>
            <a:r>
              <a:rPr lang="en-US" sz="2000" dirty="0" err="1"/>
              <a:t>start:end:sampling_rate</a:t>
            </a:r>
            <a:r>
              <a:rPr lang="en-US" sz="2000" dirty="0"/>
              <a:t>, :]</a:t>
            </a:r>
          </a:p>
          <a:p>
            <a:pPr marL="0" indent="0">
              <a:buNone/>
            </a:pPr>
            <a:r>
              <a:rPr lang="en-US" sz="2000" dirty="0"/>
              <a:t>    target = </a:t>
            </a:r>
            <a:r>
              <a:rPr lang="en-US" sz="2000" dirty="0" err="1"/>
              <a:t>target_data</a:t>
            </a:r>
            <a:r>
              <a:rPr lang="en-US" sz="2000" dirty="0"/>
              <a:t>[end+target_time-1]</a:t>
            </a:r>
          </a:p>
          <a:p>
            <a:pPr marL="0" indent="0">
              <a:buNone/>
            </a:pPr>
            <a:r>
              <a:rPr lang="en-US" sz="2000" dirty="0"/>
              <a:t>    return (</a:t>
            </a:r>
            <a:r>
              <a:rPr lang="en-US" sz="2000" dirty="0" err="1"/>
              <a:t>result_input</a:t>
            </a:r>
            <a:r>
              <a:rPr lang="en-US" sz="2000" dirty="0"/>
              <a:t>, target)</a:t>
            </a:r>
          </a:p>
          <a:p>
            <a:pPr marL="0" indent="0">
              <a:buNone/>
            </a:pPr>
            <a:endParaRPr lang="en-US" sz="1600" dirty="0"/>
          </a:p>
          <a:p>
            <a:pPr marL="0" indent="0">
              <a:buNone/>
            </a:pPr>
            <a:r>
              <a:rPr lang="en-US" sz="2000" dirty="0"/>
              <a:t>(input2, target2) = </a:t>
            </a:r>
            <a:r>
              <a:rPr lang="en-US" sz="2000" dirty="0" err="1"/>
              <a:t>random_input</a:t>
            </a:r>
            <a:r>
              <a:rPr lang="en-US" sz="2000" dirty="0"/>
              <a:t>(</a:t>
            </a:r>
            <a:r>
              <a:rPr lang="en-US" sz="2000" dirty="0" err="1"/>
              <a:t>training_data</a:t>
            </a:r>
            <a:r>
              <a:rPr lang="en-US" sz="2000" dirty="0"/>
              <a:t>, 720, 24*6, temperature, 6)</a:t>
            </a:r>
          </a:p>
          <a:p>
            <a:pPr marL="0" indent="0">
              <a:buNone/>
            </a:pPr>
            <a:endParaRPr lang="en-US" sz="1400" dirty="0"/>
          </a:p>
          <a:p>
            <a:r>
              <a:rPr lang="en-US" sz="2400" dirty="0"/>
              <a:t>This version does sampling. </a:t>
            </a:r>
          </a:p>
          <a:p>
            <a:r>
              <a:rPr lang="en-US" sz="2400" dirty="0"/>
              <a:t>The length of the returned sample is length / </a:t>
            </a:r>
            <a:r>
              <a:rPr lang="en-US" sz="2400" dirty="0" err="1"/>
              <a:t>sampling_rate</a:t>
            </a:r>
            <a:r>
              <a:rPr lang="en-US" sz="2400" dirty="0"/>
              <a:t>.</a:t>
            </a:r>
            <a:endParaRPr lang="en-US" sz="20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40</a:t>
            </a:fld>
            <a:endParaRPr lang="en-US" dirty="0"/>
          </a:p>
        </p:txBody>
      </p:sp>
    </p:spTree>
    <p:extLst>
      <p:ext uri="{BB962C8B-B14F-4D97-AF65-F5344CB8AC3E}">
        <p14:creationId xmlns:p14="http://schemas.microsoft.com/office/powerpoint/2010/main" val="37232968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Set of Examples</a:t>
            </a:r>
          </a:p>
        </p:txBody>
      </p:sp>
      <p:sp>
        <p:nvSpPr>
          <p:cNvPr id="3" name="Content Placeholder 2"/>
          <p:cNvSpPr>
            <a:spLocks noGrp="1"/>
          </p:cNvSpPr>
          <p:nvPr>
            <p:ph idx="1"/>
          </p:nvPr>
        </p:nvSpPr>
        <p:spPr/>
        <p:txBody>
          <a:bodyPr/>
          <a:lstStyle/>
          <a:p>
            <a:pPr marL="0" indent="0">
              <a:buNone/>
            </a:pPr>
            <a:r>
              <a:rPr lang="en-US" sz="2000" dirty="0" err="1"/>
              <a:t>def</a:t>
            </a:r>
            <a:r>
              <a:rPr lang="en-US" sz="2000" dirty="0"/>
              <a:t> </a:t>
            </a:r>
            <a:r>
              <a:rPr lang="en-US" sz="2000" dirty="0" err="1"/>
              <a:t>example_set</a:t>
            </a:r>
            <a:r>
              <a:rPr lang="en-US" sz="2000" dirty="0"/>
              <a:t>(</a:t>
            </a:r>
            <a:r>
              <a:rPr lang="en-US" sz="2000" dirty="0" err="1"/>
              <a:t>timeseries</a:t>
            </a:r>
            <a:r>
              <a:rPr lang="en-US" sz="2000" dirty="0"/>
              <a:t>, number, length, </a:t>
            </a:r>
            <a:r>
              <a:rPr lang="en-US" sz="2000" dirty="0" err="1"/>
              <a:t>target_time</a:t>
            </a:r>
            <a:r>
              <a:rPr lang="en-US" sz="2000" dirty="0"/>
              <a:t>, </a:t>
            </a:r>
            <a:r>
              <a:rPr lang="en-US" sz="2000" dirty="0" err="1"/>
              <a:t>target_data</a:t>
            </a:r>
            <a:r>
              <a:rPr lang="en-US" sz="2000" dirty="0"/>
              <a:t>,</a:t>
            </a:r>
          </a:p>
          <a:p>
            <a:pPr marL="0" indent="0">
              <a:buNone/>
            </a:pPr>
            <a:r>
              <a:rPr lang="en-US" sz="2000" dirty="0"/>
              <a:t>                </a:t>
            </a:r>
            <a:r>
              <a:rPr lang="en-US" sz="2000" dirty="0" err="1"/>
              <a:t>sampling_rate</a:t>
            </a:r>
            <a:r>
              <a:rPr lang="en-US" sz="2000" dirty="0"/>
              <a:t> = 1):</a:t>
            </a:r>
          </a:p>
          <a:p>
            <a:pPr marL="0" indent="0">
              <a:buNone/>
            </a:pPr>
            <a:r>
              <a:rPr lang="en-US" sz="2000" dirty="0"/>
              <a:t>    (</a:t>
            </a:r>
            <a:r>
              <a:rPr lang="en-US" sz="2000" dirty="0" err="1"/>
              <a:t>ts_length</a:t>
            </a:r>
            <a:r>
              <a:rPr lang="en-US" sz="2000" dirty="0"/>
              <a:t>, dimensions) = </a:t>
            </a:r>
            <a:r>
              <a:rPr lang="en-US" sz="2000" dirty="0" err="1"/>
              <a:t>timeseries.shape</a:t>
            </a:r>
            <a:endParaRPr lang="en-US" sz="2000" dirty="0"/>
          </a:p>
          <a:p>
            <a:pPr marL="0" indent="0">
              <a:buNone/>
            </a:pPr>
            <a:r>
              <a:rPr lang="en-US" sz="2000" dirty="0"/>
              <a:t>    </a:t>
            </a:r>
            <a:r>
              <a:rPr lang="en-US" sz="2000" dirty="0" err="1"/>
              <a:t>input_length</a:t>
            </a:r>
            <a:r>
              <a:rPr lang="en-US" sz="2000" dirty="0"/>
              <a:t> = </a:t>
            </a:r>
            <a:r>
              <a:rPr lang="en-US" sz="2000" dirty="0" err="1"/>
              <a:t>math.ceil</a:t>
            </a:r>
            <a:r>
              <a:rPr lang="en-US" sz="2000" dirty="0"/>
              <a:t>(length/</a:t>
            </a:r>
            <a:r>
              <a:rPr lang="en-US" sz="2000" dirty="0" err="1"/>
              <a:t>sampling_rate</a:t>
            </a:r>
            <a:r>
              <a:rPr lang="en-US" sz="2000" dirty="0"/>
              <a:t>)</a:t>
            </a:r>
          </a:p>
          <a:p>
            <a:pPr marL="0" indent="0">
              <a:buNone/>
            </a:pPr>
            <a:r>
              <a:rPr lang="en-US" sz="2000" dirty="0"/>
              <a:t>    inputs = </a:t>
            </a:r>
            <a:r>
              <a:rPr lang="en-US" sz="2000" dirty="0" err="1"/>
              <a:t>np.zeros</a:t>
            </a:r>
            <a:r>
              <a:rPr lang="en-US" sz="2000" dirty="0"/>
              <a:t>((number, </a:t>
            </a:r>
            <a:r>
              <a:rPr lang="en-US" sz="2000" dirty="0" err="1"/>
              <a:t>input_length</a:t>
            </a:r>
            <a:r>
              <a:rPr lang="en-US" sz="2000" dirty="0"/>
              <a:t>, dimensions))</a:t>
            </a:r>
          </a:p>
          <a:p>
            <a:pPr marL="0" indent="0">
              <a:buNone/>
            </a:pPr>
            <a:r>
              <a:rPr lang="en-US" sz="2000" dirty="0"/>
              <a:t>    targets = </a:t>
            </a:r>
            <a:r>
              <a:rPr lang="en-US" sz="2000" dirty="0" err="1"/>
              <a:t>np.zeros</a:t>
            </a:r>
            <a:r>
              <a:rPr lang="en-US" sz="2000" dirty="0"/>
              <a:t>((number))</a:t>
            </a:r>
          </a:p>
          <a:p>
            <a:pPr marL="0" indent="0">
              <a:buNone/>
            </a:pPr>
            <a:r>
              <a:rPr lang="en-US" sz="2000" dirty="0"/>
              <a:t>    </a:t>
            </a:r>
          </a:p>
          <a:p>
            <a:pPr marL="0" indent="0">
              <a:buNone/>
            </a:pPr>
            <a:r>
              <a:rPr lang="en-US" sz="2000" dirty="0"/>
              <a:t>    for </a:t>
            </a:r>
            <a:r>
              <a:rPr lang="en-US" sz="2000" dirty="0" err="1"/>
              <a:t>i</a:t>
            </a:r>
            <a:r>
              <a:rPr lang="en-US" sz="2000" dirty="0"/>
              <a:t> in range(0, number):</a:t>
            </a:r>
          </a:p>
          <a:p>
            <a:pPr marL="0" indent="0">
              <a:buNone/>
            </a:pPr>
            <a:r>
              <a:rPr lang="en-US" sz="2000" dirty="0">
                <a:solidFill>
                  <a:srgbClr val="FF0000"/>
                </a:solidFill>
              </a:rPr>
              <a:t>        (</a:t>
            </a:r>
            <a:r>
              <a:rPr lang="en-US" sz="2000" dirty="0" err="1">
                <a:solidFill>
                  <a:srgbClr val="FF0000"/>
                </a:solidFill>
              </a:rPr>
              <a:t>inp</a:t>
            </a:r>
            <a:r>
              <a:rPr lang="en-US" sz="2000" dirty="0">
                <a:solidFill>
                  <a:srgbClr val="FF0000"/>
                </a:solidFill>
              </a:rPr>
              <a:t>, target) = </a:t>
            </a:r>
            <a:r>
              <a:rPr lang="en-US" sz="2000" dirty="0" err="1">
                <a:solidFill>
                  <a:srgbClr val="FF0000"/>
                </a:solidFill>
              </a:rPr>
              <a:t>random_input</a:t>
            </a:r>
            <a:r>
              <a:rPr lang="en-US" sz="2000" dirty="0">
                <a:solidFill>
                  <a:srgbClr val="FF0000"/>
                </a:solidFill>
              </a:rPr>
              <a:t>(</a:t>
            </a:r>
            <a:r>
              <a:rPr lang="en-US" sz="2000" dirty="0" err="1">
                <a:solidFill>
                  <a:srgbClr val="FF0000"/>
                </a:solidFill>
              </a:rPr>
              <a:t>timeseries</a:t>
            </a:r>
            <a:r>
              <a:rPr lang="en-US" sz="2000" dirty="0">
                <a:solidFill>
                  <a:srgbClr val="FF0000"/>
                </a:solidFill>
              </a:rPr>
              <a:t>, length, </a:t>
            </a:r>
            <a:r>
              <a:rPr lang="en-US" sz="2000" dirty="0" err="1">
                <a:solidFill>
                  <a:srgbClr val="FF0000"/>
                </a:solidFill>
              </a:rPr>
              <a:t>target_time</a:t>
            </a:r>
            <a:r>
              <a:rPr lang="en-US" sz="2000" dirty="0">
                <a:solidFill>
                  <a:srgbClr val="FF0000"/>
                </a:solidFill>
              </a:rPr>
              <a:t>,</a:t>
            </a:r>
          </a:p>
          <a:p>
            <a:pPr marL="0" indent="0">
              <a:buNone/>
            </a:pPr>
            <a:r>
              <a:rPr lang="en-US" sz="2000" dirty="0">
                <a:solidFill>
                  <a:srgbClr val="FF0000"/>
                </a:solidFill>
              </a:rPr>
              <a:t>                                    </a:t>
            </a:r>
            <a:r>
              <a:rPr lang="en-US" sz="2000" dirty="0" err="1">
                <a:solidFill>
                  <a:srgbClr val="FF0000"/>
                </a:solidFill>
              </a:rPr>
              <a:t>target_data</a:t>
            </a:r>
            <a:r>
              <a:rPr lang="en-US" sz="2000" dirty="0">
                <a:solidFill>
                  <a:srgbClr val="FF0000"/>
                </a:solidFill>
              </a:rPr>
              <a:t>, </a:t>
            </a:r>
            <a:r>
              <a:rPr lang="en-US" sz="2000" dirty="0" err="1">
                <a:solidFill>
                  <a:srgbClr val="FF0000"/>
                </a:solidFill>
              </a:rPr>
              <a:t>sampling_rate</a:t>
            </a:r>
            <a:r>
              <a:rPr lang="en-US" sz="2000" dirty="0">
                <a:solidFill>
                  <a:srgbClr val="FF0000"/>
                </a:solidFill>
              </a:rPr>
              <a:t>)</a:t>
            </a:r>
          </a:p>
          <a:p>
            <a:pPr marL="0" indent="0">
              <a:buNone/>
            </a:pPr>
            <a:r>
              <a:rPr lang="en-US" sz="2000" dirty="0"/>
              <a:t>        inputs[</a:t>
            </a:r>
            <a:r>
              <a:rPr lang="en-US" sz="2000" dirty="0" err="1"/>
              <a:t>i</a:t>
            </a:r>
            <a:r>
              <a:rPr lang="en-US" sz="2000" dirty="0"/>
              <a:t>] = </a:t>
            </a:r>
            <a:r>
              <a:rPr lang="en-US" sz="2000" dirty="0" err="1"/>
              <a:t>inp</a:t>
            </a:r>
            <a:endParaRPr lang="en-US" sz="2000" dirty="0"/>
          </a:p>
          <a:p>
            <a:pPr marL="0" indent="0">
              <a:buNone/>
            </a:pPr>
            <a:r>
              <a:rPr lang="en-US" sz="2000" dirty="0"/>
              <a:t>        targets[</a:t>
            </a:r>
            <a:r>
              <a:rPr lang="en-US" sz="2000" dirty="0" err="1"/>
              <a:t>i</a:t>
            </a:r>
            <a:r>
              <a:rPr lang="en-US" sz="2000" dirty="0"/>
              <a:t>] = target</a:t>
            </a:r>
          </a:p>
          <a:p>
            <a:pPr marL="0" indent="0">
              <a:buNone/>
            </a:pPr>
            <a:r>
              <a:rPr lang="en-US" sz="2000" dirty="0"/>
              <a:t>        </a:t>
            </a:r>
          </a:p>
          <a:p>
            <a:pPr marL="0" indent="0">
              <a:buNone/>
            </a:pPr>
            <a:r>
              <a:rPr lang="en-US" sz="2000" dirty="0"/>
              <a:t>    return (inputs, targets)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41</a:t>
            </a:fld>
            <a:endParaRPr lang="en-US" dirty="0"/>
          </a:p>
        </p:txBody>
      </p:sp>
      <p:sp>
        <p:nvSpPr>
          <p:cNvPr id="5" name="Rectangle 4"/>
          <p:cNvSpPr/>
          <p:nvPr/>
        </p:nvSpPr>
        <p:spPr>
          <a:xfrm>
            <a:off x="4876800" y="5385137"/>
            <a:ext cx="3276600" cy="1015663"/>
          </a:xfrm>
          <a:prstGeom prst="rect">
            <a:avLst/>
          </a:prstGeom>
          <a:solidFill>
            <a:srgbClr val="FFFF00"/>
          </a:solidFill>
          <a:ln w="25400">
            <a:solidFill>
              <a:schemeClr val="accent1"/>
            </a:solidFill>
          </a:ln>
        </p:spPr>
        <p:txBody>
          <a:bodyPr wrap="square">
            <a:spAutoFit/>
          </a:bodyPr>
          <a:lstStyle/>
          <a:p>
            <a:r>
              <a:rPr lang="en-US" sz="2000" dirty="0"/>
              <a:t>To create a set of examples, we just call </a:t>
            </a:r>
            <a:r>
              <a:rPr lang="en-US" sz="2000" b="1" dirty="0" err="1"/>
              <a:t>random_input</a:t>
            </a:r>
            <a:r>
              <a:rPr lang="en-US" sz="2000" b="1" dirty="0"/>
              <a:t>() </a:t>
            </a:r>
            <a:r>
              <a:rPr lang="en-US" sz="2000" dirty="0"/>
              <a:t>as many times as we need.</a:t>
            </a:r>
            <a:endParaRPr lang="pt-BR" sz="16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707441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Training Set</a:t>
            </a:r>
          </a:p>
        </p:txBody>
      </p:sp>
      <p:sp>
        <p:nvSpPr>
          <p:cNvPr id="3" name="Content Placeholder 2"/>
          <p:cNvSpPr>
            <a:spLocks noGrp="1"/>
          </p:cNvSpPr>
          <p:nvPr>
            <p:ph idx="1"/>
          </p:nvPr>
        </p:nvSpPr>
        <p:spPr/>
        <p:txBody>
          <a:bodyPr/>
          <a:lstStyle/>
          <a:p>
            <a:pPr marL="0" indent="0">
              <a:buNone/>
            </a:pPr>
            <a:r>
              <a:rPr lang="en-US" sz="2000" dirty="0" err="1"/>
              <a:t>training_data</a:t>
            </a:r>
            <a:r>
              <a:rPr lang="en-US" sz="2000" dirty="0"/>
              <a:t> = </a:t>
            </a:r>
            <a:r>
              <a:rPr lang="en-US" sz="2000" dirty="0" err="1"/>
              <a:t>normalized_data</a:t>
            </a:r>
            <a:r>
              <a:rPr lang="en-US" sz="2000" dirty="0"/>
              <a:t>[0:num_train_samples, :]</a:t>
            </a:r>
          </a:p>
          <a:p>
            <a:pPr marL="0" indent="0">
              <a:buNone/>
            </a:pPr>
            <a:r>
              <a:rPr lang="en-US" sz="2000" dirty="0" err="1"/>
              <a:t>training_temperature</a:t>
            </a:r>
            <a:r>
              <a:rPr lang="en-US" sz="2000" dirty="0"/>
              <a:t> = temperature[0:num_train_samples]</a:t>
            </a:r>
          </a:p>
          <a:p>
            <a:pPr marL="0" indent="0">
              <a:buNone/>
            </a:pPr>
            <a:endParaRPr lang="en-US" sz="2000" dirty="0"/>
          </a:p>
          <a:p>
            <a:pPr marL="0" indent="0">
              <a:buNone/>
            </a:pPr>
            <a:r>
              <a:rPr lang="en-US" sz="2000" dirty="0"/>
              <a:t>(</a:t>
            </a:r>
            <a:r>
              <a:rPr lang="en-US" sz="2000" dirty="0" err="1"/>
              <a:t>training_inputs</a:t>
            </a:r>
            <a:r>
              <a:rPr lang="en-US" sz="2000" dirty="0"/>
              <a:t>, </a:t>
            </a:r>
            <a:r>
              <a:rPr lang="en-US" sz="2000" dirty="0" err="1"/>
              <a:t>training_targets</a:t>
            </a:r>
            <a:r>
              <a:rPr lang="en-US" sz="2000" dirty="0"/>
              <a:t>) = </a:t>
            </a:r>
            <a:r>
              <a:rPr lang="en-US" sz="2000" dirty="0" err="1"/>
              <a:t>example_set</a:t>
            </a:r>
            <a:r>
              <a:rPr lang="en-US" sz="2000" dirty="0"/>
              <a:t>(</a:t>
            </a:r>
            <a:r>
              <a:rPr lang="en-US" sz="2000" dirty="0" err="1"/>
              <a:t>training_data</a:t>
            </a:r>
            <a:r>
              <a:rPr lang="en-US" sz="2000" dirty="0"/>
              <a:t>, 50000, 720, </a:t>
            </a:r>
          </a:p>
          <a:p>
            <a:pPr marL="0" indent="0">
              <a:buNone/>
            </a:pPr>
            <a:r>
              <a:rPr lang="en-US" sz="2000" dirty="0"/>
              <a:t>                                                   24*6, </a:t>
            </a:r>
            <a:r>
              <a:rPr lang="en-US" sz="2000" dirty="0" err="1"/>
              <a:t>training_temperature</a:t>
            </a:r>
            <a:r>
              <a:rPr lang="en-US" sz="2000" dirty="0"/>
              <a:t>, 6)</a:t>
            </a:r>
          </a:p>
          <a:p>
            <a:pPr marL="0" indent="0">
              <a:buNone/>
            </a:pPr>
            <a:r>
              <a:rPr lang="en-US" sz="2000" dirty="0"/>
              <a:t>print("\</a:t>
            </a:r>
            <a:r>
              <a:rPr lang="en-US" sz="2000" dirty="0" err="1"/>
              <a:t>ntraining</a:t>
            </a:r>
            <a:r>
              <a:rPr lang="en-US" sz="2000" dirty="0"/>
              <a:t> time range: (%d, %d)" % (0, </a:t>
            </a:r>
            <a:r>
              <a:rPr lang="en-US" sz="2000" dirty="0" err="1"/>
              <a:t>num_train_samples</a:t>
            </a:r>
            <a:r>
              <a:rPr lang="en-US" sz="2000" dirty="0"/>
              <a:t>))</a:t>
            </a:r>
          </a:p>
          <a:p>
            <a:pPr marL="0" indent="0">
              <a:buNone/>
            </a:pPr>
            <a:r>
              <a:rPr lang="en-US" sz="2000" dirty="0"/>
              <a:t>print("</a:t>
            </a:r>
            <a:r>
              <a:rPr lang="en-US" sz="2000" dirty="0" err="1"/>
              <a:t>training_inputs.shape</a:t>
            </a:r>
            <a:r>
              <a:rPr lang="en-US" sz="2000" dirty="0"/>
              <a:t>:", </a:t>
            </a:r>
            <a:r>
              <a:rPr lang="en-US" sz="2000" dirty="0" err="1"/>
              <a:t>training_inputs.shape</a:t>
            </a:r>
            <a:r>
              <a:rPr lang="en-US" sz="2000" dirty="0"/>
              <a:t>)</a:t>
            </a:r>
          </a:p>
          <a:p>
            <a:pPr marL="0" indent="0">
              <a:buNone/>
            </a:pPr>
            <a:r>
              <a:rPr lang="en-US" sz="2000" dirty="0"/>
              <a:t>print("</a:t>
            </a:r>
            <a:r>
              <a:rPr lang="en-US" sz="2000" dirty="0" err="1"/>
              <a:t>training_targets.shape</a:t>
            </a:r>
            <a:r>
              <a:rPr lang="en-US" sz="2000" dirty="0"/>
              <a:t>:", </a:t>
            </a:r>
            <a:r>
              <a:rPr lang="en-US" sz="2000" dirty="0" err="1"/>
              <a:t>training_targets.shape</a:t>
            </a:r>
            <a:r>
              <a:rPr lang="en-US" sz="2000" dirty="0"/>
              <a: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42</a:t>
            </a:fld>
            <a:endParaRPr lang="en-US" dirty="0"/>
          </a:p>
        </p:txBody>
      </p:sp>
      <p:sp>
        <p:nvSpPr>
          <p:cNvPr id="5" name="Rectangle 4"/>
          <p:cNvSpPr/>
          <p:nvPr/>
        </p:nvSpPr>
        <p:spPr>
          <a:xfrm>
            <a:off x="990600" y="4831140"/>
            <a:ext cx="6172200" cy="1569660"/>
          </a:xfrm>
          <a:prstGeom prst="rect">
            <a:avLst/>
          </a:prstGeom>
          <a:solidFill>
            <a:srgbClr val="FFFF00"/>
          </a:solidFill>
          <a:ln w="25400">
            <a:solidFill>
              <a:schemeClr val="accent1"/>
            </a:solidFill>
          </a:ln>
        </p:spPr>
        <p:txBody>
          <a:bodyPr wrap="square">
            <a:spAutoFit/>
          </a:bodyPr>
          <a:lstStyle/>
          <a:p>
            <a:r>
              <a:rPr lang="en-US" sz="2000" dirty="0"/>
              <a:t>Output:</a:t>
            </a:r>
          </a:p>
          <a:p>
            <a:endParaRPr lang="en-US" sz="1600" dirty="0"/>
          </a:p>
          <a:p>
            <a:r>
              <a:rPr lang="en-US" sz="2000" b="1" dirty="0">
                <a:latin typeface="Courier New" panose="02070309020205020404" pitchFamily="49" charset="0"/>
                <a:cs typeface="Courier New" panose="02070309020205020404" pitchFamily="49" charset="0"/>
              </a:rPr>
              <a:t>training time range: (0, 210225)</a:t>
            </a:r>
          </a:p>
          <a:p>
            <a:r>
              <a:rPr lang="en-US" sz="2000" b="1" dirty="0" err="1">
                <a:latin typeface="Courier New" panose="02070309020205020404" pitchFamily="49" charset="0"/>
                <a:cs typeface="Courier New" panose="02070309020205020404" pitchFamily="49" charset="0"/>
              </a:rPr>
              <a:t>training_inputs.shape</a:t>
            </a:r>
            <a:r>
              <a:rPr lang="en-US" sz="2000" b="1" dirty="0">
                <a:latin typeface="Courier New" panose="02070309020205020404" pitchFamily="49" charset="0"/>
                <a:cs typeface="Courier New" panose="02070309020205020404" pitchFamily="49" charset="0"/>
              </a:rPr>
              <a:t>: (50000, 120, 14)</a:t>
            </a:r>
          </a:p>
          <a:p>
            <a:r>
              <a:rPr lang="en-US" sz="2000" b="1" dirty="0" err="1">
                <a:latin typeface="Courier New" panose="02070309020205020404" pitchFamily="49" charset="0"/>
                <a:cs typeface="Courier New" panose="02070309020205020404" pitchFamily="49" charset="0"/>
              </a:rPr>
              <a:t>training_targets.shape</a:t>
            </a:r>
            <a:r>
              <a:rPr lang="en-US" sz="2000" b="1" dirty="0">
                <a:latin typeface="Courier New" panose="02070309020205020404" pitchFamily="49" charset="0"/>
                <a:cs typeface="Courier New" panose="02070309020205020404" pitchFamily="49" charset="0"/>
              </a:rPr>
              <a:t>: (50000,)</a:t>
            </a:r>
            <a:endParaRPr lang="pt-BR" sz="20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3484062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Validation Set</a:t>
            </a:r>
          </a:p>
        </p:txBody>
      </p:sp>
      <p:sp>
        <p:nvSpPr>
          <p:cNvPr id="3" name="Content Placeholder 2"/>
          <p:cNvSpPr>
            <a:spLocks noGrp="1"/>
          </p:cNvSpPr>
          <p:nvPr>
            <p:ph idx="1"/>
          </p:nvPr>
        </p:nvSpPr>
        <p:spPr>
          <a:xfrm>
            <a:off x="381000" y="1371600"/>
            <a:ext cx="8458200" cy="4876800"/>
          </a:xfrm>
        </p:spPr>
        <p:txBody>
          <a:bodyPr/>
          <a:lstStyle/>
          <a:p>
            <a:pPr marL="0" indent="0">
              <a:buNone/>
            </a:pPr>
            <a:r>
              <a:rPr lang="en-US" sz="2000" dirty="0" err="1"/>
              <a:t>validation_start</a:t>
            </a:r>
            <a:r>
              <a:rPr lang="en-US" sz="2000" dirty="0"/>
              <a:t> = </a:t>
            </a:r>
            <a:r>
              <a:rPr lang="en-US" sz="2000" dirty="0" err="1"/>
              <a:t>num_train_samples</a:t>
            </a:r>
            <a:endParaRPr lang="en-US" sz="2000" dirty="0"/>
          </a:p>
          <a:p>
            <a:pPr marL="0" indent="0">
              <a:buNone/>
            </a:pPr>
            <a:r>
              <a:rPr lang="en-US" sz="2000" dirty="0" err="1"/>
              <a:t>validation_end</a:t>
            </a:r>
            <a:r>
              <a:rPr lang="en-US" sz="2000" dirty="0"/>
              <a:t> = </a:t>
            </a:r>
            <a:r>
              <a:rPr lang="en-US" sz="2000" dirty="0" err="1"/>
              <a:t>validation_start</a:t>
            </a:r>
            <a:r>
              <a:rPr lang="en-US" sz="2000" dirty="0"/>
              <a:t> + </a:t>
            </a:r>
            <a:r>
              <a:rPr lang="en-US" sz="2000" dirty="0" err="1"/>
              <a:t>num_val_samples</a:t>
            </a:r>
            <a:endParaRPr lang="en-US" sz="2000" dirty="0"/>
          </a:p>
          <a:p>
            <a:pPr marL="0" indent="0">
              <a:buNone/>
            </a:pPr>
            <a:r>
              <a:rPr lang="en-US" sz="2000" dirty="0" err="1"/>
              <a:t>validation_data</a:t>
            </a:r>
            <a:r>
              <a:rPr lang="en-US" sz="2000" dirty="0"/>
              <a:t> = </a:t>
            </a:r>
            <a:r>
              <a:rPr lang="en-US" sz="2000" dirty="0" err="1"/>
              <a:t>normalized_data</a:t>
            </a:r>
            <a:r>
              <a:rPr lang="en-US" sz="2000" dirty="0"/>
              <a:t>[</a:t>
            </a:r>
            <a:r>
              <a:rPr lang="en-US" sz="2000" dirty="0" err="1"/>
              <a:t>validation_start:validation_end</a:t>
            </a:r>
            <a:r>
              <a:rPr lang="en-US" sz="2000" dirty="0"/>
              <a:t>, :]</a:t>
            </a:r>
          </a:p>
          <a:p>
            <a:pPr marL="0" indent="0">
              <a:buNone/>
            </a:pPr>
            <a:r>
              <a:rPr lang="en-US" sz="2000" dirty="0" err="1"/>
              <a:t>validation_temperature</a:t>
            </a:r>
            <a:r>
              <a:rPr lang="en-US" sz="2000" dirty="0"/>
              <a:t> = temperature[</a:t>
            </a:r>
            <a:r>
              <a:rPr lang="en-US" sz="2000" dirty="0" err="1"/>
              <a:t>validation_start:validation_end</a:t>
            </a:r>
            <a:r>
              <a:rPr lang="en-US" sz="2000" dirty="0"/>
              <a:t>]</a:t>
            </a:r>
          </a:p>
          <a:p>
            <a:pPr marL="0" indent="0">
              <a:buNone/>
            </a:pPr>
            <a:endParaRPr lang="en-US" sz="2000" dirty="0"/>
          </a:p>
          <a:p>
            <a:pPr marL="0" indent="0">
              <a:buNone/>
            </a:pPr>
            <a:r>
              <a:rPr lang="en-US" sz="2000" dirty="0"/>
              <a:t>(</a:t>
            </a:r>
            <a:r>
              <a:rPr lang="en-US" sz="2000" dirty="0" err="1"/>
              <a:t>validation_inputs</a:t>
            </a:r>
            <a:r>
              <a:rPr lang="en-US" sz="2000" dirty="0"/>
              <a:t>, </a:t>
            </a:r>
            <a:r>
              <a:rPr lang="en-US" sz="2000" dirty="0" err="1"/>
              <a:t>validation_targets</a:t>
            </a:r>
            <a:r>
              <a:rPr lang="en-US" sz="2000" dirty="0"/>
              <a:t>) = </a:t>
            </a:r>
            <a:r>
              <a:rPr lang="en-US" sz="2000" dirty="0" err="1"/>
              <a:t>example_set</a:t>
            </a:r>
            <a:r>
              <a:rPr lang="en-US" sz="2000" dirty="0"/>
              <a:t>(</a:t>
            </a:r>
            <a:r>
              <a:rPr lang="en-US" sz="2000" dirty="0" err="1"/>
              <a:t>validation_data</a:t>
            </a:r>
            <a:r>
              <a:rPr lang="en-US" sz="2000" dirty="0"/>
              <a:t>, 50000, </a:t>
            </a:r>
          </a:p>
          <a:p>
            <a:pPr marL="0" indent="0">
              <a:buNone/>
            </a:pPr>
            <a:r>
              <a:rPr lang="en-US" sz="2000" dirty="0"/>
              <a:t>                                                   720, 24*6, </a:t>
            </a:r>
            <a:r>
              <a:rPr lang="en-US" sz="2000" dirty="0" err="1"/>
              <a:t>validation_temperature</a:t>
            </a:r>
            <a:r>
              <a:rPr lang="en-US" sz="2000" dirty="0"/>
              <a:t>, 6)</a:t>
            </a:r>
          </a:p>
          <a:p>
            <a:pPr marL="0" indent="0">
              <a:buNone/>
            </a:pPr>
            <a:r>
              <a:rPr lang="en-US" sz="2000" dirty="0"/>
              <a:t>print("\</a:t>
            </a:r>
            <a:r>
              <a:rPr lang="en-US" sz="2000" dirty="0" err="1"/>
              <a:t>nvalidation</a:t>
            </a:r>
            <a:r>
              <a:rPr lang="en-US" sz="2000" dirty="0"/>
              <a:t> time range: (%d, %d)" % (</a:t>
            </a:r>
            <a:r>
              <a:rPr lang="en-US" sz="2000" dirty="0" err="1"/>
              <a:t>validation_start</a:t>
            </a:r>
            <a:r>
              <a:rPr lang="en-US" sz="2000" dirty="0"/>
              <a:t>, </a:t>
            </a:r>
            <a:r>
              <a:rPr lang="en-US" sz="2000" dirty="0" err="1"/>
              <a:t>validation_end</a:t>
            </a:r>
            <a:r>
              <a:rPr lang="en-US" sz="2000" dirty="0"/>
              <a:t>))</a:t>
            </a:r>
          </a:p>
          <a:p>
            <a:pPr marL="0" indent="0">
              <a:buNone/>
            </a:pPr>
            <a:r>
              <a:rPr lang="en-US" sz="2000" dirty="0"/>
              <a:t>print("</a:t>
            </a:r>
            <a:r>
              <a:rPr lang="en-US" sz="2000" dirty="0" err="1"/>
              <a:t>validation_inputs.shape</a:t>
            </a:r>
            <a:r>
              <a:rPr lang="en-US" sz="2000" dirty="0"/>
              <a:t>:", </a:t>
            </a:r>
            <a:r>
              <a:rPr lang="en-US" sz="2000" dirty="0" err="1"/>
              <a:t>validation_inputs.shape</a:t>
            </a:r>
            <a:r>
              <a:rPr lang="en-US" sz="2000" dirty="0"/>
              <a:t>)</a:t>
            </a:r>
          </a:p>
          <a:p>
            <a:pPr marL="0" indent="0">
              <a:buNone/>
            </a:pPr>
            <a:r>
              <a:rPr lang="en-US" sz="2000" dirty="0"/>
              <a:t>print("</a:t>
            </a:r>
            <a:r>
              <a:rPr lang="en-US" sz="2000" dirty="0" err="1"/>
              <a:t>validation_targets.shape</a:t>
            </a:r>
            <a:r>
              <a:rPr lang="en-US" sz="2000" dirty="0"/>
              <a:t>:", </a:t>
            </a:r>
            <a:r>
              <a:rPr lang="en-US" sz="2000" dirty="0" err="1"/>
              <a:t>validation_targets.shape</a:t>
            </a:r>
            <a:r>
              <a:rPr lang="en-US" sz="2000" dirty="0"/>
              <a: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43</a:t>
            </a:fld>
            <a:endParaRPr lang="en-US" dirty="0"/>
          </a:p>
        </p:txBody>
      </p:sp>
      <p:sp>
        <p:nvSpPr>
          <p:cNvPr id="5" name="Rectangle 4"/>
          <p:cNvSpPr/>
          <p:nvPr/>
        </p:nvSpPr>
        <p:spPr>
          <a:xfrm>
            <a:off x="990600" y="5181600"/>
            <a:ext cx="6629400" cy="1569660"/>
          </a:xfrm>
          <a:prstGeom prst="rect">
            <a:avLst/>
          </a:prstGeom>
          <a:solidFill>
            <a:srgbClr val="FFFF00"/>
          </a:solidFill>
          <a:ln w="25400">
            <a:solidFill>
              <a:schemeClr val="accent1"/>
            </a:solidFill>
          </a:ln>
        </p:spPr>
        <p:txBody>
          <a:bodyPr wrap="square">
            <a:spAutoFit/>
          </a:bodyPr>
          <a:lstStyle/>
          <a:p>
            <a:r>
              <a:rPr lang="en-US" sz="2000" dirty="0"/>
              <a:t>Output:</a:t>
            </a:r>
          </a:p>
          <a:p>
            <a:endParaRPr lang="en-US" sz="1600" dirty="0"/>
          </a:p>
          <a:p>
            <a:r>
              <a:rPr lang="en-US" sz="2000" b="1" dirty="0">
                <a:latin typeface="Courier New" panose="02070309020205020404" pitchFamily="49" charset="0"/>
                <a:cs typeface="Courier New" panose="02070309020205020404" pitchFamily="49" charset="0"/>
              </a:rPr>
              <a:t>validation time range: (210225, 315337)</a:t>
            </a:r>
          </a:p>
          <a:p>
            <a:r>
              <a:rPr lang="en-US" sz="2000" b="1" dirty="0" err="1">
                <a:latin typeface="Courier New" panose="02070309020205020404" pitchFamily="49" charset="0"/>
                <a:cs typeface="Courier New" panose="02070309020205020404" pitchFamily="49" charset="0"/>
              </a:rPr>
              <a:t>validation_inputs.shape</a:t>
            </a:r>
            <a:r>
              <a:rPr lang="en-US" sz="2000" b="1" dirty="0">
                <a:latin typeface="Courier New" panose="02070309020205020404" pitchFamily="49" charset="0"/>
                <a:cs typeface="Courier New" panose="02070309020205020404" pitchFamily="49" charset="0"/>
              </a:rPr>
              <a:t>: (50000, 120, 14)</a:t>
            </a:r>
          </a:p>
          <a:p>
            <a:r>
              <a:rPr lang="en-US" sz="2000" b="1" dirty="0" err="1">
                <a:latin typeface="Courier New" panose="02070309020205020404" pitchFamily="49" charset="0"/>
                <a:cs typeface="Courier New" panose="02070309020205020404" pitchFamily="49" charset="0"/>
              </a:rPr>
              <a:t>validation_targets.shape</a:t>
            </a:r>
            <a:r>
              <a:rPr lang="en-US" sz="2000" b="1" dirty="0">
                <a:latin typeface="Courier New" panose="02070309020205020404" pitchFamily="49" charset="0"/>
                <a:cs typeface="Courier New" panose="02070309020205020404" pitchFamily="49" charset="0"/>
              </a:rPr>
              <a:t>: (50000,)</a:t>
            </a:r>
            <a:endParaRPr lang="pt-BR" sz="20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2650075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Test Set</a:t>
            </a:r>
          </a:p>
        </p:txBody>
      </p:sp>
      <p:sp>
        <p:nvSpPr>
          <p:cNvPr id="3" name="Content Placeholder 2"/>
          <p:cNvSpPr>
            <a:spLocks noGrp="1"/>
          </p:cNvSpPr>
          <p:nvPr>
            <p:ph idx="1"/>
          </p:nvPr>
        </p:nvSpPr>
        <p:spPr>
          <a:xfrm>
            <a:off x="381000" y="1371600"/>
            <a:ext cx="8458200" cy="4876800"/>
          </a:xfrm>
        </p:spPr>
        <p:txBody>
          <a:bodyPr/>
          <a:lstStyle/>
          <a:p>
            <a:pPr marL="0" indent="0">
              <a:buNone/>
            </a:pPr>
            <a:r>
              <a:rPr lang="en-US" sz="2000" dirty="0" err="1"/>
              <a:t>test_start</a:t>
            </a:r>
            <a:r>
              <a:rPr lang="en-US" sz="2000" dirty="0"/>
              <a:t> = </a:t>
            </a:r>
            <a:r>
              <a:rPr lang="en-US" sz="2000" dirty="0" err="1"/>
              <a:t>validation_end</a:t>
            </a:r>
            <a:endParaRPr lang="en-US" sz="2000" dirty="0"/>
          </a:p>
          <a:p>
            <a:pPr marL="0" indent="0">
              <a:buNone/>
            </a:pPr>
            <a:r>
              <a:rPr lang="en-US" sz="2000" dirty="0" err="1"/>
              <a:t>test_end</a:t>
            </a:r>
            <a:r>
              <a:rPr lang="en-US" sz="2000" dirty="0"/>
              <a:t> = </a:t>
            </a:r>
            <a:r>
              <a:rPr lang="en-US" sz="2000" dirty="0" err="1"/>
              <a:t>test_start</a:t>
            </a:r>
            <a:r>
              <a:rPr lang="en-US" sz="2000" dirty="0"/>
              <a:t> + </a:t>
            </a:r>
            <a:r>
              <a:rPr lang="en-US" sz="2000" dirty="0" err="1"/>
              <a:t>num_test_samples</a:t>
            </a:r>
            <a:endParaRPr lang="en-US" sz="2000" dirty="0"/>
          </a:p>
          <a:p>
            <a:pPr marL="0" indent="0">
              <a:buNone/>
            </a:pPr>
            <a:r>
              <a:rPr lang="en-US" sz="2000" dirty="0" err="1"/>
              <a:t>test_data</a:t>
            </a:r>
            <a:r>
              <a:rPr lang="en-US" sz="2000" dirty="0"/>
              <a:t> = </a:t>
            </a:r>
            <a:r>
              <a:rPr lang="en-US" sz="2000" dirty="0" err="1"/>
              <a:t>normalized_data</a:t>
            </a:r>
            <a:r>
              <a:rPr lang="en-US" sz="2000" dirty="0"/>
              <a:t>[</a:t>
            </a:r>
            <a:r>
              <a:rPr lang="en-US" sz="2000" dirty="0" err="1"/>
              <a:t>test_start:test_end</a:t>
            </a:r>
            <a:r>
              <a:rPr lang="en-US" sz="2000" dirty="0"/>
              <a:t>, :]</a:t>
            </a:r>
          </a:p>
          <a:p>
            <a:pPr marL="0" indent="0">
              <a:buNone/>
            </a:pPr>
            <a:r>
              <a:rPr lang="en-US" sz="2000" dirty="0" err="1"/>
              <a:t>test_temperature</a:t>
            </a:r>
            <a:r>
              <a:rPr lang="en-US" sz="2000" dirty="0"/>
              <a:t> = temperature[</a:t>
            </a:r>
            <a:r>
              <a:rPr lang="en-US" sz="2000" dirty="0" err="1"/>
              <a:t>test_start:test_end</a:t>
            </a:r>
            <a:r>
              <a:rPr lang="en-US" sz="2000" dirty="0"/>
              <a:t>]</a:t>
            </a:r>
          </a:p>
          <a:p>
            <a:pPr marL="0" indent="0">
              <a:buNone/>
            </a:pPr>
            <a:endParaRPr lang="en-US" sz="2000" dirty="0"/>
          </a:p>
          <a:p>
            <a:pPr marL="0" indent="0">
              <a:buNone/>
            </a:pPr>
            <a:r>
              <a:rPr lang="en-US" sz="2000" dirty="0"/>
              <a:t>(</a:t>
            </a:r>
            <a:r>
              <a:rPr lang="en-US" sz="2000" dirty="0" err="1"/>
              <a:t>test_inputs</a:t>
            </a:r>
            <a:r>
              <a:rPr lang="en-US" sz="2000" dirty="0"/>
              <a:t>, </a:t>
            </a:r>
            <a:r>
              <a:rPr lang="en-US" sz="2000" dirty="0" err="1"/>
              <a:t>test_targets</a:t>
            </a:r>
            <a:r>
              <a:rPr lang="en-US" sz="2000" dirty="0"/>
              <a:t>) = </a:t>
            </a:r>
            <a:r>
              <a:rPr lang="en-US" sz="2000" dirty="0" err="1"/>
              <a:t>example_set</a:t>
            </a:r>
            <a:r>
              <a:rPr lang="en-US" sz="2000" dirty="0"/>
              <a:t>(</a:t>
            </a:r>
            <a:r>
              <a:rPr lang="en-US" sz="2000" dirty="0" err="1"/>
              <a:t>test_data</a:t>
            </a:r>
            <a:r>
              <a:rPr lang="en-US" sz="2000" dirty="0"/>
              <a:t>, 50000, 720, </a:t>
            </a:r>
          </a:p>
          <a:p>
            <a:pPr marL="0" indent="0">
              <a:buNone/>
            </a:pPr>
            <a:r>
              <a:rPr lang="en-US" sz="2000" dirty="0"/>
              <a:t>                                          24*6, </a:t>
            </a:r>
            <a:r>
              <a:rPr lang="en-US" sz="2000" dirty="0" err="1"/>
              <a:t>test_temperature</a:t>
            </a:r>
            <a:r>
              <a:rPr lang="en-US" sz="2000" dirty="0"/>
              <a:t>, 6)</a:t>
            </a:r>
          </a:p>
          <a:p>
            <a:pPr marL="0" indent="0">
              <a:buNone/>
            </a:pPr>
            <a:r>
              <a:rPr lang="en-US" sz="2000" dirty="0"/>
              <a:t>print("\</a:t>
            </a:r>
            <a:r>
              <a:rPr lang="en-US" sz="2000" dirty="0" err="1"/>
              <a:t>ntest</a:t>
            </a:r>
            <a:r>
              <a:rPr lang="en-US" sz="2000" dirty="0"/>
              <a:t> time range: (%d, %d)" % (</a:t>
            </a:r>
            <a:r>
              <a:rPr lang="en-US" sz="2000" dirty="0" err="1"/>
              <a:t>test_start</a:t>
            </a:r>
            <a:r>
              <a:rPr lang="en-US" sz="2000" dirty="0"/>
              <a:t>, </a:t>
            </a:r>
            <a:r>
              <a:rPr lang="en-US" sz="2000" dirty="0" err="1"/>
              <a:t>test_end</a:t>
            </a:r>
            <a:r>
              <a:rPr lang="en-US" sz="2000" dirty="0"/>
              <a:t>))</a:t>
            </a:r>
          </a:p>
          <a:p>
            <a:pPr marL="0" indent="0">
              <a:buNone/>
            </a:pPr>
            <a:r>
              <a:rPr lang="en-US" sz="2000" dirty="0"/>
              <a:t>print("</a:t>
            </a:r>
            <a:r>
              <a:rPr lang="en-US" sz="2000" dirty="0" err="1"/>
              <a:t>test_inputs.shape</a:t>
            </a:r>
            <a:r>
              <a:rPr lang="en-US" sz="2000" dirty="0"/>
              <a:t>:", </a:t>
            </a:r>
            <a:r>
              <a:rPr lang="en-US" sz="2000" dirty="0" err="1"/>
              <a:t>test_inputs.shape</a:t>
            </a:r>
            <a:r>
              <a:rPr lang="en-US" sz="2000" dirty="0"/>
              <a:t>)</a:t>
            </a:r>
          </a:p>
          <a:p>
            <a:pPr marL="0" indent="0">
              <a:buNone/>
            </a:pPr>
            <a:r>
              <a:rPr lang="en-US" sz="2000" dirty="0"/>
              <a:t>print("</a:t>
            </a:r>
            <a:r>
              <a:rPr lang="en-US" sz="2000" dirty="0" err="1"/>
              <a:t>test_targets.shape</a:t>
            </a:r>
            <a:r>
              <a:rPr lang="en-US" sz="2000" dirty="0"/>
              <a:t>:", </a:t>
            </a:r>
            <a:r>
              <a:rPr lang="en-US" sz="2000" dirty="0" err="1"/>
              <a:t>test_targets.shape</a:t>
            </a:r>
            <a:r>
              <a:rPr lang="en-US" sz="2000" dirty="0"/>
              <a: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44</a:t>
            </a:fld>
            <a:endParaRPr lang="en-US" dirty="0"/>
          </a:p>
        </p:txBody>
      </p:sp>
      <p:sp>
        <p:nvSpPr>
          <p:cNvPr id="5" name="Rectangle 4"/>
          <p:cNvSpPr/>
          <p:nvPr/>
        </p:nvSpPr>
        <p:spPr>
          <a:xfrm>
            <a:off x="990600" y="5181600"/>
            <a:ext cx="6172200" cy="1569660"/>
          </a:xfrm>
          <a:prstGeom prst="rect">
            <a:avLst/>
          </a:prstGeom>
          <a:solidFill>
            <a:srgbClr val="FFFF00"/>
          </a:solidFill>
          <a:ln w="25400">
            <a:solidFill>
              <a:schemeClr val="accent1"/>
            </a:solidFill>
          </a:ln>
        </p:spPr>
        <p:txBody>
          <a:bodyPr wrap="square">
            <a:spAutoFit/>
          </a:bodyPr>
          <a:lstStyle/>
          <a:p>
            <a:r>
              <a:rPr lang="en-US" sz="2000" dirty="0"/>
              <a:t>Output:</a:t>
            </a:r>
          </a:p>
          <a:p>
            <a:endParaRPr lang="en-US" sz="1600" dirty="0"/>
          </a:p>
          <a:p>
            <a:r>
              <a:rPr lang="en-US" sz="2000" b="1" dirty="0">
                <a:latin typeface="Courier New" panose="02070309020205020404" pitchFamily="49" charset="0"/>
                <a:cs typeface="Courier New" panose="02070309020205020404" pitchFamily="49" charset="0"/>
              </a:rPr>
              <a:t>test time range: (315337, 420451)</a:t>
            </a:r>
          </a:p>
          <a:p>
            <a:r>
              <a:rPr lang="en-US" sz="2000" b="1" dirty="0" err="1">
                <a:latin typeface="Courier New" panose="02070309020205020404" pitchFamily="49" charset="0"/>
                <a:cs typeface="Courier New" panose="02070309020205020404" pitchFamily="49" charset="0"/>
              </a:rPr>
              <a:t>test_inputs.shape</a:t>
            </a:r>
            <a:r>
              <a:rPr lang="en-US" sz="2000" b="1" dirty="0">
                <a:latin typeface="Courier New" panose="02070309020205020404" pitchFamily="49" charset="0"/>
                <a:cs typeface="Courier New" panose="02070309020205020404" pitchFamily="49" charset="0"/>
              </a:rPr>
              <a:t>: (50000, 120, 14)</a:t>
            </a:r>
          </a:p>
          <a:p>
            <a:r>
              <a:rPr lang="en-US" sz="2000" b="1" dirty="0" err="1">
                <a:latin typeface="Courier New" panose="02070309020205020404" pitchFamily="49" charset="0"/>
                <a:cs typeface="Courier New" panose="02070309020205020404" pitchFamily="49" charset="0"/>
              </a:rPr>
              <a:t>test_targets.shape</a:t>
            </a:r>
            <a:r>
              <a:rPr lang="en-US" sz="2000" b="1" dirty="0">
                <a:latin typeface="Courier New" panose="02070309020205020404" pitchFamily="49" charset="0"/>
                <a:cs typeface="Courier New" panose="02070309020205020404" pitchFamily="49" charset="0"/>
              </a:rPr>
              <a:t>: (50000,)</a:t>
            </a:r>
            <a:endParaRPr lang="pt-BR" sz="20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7079862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Naïve Method</a:t>
            </a:r>
          </a:p>
        </p:txBody>
      </p:sp>
      <p:sp>
        <p:nvSpPr>
          <p:cNvPr id="3" name="Content Placeholder 2"/>
          <p:cNvSpPr>
            <a:spLocks noGrp="1"/>
          </p:cNvSpPr>
          <p:nvPr>
            <p:ph idx="1"/>
          </p:nvPr>
        </p:nvSpPr>
        <p:spPr>
          <a:xfrm>
            <a:off x="381000" y="1447800"/>
            <a:ext cx="8458200" cy="4876800"/>
          </a:xfrm>
        </p:spPr>
        <p:txBody>
          <a:bodyPr/>
          <a:lstStyle/>
          <a:p>
            <a:pPr marL="0" indent="0">
              <a:buNone/>
            </a:pPr>
            <a:r>
              <a:rPr lang="en-US" sz="2000" dirty="0" err="1"/>
              <a:t>def</a:t>
            </a:r>
            <a:r>
              <a:rPr lang="en-US" sz="2000" dirty="0"/>
              <a:t> </a:t>
            </a:r>
            <a:r>
              <a:rPr lang="en-US" sz="2000" dirty="0" err="1"/>
              <a:t>naive_forecast</a:t>
            </a:r>
            <a:r>
              <a:rPr lang="en-US" sz="2000" dirty="0"/>
              <a:t>(</a:t>
            </a:r>
            <a:r>
              <a:rPr lang="en-US" sz="2000" dirty="0" err="1"/>
              <a:t>timeseries</a:t>
            </a:r>
            <a:r>
              <a:rPr lang="en-US" sz="2000" dirty="0"/>
              <a:t>, means, </a:t>
            </a:r>
            <a:r>
              <a:rPr lang="en-US" sz="2000" dirty="0" err="1"/>
              <a:t>stds</a:t>
            </a:r>
            <a:r>
              <a:rPr lang="en-US" sz="2000" dirty="0"/>
              <a:t>):</a:t>
            </a:r>
          </a:p>
          <a:p>
            <a:pPr marL="0" indent="0">
              <a:buNone/>
            </a:pPr>
            <a:r>
              <a:rPr lang="en-US" sz="2000" dirty="0"/>
              <a:t>    (length, dimensions) = </a:t>
            </a:r>
            <a:r>
              <a:rPr lang="en-US" sz="2000" dirty="0" err="1"/>
              <a:t>timeseries.shape</a:t>
            </a:r>
            <a:endParaRPr lang="en-US" sz="2000" dirty="0"/>
          </a:p>
          <a:p>
            <a:pPr marL="0" indent="0">
              <a:buNone/>
            </a:pPr>
            <a:r>
              <a:rPr lang="en-US" sz="2000" dirty="0"/>
              <a:t>    </a:t>
            </a:r>
            <a:r>
              <a:rPr lang="en-US" sz="2000" dirty="0" err="1"/>
              <a:t>temperature_column</a:t>
            </a:r>
            <a:r>
              <a:rPr lang="en-US" sz="2000" dirty="0"/>
              <a:t> = 1</a:t>
            </a:r>
          </a:p>
          <a:p>
            <a:pPr marL="0" indent="0">
              <a:buNone/>
            </a:pPr>
            <a:r>
              <a:rPr lang="en-US" sz="2000" dirty="0"/>
              <a:t>    </a:t>
            </a:r>
            <a:r>
              <a:rPr lang="en-US" sz="2000" dirty="0" err="1"/>
              <a:t>last_temperature</a:t>
            </a:r>
            <a:r>
              <a:rPr lang="en-US" sz="2000" dirty="0"/>
              <a:t> = </a:t>
            </a:r>
            <a:r>
              <a:rPr lang="en-US" sz="2000" dirty="0" err="1"/>
              <a:t>timeseries</a:t>
            </a:r>
            <a:r>
              <a:rPr lang="en-US" sz="2000" dirty="0"/>
              <a:t>[length-1, </a:t>
            </a:r>
            <a:r>
              <a:rPr lang="en-US" sz="2000" dirty="0" err="1"/>
              <a:t>temperature_column</a:t>
            </a:r>
            <a:r>
              <a:rPr lang="en-US" sz="2000" dirty="0"/>
              <a:t>]</a:t>
            </a:r>
          </a:p>
          <a:p>
            <a:pPr marL="0" indent="0">
              <a:buNone/>
            </a:pPr>
            <a:r>
              <a:rPr lang="en-US" sz="2000" dirty="0"/>
              <a:t>    </a:t>
            </a:r>
            <a:r>
              <a:rPr lang="en-US" sz="2000" dirty="0" err="1"/>
              <a:t>mean_temperature</a:t>
            </a:r>
            <a:r>
              <a:rPr lang="en-US" sz="2000" dirty="0"/>
              <a:t> = means[</a:t>
            </a:r>
            <a:r>
              <a:rPr lang="en-US" sz="2000" dirty="0" err="1"/>
              <a:t>temperature_column</a:t>
            </a:r>
            <a:r>
              <a:rPr lang="en-US" sz="2000" dirty="0"/>
              <a:t>]</a:t>
            </a:r>
          </a:p>
          <a:p>
            <a:pPr marL="0" indent="0">
              <a:buNone/>
            </a:pPr>
            <a:r>
              <a:rPr lang="en-US" sz="2000" dirty="0"/>
              <a:t>    </a:t>
            </a:r>
            <a:r>
              <a:rPr lang="en-US" sz="2000" dirty="0" err="1"/>
              <a:t>temperature_std</a:t>
            </a:r>
            <a:r>
              <a:rPr lang="en-US" sz="2000" dirty="0"/>
              <a:t> = </a:t>
            </a:r>
            <a:r>
              <a:rPr lang="en-US" sz="2000" dirty="0" err="1"/>
              <a:t>stds</a:t>
            </a:r>
            <a:r>
              <a:rPr lang="en-US" sz="2000" dirty="0"/>
              <a:t>[</a:t>
            </a:r>
            <a:r>
              <a:rPr lang="en-US" sz="2000" dirty="0" err="1"/>
              <a:t>temperature_column</a:t>
            </a:r>
            <a:r>
              <a:rPr lang="en-US" sz="2000" dirty="0"/>
              <a:t>]</a:t>
            </a:r>
          </a:p>
          <a:p>
            <a:pPr marL="0" indent="0">
              <a:buNone/>
            </a:pPr>
            <a:r>
              <a:rPr lang="en-US" sz="2000" dirty="0"/>
              <a:t>    prediction = </a:t>
            </a:r>
            <a:r>
              <a:rPr lang="en-US" sz="2000" dirty="0" err="1"/>
              <a:t>last_temperature</a:t>
            </a:r>
            <a:r>
              <a:rPr lang="en-US" sz="2000" dirty="0"/>
              <a:t> * </a:t>
            </a:r>
            <a:r>
              <a:rPr lang="en-US" sz="2000" dirty="0" err="1"/>
              <a:t>temperature_std</a:t>
            </a:r>
            <a:r>
              <a:rPr lang="en-US" sz="2000" dirty="0"/>
              <a:t> + </a:t>
            </a:r>
            <a:r>
              <a:rPr lang="en-US" sz="2000" dirty="0" err="1"/>
              <a:t>mean_temperature</a:t>
            </a:r>
            <a:endParaRPr lang="en-US" sz="2000" dirty="0"/>
          </a:p>
          <a:p>
            <a:pPr marL="0" indent="0">
              <a:buNone/>
            </a:pPr>
            <a:r>
              <a:rPr lang="en-US" sz="2000" dirty="0"/>
              <a:t>    return prediction</a:t>
            </a:r>
          </a:p>
          <a:p>
            <a:pPr marL="0" indent="0">
              <a:buNone/>
            </a:pPr>
            <a:endParaRPr lang="en-US" sz="2400" dirty="0"/>
          </a:p>
          <a:p>
            <a:r>
              <a:rPr lang="en-US" sz="2400" dirty="0"/>
              <a:t>Here is a naïve forecasting method, not using machine learning.</a:t>
            </a:r>
          </a:p>
          <a:p>
            <a:r>
              <a:rPr lang="en-US" sz="2400" dirty="0"/>
              <a:t>What does this method do?</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45</a:t>
            </a:fld>
            <a:endParaRPr lang="en-US" dirty="0"/>
          </a:p>
        </p:txBody>
      </p:sp>
    </p:spTree>
    <p:extLst>
      <p:ext uri="{BB962C8B-B14F-4D97-AF65-F5344CB8AC3E}">
        <p14:creationId xmlns:p14="http://schemas.microsoft.com/office/powerpoint/2010/main" val="35778265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Naïve Method</a:t>
            </a:r>
          </a:p>
        </p:txBody>
      </p:sp>
      <p:sp>
        <p:nvSpPr>
          <p:cNvPr id="3" name="Content Placeholder 2"/>
          <p:cNvSpPr>
            <a:spLocks noGrp="1"/>
          </p:cNvSpPr>
          <p:nvPr>
            <p:ph idx="1"/>
          </p:nvPr>
        </p:nvSpPr>
        <p:spPr>
          <a:xfrm>
            <a:off x="381000" y="1447800"/>
            <a:ext cx="8458200" cy="4876800"/>
          </a:xfrm>
        </p:spPr>
        <p:txBody>
          <a:bodyPr/>
          <a:lstStyle/>
          <a:p>
            <a:pPr marL="0" indent="0">
              <a:buNone/>
            </a:pPr>
            <a:r>
              <a:rPr lang="en-US" sz="2000" dirty="0" err="1"/>
              <a:t>def</a:t>
            </a:r>
            <a:r>
              <a:rPr lang="en-US" sz="2000" dirty="0"/>
              <a:t> </a:t>
            </a:r>
            <a:r>
              <a:rPr lang="en-US" sz="2000" dirty="0" err="1"/>
              <a:t>naive_forecast</a:t>
            </a:r>
            <a:r>
              <a:rPr lang="en-US" sz="2000" dirty="0"/>
              <a:t>(</a:t>
            </a:r>
            <a:r>
              <a:rPr lang="en-US" sz="2000" dirty="0" err="1"/>
              <a:t>timeseries</a:t>
            </a:r>
            <a:r>
              <a:rPr lang="en-US" sz="2000" dirty="0"/>
              <a:t>, means, </a:t>
            </a:r>
            <a:r>
              <a:rPr lang="en-US" sz="2000" dirty="0" err="1"/>
              <a:t>stds</a:t>
            </a:r>
            <a:r>
              <a:rPr lang="en-US" sz="2000" dirty="0"/>
              <a:t>):</a:t>
            </a:r>
          </a:p>
          <a:p>
            <a:pPr marL="0" indent="0">
              <a:buNone/>
            </a:pPr>
            <a:r>
              <a:rPr lang="en-US" sz="2000" dirty="0"/>
              <a:t>    (length, dimensions) = </a:t>
            </a:r>
            <a:r>
              <a:rPr lang="en-US" sz="2000" dirty="0" err="1"/>
              <a:t>timeseries.shape</a:t>
            </a:r>
            <a:endParaRPr lang="en-US" sz="2000" dirty="0"/>
          </a:p>
          <a:p>
            <a:pPr marL="0" indent="0">
              <a:buNone/>
            </a:pPr>
            <a:r>
              <a:rPr lang="en-US" sz="2000" dirty="0"/>
              <a:t>    </a:t>
            </a:r>
            <a:r>
              <a:rPr lang="en-US" sz="2000" dirty="0" err="1"/>
              <a:t>temperature_column</a:t>
            </a:r>
            <a:r>
              <a:rPr lang="en-US" sz="2000" dirty="0"/>
              <a:t> = 1</a:t>
            </a:r>
          </a:p>
          <a:p>
            <a:pPr marL="0" indent="0">
              <a:buNone/>
            </a:pPr>
            <a:r>
              <a:rPr lang="en-US" sz="2000" dirty="0">
                <a:solidFill>
                  <a:srgbClr val="FF0000"/>
                </a:solidFill>
              </a:rPr>
              <a:t>    </a:t>
            </a:r>
            <a:r>
              <a:rPr lang="en-US" sz="2000" dirty="0" err="1">
                <a:solidFill>
                  <a:srgbClr val="FF0000"/>
                </a:solidFill>
              </a:rPr>
              <a:t>last_temperature</a:t>
            </a:r>
            <a:r>
              <a:rPr lang="en-US" sz="2000" dirty="0">
                <a:solidFill>
                  <a:srgbClr val="FF0000"/>
                </a:solidFill>
              </a:rPr>
              <a:t> = </a:t>
            </a:r>
            <a:r>
              <a:rPr lang="en-US" sz="2000" dirty="0" err="1">
                <a:solidFill>
                  <a:srgbClr val="FF0000"/>
                </a:solidFill>
              </a:rPr>
              <a:t>timeseries</a:t>
            </a:r>
            <a:r>
              <a:rPr lang="en-US" sz="2000" dirty="0">
                <a:solidFill>
                  <a:srgbClr val="FF0000"/>
                </a:solidFill>
              </a:rPr>
              <a:t>[length-1, </a:t>
            </a:r>
            <a:r>
              <a:rPr lang="en-US" sz="2000" dirty="0" err="1">
                <a:solidFill>
                  <a:srgbClr val="FF0000"/>
                </a:solidFill>
              </a:rPr>
              <a:t>temperature_column</a:t>
            </a:r>
            <a:r>
              <a:rPr lang="en-US" sz="2000" dirty="0">
                <a:solidFill>
                  <a:srgbClr val="FF0000"/>
                </a:solidFill>
              </a:rPr>
              <a:t>]</a:t>
            </a:r>
          </a:p>
          <a:p>
            <a:pPr marL="0" indent="0">
              <a:buNone/>
            </a:pPr>
            <a:r>
              <a:rPr lang="en-US" sz="2000" dirty="0"/>
              <a:t>    </a:t>
            </a:r>
            <a:r>
              <a:rPr lang="en-US" sz="2000" dirty="0" err="1"/>
              <a:t>mean_temperature</a:t>
            </a:r>
            <a:r>
              <a:rPr lang="en-US" sz="2000" dirty="0"/>
              <a:t> = means[</a:t>
            </a:r>
            <a:r>
              <a:rPr lang="en-US" sz="2000" dirty="0" err="1"/>
              <a:t>temperature_column</a:t>
            </a:r>
            <a:r>
              <a:rPr lang="en-US" sz="2000" dirty="0"/>
              <a:t>]</a:t>
            </a:r>
          </a:p>
          <a:p>
            <a:pPr marL="0" indent="0">
              <a:buNone/>
            </a:pPr>
            <a:r>
              <a:rPr lang="en-US" sz="2000" dirty="0"/>
              <a:t>    </a:t>
            </a:r>
            <a:r>
              <a:rPr lang="en-US" sz="2000" dirty="0" err="1"/>
              <a:t>temperature_std</a:t>
            </a:r>
            <a:r>
              <a:rPr lang="en-US" sz="2000" dirty="0"/>
              <a:t> = </a:t>
            </a:r>
            <a:r>
              <a:rPr lang="en-US" sz="2000" dirty="0" err="1"/>
              <a:t>stds</a:t>
            </a:r>
            <a:r>
              <a:rPr lang="en-US" sz="2000" dirty="0"/>
              <a:t>[</a:t>
            </a:r>
            <a:r>
              <a:rPr lang="en-US" sz="2000" dirty="0" err="1"/>
              <a:t>temperature_column</a:t>
            </a:r>
            <a:r>
              <a:rPr lang="en-US" sz="2000" dirty="0"/>
              <a:t>]</a:t>
            </a:r>
          </a:p>
          <a:p>
            <a:pPr marL="0" indent="0">
              <a:buNone/>
            </a:pPr>
            <a:r>
              <a:rPr lang="en-US" sz="2000" dirty="0"/>
              <a:t>    </a:t>
            </a:r>
            <a:r>
              <a:rPr lang="en-US" sz="2000" dirty="0">
                <a:solidFill>
                  <a:srgbClr val="FF0000"/>
                </a:solidFill>
              </a:rPr>
              <a:t>prediction = </a:t>
            </a:r>
            <a:r>
              <a:rPr lang="en-US" sz="2000" dirty="0" err="1">
                <a:solidFill>
                  <a:srgbClr val="FF0000"/>
                </a:solidFill>
              </a:rPr>
              <a:t>last_temperature</a:t>
            </a:r>
            <a:r>
              <a:rPr lang="en-US" sz="2000" dirty="0">
                <a:solidFill>
                  <a:srgbClr val="FF0000"/>
                </a:solidFill>
              </a:rPr>
              <a:t> * </a:t>
            </a:r>
            <a:r>
              <a:rPr lang="en-US" sz="2000" dirty="0" err="1">
                <a:solidFill>
                  <a:srgbClr val="FF0000"/>
                </a:solidFill>
              </a:rPr>
              <a:t>temperature_std</a:t>
            </a:r>
            <a:r>
              <a:rPr lang="en-US" sz="2000" dirty="0">
                <a:solidFill>
                  <a:srgbClr val="FF0000"/>
                </a:solidFill>
              </a:rPr>
              <a:t> + </a:t>
            </a:r>
            <a:r>
              <a:rPr lang="en-US" sz="2000" dirty="0" err="1">
                <a:solidFill>
                  <a:srgbClr val="FF0000"/>
                </a:solidFill>
              </a:rPr>
              <a:t>mean_temperature</a:t>
            </a:r>
            <a:endParaRPr lang="en-US" sz="2000" dirty="0">
              <a:solidFill>
                <a:srgbClr val="FF0000"/>
              </a:solidFill>
            </a:endParaRPr>
          </a:p>
          <a:p>
            <a:pPr marL="0" indent="0">
              <a:buNone/>
            </a:pPr>
            <a:r>
              <a:rPr lang="en-US" sz="2000" dirty="0"/>
              <a:t>    return prediction</a:t>
            </a:r>
          </a:p>
          <a:p>
            <a:pPr marL="0" indent="0">
              <a:buNone/>
            </a:pPr>
            <a:endParaRPr lang="en-US" sz="2400" dirty="0"/>
          </a:p>
          <a:p>
            <a:r>
              <a:rPr lang="en-US" sz="2400" dirty="0"/>
              <a:t>The temperature predicts that the temperature 24 hours later is equal to the temperature right now.</a:t>
            </a:r>
          </a:p>
          <a:p>
            <a:pPr lvl="1"/>
            <a:r>
              <a:rPr lang="en-US" sz="2000" dirty="0"/>
              <a:t>It returns the last observed temperature value.</a:t>
            </a:r>
          </a:p>
          <a:p>
            <a:pPr lvl="1"/>
            <a:r>
              <a:rPr lang="en-US" sz="2000" dirty="0"/>
              <a:t>Note that we multiply by </a:t>
            </a:r>
            <a:r>
              <a:rPr lang="en-US" sz="2000" dirty="0" err="1"/>
              <a:t>std</a:t>
            </a:r>
            <a:r>
              <a:rPr lang="en-US" sz="2000" dirty="0"/>
              <a:t> and add the mean, to account for the data normalization that we did.</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46</a:t>
            </a:fld>
            <a:endParaRPr lang="en-US" dirty="0"/>
          </a:p>
        </p:txBody>
      </p:sp>
    </p:spTree>
    <p:extLst>
      <p:ext uri="{BB962C8B-B14F-4D97-AF65-F5344CB8AC3E}">
        <p14:creationId xmlns:p14="http://schemas.microsoft.com/office/powerpoint/2010/main" val="14589740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Rationale for the Naïve Method</a:t>
            </a:r>
          </a:p>
        </p:txBody>
      </p:sp>
      <p:sp>
        <p:nvSpPr>
          <p:cNvPr id="3" name="Content Placeholder 2"/>
          <p:cNvSpPr>
            <a:spLocks noGrp="1"/>
          </p:cNvSpPr>
          <p:nvPr>
            <p:ph idx="1"/>
          </p:nvPr>
        </p:nvSpPr>
        <p:spPr>
          <a:xfrm>
            <a:off x="152400" y="1447800"/>
            <a:ext cx="3733800" cy="4876800"/>
          </a:xfrm>
        </p:spPr>
        <p:txBody>
          <a:bodyPr/>
          <a:lstStyle/>
          <a:p>
            <a:r>
              <a:rPr lang="en-US" sz="2400" dirty="0"/>
              <a:t>Here is an example input.</a:t>
            </a:r>
          </a:p>
          <a:p>
            <a:r>
              <a:rPr lang="en-US" sz="2400" dirty="0"/>
              <a:t>We can see that temperature values usually follow a 24-hour pattern.</a:t>
            </a:r>
          </a:p>
          <a:p>
            <a:pPr lvl="1"/>
            <a:r>
              <a:rPr lang="en-US" sz="2000" dirty="0"/>
              <a:t>Highest values in the afternoon.</a:t>
            </a:r>
          </a:p>
          <a:p>
            <a:pPr lvl="1"/>
            <a:r>
              <a:rPr lang="en-US" sz="2000" dirty="0"/>
              <a:t>Lowest values at night.</a:t>
            </a:r>
          </a:p>
          <a:p>
            <a:r>
              <a:rPr lang="en-US" sz="2400" dirty="0"/>
              <a:t>So, the current temperature is a reasonable quick guess about the temperature 24 hours later.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47</a:t>
            </a:fld>
            <a:endParaRPr lang="en-US" dirty="0"/>
          </a:p>
        </p:txBody>
      </p:sp>
      <p:pic>
        <p:nvPicPr>
          <p:cNvPr id="6" name="Picture 5"/>
          <p:cNvPicPr>
            <a:picLocks noChangeAspect="1"/>
          </p:cNvPicPr>
          <p:nvPr/>
        </p:nvPicPr>
        <p:blipFill>
          <a:blip r:embed="rId3"/>
          <a:stretch>
            <a:fillRect/>
          </a:stretch>
        </p:blipFill>
        <p:spPr>
          <a:xfrm>
            <a:off x="4318584" y="1854397"/>
            <a:ext cx="4673016" cy="3149206"/>
          </a:xfrm>
          <a:prstGeom prst="rect">
            <a:avLst/>
          </a:prstGeom>
        </p:spPr>
      </p:pic>
    </p:spTree>
    <p:extLst>
      <p:ext uri="{BB962C8B-B14F-4D97-AF65-F5344CB8AC3E}">
        <p14:creationId xmlns:p14="http://schemas.microsoft.com/office/powerpoint/2010/main" val="14873212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86800" cy="990600"/>
          </a:xfrm>
        </p:spPr>
        <p:txBody>
          <a:bodyPr/>
          <a:lstStyle/>
          <a:p>
            <a:r>
              <a:rPr lang="en-US" dirty="0"/>
              <a:t>Example Results of the Naïve Method</a:t>
            </a:r>
          </a:p>
        </p:txBody>
      </p:sp>
      <p:sp>
        <p:nvSpPr>
          <p:cNvPr id="3" name="Content Placeholder 2"/>
          <p:cNvSpPr>
            <a:spLocks noGrp="1"/>
          </p:cNvSpPr>
          <p:nvPr>
            <p:ph idx="1"/>
          </p:nvPr>
        </p:nvSpPr>
        <p:spPr>
          <a:xfrm>
            <a:off x="457200" y="1981200"/>
            <a:ext cx="8229600" cy="4343400"/>
          </a:xfrm>
        </p:spPr>
        <p:txBody>
          <a:bodyPr/>
          <a:lstStyle/>
          <a:p>
            <a:pPr marL="0" indent="0">
              <a:buNone/>
            </a:pPr>
            <a:r>
              <a:rPr lang="en-US" sz="2400" dirty="0"/>
              <a:t>prediction = 18.33</a:t>
            </a:r>
          </a:p>
          <a:p>
            <a:pPr marL="0" indent="0">
              <a:buNone/>
            </a:pPr>
            <a:r>
              <a:rPr lang="en-US" sz="2400" dirty="0"/>
              <a:t>true value = 17.81</a:t>
            </a:r>
          </a:p>
          <a:p>
            <a:pPr marL="0" indent="0">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48</a:t>
            </a:fld>
            <a:endParaRPr lang="en-US" dirty="0"/>
          </a:p>
        </p:txBody>
      </p:sp>
      <p:pic>
        <p:nvPicPr>
          <p:cNvPr id="6" name="Picture 5"/>
          <p:cNvPicPr>
            <a:picLocks noChangeAspect="1"/>
          </p:cNvPicPr>
          <p:nvPr/>
        </p:nvPicPr>
        <p:blipFill>
          <a:blip r:embed="rId2"/>
          <a:stretch>
            <a:fillRect/>
          </a:stretch>
        </p:blipFill>
        <p:spPr>
          <a:xfrm>
            <a:off x="4318584" y="1854397"/>
            <a:ext cx="4673016" cy="3149206"/>
          </a:xfrm>
          <a:prstGeom prst="rect">
            <a:avLst/>
          </a:prstGeom>
        </p:spPr>
      </p:pic>
    </p:spTree>
    <p:extLst>
      <p:ext uri="{BB962C8B-B14F-4D97-AF65-F5344CB8AC3E}">
        <p14:creationId xmlns:p14="http://schemas.microsoft.com/office/powerpoint/2010/main" val="1011643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86800" cy="990600"/>
          </a:xfrm>
        </p:spPr>
        <p:txBody>
          <a:bodyPr/>
          <a:lstStyle/>
          <a:p>
            <a:r>
              <a:rPr lang="en-US" dirty="0"/>
              <a:t>Example Results of the Naïve Method</a:t>
            </a:r>
          </a:p>
        </p:txBody>
      </p:sp>
      <p:sp>
        <p:nvSpPr>
          <p:cNvPr id="3" name="Content Placeholder 2"/>
          <p:cNvSpPr>
            <a:spLocks noGrp="1"/>
          </p:cNvSpPr>
          <p:nvPr>
            <p:ph idx="1"/>
          </p:nvPr>
        </p:nvSpPr>
        <p:spPr>
          <a:xfrm>
            <a:off x="457200" y="1981200"/>
            <a:ext cx="8229600" cy="4343400"/>
          </a:xfrm>
        </p:spPr>
        <p:txBody>
          <a:bodyPr/>
          <a:lstStyle/>
          <a:p>
            <a:pPr marL="0" indent="0">
              <a:buNone/>
            </a:pPr>
            <a:r>
              <a:rPr lang="en-US" sz="2400" dirty="0"/>
              <a:t>prediction = 11.08</a:t>
            </a:r>
          </a:p>
          <a:p>
            <a:pPr marL="0" indent="0">
              <a:buNone/>
            </a:pPr>
            <a:r>
              <a:rPr lang="en-US" sz="2400" dirty="0"/>
              <a:t>true value = 8.39</a:t>
            </a:r>
          </a:p>
          <a:p>
            <a:pPr marL="0" indent="0">
              <a:buNone/>
            </a:pPr>
            <a:endParaRPr lang="en-US" sz="2400" dirty="0"/>
          </a:p>
          <a:p>
            <a:pPr marL="0" indent="0">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49</a:t>
            </a:fld>
            <a:endParaRPr lang="en-US" dirty="0"/>
          </a:p>
        </p:txBody>
      </p:sp>
      <p:pic>
        <p:nvPicPr>
          <p:cNvPr id="7" name="Picture 6"/>
          <p:cNvPicPr>
            <a:picLocks noChangeAspect="1"/>
          </p:cNvPicPr>
          <p:nvPr/>
        </p:nvPicPr>
        <p:blipFill>
          <a:blip r:embed="rId2"/>
          <a:stretch>
            <a:fillRect/>
          </a:stretch>
        </p:blipFill>
        <p:spPr>
          <a:xfrm>
            <a:off x="4343400" y="1854397"/>
            <a:ext cx="4673016" cy="3149206"/>
          </a:xfrm>
          <a:prstGeom prst="rect">
            <a:avLst/>
          </a:prstGeom>
        </p:spPr>
      </p:pic>
    </p:spTree>
    <p:extLst>
      <p:ext uri="{BB962C8B-B14F-4D97-AF65-F5344CB8AC3E}">
        <p14:creationId xmlns:p14="http://schemas.microsoft.com/office/powerpoint/2010/main" val="2073586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Series Terminology</a:t>
            </a:r>
          </a:p>
        </p:txBody>
      </p:sp>
      <p:sp>
        <p:nvSpPr>
          <p:cNvPr id="3" name="Content Placeholder 2"/>
          <p:cNvSpPr>
            <a:spLocks noGrp="1"/>
          </p:cNvSpPr>
          <p:nvPr>
            <p:ph idx="1"/>
          </p:nvPr>
        </p:nvSpPr>
        <p:spPr>
          <a:xfrm>
            <a:off x="228600" y="1447800"/>
            <a:ext cx="8610600" cy="4876800"/>
          </a:xfrm>
        </p:spPr>
        <p:txBody>
          <a:bodyPr/>
          <a:lstStyle/>
          <a:p>
            <a:r>
              <a:rPr lang="en-US" sz="2400" dirty="0"/>
              <a:t>We can use the term “sequence” to refer to a time series.</a:t>
            </a:r>
          </a:p>
          <a:p>
            <a:pPr lvl="1"/>
            <a:r>
              <a:rPr lang="en-US" sz="2000" dirty="0"/>
              <a:t>This is correct usage. Any time series is a sequence. The reverse is not true, there are sequences (for example, strings) that are NOT time series.</a:t>
            </a:r>
          </a:p>
          <a:p>
            <a:r>
              <a:rPr lang="en-US" sz="2400" dirty="0"/>
              <a:t>The </a:t>
            </a:r>
            <a:r>
              <a:rPr lang="en-US" sz="2400" b="1" u="sng" dirty="0"/>
              <a:t>length</a:t>
            </a:r>
            <a:r>
              <a:rPr lang="en-US" sz="2400" dirty="0"/>
              <a:t> of a sequence is the number of elements in the sequence.</a:t>
            </a:r>
          </a:p>
          <a:p>
            <a:pPr lvl="1"/>
            <a:r>
              <a:rPr lang="en-US" sz="2000" dirty="0"/>
              <a:t>For example, sequence ((74,24), (40,19), (55, 25), (64,33)) has length 4.</a:t>
            </a:r>
          </a:p>
          <a:p>
            <a:r>
              <a:rPr lang="en-US" sz="2400" dirty="0"/>
              <a:t>A feature refers to a specific dimension of the vectors that the time series contains.</a:t>
            </a:r>
          </a:p>
          <a:p>
            <a:pPr lvl="1"/>
            <a:r>
              <a:rPr lang="en-US" sz="2000" dirty="0"/>
              <a:t>For example, in an earlier slide we said that the first feature in sequence ((74,24), (40,19), (55, 25), (64,33)) is the daily high temperature. The second feature is the daily low temperature.</a:t>
            </a:r>
          </a:p>
          <a:p>
            <a:r>
              <a:rPr lang="en-US" sz="2400" dirty="0"/>
              <a:t>We can refer to an element of a time series as a “feature vector”.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dirty="0"/>
          </a:p>
        </p:txBody>
      </p:sp>
    </p:spTree>
    <p:extLst>
      <p:ext uri="{BB962C8B-B14F-4D97-AF65-F5344CB8AC3E}">
        <p14:creationId xmlns:p14="http://schemas.microsoft.com/office/powerpoint/2010/main" val="9719802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86800" cy="990600"/>
          </a:xfrm>
        </p:spPr>
        <p:txBody>
          <a:bodyPr/>
          <a:lstStyle/>
          <a:p>
            <a:r>
              <a:rPr lang="en-US" dirty="0"/>
              <a:t>Example Results of the Naïve Method</a:t>
            </a:r>
          </a:p>
        </p:txBody>
      </p:sp>
      <p:sp>
        <p:nvSpPr>
          <p:cNvPr id="3" name="Content Placeholder 2"/>
          <p:cNvSpPr>
            <a:spLocks noGrp="1"/>
          </p:cNvSpPr>
          <p:nvPr>
            <p:ph idx="1"/>
          </p:nvPr>
        </p:nvSpPr>
        <p:spPr>
          <a:xfrm>
            <a:off x="457200" y="1981200"/>
            <a:ext cx="8229600" cy="4343400"/>
          </a:xfrm>
        </p:spPr>
        <p:txBody>
          <a:bodyPr/>
          <a:lstStyle/>
          <a:p>
            <a:pPr marL="0" indent="0">
              <a:buNone/>
            </a:pPr>
            <a:r>
              <a:rPr lang="en-US" sz="2400" dirty="0"/>
              <a:t>prediction = -1.59</a:t>
            </a:r>
          </a:p>
          <a:p>
            <a:pPr marL="0" indent="0">
              <a:buNone/>
            </a:pPr>
            <a:r>
              <a:rPr lang="en-US" sz="2400" dirty="0"/>
              <a:t>true value = 1.43</a:t>
            </a:r>
          </a:p>
          <a:p>
            <a:pPr marL="0" indent="0">
              <a:buNone/>
            </a:pPr>
            <a:endParaRPr lang="en-US" sz="2400" dirty="0"/>
          </a:p>
          <a:p>
            <a:pPr marL="0" indent="0">
              <a:buNone/>
            </a:pPr>
            <a:endParaRPr lang="en-US" sz="2400" dirty="0"/>
          </a:p>
          <a:p>
            <a:pPr marL="0" indent="0">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50</a:t>
            </a:fld>
            <a:endParaRPr lang="en-US" dirty="0"/>
          </a:p>
        </p:txBody>
      </p:sp>
      <p:pic>
        <p:nvPicPr>
          <p:cNvPr id="5" name="Picture 4"/>
          <p:cNvPicPr>
            <a:picLocks noChangeAspect="1"/>
          </p:cNvPicPr>
          <p:nvPr/>
        </p:nvPicPr>
        <p:blipFill>
          <a:blip r:embed="rId2"/>
          <a:stretch>
            <a:fillRect/>
          </a:stretch>
        </p:blipFill>
        <p:spPr>
          <a:xfrm>
            <a:off x="4204299" y="1854397"/>
            <a:ext cx="4787301" cy="3149206"/>
          </a:xfrm>
          <a:prstGeom prst="rect">
            <a:avLst/>
          </a:prstGeom>
        </p:spPr>
      </p:pic>
    </p:spTree>
    <p:extLst>
      <p:ext uri="{BB962C8B-B14F-4D97-AF65-F5344CB8AC3E}">
        <p14:creationId xmlns:p14="http://schemas.microsoft.com/office/powerpoint/2010/main" val="4423682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Evaluating the Naïve Method</a:t>
            </a:r>
          </a:p>
        </p:txBody>
      </p:sp>
      <p:sp>
        <p:nvSpPr>
          <p:cNvPr id="3" name="Content Placeholder 2"/>
          <p:cNvSpPr>
            <a:spLocks noGrp="1"/>
          </p:cNvSpPr>
          <p:nvPr>
            <p:ph idx="1"/>
          </p:nvPr>
        </p:nvSpPr>
        <p:spPr/>
        <p:txBody>
          <a:bodyPr/>
          <a:lstStyle/>
          <a:p>
            <a:pPr marL="0" indent="0">
              <a:buNone/>
            </a:pPr>
            <a:r>
              <a:rPr lang="en-US" sz="2000" dirty="0" err="1"/>
              <a:t>def</a:t>
            </a:r>
            <a:r>
              <a:rPr lang="en-US" sz="2000" dirty="0"/>
              <a:t> </a:t>
            </a:r>
            <a:r>
              <a:rPr lang="en-US" sz="2000" dirty="0" err="1"/>
              <a:t>evaluate_naive_forecast</a:t>
            </a:r>
            <a:r>
              <a:rPr lang="en-US" sz="2000" dirty="0"/>
              <a:t>(inputs, targets, means, </a:t>
            </a:r>
            <a:r>
              <a:rPr lang="en-US" sz="2000" dirty="0" err="1"/>
              <a:t>stds</a:t>
            </a:r>
            <a:r>
              <a:rPr lang="en-US" sz="2000" dirty="0"/>
              <a:t>):</a:t>
            </a:r>
          </a:p>
          <a:p>
            <a:pPr marL="0" indent="0">
              <a:buNone/>
            </a:pPr>
            <a:r>
              <a:rPr lang="en-US" sz="2000" dirty="0"/>
              <a:t>    (number, ) = </a:t>
            </a:r>
            <a:r>
              <a:rPr lang="en-US" sz="2000" dirty="0" err="1"/>
              <a:t>targets.shape</a:t>
            </a:r>
            <a:endParaRPr lang="en-US" sz="2000" dirty="0"/>
          </a:p>
          <a:p>
            <a:pPr marL="0" indent="0">
              <a:buNone/>
            </a:pPr>
            <a:r>
              <a:rPr lang="en-US" sz="2000" dirty="0"/>
              <a:t>    predictions = </a:t>
            </a:r>
            <a:r>
              <a:rPr lang="en-US" sz="2000" dirty="0" err="1"/>
              <a:t>np.zeros</a:t>
            </a:r>
            <a:r>
              <a:rPr lang="en-US" sz="2000" dirty="0"/>
              <a:t>((number,))</a:t>
            </a:r>
          </a:p>
          <a:p>
            <a:pPr marL="0" indent="0">
              <a:buNone/>
            </a:pPr>
            <a:r>
              <a:rPr lang="en-US" sz="2000" dirty="0"/>
              <a:t>    for t in range(0, number):</a:t>
            </a:r>
          </a:p>
          <a:p>
            <a:pPr marL="0" indent="0">
              <a:buNone/>
            </a:pPr>
            <a:r>
              <a:rPr lang="en-US" sz="2000" dirty="0"/>
              <a:t>        predictions[t] = </a:t>
            </a:r>
            <a:r>
              <a:rPr lang="en-US" sz="2000" dirty="0" err="1"/>
              <a:t>naive_forecast</a:t>
            </a:r>
            <a:r>
              <a:rPr lang="en-US" sz="2000" dirty="0"/>
              <a:t>(inputs[t], means, </a:t>
            </a:r>
            <a:r>
              <a:rPr lang="en-US" sz="2000" dirty="0" err="1"/>
              <a:t>stds</a:t>
            </a:r>
            <a:r>
              <a:rPr lang="en-US" sz="2000" dirty="0"/>
              <a:t>)</a:t>
            </a:r>
          </a:p>
          <a:p>
            <a:pPr marL="0" indent="0">
              <a:buNone/>
            </a:pPr>
            <a:r>
              <a:rPr lang="en-US" sz="2000" dirty="0"/>
              <a:t>        </a:t>
            </a:r>
          </a:p>
          <a:p>
            <a:pPr marL="0" indent="0">
              <a:buNone/>
            </a:pPr>
            <a:r>
              <a:rPr lang="en-US" sz="2000" dirty="0"/>
              <a:t>    errors = </a:t>
            </a:r>
            <a:r>
              <a:rPr lang="en-US" sz="2000" dirty="0" err="1"/>
              <a:t>np.abs</a:t>
            </a:r>
            <a:r>
              <a:rPr lang="en-US" sz="2000" dirty="0"/>
              <a:t>(predictions - targets)</a:t>
            </a:r>
          </a:p>
          <a:p>
            <a:pPr marL="0" indent="0">
              <a:buNone/>
            </a:pPr>
            <a:r>
              <a:rPr lang="en-US" sz="2000" dirty="0"/>
              <a:t>    </a:t>
            </a:r>
            <a:r>
              <a:rPr lang="en-US" sz="2000" dirty="0" err="1"/>
              <a:t>mean_abs_error</a:t>
            </a:r>
            <a:r>
              <a:rPr lang="en-US" sz="2000" dirty="0"/>
              <a:t> = </a:t>
            </a:r>
            <a:r>
              <a:rPr lang="en-US" sz="2000" dirty="0" err="1"/>
              <a:t>errors.mean</a:t>
            </a:r>
            <a:r>
              <a:rPr lang="en-US" sz="2000" dirty="0"/>
              <a:t>()</a:t>
            </a:r>
          </a:p>
          <a:p>
            <a:pPr marL="0" indent="0">
              <a:buNone/>
            </a:pPr>
            <a:r>
              <a:rPr lang="en-US" sz="2000" dirty="0"/>
              <a:t>    return </a:t>
            </a:r>
            <a:r>
              <a:rPr lang="en-US" sz="2000" dirty="0" err="1"/>
              <a:t>mean_abs_error</a:t>
            </a:r>
            <a:endParaRPr lang="en-US" sz="2000" dirty="0"/>
          </a:p>
          <a:p>
            <a:pPr marL="0" indent="0">
              <a:buNone/>
            </a:pPr>
            <a:endParaRPr lang="en-US" sz="2400" dirty="0"/>
          </a:p>
          <a:p>
            <a:r>
              <a:rPr lang="en-US" sz="2400" dirty="0"/>
              <a:t>This function computes the MAE (mean absolute error) of the predictions on a specific dataset.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51</a:t>
            </a:fld>
            <a:endParaRPr lang="en-US" dirty="0"/>
          </a:p>
        </p:txBody>
      </p:sp>
    </p:spTree>
    <p:extLst>
      <p:ext uri="{BB962C8B-B14F-4D97-AF65-F5344CB8AC3E}">
        <p14:creationId xmlns:p14="http://schemas.microsoft.com/office/powerpoint/2010/main" val="7623803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Evaluating the Naïve Method</a:t>
            </a:r>
          </a:p>
        </p:txBody>
      </p:sp>
      <p:sp>
        <p:nvSpPr>
          <p:cNvPr id="3" name="Content Placeholder 2"/>
          <p:cNvSpPr>
            <a:spLocks noGrp="1"/>
          </p:cNvSpPr>
          <p:nvPr>
            <p:ph idx="1"/>
          </p:nvPr>
        </p:nvSpPr>
        <p:spPr>
          <a:xfrm>
            <a:off x="228600" y="1447800"/>
            <a:ext cx="8610600" cy="4038600"/>
          </a:xfrm>
        </p:spPr>
        <p:txBody>
          <a:bodyPr/>
          <a:lstStyle/>
          <a:p>
            <a:pPr marL="0" indent="0">
              <a:buNone/>
            </a:pPr>
            <a:r>
              <a:rPr lang="en-US" sz="2000" dirty="0" err="1"/>
              <a:t>training_mae</a:t>
            </a:r>
            <a:r>
              <a:rPr lang="en-US" sz="2000" dirty="0"/>
              <a:t> = </a:t>
            </a:r>
            <a:r>
              <a:rPr lang="en-US" sz="2000" dirty="0" err="1"/>
              <a:t>evaluate_naive_forecast</a:t>
            </a:r>
            <a:r>
              <a:rPr lang="en-US" sz="2000" dirty="0"/>
              <a:t>(</a:t>
            </a:r>
            <a:r>
              <a:rPr lang="en-US" sz="2000" dirty="0" err="1"/>
              <a:t>training_inputs</a:t>
            </a:r>
            <a:r>
              <a:rPr lang="en-US" sz="2000" dirty="0"/>
              <a:t>, </a:t>
            </a:r>
            <a:r>
              <a:rPr lang="en-US" sz="2000" dirty="0" err="1"/>
              <a:t>training_targets</a:t>
            </a:r>
            <a:r>
              <a:rPr lang="en-US" sz="2000" dirty="0"/>
              <a:t>, </a:t>
            </a:r>
          </a:p>
          <a:p>
            <a:pPr marL="0" indent="0">
              <a:buNone/>
            </a:pPr>
            <a:r>
              <a:rPr lang="en-US" sz="2000" dirty="0"/>
              <a:t>                                       mean, </a:t>
            </a:r>
            <a:r>
              <a:rPr lang="en-US" sz="2000" dirty="0" err="1"/>
              <a:t>std</a:t>
            </a:r>
            <a:r>
              <a:rPr lang="en-US" sz="2000" dirty="0"/>
              <a:t>)</a:t>
            </a:r>
          </a:p>
          <a:p>
            <a:pPr marL="0" indent="0">
              <a:buNone/>
            </a:pPr>
            <a:r>
              <a:rPr lang="en-US" sz="2000" dirty="0"/>
              <a:t>print("training MAE: %.2f" % (</a:t>
            </a:r>
            <a:r>
              <a:rPr lang="en-US" sz="2000" dirty="0" err="1"/>
              <a:t>training_mae</a:t>
            </a:r>
            <a:r>
              <a:rPr lang="en-US" sz="2000" dirty="0"/>
              <a:t>))</a:t>
            </a:r>
          </a:p>
          <a:p>
            <a:pPr marL="0" indent="0">
              <a:buNone/>
            </a:pPr>
            <a:endParaRPr lang="en-US" sz="1400" dirty="0"/>
          </a:p>
          <a:p>
            <a:pPr marL="0" indent="0">
              <a:buNone/>
            </a:pPr>
            <a:r>
              <a:rPr lang="en-US" sz="2000" dirty="0" err="1"/>
              <a:t>validation_mae</a:t>
            </a:r>
            <a:r>
              <a:rPr lang="en-US" sz="2000" dirty="0"/>
              <a:t> = </a:t>
            </a:r>
            <a:r>
              <a:rPr lang="en-US" sz="2000" dirty="0" err="1"/>
              <a:t>evaluate_naive_forecast</a:t>
            </a:r>
            <a:r>
              <a:rPr lang="en-US" sz="2000" dirty="0"/>
              <a:t>(</a:t>
            </a:r>
            <a:r>
              <a:rPr lang="en-US" sz="2000" dirty="0" err="1"/>
              <a:t>validation_inputs</a:t>
            </a:r>
            <a:r>
              <a:rPr lang="en-US" sz="2000" dirty="0"/>
              <a:t>, </a:t>
            </a:r>
            <a:r>
              <a:rPr lang="en-US" sz="2000" dirty="0" err="1"/>
              <a:t>validation_targets</a:t>
            </a:r>
            <a:r>
              <a:rPr lang="en-US" sz="2000" dirty="0"/>
              <a:t>, </a:t>
            </a:r>
          </a:p>
          <a:p>
            <a:pPr marL="0" indent="0">
              <a:buNone/>
            </a:pPr>
            <a:r>
              <a:rPr lang="en-US" sz="2000" dirty="0"/>
              <a:t>                                         mean, </a:t>
            </a:r>
            <a:r>
              <a:rPr lang="en-US" sz="2000" dirty="0" err="1"/>
              <a:t>std</a:t>
            </a:r>
            <a:r>
              <a:rPr lang="en-US" sz="2000" dirty="0"/>
              <a:t>)</a:t>
            </a:r>
          </a:p>
          <a:p>
            <a:pPr marL="0" indent="0">
              <a:buNone/>
            </a:pPr>
            <a:r>
              <a:rPr lang="en-US" sz="2000" dirty="0"/>
              <a:t>print("validation MAE: %.2f" % (</a:t>
            </a:r>
            <a:r>
              <a:rPr lang="en-US" sz="2000" dirty="0" err="1"/>
              <a:t>validation_mae</a:t>
            </a:r>
            <a:r>
              <a:rPr lang="en-US" sz="2000" dirty="0"/>
              <a:t>))</a:t>
            </a:r>
          </a:p>
          <a:p>
            <a:pPr marL="0" indent="0">
              <a:buNone/>
            </a:pPr>
            <a:endParaRPr lang="en-US" sz="1400" dirty="0"/>
          </a:p>
          <a:p>
            <a:pPr marL="0" indent="0">
              <a:buNone/>
            </a:pPr>
            <a:r>
              <a:rPr lang="en-US" sz="2000" dirty="0" err="1"/>
              <a:t>test_mae</a:t>
            </a:r>
            <a:r>
              <a:rPr lang="en-US" sz="2000" dirty="0"/>
              <a:t> = </a:t>
            </a:r>
            <a:r>
              <a:rPr lang="en-US" sz="2000" dirty="0" err="1"/>
              <a:t>evaluate_naive_forecast</a:t>
            </a:r>
            <a:r>
              <a:rPr lang="en-US" sz="2000" dirty="0"/>
              <a:t>(</a:t>
            </a:r>
            <a:r>
              <a:rPr lang="en-US" sz="2000" dirty="0" err="1"/>
              <a:t>test_inputs</a:t>
            </a:r>
            <a:r>
              <a:rPr lang="en-US" sz="2000" dirty="0"/>
              <a:t>, </a:t>
            </a:r>
            <a:r>
              <a:rPr lang="en-US" sz="2000" dirty="0" err="1"/>
              <a:t>test_targets</a:t>
            </a:r>
            <a:r>
              <a:rPr lang="en-US" sz="2000" dirty="0"/>
              <a:t>, mean, </a:t>
            </a:r>
            <a:r>
              <a:rPr lang="en-US" sz="2000" dirty="0" err="1"/>
              <a:t>std</a:t>
            </a:r>
            <a:r>
              <a:rPr lang="en-US" sz="2000" dirty="0"/>
              <a:t>)</a:t>
            </a:r>
          </a:p>
          <a:p>
            <a:pPr marL="0" indent="0">
              <a:buNone/>
            </a:pPr>
            <a:r>
              <a:rPr lang="en-US" sz="2000" dirty="0"/>
              <a:t>print("test MAE: %.2f" % (</a:t>
            </a:r>
            <a:r>
              <a:rPr lang="en-US" sz="2000" dirty="0" err="1"/>
              <a:t>test_mae</a:t>
            </a:r>
            <a:r>
              <a:rPr lang="en-US" sz="2000" dirty="0"/>
              <a: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52</a:t>
            </a:fld>
            <a:endParaRPr lang="en-US" dirty="0"/>
          </a:p>
        </p:txBody>
      </p:sp>
      <p:sp>
        <p:nvSpPr>
          <p:cNvPr id="5" name="Rectangle 4"/>
          <p:cNvSpPr/>
          <p:nvPr/>
        </p:nvSpPr>
        <p:spPr>
          <a:xfrm>
            <a:off x="1066800" y="5135940"/>
            <a:ext cx="6172200" cy="1569660"/>
          </a:xfrm>
          <a:prstGeom prst="rect">
            <a:avLst/>
          </a:prstGeom>
          <a:solidFill>
            <a:srgbClr val="FFFF00"/>
          </a:solidFill>
          <a:ln w="25400">
            <a:solidFill>
              <a:schemeClr val="accent1"/>
            </a:solidFill>
          </a:ln>
        </p:spPr>
        <p:txBody>
          <a:bodyPr wrap="square">
            <a:spAutoFit/>
          </a:bodyPr>
          <a:lstStyle/>
          <a:p>
            <a:r>
              <a:rPr lang="en-US" sz="2000" dirty="0"/>
              <a:t>Output:</a:t>
            </a:r>
          </a:p>
          <a:p>
            <a:endParaRPr lang="en-US" sz="1600" dirty="0"/>
          </a:p>
          <a:p>
            <a:r>
              <a:rPr lang="en-US" sz="2000" b="1" dirty="0">
                <a:latin typeface="Courier New" panose="02070309020205020404" pitchFamily="49" charset="0"/>
                <a:cs typeface="Courier New" panose="02070309020205020404" pitchFamily="49" charset="0"/>
              </a:rPr>
              <a:t>training MAE: 2.70</a:t>
            </a:r>
          </a:p>
          <a:p>
            <a:r>
              <a:rPr lang="en-US" sz="2000" b="1" dirty="0">
                <a:latin typeface="Courier New" panose="02070309020205020404" pitchFamily="49" charset="0"/>
                <a:cs typeface="Courier New" panose="02070309020205020404" pitchFamily="49" charset="0"/>
              </a:rPr>
              <a:t>validation MAE: 2.46</a:t>
            </a:r>
          </a:p>
          <a:p>
            <a:r>
              <a:rPr lang="en-US" sz="2000" b="1" dirty="0">
                <a:latin typeface="Courier New" panose="02070309020205020404" pitchFamily="49" charset="0"/>
                <a:cs typeface="Courier New" panose="02070309020205020404" pitchFamily="49" charset="0"/>
              </a:rPr>
              <a:t>test MAE: 2.62</a:t>
            </a:r>
            <a:endParaRPr lang="pt-BR" sz="20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3556251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Bother with a Naïve Method</a:t>
            </a:r>
          </a:p>
        </p:txBody>
      </p:sp>
      <p:sp>
        <p:nvSpPr>
          <p:cNvPr id="3" name="Content Placeholder 2"/>
          <p:cNvSpPr>
            <a:spLocks noGrp="1"/>
          </p:cNvSpPr>
          <p:nvPr>
            <p:ph idx="1"/>
          </p:nvPr>
        </p:nvSpPr>
        <p:spPr/>
        <p:txBody>
          <a:bodyPr/>
          <a:lstStyle/>
          <a:p>
            <a:r>
              <a:rPr lang="en-US" sz="2400" dirty="0"/>
              <a:t>In machine learning, it is important to establish some </a:t>
            </a:r>
            <a:r>
              <a:rPr lang="en-US" sz="2400" b="1" u="sng" dirty="0"/>
              <a:t>baseline accuracy</a:t>
            </a:r>
            <a:r>
              <a:rPr lang="en-US" sz="2400" dirty="0"/>
              <a:t>.</a:t>
            </a:r>
          </a:p>
          <a:p>
            <a:r>
              <a:rPr lang="en-US" sz="2400" dirty="0"/>
              <a:t>Baseline accuracy is accuracy we can get with relatively little effort.</a:t>
            </a:r>
          </a:p>
          <a:p>
            <a:pPr lvl="1"/>
            <a:r>
              <a:rPr lang="en-US" sz="2000" dirty="0"/>
              <a:t>Can be using a naïve method.</a:t>
            </a:r>
          </a:p>
          <a:p>
            <a:pPr lvl="1"/>
            <a:r>
              <a:rPr lang="en-US" sz="2000" dirty="0"/>
              <a:t>Can be using a method that already exists and we can use.</a:t>
            </a:r>
          </a:p>
          <a:p>
            <a:r>
              <a:rPr lang="en-US" sz="2400" dirty="0"/>
              <a:t>Then, we can compare the results of whatever fancy method we come up with </a:t>
            </a:r>
            <a:r>
              <a:rPr lang="en-US" sz="2400" dirty="0" err="1"/>
              <a:t>with</a:t>
            </a:r>
            <a:r>
              <a:rPr lang="en-US" sz="2400" dirty="0"/>
              <a:t> the baseline method.</a:t>
            </a:r>
          </a:p>
          <a:p>
            <a:pPr lvl="1"/>
            <a:r>
              <a:rPr lang="en-US" sz="2000" dirty="0"/>
              <a:t>Is the fancy method more accurate?</a:t>
            </a:r>
          </a:p>
          <a:p>
            <a:pPr lvl="1"/>
            <a:r>
              <a:rPr lang="en-US" sz="2000" dirty="0"/>
              <a:t>We hope yes, but sometimes the answer is no. If the answer is no, it is better if you are the first one to find out.</a:t>
            </a:r>
          </a:p>
          <a:p>
            <a:r>
              <a:rPr lang="en-US" sz="2400" dirty="0"/>
              <a:t>Comparing to a baseline method helps us find bugs and do sanity checking on our solution.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53</a:t>
            </a:fld>
            <a:endParaRPr lang="en-US" dirty="0"/>
          </a:p>
        </p:txBody>
      </p:sp>
    </p:spTree>
    <p:extLst>
      <p:ext uri="{BB962C8B-B14F-4D97-AF65-F5344CB8AC3E}">
        <p14:creationId xmlns:p14="http://schemas.microsoft.com/office/powerpoint/2010/main" val="30227227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a Neural Network</a:t>
            </a:r>
          </a:p>
        </p:txBody>
      </p:sp>
      <p:sp>
        <p:nvSpPr>
          <p:cNvPr id="3" name="Content Placeholder 2"/>
          <p:cNvSpPr>
            <a:spLocks noGrp="1"/>
          </p:cNvSpPr>
          <p:nvPr>
            <p:ph idx="1"/>
          </p:nvPr>
        </p:nvSpPr>
        <p:spPr>
          <a:xfrm>
            <a:off x="381000" y="1447800"/>
            <a:ext cx="8534400" cy="4876800"/>
          </a:xfrm>
        </p:spPr>
        <p:txBody>
          <a:bodyPr/>
          <a:lstStyle/>
          <a:p>
            <a:pPr marL="0" indent="0">
              <a:buNone/>
            </a:pPr>
            <a:r>
              <a:rPr lang="en-US" sz="2000" dirty="0" err="1"/>
              <a:t>input_shape</a:t>
            </a:r>
            <a:r>
              <a:rPr lang="en-US" sz="2000" dirty="0"/>
              <a:t> = </a:t>
            </a:r>
            <a:r>
              <a:rPr lang="en-US" sz="2000" dirty="0" err="1"/>
              <a:t>training_inputs</a:t>
            </a:r>
            <a:r>
              <a:rPr lang="en-US" sz="2000" dirty="0"/>
              <a:t>[0].shape</a:t>
            </a:r>
          </a:p>
          <a:p>
            <a:pPr marL="0" indent="0">
              <a:buNone/>
            </a:pPr>
            <a:r>
              <a:rPr lang="en-US" sz="2000" dirty="0"/>
              <a:t>model = </a:t>
            </a:r>
            <a:r>
              <a:rPr lang="en-US" sz="2000" dirty="0" err="1"/>
              <a:t>keras.Sequential</a:t>
            </a:r>
            <a:r>
              <a:rPr lang="en-US" sz="2000" dirty="0"/>
              <a:t>([</a:t>
            </a:r>
            <a:r>
              <a:rPr lang="en-US" sz="2000" dirty="0" err="1"/>
              <a:t>keras.Input</a:t>
            </a:r>
            <a:r>
              <a:rPr lang="en-US" sz="2000" dirty="0"/>
              <a:t>(shape=</a:t>
            </a:r>
            <a:r>
              <a:rPr lang="en-US" sz="2000" dirty="0" err="1"/>
              <a:t>input_shape</a:t>
            </a:r>
            <a:r>
              <a:rPr lang="en-US" sz="2000" dirty="0"/>
              <a:t>),</a:t>
            </a:r>
          </a:p>
          <a:p>
            <a:pPr marL="0" indent="0">
              <a:buNone/>
            </a:pPr>
            <a:r>
              <a:rPr lang="en-US" sz="2000" dirty="0"/>
              <a:t>                          </a:t>
            </a:r>
            <a:r>
              <a:rPr lang="en-US" sz="2000" dirty="0" err="1"/>
              <a:t>keras.layers.Flatten</a:t>
            </a:r>
            <a:r>
              <a:rPr lang="en-US" sz="2000" dirty="0"/>
              <a:t>(),</a:t>
            </a:r>
          </a:p>
          <a:p>
            <a:pPr marL="0" indent="0">
              <a:buNone/>
            </a:pPr>
            <a:r>
              <a:rPr lang="en-US" sz="2000" dirty="0"/>
              <a:t>                          </a:t>
            </a:r>
            <a:r>
              <a:rPr lang="en-US" sz="2000" dirty="0" err="1"/>
              <a:t>keras.layers.Dense</a:t>
            </a:r>
            <a:r>
              <a:rPr lang="en-US" sz="2000" dirty="0"/>
              <a:t>(16, activation="</a:t>
            </a:r>
            <a:r>
              <a:rPr lang="en-US" sz="2000" dirty="0" err="1"/>
              <a:t>relu</a:t>
            </a:r>
            <a:r>
              <a:rPr lang="en-US" sz="2000" dirty="0"/>
              <a:t>"),</a:t>
            </a:r>
          </a:p>
          <a:p>
            <a:pPr marL="0" indent="0">
              <a:buNone/>
            </a:pPr>
            <a:r>
              <a:rPr lang="en-US" sz="2000" dirty="0"/>
              <a:t>                          </a:t>
            </a:r>
            <a:r>
              <a:rPr lang="en-US" sz="2000" dirty="0" err="1"/>
              <a:t>keras.layers.Dense</a:t>
            </a:r>
            <a:r>
              <a:rPr lang="en-US" sz="2000" dirty="0"/>
              <a:t>(1),])</a:t>
            </a:r>
          </a:p>
          <a:p>
            <a:pPr marL="0" indent="0">
              <a:buNone/>
            </a:pPr>
            <a:endParaRPr lang="en-US" sz="1200" dirty="0"/>
          </a:p>
          <a:p>
            <a:pPr marL="0" indent="0">
              <a:buNone/>
            </a:pPr>
            <a:endParaRPr lang="en-US" sz="1400" dirty="0"/>
          </a:p>
          <a:p>
            <a:pPr lvl="0"/>
            <a:r>
              <a:rPr lang="en-US" sz="2400" dirty="0">
                <a:solidFill>
                  <a:prstClr val="black"/>
                </a:solidFill>
              </a:rPr>
              <a:t>Here is a simple neural network for this task.</a:t>
            </a:r>
          </a:p>
          <a:p>
            <a:r>
              <a:rPr lang="en-US" sz="2400" dirty="0">
                <a:solidFill>
                  <a:prstClr val="black"/>
                </a:solidFill>
              </a:rPr>
              <a:t>Each input is a 2D array, of dimensions 120x14.</a:t>
            </a:r>
          </a:p>
          <a:p>
            <a:pPr lvl="1"/>
            <a:r>
              <a:rPr lang="en-US" sz="2000" dirty="0">
                <a:solidFill>
                  <a:prstClr val="black"/>
                </a:solidFill>
              </a:rPr>
              <a:t>The input is a time series of 120 elements.</a:t>
            </a:r>
          </a:p>
          <a:p>
            <a:pPr lvl="1"/>
            <a:r>
              <a:rPr lang="en-US" sz="2000" dirty="0">
                <a:solidFill>
                  <a:prstClr val="black"/>
                </a:solidFill>
              </a:rPr>
              <a:t>Each element a 14-dimensional vector.</a:t>
            </a:r>
          </a:p>
          <a:p>
            <a:r>
              <a:rPr lang="en-US" sz="2400" dirty="0">
                <a:solidFill>
                  <a:prstClr val="black"/>
                </a:solidFill>
              </a:rPr>
              <a:t>We flatten each input into a 1D array of size 120*14 = 1680.</a:t>
            </a:r>
          </a:p>
          <a:p>
            <a:r>
              <a:rPr lang="en-US" sz="2400" dirty="0">
                <a:solidFill>
                  <a:prstClr val="black"/>
                </a:solidFill>
              </a:rPr>
              <a:t>We use one hidden layer, with 16 units, </a:t>
            </a:r>
            <a:r>
              <a:rPr lang="en-US" sz="2400" dirty="0" err="1">
                <a:solidFill>
                  <a:prstClr val="black"/>
                </a:solidFill>
              </a:rPr>
              <a:t>ReLU</a:t>
            </a:r>
            <a:r>
              <a:rPr lang="en-US" sz="2400" dirty="0">
                <a:solidFill>
                  <a:prstClr val="black"/>
                </a:solidFill>
              </a:rPr>
              <a:t> activation.</a:t>
            </a:r>
            <a:endParaRPr lang="en-US" sz="2000" dirty="0"/>
          </a:p>
          <a:p>
            <a:pPr marL="0" indent="0">
              <a:buNone/>
            </a:pPr>
            <a:endParaRPr lang="en-US" sz="20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54</a:t>
            </a:fld>
            <a:endParaRPr lang="en-US" dirty="0"/>
          </a:p>
        </p:txBody>
      </p:sp>
    </p:spTree>
    <p:extLst>
      <p:ext uri="{BB962C8B-B14F-4D97-AF65-F5344CB8AC3E}">
        <p14:creationId xmlns:p14="http://schemas.microsoft.com/office/powerpoint/2010/main" val="16482803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MAE on Validation and Test Set</a:t>
            </a:r>
          </a:p>
        </p:txBody>
      </p:sp>
      <p:sp>
        <p:nvSpPr>
          <p:cNvPr id="3" name="Content Placeholder 2"/>
          <p:cNvSpPr>
            <a:spLocks noGrp="1"/>
          </p:cNvSpPr>
          <p:nvPr>
            <p:ph idx="1"/>
          </p:nvPr>
        </p:nvSpPr>
        <p:spPr>
          <a:xfrm>
            <a:off x="381000" y="1447800"/>
            <a:ext cx="8534400" cy="4876800"/>
          </a:xfrm>
        </p:spPr>
        <p:txBody>
          <a:bodyPr/>
          <a:lstStyle/>
          <a:p>
            <a:pPr marL="0" indent="0">
              <a:buNone/>
            </a:pPr>
            <a:r>
              <a:rPr lang="en-US" sz="2000" dirty="0" err="1"/>
              <a:t>val_mae</a:t>
            </a:r>
            <a:r>
              <a:rPr lang="en-US" sz="2000" dirty="0"/>
              <a:t> = </a:t>
            </a:r>
            <a:r>
              <a:rPr lang="en-US" sz="2000" dirty="0" err="1"/>
              <a:t>np.array</a:t>
            </a:r>
            <a:r>
              <a:rPr lang="en-US" sz="2000" dirty="0"/>
              <a:t>(</a:t>
            </a:r>
            <a:r>
              <a:rPr lang="en-US" sz="2000" dirty="0" err="1"/>
              <a:t>history_dense.history</a:t>
            </a:r>
            <a:r>
              <a:rPr lang="en-US" sz="2000" dirty="0"/>
              <a:t>["</a:t>
            </a:r>
            <a:r>
              <a:rPr lang="en-US" sz="2000" dirty="0" err="1"/>
              <a:t>val_mae</a:t>
            </a:r>
            <a:r>
              <a:rPr lang="en-US" sz="2000" dirty="0"/>
              <a:t>"])</a:t>
            </a:r>
          </a:p>
          <a:p>
            <a:pPr marL="0" indent="0">
              <a:buNone/>
            </a:pPr>
            <a:r>
              <a:rPr lang="en-US" sz="2000" dirty="0" err="1"/>
              <a:t>min_val_mae</a:t>
            </a:r>
            <a:r>
              <a:rPr lang="en-US" sz="2000" dirty="0"/>
              <a:t> = </a:t>
            </a:r>
            <a:r>
              <a:rPr lang="en-US" sz="2000" dirty="0" err="1"/>
              <a:t>val_mae.min</a:t>
            </a:r>
            <a:r>
              <a:rPr lang="en-US" sz="2000" dirty="0"/>
              <a:t>()</a:t>
            </a:r>
          </a:p>
          <a:p>
            <a:pPr marL="0" indent="0">
              <a:buNone/>
            </a:pPr>
            <a:r>
              <a:rPr lang="en-US" sz="2000" dirty="0" err="1"/>
              <a:t>min_epoch</a:t>
            </a:r>
            <a:r>
              <a:rPr lang="en-US" sz="2000" dirty="0"/>
              <a:t> = </a:t>
            </a:r>
            <a:r>
              <a:rPr lang="en-US" sz="2000" dirty="0" err="1"/>
              <a:t>val_mae.argmin</a:t>
            </a:r>
            <a:r>
              <a:rPr lang="en-US" sz="2000" dirty="0"/>
              <a:t>()+1</a:t>
            </a:r>
          </a:p>
          <a:p>
            <a:pPr marL="0" indent="0">
              <a:buNone/>
            </a:pPr>
            <a:r>
              <a:rPr lang="en-US" sz="2000" dirty="0"/>
              <a:t>print("\</a:t>
            </a:r>
            <a:r>
              <a:rPr lang="en-US" sz="2000" dirty="0" err="1"/>
              <a:t>nmin_val_mae</a:t>
            </a:r>
            <a:r>
              <a:rPr lang="en-US" sz="2000" dirty="0"/>
              <a:t>: %.2f, epoch %d" % (</a:t>
            </a:r>
            <a:r>
              <a:rPr lang="en-US" sz="2000" dirty="0" err="1"/>
              <a:t>min_val_mae</a:t>
            </a:r>
            <a:r>
              <a:rPr lang="en-US" sz="2000" dirty="0"/>
              <a:t>, </a:t>
            </a:r>
            <a:r>
              <a:rPr lang="en-US" sz="2000" dirty="0" err="1"/>
              <a:t>min_epoch</a:t>
            </a:r>
            <a:r>
              <a:rPr lang="en-US" sz="2000" dirty="0"/>
              <a:t>))</a:t>
            </a:r>
          </a:p>
          <a:p>
            <a:pPr marL="0" indent="0">
              <a:buNone/>
            </a:pPr>
            <a:endParaRPr lang="en-US" sz="2000" dirty="0"/>
          </a:p>
          <a:p>
            <a:pPr marL="0" indent="0">
              <a:buNone/>
            </a:pPr>
            <a:r>
              <a:rPr lang="en-US" sz="2000" dirty="0"/>
              <a:t>model = </a:t>
            </a:r>
            <a:r>
              <a:rPr lang="en-US" sz="2000" dirty="0" err="1"/>
              <a:t>keras.models.load_model</a:t>
            </a:r>
            <a:r>
              <a:rPr lang="en-US" sz="2000" dirty="0"/>
              <a:t>("jena_dense1_16.keras")</a:t>
            </a:r>
          </a:p>
          <a:p>
            <a:pPr marL="0" indent="0">
              <a:buNone/>
            </a:pPr>
            <a:r>
              <a:rPr lang="en-US" sz="2000" dirty="0"/>
              <a:t>(loss, </a:t>
            </a:r>
            <a:r>
              <a:rPr lang="en-US" sz="2000" dirty="0" err="1"/>
              <a:t>test_mae</a:t>
            </a:r>
            <a:r>
              <a:rPr lang="en-US" sz="2000" dirty="0"/>
              <a:t>) = </a:t>
            </a:r>
            <a:r>
              <a:rPr lang="en-US" sz="2000" dirty="0" err="1"/>
              <a:t>model.evaluate</a:t>
            </a:r>
            <a:r>
              <a:rPr lang="en-US" sz="2000" dirty="0"/>
              <a:t>(</a:t>
            </a:r>
            <a:r>
              <a:rPr lang="en-US" sz="2000" dirty="0" err="1"/>
              <a:t>test_inputs</a:t>
            </a:r>
            <a:r>
              <a:rPr lang="en-US" sz="2000" dirty="0"/>
              <a:t>, </a:t>
            </a:r>
            <a:r>
              <a:rPr lang="en-US" sz="2000" dirty="0" err="1"/>
              <a:t>test_targets</a:t>
            </a:r>
            <a:r>
              <a:rPr lang="en-US" sz="2000" dirty="0"/>
              <a:t>)</a:t>
            </a:r>
          </a:p>
          <a:p>
            <a:pPr marL="0" indent="0">
              <a:buNone/>
            </a:pPr>
            <a:r>
              <a:rPr lang="en-US" sz="2000" dirty="0"/>
              <a:t>print("Test MAE: %.2f" % (</a:t>
            </a:r>
            <a:r>
              <a:rPr lang="en-US" sz="2000" dirty="0" err="1"/>
              <a:t>test_mae</a:t>
            </a:r>
            <a:r>
              <a:rPr lang="en-US" sz="2000" dirty="0"/>
              <a:t>))</a:t>
            </a:r>
          </a:p>
          <a:p>
            <a:pPr marL="0" indent="0">
              <a:buNone/>
            </a:pPr>
            <a:endParaRPr lang="en-US" sz="2000" dirty="0"/>
          </a:p>
          <a:p>
            <a:pPr marL="0" indent="0">
              <a:buNone/>
            </a:pPr>
            <a:endParaRPr lang="en-US" sz="2000" dirty="0" err="1"/>
          </a:p>
        </p:txBody>
      </p:sp>
      <p:sp>
        <p:nvSpPr>
          <p:cNvPr id="4" name="Slide Number Placeholder 3"/>
          <p:cNvSpPr>
            <a:spLocks noGrp="1"/>
          </p:cNvSpPr>
          <p:nvPr>
            <p:ph type="sldNum" sz="quarter" idx="12"/>
          </p:nvPr>
        </p:nvSpPr>
        <p:spPr/>
        <p:txBody>
          <a:bodyPr/>
          <a:lstStyle/>
          <a:p>
            <a:fld id="{B6F15528-21DE-4FAA-801E-634DDDAF4B2B}" type="slidenum">
              <a:rPr lang="en-US" smtClean="0"/>
              <a:pPr/>
              <a:t>55</a:t>
            </a:fld>
            <a:endParaRPr lang="en-US" dirty="0"/>
          </a:p>
        </p:txBody>
      </p:sp>
      <p:sp>
        <p:nvSpPr>
          <p:cNvPr id="5" name="Rectangle 4"/>
          <p:cNvSpPr/>
          <p:nvPr/>
        </p:nvSpPr>
        <p:spPr>
          <a:xfrm>
            <a:off x="304800" y="4800600"/>
            <a:ext cx="7924800" cy="1261884"/>
          </a:xfrm>
          <a:prstGeom prst="rect">
            <a:avLst/>
          </a:prstGeom>
          <a:solidFill>
            <a:srgbClr val="FFFF00"/>
          </a:solidFill>
          <a:ln w="25400">
            <a:solidFill>
              <a:schemeClr val="accent1"/>
            </a:solidFill>
          </a:ln>
        </p:spPr>
        <p:txBody>
          <a:bodyPr wrap="square">
            <a:spAutoFit/>
          </a:bodyPr>
          <a:lstStyle/>
          <a:p>
            <a:r>
              <a:rPr lang="en-US" sz="2000" dirty="0"/>
              <a:t>Output:</a:t>
            </a:r>
          </a:p>
          <a:p>
            <a:endParaRPr lang="en-US" sz="1600" dirty="0"/>
          </a:p>
          <a:p>
            <a:r>
              <a:rPr lang="en-US" sz="2000" b="1" dirty="0">
                <a:latin typeface="Courier New" panose="02070309020205020404" pitchFamily="49" charset="0"/>
                <a:cs typeface="Courier New" panose="02070309020205020404" pitchFamily="49" charset="0"/>
              </a:rPr>
              <a:t>Smallest validation MAE: 2.56, reached in epoch 4</a:t>
            </a:r>
          </a:p>
          <a:p>
            <a:r>
              <a:rPr lang="en-US" sz="2000" b="1" dirty="0">
                <a:latin typeface="Courier New" panose="02070309020205020404" pitchFamily="49" charset="0"/>
                <a:cs typeface="Courier New" panose="02070309020205020404" pitchFamily="49" charset="0"/>
              </a:rPr>
              <a:t>Test MAE: 2.64</a:t>
            </a:r>
            <a:endParaRPr lang="pt-BR" sz="20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3605185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MAE on Validation and Test Set</a:t>
            </a:r>
          </a:p>
        </p:txBody>
      </p:sp>
      <p:sp>
        <p:nvSpPr>
          <p:cNvPr id="3" name="Content Placeholder 2"/>
          <p:cNvSpPr>
            <a:spLocks noGrp="1"/>
          </p:cNvSpPr>
          <p:nvPr>
            <p:ph idx="1"/>
          </p:nvPr>
        </p:nvSpPr>
        <p:spPr>
          <a:xfrm>
            <a:off x="457200" y="1447800"/>
            <a:ext cx="8382000" cy="4876800"/>
          </a:xfrm>
        </p:spPr>
        <p:txBody>
          <a:bodyPr/>
          <a:lstStyle/>
          <a:p>
            <a:r>
              <a:rPr lang="en-US" dirty="0"/>
              <a:t>I ran the training 8 times.</a:t>
            </a:r>
          </a:p>
          <a:p>
            <a:r>
              <a:rPr lang="en-US" dirty="0"/>
              <a:t>The validation MAE ranged from 2.54 to 2.66.</a:t>
            </a:r>
          </a:p>
          <a:p>
            <a:pPr lvl="1"/>
            <a:r>
              <a:rPr lang="en-US" dirty="0"/>
              <a:t>With the “naïve” method we got a validation MAE of 2.46.</a:t>
            </a:r>
          </a:p>
          <a:p>
            <a:r>
              <a:rPr lang="en-US" dirty="0"/>
              <a:t>The test MAE ranged from 2.63 to 2.71.</a:t>
            </a:r>
          </a:p>
          <a:p>
            <a:pPr lvl="1"/>
            <a:r>
              <a:rPr lang="en-US" dirty="0"/>
              <a:t>With the “naïve” method we got a test MAE of 2.62</a:t>
            </a:r>
          </a:p>
          <a:p>
            <a:r>
              <a:rPr lang="en-US" dirty="0"/>
              <a:t>Interestingly, the “naïve” method outperforms our neural network.</a:t>
            </a:r>
          </a:p>
          <a:p>
            <a:pPr lvl="1"/>
            <a:r>
              <a:rPr lang="en-US" dirty="0"/>
              <a:t>I tried two hidden layers, 120 units per layer, similar results.</a:t>
            </a:r>
          </a:p>
          <a:p>
            <a:r>
              <a:rPr lang="en-US" dirty="0"/>
              <a:t>This is a good example of why it is useful to implement and evaluate some “naïve” baseline methods.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56</a:t>
            </a:fld>
            <a:endParaRPr lang="en-US" dirty="0"/>
          </a:p>
        </p:txBody>
      </p:sp>
    </p:spTree>
    <p:extLst>
      <p:ext uri="{BB962C8B-B14F-4D97-AF65-F5344CB8AC3E}">
        <p14:creationId xmlns:p14="http://schemas.microsoft.com/office/powerpoint/2010/main" val="18932158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“Naïve” vs. Neural Network</a:t>
            </a:r>
          </a:p>
        </p:txBody>
      </p:sp>
      <p:sp>
        <p:nvSpPr>
          <p:cNvPr id="3" name="Content Placeholder 2"/>
          <p:cNvSpPr>
            <a:spLocks noGrp="1"/>
          </p:cNvSpPr>
          <p:nvPr>
            <p:ph idx="1"/>
          </p:nvPr>
        </p:nvSpPr>
        <p:spPr>
          <a:xfrm>
            <a:off x="457200" y="1447800"/>
            <a:ext cx="8382000" cy="4876800"/>
          </a:xfrm>
        </p:spPr>
        <p:txBody>
          <a:bodyPr/>
          <a:lstStyle/>
          <a:p>
            <a:r>
              <a:rPr lang="en-US" sz="2400" dirty="0"/>
              <a:t>Neural network: validation MAE ranged from 2.54 to 2.66.</a:t>
            </a:r>
          </a:p>
          <a:p>
            <a:r>
              <a:rPr lang="en-US" sz="2400" dirty="0"/>
              <a:t>“Naïve” method: validation MAE = 2.46.</a:t>
            </a:r>
          </a:p>
          <a:p>
            <a:r>
              <a:rPr lang="en-US" sz="2400" dirty="0"/>
              <a:t>Neural network: test MAE ranged from 2.63 to 2.71.</a:t>
            </a:r>
          </a:p>
          <a:p>
            <a:r>
              <a:rPr lang="en-US" sz="2400" dirty="0"/>
              <a:t>“Naïve” method: test MAE = 2.62</a:t>
            </a:r>
          </a:p>
          <a:p>
            <a:r>
              <a:rPr lang="en-US" sz="2400" dirty="0"/>
              <a:t>What are some possible reasons that the “naïve” method gives better results than the neural network?</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57</a:t>
            </a:fld>
            <a:endParaRPr lang="en-US" dirty="0"/>
          </a:p>
        </p:txBody>
      </p:sp>
    </p:spTree>
    <p:extLst>
      <p:ext uri="{BB962C8B-B14F-4D97-AF65-F5344CB8AC3E}">
        <p14:creationId xmlns:p14="http://schemas.microsoft.com/office/powerpoint/2010/main" val="24644572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“Naïve” vs. Neural Network</a:t>
            </a:r>
          </a:p>
        </p:txBody>
      </p:sp>
      <p:sp>
        <p:nvSpPr>
          <p:cNvPr id="3" name="Content Placeholder 2"/>
          <p:cNvSpPr>
            <a:spLocks noGrp="1"/>
          </p:cNvSpPr>
          <p:nvPr>
            <p:ph idx="1"/>
          </p:nvPr>
        </p:nvSpPr>
        <p:spPr>
          <a:xfrm>
            <a:off x="457200" y="1447800"/>
            <a:ext cx="8382000" cy="4876800"/>
          </a:xfrm>
        </p:spPr>
        <p:txBody>
          <a:bodyPr/>
          <a:lstStyle/>
          <a:p>
            <a:r>
              <a:rPr lang="en-US" sz="2400" dirty="0"/>
              <a:t>The “naïve” method is designed by humans, and uses knowledge that we have about this problem.</a:t>
            </a:r>
          </a:p>
          <a:p>
            <a:pPr lvl="1"/>
            <a:r>
              <a:rPr lang="en-US" sz="2000" dirty="0"/>
              <a:t>We know that, more often than not, the weather does not change dramatically from one day to the next.</a:t>
            </a:r>
          </a:p>
          <a:p>
            <a:r>
              <a:rPr lang="en-US" sz="2400" dirty="0"/>
              <a:t>The neural network training simply searches over a very large space of parameters (26,913 weights).</a:t>
            </a:r>
          </a:p>
          <a:p>
            <a:r>
              <a:rPr lang="en-US" sz="2400" dirty="0"/>
              <a:t>The larger the search space, the harder it is to find a good solution.</a:t>
            </a:r>
          </a:p>
          <a:p>
            <a:pPr lvl="1"/>
            <a:r>
              <a:rPr lang="en-US" sz="2000" dirty="0"/>
              <a:t>There can be too many local optima that correspond to worse solutions than the “naïve” method.</a:t>
            </a:r>
          </a:p>
          <a:p>
            <a:pPr marL="0" indent="0">
              <a:buNone/>
            </a:pPr>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58</a:t>
            </a:fld>
            <a:endParaRPr lang="en-US" dirty="0"/>
          </a:p>
        </p:txBody>
      </p:sp>
    </p:spTree>
    <p:extLst>
      <p:ext uri="{BB962C8B-B14F-4D97-AF65-F5344CB8AC3E}">
        <p14:creationId xmlns:p14="http://schemas.microsoft.com/office/powerpoint/2010/main" val="35373850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Closer Look at the Model</a:t>
            </a:r>
          </a:p>
        </p:txBody>
      </p:sp>
      <p:sp>
        <p:nvSpPr>
          <p:cNvPr id="3" name="Content Placeholder 2"/>
          <p:cNvSpPr>
            <a:spLocks noGrp="1"/>
          </p:cNvSpPr>
          <p:nvPr>
            <p:ph idx="1"/>
          </p:nvPr>
        </p:nvSpPr>
        <p:spPr>
          <a:xfrm>
            <a:off x="381000" y="1447800"/>
            <a:ext cx="8534400" cy="4876800"/>
          </a:xfrm>
        </p:spPr>
        <p:txBody>
          <a:bodyPr/>
          <a:lstStyle/>
          <a:p>
            <a:pPr marL="0" indent="0">
              <a:buNone/>
            </a:pPr>
            <a:r>
              <a:rPr lang="en-US" sz="2000" dirty="0" err="1"/>
              <a:t>input_shape</a:t>
            </a:r>
            <a:r>
              <a:rPr lang="en-US" sz="2000" dirty="0"/>
              <a:t> = </a:t>
            </a:r>
            <a:r>
              <a:rPr lang="en-US" sz="2000" dirty="0" err="1"/>
              <a:t>training_inputs</a:t>
            </a:r>
            <a:r>
              <a:rPr lang="en-US" sz="2000" dirty="0"/>
              <a:t>[0].shape</a:t>
            </a:r>
          </a:p>
          <a:p>
            <a:pPr marL="0" indent="0">
              <a:buNone/>
            </a:pPr>
            <a:r>
              <a:rPr lang="en-US" sz="2000" dirty="0"/>
              <a:t>model = </a:t>
            </a:r>
            <a:r>
              <a:rPr lang="en-US" sz="2000" dirty="0" err="1"/>
              <a:t>keras.Sequential</a:t>
            </a:r>
            <a:r>
              <a:rPr lang="en-US" sz="2000" dirty="0"/>
              <a:t>([</a:t>
            </a:r>
            <a:r>
              <a:rPr lang="en-US" sz="2000" dirty="0" err="1"/>
              <a:t>keras.Input</a:t>
            </a:r>
            <a:r>
              <a:rPr lang="en-US" sz="2000" dirty="0"/>
              <a:t>(shape=</a:t>
            </a:r>
            <a:r>
              <a:rPr lang="en-US" sz="2000" dirty="0" err="1"/>
              <a:t>input_shape</a:t>
            </a:r>
            <a:r>
              <a:rPr lang="en-US" sz="2000" dirty="0"/>
              <a:t>),</a:t>
            </a:r>
          </a:p>
          <a:p>
            <a:pPr marL="0" indent="0">
              <a:buNone/>
            </a:pPr>
            <a:r>
              <a:rPr lang="en-US" sz="2000" dirty="0"/>
              <a:t>                          </a:t>
            </a:r>
            <a:r>
              <a:rPr lang="en-US" sz="2000" dirty="0" err="1"/>
              <a:t>keras.layers.Flatten</a:t>
            </a:r>
            <a:r>
              <a:rPr lang="en-US" sz="2000" dirty="0"/>
              <a:t>(),</a:t>
            </a:r>
          </a:p>
          <a:p>
            <a:pPr marL="0" indent="0">
              <a:buNone/>
            </a:pPr>
            <a:r>
              <a:rPr lang="en-US" sz="2000" dirty="0"/>
              <a:t>                          </a:t>
            </a:r>
            <a:r>
              <a:rPr lang="en-US" sz="2000" dirty="0" err="1"/>
              <a:t>keras.layers.Dense</a:t>
            </a:r>
            <a:r>
              <a:rPr lang="en-US" sz="2000" dirty="0"/>
              <a:t>(16, activation="</a:t>
            </a:r>
            <a:r>
              <a:rPr lang="en-US" sz="2000" dirty="0" err="1"/>
              <a:t>relu</a:t>
            </a:r>
            <a:r>
              <a:rPr lang="en-US" sz="2000" dirty="0"/>
              <a:t>"),</a:t>
            </a:r>
          </a:p>
          <a:p>
            <a:pPr marL="0" indent="0">
              <a:buNone/>
            </a:pPr>
            <a:r>
              <a:rPr lang="en-US" sz="2000" dirty="0"/>
              <a:t>                          </a:t>
            </a:r>
            <a:r>
              <a:rPr lang="en-US" sz="2000" dirty="0" err="1"/>
              <a:t>keras.layers.Dense</a:t>
            </a:r>
            <a:r>
              <a:rPr lang="en-US" sz="2000" dirty="0"/>
              <a:t>(1),])</a:t>
            </a:r>
          </a:p>
          <a:p>
            <a:pPr marL="0" indent="0">
              <a:buNone/>
            </a:pPr>
            <a:endParaRPr lang="en-US" sz="1200" dirty="0"/>
          </a:p>
          <a:p>
            <a:pPr marL="0" indent="0">
              <a:buNone/>
            </a:pPr>
            <a:endParaRPr lang="en-US" sz="1200" dirty="0"/>
          </a:p>
          <a:p>
            <a:pPr lvl="0"/>
            <a:r>
              <a:rPr lang="en-US" sz="2400" dirty="0">
                <a:solidFill>
                  <a:prstClr val="black"/>
                </a:solidFill>
              </a:rPr>
              <a:t>Even though this specific model does not work as well, we should take a closer look.</a:t>
            </a:r>
          </a:p>
          <a:p>
            <a:pPr lvl="0"/>
            <a:r>
              <a:rPr lang="en-US" sz="2400" dirty="0">
                <a:solidFill>
                  <a:prstClr val="black"/>
                </a:solidFill>
              </a:rPr>
              <a:t>There are many important new concepts that are introduced here, that we should explain.</a:t>
            </a:r>
          </a:p>
          <a:p>
            <a:pPr lvl="1"/>
            <a:r>
              <a:rPr lang="en-US" sz="2000" dirty="0">
                <a:solidFill>
                  <a:prstClr val="black"/>
                </a:solidFill>
              </a:rPr>
              <a:t>As we try more sophisticated models, we will continue using some of these concepts.</a:t>
            </a:r>
          </a:p>
          <a:p>
            <a:pPr marL="0" indent="0">
              <a:buNone/>
            </a:pPr>
            <a:endParaRPr lang="en-US" sz="2000" dirty="0"/>
          </a:p>
          <a:p>
            <a:pPr marL="0" indent="0">
              <a:buNone/>
            </a:pPr>
            <a:endParaRPr lang="en-US" sz="20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59</a:t>
            </a:fld>
            <a:endParaRPr lang="en-US" dirty="0"/>
          </a:p>
        </p:txBody>
      </p:sp>
    </p:spTree>
    <p:extLst>
      <p:ext uri="{BB962C8B-B14F-4D97-AF65-F5344CB8AC3E}">
        <p14:creationId xmlns:p14="http://schemas.microsoft.com/office/powerpoint/2010/main" val="1573991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Strings and Time Series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dirty="0"/>
          </a:p>
        </p:txBody>
      </p:sp>
      <p:sp>
        <p:nvSpPr>
          <p:cNvPr id="5" name="Content Placeholder 4"/>
          <p:cNvSpPr>
            <a:spLocks noGrp="1"/>
          </p:cNvSpPr>
          <p:nvPr>
            <p:ph idx="1"/>
          </p:nvPr>
        </p:nvSpPr>
        <p:spPr>
          <a:xfrm>
            <a:off x="457200" y="1447800"/>
            <a:ext cx="8229600" cy="5053691"/>
          </a:xfrm>
          <a:prstGeom prst="rect">
            <a:avLst/>
          </a:prstGeom>
        </p:spPr>
        <p:txBody>
          <a:bodyPr>
            <a:spAutoFit/>
          </a:bodyPr>
          <a:lstStyle/>
          <a:p>
            <a:r>
              <a:rPr lang="en-US" sz="2400" dirty="0"/>
              <a:t>Strings are an example of sequential data: a string is a sequence of characters from some alphabet.</a:t>
            </a:r>
          </a:p>
          <a:p>
            <a:r>
              <a:rPr lang="en-US" sz="2400" dirty="0"/>
              <a:t>Strings are sequential: the order of the characters matters. </a:t>
            </a:r>
          </a:p>
          <a:p>
            <a:pPr lvl="1"/>
            <a:r>
              <a:rPr lang="en-US" sz="2000" b="1" u="sng" dirty="0"/>
              <a:t>Strings</a:t>
            </a:r>
            <a:r>
              <a:rPr lang="en-US" sz="2000" dirty="0"/>
              <a:t> “mile” and “lime” are not equal.</a:t>
            </a:r>
          </a:p>
          <a:p>
            <a:pPr lvl="1"/>
            <a:r>
              <a:rPr lang="en-US" sz="2000" dirty="0"/>
              <a:t>Compare to </a:t>
            </a:r>
            <a:r>
              <a:rPr lang="en-US" sz="2000" b="1" u="sng" dirty="0"/>
              <a:t>sets</a:t>
            </a:r>
            <a:r>
              <a:rPr lang="en-US" sz="2000" dirty="0"/>
              <a:t> {‘m’, ‘</a:t>
            </a:r>
            <a:r>
              <a:rPr lang="en-US" sz="2000" dirty="0" err="1"/>
              <a:t>i</a:t>
            </a:r>
            <a:r>
              <a:rPr lang="en-US" sz="2000" dirty="0"/>
              <a:t>’, ‘l’, ‘e’} and {‘l’, ‘</a:t>
            </a:r>
            <a:r>
              <a:rPr lang="en-US" sz="2000" dirty="0" err="1"/>
              <a:t>i</a:t>
            </a:r>
            <a:r>
              <a:rPr lang="en-US" sz="2000" dirty="0"/>
              <a:t>’, ‘m’, ‘e’}, which are equal.</a:t>
            </a:r>
          </a:p>
          <a:p>
            <a:r>
              <a:rPr lang="en-US" sz="2400" dirty="0"/>
              <a:t>Strings are not time series, because their elements are characters (symbols from a finite and discrete alphabet) and not vectors.</a:t>
            </a:r>
          </a:p>
          <a:p>
            <a:r>
              <a:rPr lang="en-US" sz="2400" dirty="0"/>
              <a:t>However, we can easily convert a string dataset to a time series dataset.</a:t>
            </a:r>
          </a:p>
          <a:p>
            <a:pPr lvl="1"/>
            <a:r>
              <a:rPr lang="en-US" sz="2000" dirty="0"/>
              <a:t>We map each character to a one-hot vector. </a:t>
            </a:r>
          </a:p>
          <a:p>
            <a:pPr lvl="1"/>
            <a:r>
              <a:rPr lang="en-US" sz="2000" dirty="0"/>
              <a:t>The dimensionality of these one-hot vectors is equal to the number of letters in the alphabet.</a:t>
            </a:r>
          </a:p>
        </p:txBody>
      </p:sp>
    </p:spTree>
    <p:extLst>
      <p:ext uri="{BB962C8B-B14F-4D97-AF65-F5344CB8AC3E}">
        <p14:creationId xmlns:p14="http://schemas.microsoft.com/office/powerpoint/2010/main" val="14441657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Output of the Network</a:t>
            </a:r>
          </a:p>
        </p:txBody>
      </p:sp>
      <p:sp>
        <p:nvSpPr>
          <p:cNvPr id="3" name="Content Placeholder 2"/>
          <p:cNvSpPr>
            <a:spLocks noGrp="1"/>
          </p:cNvSpPr>
          <p:nvPr>
            <p:ph idx="1"/>
          </p:nvPr>
        </p:nvSpPr>
        <p:spPr>
          <a:xfrm>
            <a:off x="381000" y="1447800"/>
            <a:ext cx="8534400" cy="4876800"/>
          </a:xfrm>
        </p:spPr>
        <p:txBody>
          <a:bodyPr/>
          <a:lstStyle/>
          <a:p>
            <a:pPr marL="0" indent="0">
              <a:buNone/>
            </a:pPr>
            <a:r>
              <a:rPr lang="en-US" sz="2000" dirty="0" err="1"/>
              <a:t>input_shape</a:t>
            </a:r>
            <a:r>
              <a:rPr lang="en-US" sz="2000" dirty="0"/>
              <a:t> = </a:t>
            </a:r>
            <a:r>
              <a:rPr lang="en-US" sz="2000" dirty="0" err="1"/>
              <a:t>training_inputs</a:t>
            </a:r>
            <a:r>
              <a:rPr lang="en-US" sz="2000" dirty="0"/>
              <a:t>[0].shape</a:t>
            </a:r>
          </a:p>
          <a:p>
            <a:pPr marL="0" indent="0">
              <a:buNone/>
            </a:pPr>
            <a:r>
              <a:rPr lang="en-US" sz="2000" dirty="0"/>
              <a:t>model = </a:t>
            </a:r>
            <a:r>
              <a:rPr lang="en-US" sz="2000" dirty="0" err="1"/>
              <a:t>keras.Sequential</a:t>
            </a:r>
            <a:r>
              <a:rPr lang="en-US" sz="2000" dirty="0"/>
              <a:t>([</a:t>
            </a:r>
            <a:r>
              <a:rPr lang="en-US" sz="2000" dirty="0" err="1"/>
              <a:t>keras.Input</a:t>
            </a:r>
            <a:r>
              <a:rPr lang="en-US" sz="2000" dirty="0"/>
              <a:t>(shape=</a:t>
            </a:r>
            <a:r>
              <a:rPr lang="en-US" sz="2000" dirty="0" err="1"/>
              <a:t>input_shape</a:t>
            </a:r>
            <a:r>
              <a:rPr lang="en-US" sz="2000" dirty="0"/>
              <a:t>),</a:t>
            </a:r>
          </a:p>
          <a:p>
            <a:pPr marL="0" indent="0">
              <a:buNone/>
            </a:pPr>
            <a:r>
              <a:rPr lang="en-US" sz="2000" dirty="0"/>
              <a:t>                          </a:t>
            </a:r>
            <a:r>
              <a:rPr lang="en-US" sz="2000" dirty="0" err="1"/>
              <a:t>keras.layers.Flatten</a:t>
            </a:r>
            <a:r>
              <a:rPr lang="en-US" sz="2000" dirty="0"/>
              <a:t>(),</a:t>
            </a:r>
          </a:p>
          <a:p>
            <a:pPr marL="0" indent="0">
              <a:buNone/>
            </a:pPr>
            <a:r>
              <a:rPr lang="en-US" sz="2000" dirty="0"/>
              <a:t>                          </a:t>
            </a:r>
            <a:r>
              <a:rPr lang="en-US" sz="2000" dirty="0" err="1"/>
              <a:t>keras.layers.Dense</a:t>
            </a:r>
            <a:r>
              <a:rPr lang="en-US" sz="2000" dirty="0"/>
              <a:t>(16, activation="</a:t>
            </a:r>
            <a:r>
              <a:rPr lang="en-US" sz="2000" dirty="0" err="1"/>
              <a:t>relu</a:t>
            </a:r>
            <a:r>
              <a:rPr lang="en-US" sz="2000" dirty="0"/>
              <a:t>"),</a:t>
            </a:r>
          </a:p>
          <a:p>
            <a:pPr marL="0" indent="0">
              <a:buNone/>
            </a:pPr>
            <a:r>
              <a:rPr lang="en-US" sz="2000" dirty="0"/>
              <a:t>                          </a:t>
            </a:r>
            <a:r>
              <a:rPr lang="en-US" sz="2000" dirty="0" err="1">
                <a:solidFill>
                  <a:srgbClr val="FF0000"/>
                </a:solidFill>
              </a:rPr>
              <a:t>keras.layers.Dense</a:t>
            </a:r>
            <a:r>
              <a:rPr lang="en-US" sz="2000" dirty="0">
                <a:solidFill>
                  <a:srgbClr val="FF0000"/>
                </a:solidFill>
              </a:rPr>
              <a:t>(1)</a:t>
            </a:r>
            <a:r>
              <a:rPr lang="en-US" sz="2000" dirty="0"/>
              <a:t>,])</a:t>
            </a:r>
          </a:p>
          <a:p>
            <a:pPr marL="0" indent="0">
              <a:buNone/>
            </a:pPr>
            <a:endParaRPr lang="en-US" sz="1200" dirty="0"/>
          </a:p>
          <a:p>
            <a:pPr marL="0" indent="0">
              <a:buNone/>
            </a:pPr>
            <a:endParaRPr lang="en-US" sz="1200" dirty="0"/>
          </a:p>
          <a:p>
            <a:pPr lvl="0"/>
            <a:r>
              <a:rPr lang="en-US" sz="2400" dirty="0">
                <a:solidFill>
                  <a:prstClr val="black"/>
                </a:solidFill>
              </a:rPr>
              <a:t>The output layer has a single unit.</a:t>
            </a:r>
          </a:p>
          <a:p>
            <a:pPr lvl="0"/>
            <a:r>
              <a:rPr lang="en-US" sz="2400" dirty="0">
                <a:solidFill>
                  <a:prstClr val="black"/>
                </a:solidFill>
              </a:rPr>
              <a:t>This makes sense, since we want to predict a single value: the temperature 24 hours after the last observation in the input.</a:t>
            </a:r>
          </a:p>
          <a:p>
            <a:pPr lvl="0"/>
            <a:r>
              <a:rPr lang="en-US" sz="2400" dirty="0">
                <a:solidFill>
                  <a:prstClr val="black"/>
                </a:solidFill>
              </a:rPr>
              <a:t>Notice that we specify no activation function for the output unit.</a:t>
            </a:r>
          </a:p>
          <a:p>
            <a:r>
              <a:rPr lang="en-US" sz="2400" dirty="0">
                <a:solidFill>
                  <a:prstClr val="black"/>
                </a:solidFill>
              </a:rPr>
              <a:t>This means that the </a:t>
            </a:r>
            <a:r>
              <a:rPr lang="en-US" sz="2400" b="1" dirty="0">
                <a:solidFill>
                  <a:prstClr val="black"/>
                </a:solidFill>
              </a:rPr>
              <a:t>identity</a:t>
            </a:r>
            <a:r>
              <a:rPr lang="en-US" sz="2400" dirty="0">
                <a:solidFill>
                  <a:prstClr val="black"/>
                </a:solidFill>
              </a:rPr>
              <a:t> function will be used as activation.</a:t>
            </a:r>
          </a:p>
          <a:p>
            <a:pPr lvl="1"/>
            <a:r>
              <a:rPr lang="en-US" sz="2000" dirty="0">
                <a:solidFill>
                  <a:prstClr val="black"/>
                </a:solidFill>
              </a:rPr>
              <a:t>The output unit will output the weighted sum of its inputs.</a:t>
            </a:r>
          </a:p>
          <a:p>
            <a:r>
              <a:rPr lang="en-US" sz="2400" dirty="0">
                <a:solidFill>
                  <a:prstClr val="black"/>
                </a:solidFill>
              </a:rPr>
              <a:t>Why?</a:t>
            </a:r>
          </a:p>
          <a:p>
            <a:pPr marL="0" indent="0">
              <a:buNone/>
            </a:pPr>
            <a:endParaRPr lang="en-US" sz="2000" dirty="0"/>
          </a:p>
          <a:p>
            <a:pPr marL="0" indent="0">
              <a:buNone/>
            </a:pPr>
            <a:endParaRPr lang="en-US" sz="20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60</a:t>
            </a:fld>
            <a:endParaRPr lang="en-US" dirty="0"/>
          </a:p>
        </p:txBody>
      </p:sp>
    </p:spTree>
    <p:extLst>
      <p:ext uri="{BB962C8B-B14F-4D97-AF65-F5344CB8AC3E}">
        <p14:creationId xmlns:p14="http://schemas.microsoft.com/office/powerpoint/2010/main" val="4125942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Regression Problem</a:t>
            </a:r>
          </a:p>
        </p:txBody>
      </p:sp>
      <p:sp>
        <p:nvSpPr>
          <p:cNvPr id="3" name="Content Placeholder 2"/>
          <p:cNvSpPr>
            <a:spLocks noGrp="1"/>
          </p:cNvSpPr>
          <p:nvPr>
            <p:ph idx="1"/>
          </p:nvPr>
        </p:nvSpPr>
        <p:spPr>
          <a:xfrm>
            <a:off x="381000" y="1447800"/>
            <a:ext cx="8534400" cy="4876800"/>
          </a:xfrm>
        </p:spPr>
        <p:txBody>
          <a:bodyPr/>
          <a:lstStyle/>
          <a:p>
            <a:pPr marL="0" indent="0">
              <a:buNone/>
            </a:pPr>
            <a:r>
              <a:rPr lang="en-US" sz="2000" dirty="0" err="1"/>
              <a:t>input_shape</a:t>
            </a:r>
            <a:r>
              <a:rPr lang="en-US" sz="2000" dirty="0"/>
              <a:t> = </a:t>
            </a:r>
            <a:r>
              <a:rPr lang="en-US" sz="2000" dirty="0" err="1"/>
              <a:t>training_inputs</a:t>
            </a:r>
            <a:r>
              <a:rPr lang="en-US" sz="2000" dirty="0"/>
              <a:t>[0].shape</a:t>
            </a:r>
          </a:p>
          <a:p>
            <a:pPr marL="0" indent="0">
              <a:buNone/>
            </a:pPr>
            <a:r>
              <a:rPr lang="en-US" sz="2000" dirty="0"/>
              <a:t>model = </a:t>
            </a:r>
            <a:r>
              <a:rPr lang="en-US" sz="2000" dirty="0" err="1"/>
              <a:t>keras.Sequential</a:t>
            </a:r>
            <a:r>
              <a:rPr lang="en-US" sz="2000" dirty="0"/>
              <a:t>([</a:t>
            </a:r>
            <a:r>
              <a:rPr lang="en-US" sz="2000" dirty="0" err="1"/>
              <a:t>keras.Input</a:t>
            </a:r>
            <a:r>
              <a:rPr lang="en-US" sz="2000" dirty="0"/>
              <a:t>(shape=</a:t>
            </a:r>
            <a:r>
              <a:rPr lang="en-US" sz="2000" dirty="0" err="1"/>
              <a:t>input_shape</a:t>
            </a:r>
            <a:r>
              <a:rPr lang="en-US" sz="2000" dirty="0"/>
              <a:t>),</a:t>
            </a:r>
          </a:p>
          <a:p>
            <a:pPr marL="0" indent="0">
              <a:buNone/>
            </a:pPr>
            <a:r>
              <a:rPr lang="en-US" sz="2000" dirty="0"/>
              <a:t>                          </a:t>
            </a:r>
            <a:r>
              <a:rPr lang="en-US" sz="2000" dirty="0" err="1"/>
              <a:t>keras.layers.Flatten</a:t>
            </a:r>
            <a:r>
              <a:rPr lang="en-US" sz="2000" dirty="0"/>
              <a:t>(),</a:t>
            </a:r>
          </a:p>
          <a:p>
            <a:pPr marL="0" indent="0">
              <a:buNone/>
            </a:pPr>
            <a:r>
              <a:rPr lang="en-US" sz="2000" dirty="0"/>
              <a:t>                          </a:t>
            </a:r>
            <a:r>
              <a:rPr lang="en-US" sz="2000" dirty="0" err="1"/>
              <a:t>keras.layers.Dense</a:t>
            </a:r>
            <a:r>
              <a:rPr lang="en-US" sz="2000" dirty="0"/>
              <a:t>(16, activation="</a:t>
            </a:r>
            <a:r>
              <a:rPr lang="en-US" sz="2000" dirty="0" err="1"/>
              <a:t>relu</a:t>
            </a:r>
            <a:r>
              <a:rPr lang="en-US" sz="2000" dirty="0"/>
              <a:t>"),</a:t>
            </a:r>
          </a:p>
          <a:p>
            <a:pPr marL="0" indent="0">
              <a:buNone/>
            </a:pPr>
            <a:r>
              <a:rPr lang="en-US" sz="2000" dirty="0">
                <a:solidFill>
                  <a:srgbClr val="FF0000"/>
                </a:solidFill>
              </a:rPr>
              <a:t>                          </a:t>
            </a:r>
            <a:r>
              <a:rPr lang="en-US" sz="2000" dirty="0" err="1">
                <a:solidFill>
                  <a:srgbClr val="FF0000"/>
                </a:solidFill>
              </a:rPr>
              <a:t>keras.layers.Dense</a:t>
            </a:r>
            <a:r>
              <a:rPr lang="en-US" sz="2000" dirty="0">
                <a:solidFill>
                  <a:srgbClr val="FF0000"/>
                </a:solidFill>
              </a:rPr>
              <a:t>(1)</a:t>
            </a:r>
            <a:r>
              <a:rPr lang="en-US" sz="2000" dirty="0"/>
              <a:t>,])</a:t>
            </a:r>
          </a:p>
          <a:p>
            <a:pPr marL="0" indent="0">
              <a:buNone/>
            </a:pPr>
            <a:endParaRPr lang="en-US" sz="1200" dirty="0"/>
          </a:p>
          <a:p>
            <a:pPr marL="0" indent="0">
              <a:buNone/>
            </a:pPr>
            <a:endParaRPr lang="en-US" sz="1400" dirty="0"/>
          </a:p>
          <a:p>
            <a:pPr lvl="0"/>
            <a:r>
              <a:rPr lang="en-US" sz="2400" dirty="0">
                <a:solidFill>
                  <a:prstClr val="black"/>
                </a:solidFill>
              </a:rPr>
              <a:t>This is our first </a:t>
            </a:r>
            <a:r>
              <a:rPr lang="en-US" sz="2400" b="1" u="sng" dirty="0">
                <a:solidFill>
                  <a:prstClr val="black"/>
                </a:solidFill>
              </a:rPr>
              <a:t>regression problem</a:t>
            </a:r>
            <a:r>
              <a:rPr lang="en-US" sz="2400" dirty="0">
                <a:solidFill>
                  <a:prstClr val="black"/>
                </a:solidFill>
              </a:rPr>
              <a:t>.</a:t>
            </a:r>
          </a:p>
          <a:p>
            <a:pPr lvl="0"/>
            <a:r>
              <a:rPr lang="en-US" sz="2400" dirty="0">
                <a:solidFill>
                  <a:prstClr val="black"/>
                </a:solidFill>
              </a:rPr>
              <a:t>In a classification problem, the targets are integer class labels, or one-hot vectors.</a:t>
            </a:r>
          </a:p>
          <a:p>
            <a:pPr lvl="0"/>
            <a:r>
              <a:rPr lang="en-US" sz="2400" dirty="0">
                <a:solidFill>
                  <a:prstClr val="black"/>
                </a:solidFill>
              </a:rPr>
              <a:t>In a regression problem, the targets are real numbers.</a:t>
            </a:r>
          </a:p>
          <a:p>
            <a:pPr lvl="1"/>
            <a:r>
              <a:rPr lang="en-US" sz="2000" dirty="0">
                <a:solidFill>
                  <a:prstClr val="black"/>
                </a:solidFill>
              </a:rPr>
              <a:t>We use no activation for the output layer, so that we do not limit the range of the output values.</a:t>
            </a:r>
            <a:endParaRPr lang="en-US" sz="1600" dirty="0">
              <a:solidFill>
                <a:prstClr val="black"/>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61</a:t>
            </a:fld>
            <a:endParaRPr lang="en-US" dirty="0"/>
          </a:p>
        </p:txBody>
      </p:sp>
    </p:spTree>
    <p:extLst>
      <p:ext uri="{BB962C8B-B14F-4D97-AF65-F5344CB8AC3E}">
        <p14:creationId xmlns:p14="http://schemas.microsoft.com/office/powerpoint/2010/main" val="15248427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Regression Problem</a:t>
            </a:r>
          </a:p>
        </p:txBody>
      </p:sp>
      <p:sp>
        <p:nvSpPr>
          <p:cNvPr id="3" name="Content Placeholder 2"/>
          <p:cNvSpPr>
            <a:spLocks noGrp="1"/>
          </p:cNvSpPr>
          <p:nvPr>
            <p:ph idx="1"/>
          </p:nvPr>
        </p:nvSpPr>
        <p:spPr>
          <a:xfrm>
            <a:off x="381000" y="1447800"/>
            <a:ext cx="8534400" cy="4876800"/>
          </a:xfrm>
        </p:spPr>
        <p:txBody>
          <a:bodyPr/>
          <a:lstStyle/>
          <a:p>
            <a:pPr marL="0" indent="0">
              <a:buNone/>
            </a:pPr>
            <a:r>
              <a:rPr lang="en-US" sz="2000" dirty="0" err="1"/>
              <a:t>model.compile</a:t>
            </a:r>
            <a:r>
              <a:rPr lang="en-US" sz="2000" dirty="0"/>
              <a:t>(optimizer="</a:t>
            </a:r>
            <a:r>
              <a:rPr lang="en-US" sz="2000" dirty="0" err="1"/>
              <a:t>rmsprop</a:t>
            </a:r>
            <a:r>
              <a:rPr lang="en-US" sz="2000" dirty="0"/>
              <a:t>", </a:t>
            </a:r>
            <a:r>
              <a:rPr lang="en-US" sz="2000" dirty="0">
                <a:solidFill>
                  <a:srgbClr val="FF0000"/>
                </a:solidFill>
              </a:rPr>
              <a:t>loss="</a:t>
            </a:r>
            <a:r>
              <a:rPr lang="en-US" sz="2000" dirty="0" err="1">
                <a:solidFill>
                  <a:srgbClr val="FF0000"/>
                </a:solidFill>
              </a:rPr>
              <a:t>mse</a:t>
            </a:r>
            <a:r>
              <a:rPr lang="en-US" sz="2000" dirty="0">
                <a:solidFill>
                  <a:srgbClr val="FF0000"/>
                </a:solidFill>
              </a:rPr>
              <a:t>"</a:t>
            </a:r>
            <a:r>
              <a:rPr lang="en-US" sz="2000" dirty="0"/>
              <a:t>, metrics=["</a:t>
            </a:r>
            <a:r>
              <a:rPr lang="en-US" sz="2000" dirty="0" err="1"/>
              <a:t>mae</a:t>
            </a:r>
            <a:r>
              <a:rPr lang="en-US" sz="2000" dirty="0"/>
              <a:t>"])</a:t>
            </a:r>
          </a:p>
          <a:p>
            <a:pPr marL="0" indent="0">
              <a:buNone/>
            </a:pPr>
            <a:endParaRPr lang="en-US" sz="1400" dirty="0"/>
          </a:p>
          <a:p>
            <a:pPr lvl="0"/>
            <a:r>
              <a:rPr lang="en-US" sz="2400" dirty="0">
                <a:solidFill>
                  <a:prstClr val="black"/>
                </a:solidFill>
              </a:rPr>
              <a:t>Notice the use of Mean Squared Error (MSE) as the loss function.</a:t>
            </a:r>
          </a:p>
          <a:p>
            <a:pPr lvl="0"/>
            <a:r>
              <a:rPr lang="en-US" sz="2400" dirty="0">
                <a:solidFill>
                  <a:prstClr val="black"/>
                </a:solidFill>
              </a:rPr>
              <a:t>Mathematically, MSE is equivalent to using the sum-of-squared errors (SSE).</a:t>
            </a:r>
          </a:p>
          <a:p>
            <a:pPr lvl="1"/>
            <a:r>
              <a:rPr lang="en-US" sz="2000" dirty="0">
                <a:solidFill>
                  <a:prstClr val="black"/>
                </a:solidFill>
              </a:rPr>
              <a:t>We just divide SSE by the number of training objects.</a:t>
            </a:r>
          </a:p>
          <a:p>
            <a:pPr lvl="0"/>
            <a:r>
              <a:rPr lang="en-US" sz="2400" dirty="0">
                <a:solidFill>
                  <a:prstClr val="black"/>
                </a:solidFill>
              </a:rPr>
              <a:t>Categorical Cross-Entropy would not make sense to use here.</a:t>
            </a:r>
          </a:p>
          <a:p>
            <a:pPr lvl="1"/>
            <a:r>
              <a:rPr lang="en-US" sz="2000" dirty="0">
                <a:solidFill>
                  <a:prstClr val="black"/>
                </a:solidFill>
              </a:rPr>
              <a:t>The targets are real numbers, NOT integer class labels or one-hot vectors.</a:t>
            </a:r>
          </a:p>
          <a:p>
            <a:pPr lvl="0"/>
            <a:r>
              <a:rPr lang="en-US" sz="2400" dirty="0">
                <a:solidFill>
                  <a:prstClr val="black"/>
                </a:solidFill>
              </a:rPr>
              <a:t>Also, note that we specify Mean Absolute Error (MAE) as the metric to watch during training.</a:t>
            </a:r>
            <a:endParaRPr lang="en-US" sz="2000" dirty="0">
              <a:solidFill>
                <a:prstClr val="black"/>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62</a:t>
            </a:fld>
            <a:endParaRPr lang="en-US" dirty="0"/>
          </a:p>
        </p:txBody>
      </p:sp>
    </p:spTree>
    <p:extLst>
      <p:ext uri="{BB962C8B-B14F-4D97-AF65-F5344CB8AC3E}">
        <p14:creationId xmlns:p14="http://schemas.microsoft.com/office/powerpoint/2010/main" val="39887883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Callbacks for Saving Best Model</a:t>
            </a:r>
          </a:p>
        </p:txBody>
      </p:sp>
      <p:sp>
        <p:nvSpPr>
          <p:cNvPr id="3" name="Content Placeholder 2"/>
          <p:cNvSpPr>
            <a:spLocks noGrp="1"/>
          </p:cNvSpPr>
          <p:nvPr>
            <p:ph idx="1"/>
          </p:nvPr>
        </p:nvSpPr>
        <p:spPr>
          <a:xfrm>
            <a:off x="381000" y="1447800"/>
            <a:ext cx="8534400" cy="4876800"/>
          </a:xfrm>
        </p:spPr>
        <p:txBody>
          <a:bodyPr/>
          <a:lstStyle/>
          <a:p>
            <a:pPr marL="0" indent="0">
              <a:buNone/>
            </a:pPr>
            <a:r>
              <a:rPr lang="en-US" sz="2000" dirty="0">
                <a:solidFill>
                  <a:srgbClr val="FF0000"/>
                </a:solidFill>
              </a:rPr>
              <a:t>callbacks = [</a:t>
            </a:r>
            <a:r>
              <a:rPr lang="en-US" sz="2000" dirty="0" err="1">
                <a:solidFill>
                  <a:srgbClr val="FF0000"/>
                </a:solidFill>
              </a:rPr>
              <a:t>keras.callbacks.ModelCheckpoint</a:t>
            </a:r>
            <a:r>
              <a:rPr lang="en-US" sz="2000" dirty="0">
                <a:solidFill>
                  <a:srgbClr val="FF0000"/>
                </a:solidFill>
              </a:rPr>
              <a:t>("jena_dense1_16.keras",</a:t>
            </a:r>
          </a:p>
          <a:p>
            <a:pPr marL="0" indent="0">
              <a:buNone/>
            </a:pPr>
            <a:r>
              <a:rPr lang="en-US" sz="2000" dirty="0">
                <a:solidFill>
                  <a:srgbClr val="FF0000"/>
                </a:solidFill>
              </a:rPr>
              <a:t>                                             </a:t>
            </a:r>
            <a:r>
              <a:rPr lang="en-US" sz="2000" dirty="0" err="1">
                <a:solidFill>
                  <a:srgbClr val="FF0000"/>
                </a:solidFill>
              </a:rPr>
              <a:t>save_best_only</a:t>
            </a:r>
            <a:r>
              <a:rPr lang="en-US" sz="2000" dirty="0">
                <a:solidFill>
                  <a:srgbClr val="FF0000"/>
                </a:solidFill>
              </a:rPr>
              <a:t>=True)]</a:t>
            </a:r>
          </a:p>
          <a:p>
            <a:pPr marL="0" indent="0">
              <a:buNone/>
            </a:pPr>
            <a:endParaRPr lang="en-US" sz="1100" dirty="0"/>
          </a:p>
          <a:p>
            <a:pPr marL="0" indent="0">
              <a:buNone/>
            </a:pPr>
            <a:r>
              <a:rPr lang="en-US" sz="2000" dirty="0" err="1"/>
              <a:t>history_dense</a:t>
            </a:r>
            <a:r>
              <a:rPr lang="en-US" sz="2000" dirty="0"/>
              <a:t> = </a:t>
            </a:r>
            <a:r>
              <a:rPr lang="en-US" sz="2000" dirty="0" err="1"/>
              <a:t>model.fit</a:t>
            </a:r>
            <a:r>
              <a:rPr lang="en-US" sz="2000" dirty="0"/>
              <a:t>(</a:t>
            </a:r>
            <a:r>
              <a:rPr lang="en-US" sz="2000" dirty="0" err="1"/>
              <a:t>training_inputs</a:t>
            </a:r>
            <a:r>
              <a:rPr lang="en-US" sz="2000" dirty="0"/>
              <a:t>, </a:t>
            </a:r>
            <a:r>
              <a:rPr lang="en-US" sz="2000" dirty="0" err="1"/>
              <a:t>training_targets</a:t>
            </a:r>
            <a:r>
              <a:rPr lang="en-US" sz="2000" dirty="0"/>
              <a:t>, epochs=10,</a:t>
            </a:r>
          </a:p>
          <a:p>
            <a:pPr marL="0" indent="0">
              <a:buNone/>
            </a:pPr>
            <a:r>
              <a:rPr lang="en-US" sz="2000" dirty="0"/>
              <a:t>                          </a:t>
            </a:r>
            <a:r>
              <a:rPr lang="en-US" sz="2000" dirty="0" err="1"/>
              <a:t>validation_data</a:t>
            </a:r>
            <a:r>
              <a:rPr lang="en-US" sz="2000" dirty="0"/>
              <a:t>=(</a:t>
            </a:r>
            <a:r>
              <a:rPr lang="en-US" sz="2000" dirty="0" err="1"/>
              <a:t>validation_inputs</a:t>
            </a:r>
            <a:r>
              <a:rPr lang="en-US" sz="2000" dirty="0"/>
              <a:t>, </a:t>
            </a:r>
            <a:r>
              <a:rPr lang="en-US" sz="2000" dirty="0" err="1"/>
              <a:t>validation_targets</a:t>
            </a:r>
            <a:r>
              <a:rPr lang="en-US" sz="2000" dirty="0"/>
              <a:t>),</a:t>
            </a:r>
          </a:p>
          <a:p>
            <a:pPr marL="0" indent="0">
              <a:buNone/>
            </a:pPr>
            <a:r>
              <a:rPr lang="en-US" sz="2000" dirty="0"/>
              <a:t>                          </a:t>
            </a:r>
            <a:r>
              <a:rPr lang="en-US" sz="2000" dirty="0">
                <a:solidFill>
                  <a:srgbClr val="FF0000"/>
                </a:solidFill>
              </a:rPr>
              <a:t>callbacks=callbacks</a:t>
            </a:r>
            <a:r>
              <a:rPr lang="en-US" sz="2000" dirty="0"/>
              <a:t>)</a:t>
            </a:r>
          </a:p>
          <a:p>
            <a:pPr marL="0" indent="0">
              <a:buNone/>
            </a:pPr>
            <a:endParaRPr lang="en-US" sz="1100" dirty="0"/>
          </a:p>
          <a:p>
            <a:pPr lvl="0"/>
            <a:r>
              <a:rPr lang="en-US" sz="2400" dirty="0">
                <a:solidFill>
                  <a:prstClr val="black"/>
                </a:solidFill>
              </a:rPr>
              <a:t>The </a:t>
            </a:r>
            <a:r>
              <a:rPr lang="en-US" sz="2400" b="1" dirty="0">
                <a:solidFill>
                  <a:prstClr val="black"/>
                </a:solidFill>
              </a:rPr>
              <a:t>callbacks </a:t>
            </a:r>
            <a:r>
              <a:rPr lang="en-US" sz="2400" dirty="0">
                <a:solidFill>
                  <a:prstClr val="black"/>
                </a:solidFill>
              </a:rPr>
              <a:t>argument to </a:t>
            </a:r>
            <a:r>
              <a:rPr lang="en-US" sz="2400" b="1" dirty="0">
                <a:solidFill>
                  <a:prstClr val="black"/>
                </a:solidFill>
              </a:rPr>
              <a:t>fit()</a:t>
            </a:r>
            <a:r>
              <a:rPr lang="en-US" sz="2400" dirty="0">
                <a:solidFill>
                  <a:prstClr val="black"/>
                </a:solidFill>
              </a:rPr>
              <a:t> specifies actions that should be taken at specific points in the training.</a:t>
            </a:r>
          </a:p>
          <a:p>
            <a:pPr lvl="0"/>
            <a:r>
              <a:rPr lang="en-US" sz="2400" dirty="0">
                <a:solidFill>
                  <a:prstClr val="black"/>
                </a:solidFill>
              </a:rPr>
              <a:t>Here we specify </a:t>
            </a:r>
            <a:r>
              <a:rPr lang="en-US" sz="2400" b="1" dirty="0" err="1">
                <a:solidFill>
                  <a:prstClr val="black"/>
                </a:solidFill>
              </a:rPr>
              <a:t>ModelCheckpoint</a:t>
            </a:r>
            <a:r>
              <a:rPr lang="en-US" sz="2400" b="1" dirty="0">
                <a:solidFill>
                  <a:prstClr val="black"/>
                </a:solidFill>
              </a:rPr>
              <a:t>() </a:t>
            </a:r>
            <a:r>
              <a:rPr lang="en-US" sz="2400" dirty="0">
                <a:solidFill>
                  <a:prstClr val="black"/>
                </a:solidFill>
              </a:rPr>
              <a:t>as the callback.</a:t>
            </a:r>
          </a:p>
          <a:p>
            <a:pPr lvl="0"/>
            <a:r>
              <a:rPr lang="en-US" sz="2400" b="1" dirty="0" err="1">
                <a:solidFill>
                  <a:prstClr val="black"/>
                </a:solidFill>
              </a:rPr>
              <a:t>ModelCheckpoint</a:t>
            </a:r>
            <a:r>
              <a:rPr lang="en-US" sz="2400" b="1" dirty="0">
                <a:solidFill>
                  <a:prstClr val="black"/>
                </a:solidFill>
              </a:rPr>
              <a:t>()</a:t>
            </a:r>
            <a:r>
              <a:rPr lang="en-US" sz="2400" dirty="0">
                <a:solidFill>
                  <a:prstClr val="black"/>
                </a:solidFill>
              </a:rPr>
              <a:t> saves a model to a file during training, so that we keep track of the values of the weights after each epoch.</a:t>
            </a:r>
          </a:p>
          <a:p>
            <a:pPr lvl="1"/>
            <a:r>
              <a:rPr lang="en-US" sz="2000" dirty="0"/>
              <a:t>The </a:t>
            </a:r>
            <a:r>
              <a:rPr lang="en-US" sz="2000" b="1" dirty="0" err="1"/>
              <a:t>save_best_only</a:t>
            </a:r>
            <a:r>
              <a:rPr lang="en-US" sz="2000" b="1" dirty="0"/>
              <a:t>=True</a:t>
            </a:r>
            <a:r>
              <a:rPr lang="en-US" sz="2000" dirty="0"/>
              <a:t> parameter specifies to save only the best intermediate model (best according to the metric we have specified, on the validation set).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63</a:t>
            </a:fld>
            <a:endParaRPr lang="en-US" dirty="0"/>
          </a:p>
        </p:txBody>
      </p:sp>
    </p:spTree>
    <p:extLst>
      <p:ext uri="{BB962C8B-B14F-4D97-AF65-F5344CB8AC3E}">
        <p14:creationId xmlns:p14="http://schemas.microsoft.com/office/powerpoint/2010/main" val="2600255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Loading the Best Model</a:t>
            </a:r>
          </a:p>
        </p:txBody>
      </p:sp>
      <p:sp>
        <p:nvSpPr>
          <p:cNvPr id="3" name="Content Placeholder 2"/>
          <p:cNvSpPr>
            <a:spLocks noGrp="1"/>
          </p:cNvSpPr>
          <p:nvPr>
            <p:ph idx="1"/>
          </p:nvPr>
        </p:nvSpPr>
        <p:spPr>
          <a:xfrm>
            <a:off x="381000" y="1447800"/>
            <a:ext cx="8534400" cy="4876800"/>
          </a:xfrm>
        </p:spPr>
        <p:txBody>
          <a:bodyPr/>
          <a:lstStyle/>
          <a:p>
            <a:pPr marL="0" indent="0">
              <a:buNone/>
            </a:pPr>
            <a:endParaRPr lang="en-US" sz="2000" dirty="0"/>
          </a:p>
          <a:p>
            <a:pPr marL="0" indent="0">
              <a:buNone/>
            </a:pPr>
            <a:r>
              <a:rPr lang="en-US" sz="2000" dirty="0">
                <a:solidFill>
                  <a:srgbClr val="FF0000"/>
                </a:solidFill>
              </a:rPr>
              <a:t>model = </a:t>
            </a:r>
            <a:r>
              <a:rPr lang="en-US" sz="2000" dirty="0" err="1">
                <a:solidFill>
                  <a:srgbClr val="FF0000"/>
                </a:solidFill>
              </a:rPr>
              <a:t>keras.models.load_model</a:t>
            </a:r>
            <a:r>
              <a:rPr lang="en-US" sz="2000" dirty="0">
                <a:solidFill>
                  <a:srgbClr val="FF0000"/>
                </a:solidFill>
              </a:rPr>
              <a:t>("jena_dense1_16.keras")</a:t>
            </a:r>
          </a:p>
          <a:p>
            <a:pPr marL="0" indent="0">
              <a:buNone/>
            </a:pPr>
            <a:r>
              <a:rPr lang="en-US" sz="2000" dirty="0"/>
              <a:t>(loss, </a:t>
            </a:r>
            <a:r>
              <a:rPr lang="en-US" sz="2000" dirty="0" err="1"/>
              <a:t>test_mae</a:t>
            </a:r>
            <a:r>
              <a:rPr lang="en-US" sz="2000" dirty="0"/>
              <a:t>) = </a:t>
            </a:r>
            <a:r>
              <a:rPr lang="en-US" sz="2000" dirty="0" err="1"/>
              <a:t>model.evaluate</a:t>
            </a:r>
            <a:r>
              <a:rPr lang="en-US" sz="2000" dirty="0"/>
              <a:t>(</a:t>
            </a:r>
            <a:r>
              <a:rPr lang="en-US" sz="2000" dirty="0" err="1"/>
              <a:t>test_inputs</a:t>
            </a:r>
            <a:r>
              <a:rPr lang="en-US" sz="2000" dirty="0"/>
              <a:t>, </a:t>
            </a:r>
            <a:r>
              <a:rPr lang="en-US" sz="2000" dirty="0" err="1"/>
              <a:t>test_targets</a:t>
            </a:r>
            <a:r>
              <a:rPr lang="en-US" sz="2000" dirty="0"/>
              <a:t>)</a:t>
            </a:r>
          </a:p>
          <a:p>
            <a:pPr marL="0" indent="0">
              <a:buNone/>
            </a:pPr>
            <a:r>
              <a:rPr lang="en-US" sz="2000" dirty="0"/>
              <a:t>print("Test MAE: %.2f" % (</a:t>
            </a:r>
            <a:r>
              <a:rPr lang="en-US" sz="2000" dirty="0" err="1"/>
              <a:t>test_mae</a:t>
            </a:r>
            <a:r>
              <a:rPr lang="en-US" sz="2000" dirty="0"/>
              <a:t>))</a:t>
            </a:r>
          </a:p>
          <a:p>
            <a:pPr marL="0" indent="0">
              <a:buNone/>
            </a:pPr>
            <a:endParaRPr lang="en-US" sz="1400" dirty="0"/>
          </a:p>
          <a:p>
            <a:pPr lvl="0"/>
            <a:r>
              <a:rPr lang="en-US" sz="2400" dirty="0">
                <a:solidFill>
                  <a:prstClr val="black"/>
                </a:solidFill>
              </a:rPr>
              <a:t>To measure the test error, we load the best model.</a:t>
            </a:r>
          </a:p>
          <a:p>
            <a:pPr lvl="0"/>
            <a:r>
              <a:rPr lang="en-US" sz="2400" dirty="0">
                <a:solidFill>
                  <a:prstClr val="black"/>
                </a:solidFill>
              </a:rPr>
              <a:t>This is a good example of how to use validation data.</a:t>
            </a:r>
          </a:p>
          <a:p>
            <a:pPr lvl="1"/>
            <a:r>
              <a:rPr lang="en-US" sz="2000" dirty="0">
                <a:solidFill>
                  <a:prstClr val="black"/>
                </a:solidFill>
              </a:rPr>
              <a:t>The training ran for 20 epochs.</a:t>
            </a:r>
          </a:p>
          <a:p>
            <a:pPr lvl="1"/>
            <a:r>
              <a:rPr lang="en-US" sz="2000" dirty="0">
                <a:solidFill>
                  <a:prstClr val="black"/>
                </a:solidFill>
              </a:rPr>
              <a:t>It may be that, after a certain point, we started getting overfitting.</a:t>
            </a:r>
          </a:p>
          <a:p>
            <a:pPr lvl="1"/>
            <a:r>
              <a:rPr lang="en-US" sz="2000" dirty="0">
                <a:solidFill>
                  <a:prstClr val="black"/>
                </a:solidFill>
              </a:rPr>
              <a:t>The error on the validation data is a good way to identify the epoch where the model was the most accurate on non-training data.</a:t>
            </a:r>
          </a:p>
          <a:p>
            <a:pPr lvl="1"/>
            <a:r>
              <a:rPr lang="en-US" sz="2000" dirty="0">
                <a:solidFill>
                  <a:prstClr val="black"/>
                </a:solidFill>
              </a:rPr>
              <a:t>We save the weights that worked the best on the validation data, and we load that version of the model whenever we need to use the model.</a:t>
            </a:r>
          </a:p>
          <a:p>
            <a:pPr lvl="0"/>
            <a:endParaRPr lang="en-US" sz="20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64</a:t>
            </a:fld>
            <a:endParaRPr lang="en-US" dirty="0"/>
          </a:p>
        </p:txBody>
      </p:sp>
    </p:spTree>
    <p:extLst>
      <p:ext uri="{BB962C8B-B14F-4D97-AF65-F5344CB8AC3E}">
        <p14:creationId xmlns:p14="http://schemas.microsoft.com/office/powerpoint/2010/main" val="7376172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the Training History</a:t>
            </a:r>
          </a:p>
        </p:txBody>
      </p:sp>
      <p:sp>
        <p:nvSpPr>
          <p:cNvPr id="3" name="Content Placeholder 2"/>
          <p:cNvSpPr>
            <a:spLocks noGrp="1"/>
          </p:cNvSpPr>
          <p:nvPr>
            <p:ph idx="1"/>
          </p:nvPr>
        </p:nvSpPr>
        <p:spPr>
          <a:xfrm>
            <a:off x="381000" y="1447800"/>
            <a:ext cx="8534400" cy="4876800"/>
          </a:xfrm>
        </p:spPr>
        <p:txBody>
          <a:bodyPr/>
          <a:lstStyle/>
          <a:p>
            <a:pPr marL="0" indent="0">
              <a:buNone/>
            </a:pPr>
            <a:r>
              <a:rPr lang="en-US" sz="2000" dirty="0" err="1">
                <a:solidFill>
                  <a:srgbClr val="FF0000"/>
                </a:solidFill>
              </a:rPr>
              <a:t>history_dense</a:t>
            </a:r>
            <a:r>
              <a:rPr lang="en-US" sz="2000" dirty="0"/>
              <a:t> = </a:t>
            </a:r>
            <a:r>
              <a:rPr lang="en-US" sz="2000" dirty="0" err="1"/>
              <a:t>model.fit</a:t>
            </a:r>
            <a:r>
              <a:rPr lang="en-US" sz="2000" dirty="0"/>
              <a:t>(</a:t>
            </a:r>
            <a:r>
              <a:rPr lang="en-US" sz="2000" dirty="0" err="1"/>
              <a:t>training_inputs</a:t>
            </a:r>
            <a:r>
              <a:rPr lang="en-US" sz="2000" dirty="0"/>
              <a:t>, </a:t>
            </a:r>
            <a:r>
              <a:rPr lang="en-US" sz="2000" dirty="0" err="1"/>
              <a:t>training_targets</a:t>
            </a:r>
            <a:r>
              <a:rPr lang="en-US" sz="2000" dirty="0"/>
              <a:t>, epochs=10,</a:t>
            </a:r>
          </a:p>
          <a:p>
            <a:pPr marL="0" indent="0">
              <a:buNone/>
            </a:pPr>
            <a:r>
              <a:rPr lang="en-US" sz="2000" dirty="0"/>
              <a:t>                          </a:t>
            </a:r>
            <a:r>
              <a:rPr lang="en-US" sz="2000" dirty="0" err="1"/>
              <a:t>validation_data</a:t>
            </a:r>
            <a:r>
              <a:rPr lang="en-US" sz="2000" dirty="0"/>
              <a:t>=(</a:t>
            </a:r>
            <a:r>
              <a:rPr lang="en-US" sz="2000" dirty="0" err="1"/>
              <a:t>validation_inputs</a:t>
            </a:r>
            <a:r>
              <a:rPr lang="en-US" sz="2000" dirty="0"/>
              <a:t>, </a:t>
            </a:r>
            <a:r>
              <a:rPr lang="en-US" sz="2000" dirty="0" err="1"/>
              <a:t>validation_targets</a:t>
            </a:r>
            <a:r>
              <a:rPr lang="en-US" sz="2000" dirty="0"/>
              <a:t>),</a:t>
            </a:r>
          </a:p>
          <a:p>
            <a:pPr marL="0" indent="0">
              <a:buNone/>
            </a:pPr>
            <a:r>
              <a:rPr lang="en-US" sz="2000" dirty="0"/>
              <a:t>                          callbacks=callbacks)</a:t>
            </a:r>
          </a:p>
          <a:p>
            <a:pPr marL="0" indent="0">
              <a:buNone/>
            </a:pPr>
            <a:endParaRPr lang="en-US" sz="1400" dirty="0"/>
          </a:p>
          <a:p>
            <a:pPr marL="0" indent="0">
              <a:buNone/>
            </a:pPr>
            <a:r>
              <a:rPr lang="en-US" sz="2000" dirty="0" err="1"/>
              <a:t>val_mae</a:t>
            </a:r>
            <a:r>
              <a:rPr lang="en-US" sz="2000" dirty="0"/>
              <a:t> = </a:t>
            </a:r>
            <a:r>
              <a:rPr lang="en-US" sz="2000" dirty="0" err="1"/>
              <a:t>np.array</a:t>
            </a:r>
            <a:r>
              <a:rPr lang="en-US" sz="2000" dirty="0"/>
              <a:t>(</a:t>
            </a:r>
            <a:r>
              <a:rPr lang="en-US" sz="2000" dirty="0" err="1"/>
              <a:t>history_dense.history</a:t>
            </a:r>
            <a:r>
              <a:rPr lang="en-US" sz="2000" dirty="0"/>
              <a:t>["</a:t>
            </a:r>
            <a:r>
              <a:rPr lang="en-US" sz="2000" dirty="0" err="1"/>
              <a:t>val_mae</a:t>
            </a:r>
            <a:r>
              <a:rPr lang="en-US" sz="2000" dirty="0"/>
              <a:t>"])</a:t>
            </a:r>
          </a:p>
          <a:p>
            <a:pPr marL="0" indent="0">
              <a:buNone/>
            </a:pPr>
            <a:r>
              <a:rPr lang="en-US" sz="2000" dirty="0" err="1"/>
              <a:t>min_val_mae</a:t>
            </a:r>
            <a:r>
              <a:rPr lang="en-US" sz="2000" dirty="0"/>
              <a:t> = </a:t>
            </a:r>
            <a:r>
              <a:rPr lang="en-US" sz="2000" dirty="0" err="1"/>
              <a:t>val_mae.min</a:t>
            </a:r>
            <a:r>
              <a:rPr lang="en-US" sz="2000" dirty="0"/>
              <a:t>()</a:t>
            </a:r>
          </a:p>
          <a:p>
            <a:pPr marL="0" indent="0">
              <a:buNone/>
            </a:pPr>
            <a:r>
              <a:rPr lang="en-US" sz="2000" dirty="0" err="1"/>
              <a:t>min_epoch</a:t>
            </a:r>
            <a:r>
              <a:rPr lang="en-US" sz="2000" dirty="0"/>
              <a:t> = </a:t>
            </a:r>
            <a:r>
              <a:rPr lang="en-US" sz="2000" dirty="0" err="1"/>
              <a:t>val_mae.argmin</a:t>
            </a:r>
            <a:r>
              <a:rPr lang="en-US" sz="2000" dirty="0"/>
              <a:t>()+1</a:t>
            </a:r>
          </a:p>
          <a:p>
            <a:pPr marL="0" indent="0">
              <a:buNone/>
            </a:pPr>
            <a:r>
              <a:rPr lang="en-US" sz="2000" dirty="0"/>
              <a:t>print("\</a:t>
            </a:r>
            <a:r>
              <a:rPr lang="en-US" sz="2000" dirty="0" err="1"/>
              <a:t>nSmallest</a:t>
            </a:r>
            <a:r>
              <a:rPr lang="en-US" sz="2000" dirty="0"/>
              <a:t> validation MAE: %.2f, reached in epoch %d" % </a:t>
            </a:r>
          </a:p>
          <a:p>
            <a:pPr marL="0" indent="0">
              <a:buNone/>
            </a:pPr>
            <a:r>
              <a:rPr lang="en-US" sz="2000" dirty="0"/>
              <a:t>      (</a:t>
            </a:r>
            <a:r>
              <a:rPr lang="en-US" sz="2000" dirty="0" err="1"/>
              <a:t>min_val_mae</a:t>
            </a:r>
            <a:r>
              <a:rPr lang="en-US" sz="2000" dirty="0"/>
              <a:t>, </a:t>
            </a:r>
            <a:r>
              <a:rPr lang="en-US" sz="2000" dirty="0" err="1"/>
              <a:t>min_epoch</a:t>
            </a:r>
            <a:r>
              <a:rPr lang="en-US" sz="2000" dirty="0"/>
              <a:t>))</a:t>
            </a:r>
          </a:p>
          <a:p>
            <a:pPr lvl="0"/>
            <a:endParaRPr lang="en-US" sz="2400" dirty="0">
              <a:solidFill>
                <a:prstClr val="black"/>
              </a:solidFill>
            </a:endParaRPr>
          </a:p>
          <a:p>
            <a:pPr lvl="0"/>
            <a:endParaRPr lang="en-US" sz="2400" dirty="0">
              <a:solidFill>
                <a:prstClr val="black"/>
              </a:solidFill>
            </a:endParaRPr>
          </a:p>
          <a:p>
            <a:pPr marL="0" lvl="0" indent="0">
              <a:buNone/>
            </a:pPr>
            <a:endParaRPr lang="en-US" sz="2400" dirty="0">
              <a:solidFill>
                <a:prstClr val="black"/>
              </a:solidFill>
            </a:endParaRPr>
          </a:p>
          <a:p>
            <a:pPr lvl="0"/>
            <a:r>
              <a:rPr lang="en-US" sz="2400" dirty="0">
                <a:solidFill>
                  <a:prstClr val="black"/>
                </a:solidFill>
              </a:rPr>
              <a:t>We can use the training history to identify the best epoch.</a:t>
            </a:r>
            <a:endParaRPr lang="en-US" sz="20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65</a:t>
            </a:fld>
            <a:endParaRPr lang="en-US" dirty="0"/>
          </a:p>
        </p:txBody>
      </p:sp>
      <p:sp>
        <p:nvSpPr>
          <p:cNvPr id="5" name="Rectangle 4"/>
          <p:cNvSpPr/>
          <p:nvPr/>
        </p:nvSpPr>
        <p:spPr>
          <a:xfrm>
            <a:off x="304800" y="4837093"/>
            <a:ext cx="7924800" cy="954107"/>
          </a:xfrm>
          <a:prstGeom prst="rect">
            <a:avLst/>
          </a:prstGeom>
          <a:solidFill>
            <a:srgbClr val="FFFF00"/>
          </a:solidFill>
          <a:ln w="25400">
            <a:solidFill>
              <a:schemeClr val="accent1"/>
            </a:solidFill>
          </a:ln>
        </p:spPr>
        <p:txBody>
          <a:bodyPr wrap="square">
            <a:spAutoFit/>
          </a:bodyPr>
          <a:lstStyle/>
          <a:p>
            <a:r>
              <a:rPr lang="en-US" sz="2000" dirty="0"/>
              <a:t>Output:</a:t>
            </a:r>
          </a:p>
          <a:p>
            <a:endParaRPr lang="en-US" sz="1600" dirty="0"/>
          </a:p>
          <a:p>
            <a:r>
              <a:rPr lang="en-US" sz="2000" b="1" dirty="0">
                <a:latin typeface="Courier New" panose="02070309020205020404" pitchFamily="49" charset="0"/>
                <a:cs typeface="Courier New" panose="02070309020205020404" pitchFamily="49" charset="0"/>
              </a:rPr>
              <a:t>Smallest validation MAE: 2.56, reached in epoch 4</a:t>
            </a:r>
          </a:p>
        </p:txBody>
      </p:sp>
    </p:spTree>
    <p:extLst>
      <p:ext uri="{BB962C8B-B14F-4D97-AF65-F5344CB8AC3E}">
        <p14:creationId xmlns:p14="http://schemas.microsoft.com/office/powerpoint/2010/main" val="38647423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4191000" cy="990600"/>
          </a:xfrm>
        </p:spPr>
        <p:txBody>
          <a:bodyPr/>
          <a:lstStyle/>
          <a:p>
            <a:r>
              <a:rPr lang="en-US" dirty="0"/>
              <a:t>Visualizing the</a:t>
            </a:r>
            <a:br>
              <a:rPr lang="en-US" dirty="0"/>
            </a:br>
            <a:r>
              <a:rPr lang="en-US" dirty="0"/>
              <a:t> Training Progress</a:t>
            </a:r>
          </a:p>
        </p:txBody>
      </p:sp>
      <p:sp>
        <p:nvSpPr>
          <p:cNvPr id="3" name="Content Placeholder 2"/>
          <p:cNvSpPr>
            <a:spLocks noGrp="1"/>
          </p:cNvSpPr>
          <p:nvPr>
            <p:ph idx="1"/>
          </p:nvPr>
        </p:nvSpPr>
        <p:spPr>
          <a:xfrm>
            <a:off x="304800" y="2057400"/>
            <a:ext cx="8229600" cy="4114800"/>
          </a:xfrm>
        </p:spPr>
        <p:txBody>
          <a:bodyPr/>
          <a:lstStyle/>
          <a:p>
            <a:r>
              <a:rPr lang="en-US" sz="2000" dirty="0"/>
              <a:t>This piece of code shows the </a:t>
            </a:r>
            <a:br>
              <a:rPr lang="en-US" sz="2000" dirty="0"/>
            </a:br>
            <a:r>
              <a:rPr lang="en-US" sz="2000" dirty="0"/>
              <a:t>training and validation MAE</a:t>
            </a:r>
            <a:br>
              <a:rPr lang="en-US" sz="2000" dirty="0"/>
            </a:br>
            <a:r>
              <a:rPr lang="en-US" sz="2000" dirty="0"/>
              <a:t>achieved after each epoch.</a:t>
            </a:r>
          </a:p>
          <a:p>
            <a:pPr marL="0" indent="0">
              <a:buNone/>
            </a:pPr>
            <a:endParaRPr lang="en-US" sz="1600" dirty="0"/>
          </a:p>
          <a:p>
            <a:pPr marL="0" indent="0">
              <a:buNone/>
            </a:pPr>
            <a:r>
              <a:rPr lang="en-US" sz="2000" dirty="0"/>
              <a:t>loss = </a:t>
            </a:r>
            <a:r>
              <a:rPr lang="en-US" sz="2000" dirty="0" err="1"/>
              <a:t>history_dense.history</a:t>
            </a:r>
            <a:r>
              <a:rPr lang="en-US" sz="2000" dirty="0"/>
              <a:t>["</a:t>
            </a:r>
            <a:r>
              <a:rPr lang="en-US" sz="2000" dirty="0" err="1"/>
              <a:t>mae</a:t>
            </a:r>
            <a:r>
              <a:rPr lang="en-US" sz="2000" dirty="0"/>
              <a:t>"]</a:t>
            </a:r>
          </a:p>
          <a:p>
            <a:pPr marL="0" indent="0">
              <a:buNone/>
            </a:pPr>
            <a:r>
              <a:rPr lang="en-US" sz="2000" dirty="0" err="1"/>
              <a:t>val_loss</a:t>
            </a:r>
            <a:r>
              <a:rPr lang="en-US" sz="2000" dirty="0"/>
              <a:t> = </a:t>
            </a:r>
            <a:r>
              <a:rPr lang="en-US" sz="2000" dirty="0" err="1"/>
              <a:t>history_dense.history</a:t>
            </a:r>
            <a:r>
              <a:rPr lang="en-US" sz="2000" dirty="0"/>
              <a:t>["</a:t>
            </a:r>
            <a:r>
              <a:rPr lang="en-US" sz="2000" dirty="0" err="1"/>
              <a:t>val_mae</a:t>
            </a:r>
            <a:r>
              <a:rPr lang="en-US" sz="2000" dirty="0"/>
              <a:t>"]</a:t>
            </a:r>
          </a:p>
          <a:p>
            <a:pPr marL="0" indent="0">
              <a:buNone/>
            </a:pPr>
            <a:r>
              <a:rPr lang="en-US" sz="2000" dirty="0"/>
              <a:t>epochs = range(1, </a:t>
            </a:r>
            <a:r>
              <a:rPr lang="en-US" sz="2000" dirty="0" err="1"/>
              <a:t>len</a:t>
            </a:r>
            <a:r>
              <a:rPr lang="en-US" sz="2000" dirty="0"/>
              <a:t>(loss) + 1)</a:t>
            </a:r>
          </a:p>
          <a:p>
            <a:pPr marL="0" indent="0">
              <a:buNone/>
            </a:pPr>
            <a:r>
              <a:rPr lang="en-US" sz="2000" dirty="0" err="1"/>
              <a:t>plt.figure</a:t>
            </a:r>
            <a:r>
              <a:rPr lang="en-US" sz="2000" dirty="0"/>
              <a:t>()</a:t>
            </a:r>
          </a:p>
          <a:p>
            <a:pPr marL="0" indent="0">
              <a:buNone/>
            </a:pPr>
            <a:r>
              <a:rPr lang="en-US" sz="2000" dirty="0" err="1"/>
              <a:t>plt.plot</a:t>
            </a:r>
            <a:r>
              <a:rPr lang="en-US" sz="2000" dirty="0"/>
              <a:t>(epochs, loss, "</a:t>
            </a:r>
            <a:r>
              <a:rPr lang="en-US" sz="2000" dirty="0" err="1"/>
              <a:t>bo</a:t>
            </a:r>
            <a:r>
              <a:rPr lang="en-US" sz="2000" dirty="0"/>
              <a:t>", label="Training MAE")</a:t>
            </a:r>
          </a:p>
          <a:p>
            <a:pPr marL="0" indent="0">
              <a:buNone/>
            </a:pPr>
            <a:r>
              <a:rPr lang="en-US" sz="2000" dirty="0" err="1"/>
              <a:t>plt.plot</a:t>
            </a:r>
            <a:r>
              <a:rPr lang="en-US" sz="2000" dirty="0"/>
              <a:t>(epochs, </a:t>
            </a:r>
            <a:r>
              <a:rPr lang="en-US" sz="2000" dirty="0" err="1"/>
              <a:t>val_loss</a:t>
            </a:r>
            <a:r>
              <a:rPr lang="en-US" sz="2000" dirty="0"/>
              <a:t>, "b", label="Validation MAE")</a:t>
            </a:r>
          </a:p>
          <a:p>
            <a:pPr marL="0" indent="0">
              <a:buNone/>
            </a:pPr>
            <a:r>
              <a:rPr lang="en-US" sz="2000" dirty="0" err="1"/>
              <a:t>plt.title</a:t>
            </a:r>
            <a:r>
              <a:rPr lang="en-US" sz="2000" dirty="0"/>
              <a:t>("Training and validation MAE")</a:t>
            </a:r>
          </a:p>
          <a:p>
            <a:pPr marL="0" indent="0">
              <a:buNone/>
            </a:pPr>
            <a:r>
              <a:rPr lang="en-US" sz="2000" dirty="0" err="1"/>
              <a:t>plt.legend</a:t>
            </a:r>
            <a:r>
              <a:rPr lang="en-US" sz="2000" dirty="0"/>
              <a:t>()</a:t>
            </a:r>
          </a:p>
          <a:p>
            <a:pPr marL="0" indent="0">
              <a:buNone/>
            </a:pPr>
            <a:r>
              <a:rPr lang="en-US" sz="2000" dirty="0" err="1"/>
              <a:t>plt.show</a:t>
            </a:r>
            <a:r>
              <a:rPr lang="en-US" sz="2000" dirty="0"/>
              <a: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66</a:t>
            </a:fld>
            <a:endParaRPr lang="en-US" dirty="0"/>
          </a:p>
        </p:txBody>
      </p:sp>
      <p:pic>
        <p:nvPicPr>
          <p:cNvPr id="5" name="Picture 4"/>
          <p:cNvPicPr>
            <a:picLocks noChangeAspect="1"/>
          </p:cNvPicPr>
          <p:nvPr/>
        </p:nvPicPr>
        <p:blipFill>
          <a:blip r:embed="rId2"/>
          <a:stretch>
            <a:fillRect/>
          </a:stretch>
        </p:blipFill>
        <p:spPr>
          <a:xfrm>
            <a:off x="4420191" y="304800"/>
            <a:ext cx="4723809" cy="3352381"/>
          </a:xfrm>
          <a:prstGeom prst="rect">
            <a:avLst/>
          </a:prstGeom>
        </p:spPr>
      </p:pic>
    </p:spTree>
    <p:extLst>
      <p:ext uri="{BB962C8B-B14F-4D97-AF65-F5344CB8AC3E}">
        <p14:creationId xmlns:p14="http://schemas.microsoft.com/office/powerpoint/2010/main" val="8452082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4191000" cy="990600"/>
          </a:xfrm>
        </p:spPr>
        <p:txBody>
          <a:bodyPr/>
          <a:lstStyle/>
          <a:p>
            <a:r>
              <a:rPr lang="en-US" dirty="0"/>
              <a:t>Visualizing the</a:t>
            </a:r>
            <a:br>
              <a:rPr lang="en-US" dirty="0"/>
            </a:br>
            <a:r>
              <a:rPr lang="en-US" dirty="0"/>
              <a:t> Training Progress</a:t>
            </a:r>
          </a:p>
        </p:txBody>
      </p:sp>
      <p:sp>
        <p:nvSpPr>
          <p:cNvPr id="3" name="Content Placeholder 2"/>
          <p:cNvSpPr>
            <a:spLocks noGrp="1"/>
          </p:cNvSpPr>
          <p:nvPr>
            <p:ph idx="1"/>
          </p:nvPr>
        </p:nvSpPr>
        <p:spPr>
          <a:xfrm>
            <a:off x="304800" y="2057400"/>
            <a:ext cx="8229600" cy="4114800"/>
          </a:xfrm>
        </p:spPr>
        <p:txBody>
          <a:bodyPr/>
          <a:lstStyle/>
          <a:p>
            <a:r>
              <a:rPr lang="en-US" sz="2000" dirty="0"/>
              <a:t>We have a mild case of</a:t>
            </a:r>
            <a:br>
              <a:rPr lang="en-US" sz="2000" dirty="0"/>
            </a:br>
            <a:r>
              <a:rPr lang="en-US" sz="2000" dirty="0"/>
              <a:t>overfitting.</a:t>
            </a:r>
          </a:p>
          <a:p>
            <a:r>
              <a:rPr lang="en-US" sz="2000" dirty="0"/>
              <a:t>The training MAE decreases</a:t>
            </a:r>
            <a:br>
              <a:rPr lang="en-US" sz="2000" dirty="0"/>
            </a:br>
            <a:r>
              <a:rPr lang="en-US" sz="2000" dirty="0"/>
              <a:t>steadily.</a:t>
            </a:r>
          </a:p>
          <a:p>
            <a:r>
              <a:rPr lang="en-US" sz="2000" dirty="0"/>
              <a:t>The validation MAE reaches </a:t>
            </a:r>
            <a:br>
              <a:rPr lang="en-US" sz="2000" dirty="0"/>
            </a:br>
            <a:r>
              <a:rPr lang="en-US" sz="2000" dirty="0"/>
              <a:t>a minimum of 2.56 after epoch 4,</a:t>
            </a:r>
            <a:br>
              <a:rPr lang="en-US" sz="2000" dirty="0"/>
            </a:br>
            <a:r>
              <a:rPr lang="en-US" sz="2000" dirty="0"/>
              <a:t>and then it gets somewhat worse.</a:t>
            </a:r>
          </a:p>
          <a:p>
            <a:endParaRPr lang="en-US" sz="2000" dirty="0"/>
          </a:p>
          <a:p>
            <a:pPr marL="0" indent="0">
              <a:buNone/>
            </a:pPr>
            <a:endParaRPr lang="en-US" sz="1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67</a:t>
            </a:fld>
            <a:endParaRPr lang="en-US" dirty="0"/>
          </a:p>
        </p:txBody>
      </p:sp>
      <p:pic>
        <p:nvPicPr>
          <p:cNvPr id="5" name="Picture 4"/>
          <p:cNvPicPr>
            <a:picLocks noChangeAspect="1"/>
          </p:cNvPicPr>
          <p:nvPr/>
        </p:nvPicPr>
        <p:blipFill>
          <a:blip r:embed="rId2"/>
          <a:stretch>
            <a:fillRect/>
          </a:stretch>
        </p:blipFill>
        <p:spPr>
          <a:xfrm>
            <a:off x="4420191" y="304800"/>
            <a:ext cx="4723809" cy="3352381"/>
          </a:xfrm>
          <a:prstGeom prst="rect">
            <a:avLst/>
          </a:prstGeom>
        </p:spPr>
      </p:pic>
    </p:spTree>
    <p:extLst>
      <p:ext uri="{BB962C8B-B14F-4D97-AF65-F5344CB8AC3E}">
        <p14:creationId xmlns:p14="http://schemas.microsoft.com/office/powerpoint/2010/main" val="16779710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4191000" cy="990600"/>
          </a:xfrm>
        </p:spPr>
        <p:txBody>
          <a:bodyPr/>
          <a:lstStyle/>
          <a:p>
            <a:r>
              <a:rPr lang="en-US" dirty="0"/>
              <a:t>Visualizing the</a:t>
            </a:r>
            <a:br>
              <a:rPr lang="en-US" dirty="0"/>
            </a:br>
            <a:r>
              <a:rPr lang="en-US" dirty="0"/>
              <a:t> Training Progress</a:t>
            </a:r>
          </a:p>
        </p:txBody>
      </p:sp>
      <p:sp>
        <p:nvSpPr>
          <p:cNvPr id="3" name="Content Placeholder 2"/>
          <p:cNvSpPr>
            <a:spLocks noGrp="1"/>
          </p:cNvSpPr>
          <p:nvPr>
            <p:ph idx="1"/>
          </p:nvPr>
        </p:nvSpPr>
        <p:spPr>
          <a:xfrm>
            <a:off x="304800" y="2057400"/>
            <a:ext cx="8229600" cy="4114800"/>
          </a:xfrm>
        </p:spPr>
        <p:txBody>
          <a:bodyPr/>
          <a:lstStyle/>
          <a:p>
            <a:r>
              <a:rPr lang="en-US" sz="2000" dirty="0"/>
              <a:t>Here is the result of another </a:t>
            </a:r>
            <a:br>
              <a:rPr lang="en-US" sz="2000" dirty="0"/>
            </a:br>
            <a:r>
              <a:rPr lang="en-US" sz="2000" dirty="0"/>
              <a:t>experiment, where we train</a:t>
            </a:r>
            <a:br>
              <a:rPr lang="en-US" sz="2000" dirty="0"/>
            </a:br>
            <a:r>
              <a:rPr lang="en-US" sz="2000" dirty="0"/>
              <a:t>for 50 epochs.</a:t>
            </a:r>
          </a:p>
          <a:p>
            <a:r>
              <a:rPr lang="en-US" sz="2000" dirty="0"/>
              <a:t>The behavior is similar.</a:t>
            </a:r>
          </a:p>
          <a:p>
            <a:r>
              <a:rPr lang="en-US" sz="2000" dirty="0"/>
              <a:t>The best value for the validation </a:t>
            </a:r>
            <a:br>
              <a:rPr lang="en-US" sz="2000" dirty="0"/>
            </a:br>
            <a:r>
              <a:rPr lang="en-US" sz="2000" dirty="0"/>
              <a:t>MAE is reached after epoch 4.</a:t>
            </a:r>
          </a:p>
          <a:p>
            <a:r>
              <a:rPr lang="en-US" sz="2000" dirty="0"/>
              <a:t>After that, values get slightly worse.</a:t>
            </a:r>
          </a:p>
          <a:p>
            <a:endParaRPr lang="en-US" sz="2000" dirty="0"/>
          </a:p>
          <a:p>
            <a:pPr marL="0" indent="0">
              <a:buNone/>
            </a:pPr>
            <a:endParaRPr lang="en-US" sz="1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68</a:t>
            </a:fld>
            <a:endParaRPr lang="en-US" dirty="0"/>
          </a:p>
        </p:txBody>
      </p:sp>
      <p:pic>
        <p:nvPicPr>
          <p:cNvPr id="6" name="Picture 5"/>
          <p:cNvPicPr>
            <a:picLocks noChangeAspect="1"/>
          </p:cNvPicPr>
          <p:nvPr/>
        </p:nvPicPr>
        <p:blipFill>
          <a:blip r:embed="rId2"/>
          <a:stretch>
            <a:fillRect/>
          </a:stretch>
        </p:blipFill>
        <p:spPr>
          <a:xfrm>
            <a:off x="4267791" y="152400"/>
            <a:ext cx="4723809" cy="3352381"/>
          </a:xfrm>
          <a:prstGeom prst="rect">
            <a:avLst/>
          </a:prstGeom>
        </p:spPr>
      </p:pic>
    </p:spTree>
    <p:extLst>
      <p:ext uri="{BB962C8B-B14F-4D97-AF65-F5344CB8AC3E}">
        <p14:creationId xmlns:p14="http://schemas.microsoft.com/office/powerpoint/2010/main" val="15131966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dirty="0"/>
              <a:t>Preview: RNNs</a:t>
            </a:r>
          </a:p>
        </p:txBody>
      </p:sp>
      <p:sp>
        <p:nvSpPr>
          <p:cNvPr id="3" name="Content Placeholder 2"/>
          <p:cNvSpPr>
            <a:spLocks noGrp="1"/>
          </p:cNvSpPr>
          <p:nvPr>
            <p:ph idx="1"/>
          </p:nvPr>
        </p:nvSpPr>
        <p:spPr/>
        <p:txBody>
          <a:bodyPr/>
          <a:lstStyle/>
          <a:p>
            <a:r>
              <a:rPr lang="en-US" dirty="0"/>
              <a:t>Our next topic is recurrent neural networks (RNNs).</a:t>
            </a:r>
          </a:p>
          <a:p>
            <a:r>
              <a:rPr lang="en-US" dirty="0"/>
              <a:t>RNNs have been explicitly designed for time series.</a:t>
            </a:r>
          </a:p>
          <a:p>
            <a:r>
              <a:rPr lang="en-US" dirty="0"/>
              <a:t>Compared to the simple neural network we tried before, the design of RNNs incorporates our human understanding of how we should analyze a time series.</a:t>
            </a:r>
          </a:p>
          <a:p>
            <a:r>
              <a:rPr lang="en-US" dirty="0"/>
              <a:t>Not surprisingly, RNNs work (somewhat) better than simple fully-connected models on the temperature forecasting problem, and in many other time-series problems.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69</a:t>
            </a:fld>
            <a:endParaRPr lang="en-US" dirty="0"/>
          </a:p>
        </p:txBody>
      </p:sp>
    </p:spTree>
    <p:extLst>
      <p:ext uri="{BB962C8B-B14F-4D97-AF65-F5344CB8AC3E}">
        <p14:creationId xmlns:p14="http://schemas.microsoft.com/office/powerpoint/2010/main" val="952272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and Time Series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dirty="0"/>
          </a:p>
        </p:txBody>
      </p:sp>
      <p:sp>
        <p:nvSpPr>
          <p:cNvPr id="5" name="Content Placeholder 4"/>
          <p:cNvSpPr>
            <a:spLocks noGrp="1"/>
          </p:cNvSpPr>
          <p:nvPr>
            <p:ph idx="1"/>
          </p:nvPr>
        </p:nvSpPr>
        <p:spPr>
          <a:xfrm>
            <a:off x="457200" y="1447800"/>
            <a:ext cx="8229600" cy="3736407"/>
          </a:xfrm>
          <a:prstGeom prst="rect">
            <a:avLst/>
          </a:prstGeom>
        </p:spPr>
        <p:txBody>
          <a:bodyPr>
            <a:spAutoFit/>
          </a:bodyPr>
          <a:lstStyle/>
          <a:p>
            <a:r>
              <a:rPr lang="en-US" sz="2400" dirty="0"/>
              <a:t>Text is another example of sequential data: a piece of text data can be seen as a sequence of letters, or as a sequence of words.</a:t>
            </a:r>
          </a:p>
          <a:p>
            <a:r>
              <a:rPr lang="en-US" sz="2400" dirty="0"/>
              <a:t>Using one-hot vectors we can convert a text dataset to a time series dataset.</a:t>
            </a:r>
          </a:p>
          <a:p>
            <a:pPr lvl="1"/>
            <a:r>
              <a:rPr lang="en-US" sz="2000" dirty="0"/>
              <a:t>We can map each letter to a one-hot vector, or each word to a one-hot vector. Mapping words is more common.</a:t>
            </a:r>
          </a:p>
          <a:p>
            <a:pPr lvl="1"/>
            <a:r>
              <a:rPr lang="en-US" sz="2000" dirty="0"/>
              <a:t>There are other methods as well for converting a piece of text to a time series.</a:t>
            </a:r>
          </a:p>
          <a:p>
            <a:pPr lvl="1"/>
            <a:r>
              <a:rPr lang="en-US" sz="2000" dirty="0"/>
              <a:t>We will cover this topic in detail in a few weeks.</a:t>
            </a:r>
          </a:p>
        </p:txBody>
      </p:sp>
    </p:spTree>
    <p:extLst>
      <p:ext uri="{BB962C8B-B14F-4D97-AF65-F5344CB8AC3E}">
        <p14:creationId xmlns:p14="http://schemas.microsoft.com/office/powerpoint/2010/main" val="24421559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dirty="0"/>
              <a:t>Preview: RNNs</a:t>
            </a:r>
          </a:p>
        </p:txBody>
      </p:sp>
      <p:sp>
        <p:nvSpPr>
          <p:cNvPr id="3" name="Content Placeholder 2"/>
          <p:cNvSpPr>
            <a:spLocks noGrp="1"/>
          </p:cNvSpPr>
          <p:nvPr>
            <p:ph idx="1"/>
          </p:nvPr>
        </p:nvSpPr>
        <p:spPr/>
        <p:txBody>
          <a:bodyPr/>
          <a:lstStyle/>
          <a:p>
            <a:pPr marL="0" indent="0">
              <a:buNone/>
            </a:pPr>
            <a:r>
              <a:rPr lang="en-US" sz="2000" dirty="0"/>
              <a:t>model = </a:t>
            </a:r>
            <a:r>
              <a:rPr lang="en-US" sz="2000" dirty="0" err="1"/>
              <a:t>keras.Sequential</a:t>
            </a:r>
            <a:r>
              <a:rPr lang="en-US" sz="2000" dirty="0"/>
              <a:t>([</a:t>
            </a:r>
            <a:r>
              <a:rPr lang="en-US" sz="2000" dirty="0" err="1"/>
              <a:t>keras.Input</a:t>
            </a:r>
            <a:r>
              <a:rPr lang="en-US" sz="2000" dirty="0"/>
              <a:t>(shape=</a:t>
            </a:r>
            <a:r>
              <a:rPr lang="en-US" sz="2000" dirty="0" err="1"/>
              <a:t>input_shape</a:t>
            </a:r>
            <a:r>
              <a:rPr lang="en-US" sz="2000" dirty="0"/>
              <a:t>),</a:t>
            </a:r>
          </a:p>
          <a:p>
            <a:pPr marL="0" indent="0">
              <a:buNone/>
            </a:pPr>
            <a:r>
              <a:rPr lang="en-US" sz="2000" dirty="0"/>
              <a:t>                          </a:t>
            </a:r>
            <a:r>
              <a:rPr lang="en-US" sz="2000" dirty="0" err="1">
                <a:solidFill>
                  <a:srgbClr val="FF0000"/>
                </a:solidFill>
              </a:rPr>
              <a:t>keras.layers.SimpleRNN</a:t>
            </a:r>
            <a:r>
              <a:rPr lang="en-US" sz="2000" dirty="0">
                <a:solidFill>
                  <a:srgbClr val="FF0000"/>
                </a:solidFill>
              </a:rPr>
              <a:t>(16)</a:t>
            </a:r>
            <a:r>
              <a:rPr lang="en-US" sz="2000" dirty="0"/>
              <a:t>,</a:t>
            </a:r>
          </a:p>
          <a:p>
            <a:pPr marL="0" indent="0">
              <a:buNone/>
            </a:pPr>
            <a:r>
              <a:rPr lang="en-US" sz="2000" dirty="0"/>
              <a:t>                          </a:t>
            </a:r>
            <a:r>
              <a:rPr lang="en-US" sz="2000" dirty="0" err="1"/>
              <a:t>keras.layers.Dense</a:t>
            </a:r>
            <a:r>
              <a:rPr lang="en-US" sz="2000" dirty="0"/>
              <a:t>(1),])</a:t>
            </a:r>
          </a:p>
          <a:p>
            <a:pPr marL="0" indent="0">
              <a:buNone/>
            </a:pPr>
            <a:endParaRPr lang="en-US" sz="2000" dirty="0"/>
          </a:p>
          <a:p>
            <a:pPr marL="0" indent="0">
              <a:buNone/>
            </a:pPr>
            <a:r>
              <a:rPr lang="en-US" sz="2000" dirty="0" err="1"/>
              <a:t>model.compile</a:t>
            </a:r>
            <a:r>
              <a:rPr lang="en-US" sz="2000" dirty="0"/>
              <a:t>(optimizer="</a:t>
            </a:r>
            <a:r>
              <a:rPr lang="en-US" sz="2000" dirty="0" err="1"/>
              <a:t>rmsprop</a:t>
            </a:r>
            <a:r>
              <a:rPr lang="en-US" sz="2000" dirty="0"/>
              <a:t>", loss="</a:t>
            </a:r>
            <a:r>
              <a:rPr lang="en-US" sz="2000" dirty="0" err="1"/>
              <a:t>mse</a:t>
            </a:r>
            <a:r>
              <a:rPr lang="en-US" sz="2000" dirty="0"/>
              <a:t>", metrics=["</a:t>
            </a:r>
            <a:r>
              <a:rPr lang="en-US" sz="2000" dirty="0" err="1"/>
              <a:t>mae</a:t>
            </a:r>
            <a:r>
              <a:rPr lang="en-US" sz="2000" dirty="0"/>
              <a:t>"])</a:t>
            </a:r>
          </a:p>
          <a:p>
            <a:pPr marL="0" indent="0">
              <a:buNone/>
            </a:pPr>
            <a:endParaRPr lang="en-US" sz="2000" dirty="0"/>
          </a:p>
          <a:p>
            <a:pPr marL="0" indent="0">
              <a:buNone/>
            </a:pPr>
            <a:r>
              <a:rPr lang="en-US" sz="2000" dirty="0" err="1"/>
              <a:t>history_lstm</a:t>
            </a:r>
            <a:r>
              <a:rPr lang="en-US" sz="2000" dirty="0"/>
              <a:t> = </a:t>
            </a:r>
            <a:r>
              <a:rPr lang="en-US" sz="2000" dirty="0" err="1"/>
              <a:t>model.fit</a:t>
            </a:r>
            <a:r>
              <a:rPr lang="en-US" sz="2000" dirty="0"/>
              <a:t>(</a:t>
            </a:r>
            <a:r>
              <a:rPr lang="en-US" sz="2000" dirty="0" err="1"/>
              <a:t>training_inputs</a:t>
            </a:r>
            <a:r>
              <a:rPr lang="en-US" sz="2000" dirty="0"/>
              <a:t>, </a:t>
            </a:r>
            <a:r>
              <a:rPr lang="en-US" sz="2000" dirty="0" err="1"/>
              <a:t>training_targets</a:t>
            </a:r>
            <a:r>
              <a:rPr lang="en-US" sz="2000" dirty="0"/>
              <a:t>, epochs=20,</a:t>
            </a:r>
          </a:p>
          <a:p>
            <a:pPr marL="0" indent="0">
              <a:buNone/>
            </a:pPr>
            <a:r>
              <a:rPr lang="en-US" sz="2000" dirty="0"/>
              <a:t>                          </a:t>
            </a:r>
            <a:r>
              <a:rPr lang="en-US" sz="2000" dirty="0" err="1"/>
              <a:t>validation_data</a:t>
            </a:r>
            <a:r>
              <a:rPr lang="en-US" sz="2000" dirty="0"/>
              <a:t>=(</a:t>
            </a:r>
            <a:r>
              <a:rPr lang="en-US" sz="2000" dirty="0" err="1"/>
              <a:t>validation_inputs</a:t>
            </a:r>
            <a:r>
              <a:rPr lang="en-US" sz="2000" dirty="0"/>
              <a:t>, </a:t>
            </a:r>
            <a:r>
              <a:rPr lang="en-US" sz="2000" dirty="0" err="1"/>
              <a:t>validation_targets</a:t>
            </a:r>
            <a:r>
              <a:rPr lang="en-US" sz="2000" dirty="0"/>
              <a:t>))</a:t>
            </a:r>
          </a:p>
          <a:p>
            <a:pPr marL="0" indent="0">
              <a:buNone/>
            </a:pPr>
            <a:endParaRPr lang="en-US" sz="2000" dirty="0"/>
          </a:p>
          <a:p>
            <a:r>
              <a:rPr lang="en-US" sz="2400" dirty="0"/>
              <a:t>This is our first RNN model.</a:t>
            </a:r>
          </a:p>
          <a:p>
            <a:r>
              <a:rPr lang="en-US" sz="2400" dirty="0"/>
              <a:t>It uses a “</a:t>
            </a:r>
            <a:r>
              <a:rPr lang="en-US" sz="2400" dirty="0" err="1"/>
              <a:t>SimpleRNN</a:t>
            </a:r>
            <a:r>
              <a:rPr lang="en-US" sz="2400" dirty="0"/>
              <a:t>” layer.</a:t>
            </a:r>
          </a:p>
          <a:p>
            <a:r>
              <a:rPr lang="en-US" sz="2400" dirty="0"/>
              <a:t>We will see in detail how RNNs work in the next set of slides.</a:t>
            </a:r>
          </a:p>
          <a:p>
            <a:pPr marL="0" indent="0">
              <a:buNone/>
            </a:pPr>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70</a:t>
            </a:fld>
            <a:endParaRPr lang="en-US" dirty="0"/>
          </a:p>
        </p:txBody>
      </p:sp>
    </p:spTree>
    <p:extLst>
      <p:ext uri="{BB962C8B-B14F-4D97-AF65-F5344CB8AC3E}">
        <p14:creationId xmlns:p14="http://schemas.microsoft.com/office/powerpoint/2010/main" val="40630844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4191000" cy="990600"/>
          </a:xfrm>
        </p:spPr>
        <p:txBody>
          <a:bodyPr/>
          <a:lstStyle/>
          <a:p>
            <a:r>
              <a:rPr lang="en-US" dirty="0"/>
              <a:t>RNN Results</a:t>
            </a:r>
          </a:p>
        </p:txBody>
      </p:sp>
      <p:sp>
        <p:nvSpPr>
          <p:cNvPr id="3" name="Content Placeholder 2"/>
          <p:cNvSpPr>
            <a:spLocks noGrp="1"/>
          </p:cNvSpPr>
          <p:nvPr>
            <p:ph idx="1"/>
          </p:nvPr>
        </p:nvSpPr>
        <p:spPr>
          <a:xfrm>
            <a:off x="304800" y="1752600"/>
            <a:ext cx="8305800" cy="2514600"/>
          </a:xfrm>
        </p:spPr>
        <p:txBody>
          <a:bodyPr/>
          <a:lstStyle/>
          <a:p>
            <a:r>
              <a:rPr lang="en-US" sz="2400" dirty="0"/>
              <a:t>Validation MAE: </a:t>
            </a:r>
          </a:p>
          <a:p>
            <a:pPr lvl="1"/>
            <a:r>
              <a:rPr lang="en-US" sz="2000" dirty="0"/>
              <a:t>RNN: 2.31 to 2.34.</a:t>
            </a:r>
          </a:p>
          <a:p>
            <a:pPr lvl="1"/>
            <a:r>
              <a:rPr lang="en-US" sz="2000" dirty="0"/>
              <a:t>Fully-connected network:</a:t>
            </a:r>
            <a:br>
              <a:rPr lang="en-US" sz="2000" dirty="0"/>
            </a:br>
            <a:r>
              <a:rPr lang="en-US" sz="2000" dirty="0"/>
              <a:t>2.54 to 2.66.</a:t>
            </a:r>
          </a:p>
          <a:p>
            <a:pPr lvl="1"/>
            <a:r>
              <a:rPr lang="en-US" sz="2000" dirty="0"/>
              <a:t>“Naïve” method: 2.46.</a:t>
            </a:r>
          </a:p>
          <a:p>
            <a:r>
              <a:rPr lang="en-US" sz="2400" dirty="0"/>
              <a:t>Test MAE:</a:t>
            </a:r>
          </a:p>
          <a:p>
            <a:pPr lvl="1"/>
            <a:r>
              <a:rPr lang="en-US" sz="2000" dirty="0"/>
              <a:t>RNN: 2.45-2.48.</a:t>
            </a:r>
          </a:p>
          <a:p>
            <a:pPr lvl="1"/>
            <a:r>
              <a:rPr lang="en-US" sz="2000" dirty="0"/>
              <a:t>Fully-connected network: ranged from 2.63 to 2.71.</a:t>
            </a:r>
          </a:p>
          <a:p>
            <a:pPr lvl="1"/>
            <a:r>
              <a:rPr lang="en-US" sz="2000" dirty="0"/>
              <a:t>“Naïve” method: 2.62.</a:t>
            </a:r>
          </a:p>
          <a:p>
            <a:r>
              <a:rPr lang="en-US" sz="2400" dirty="0"/>
              <a:t>Each model was trained and evaluated 8 times.</a:t>
            </a:r>
          </a:p>
          <a:p>
            <a:r>
              <a:rPr lang="en-US" sz="2400" dirty="0"/>
              <a:t>The RNN works better, but the improvement is </a:t>
            </a:r>
            <a:r>
              <a:rPr lang="en-US" sz="2400"/>
              <a:t>not dramatic.</a:t>
            </a:r>
            <a:endParaRPr lang="en-US" sz="2400" dirty="0"/>
          </a:p>
          <a:p>
            <a:pPr lvl="1"/>
            <a:r>
              <a:rPr lang="en-US" sz="2000" dirty="0"/>
              <a:t>In other datasets, bigger (or smaller) differences in accuracy can be observed.</a:t>
            </a:r>
          </a:p>
          <a:p>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71</a:t>
            </a:fld>
            <a:endParaRPr lang="en-US" dirty="0"/>
          </a:p>
        </p:txBody>
      </p:sp>
      <p:pic>
        <p:nvPicPr>
          <p:cNvPr id="6" name="Picture 5"/>
          <p:cNvPicPr>
            <a:picLocks noChangeAspect="1"/>
          </p:cNvPicPr>
          <p:nvPr/>
        </p:nvPicPr>
        <p:blipFill>
          <a:blip r:embed="rId2"/>
          <a:stretch>
            <a:fillRect/>
          </a:stretch>
        </p:blipFill>
        <p:spPr>
          <a:xfrm>
            <a:off x="4191600" y="152400"/>
            <a:ext cx="4800000" cy="3352381"/>
          </a:xfrm>
          <a:prstGeom prst="rect">
            <a:avLst/>
          </a:prstGeom>
        </p:spPr>
      </p:pic>
    </p:spTree>
    <p:extLst>
      <p:ext uri="{BB962C8B-B14F-4D97-AF65-F5344CB8AC3E}">
        <p14:creationId xmlns:p14="http://schemas.microsoft.com/office/powerpoint/2010/main" val="4000060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Speech and Time Series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dirty="0"/>
          </a:p>
        </p:txBody>
      </p:sp>
      <p:sp>
        <p:nvSpPr>
          <p:cNvPr id="5" name="Content Placeholder 4"/>
          <p:cNvSpPr>
            <a:spLocks noGrp="1"/>
          </p:cNvSpPr>
          <p:nvPr>
            <p:ph idx="1"/>
          </p:nvPr>
        </p:nvSpPr>
        <p:spPr>
          <a:xfrm>
            <a:off x="457200" y="1447800"/>
            <a:ext cx="8229600" cy="1274195"/>
          </a:xfrm>
          <a:prstGeom prst="rect">
            <a:avLst/>
          </a:prstGeom>
        </p:spPr>
        <p:txBody>
          <a:bodyPr>
            <a:spAutoFit/>
          </a:bodyPr>
          <a:lstStyle/>
          <a:p>
            <a:r>
              <a:rPr lang="en-US" sz="2400" dirty="0"/>
              <a:t>The difference between speech and text is that speech data comes from audio, whereas text data is written.</a:t>
            </a:r>
          </a:p>
          <a:p>
            <a:r>
              <a:rPr lang="en-US" sz="2400" dirty="0"/>
              <a:t>We will not cover speech recognition this semester.</a:t>
            </a:r>
            <a:endParaRPr lang="en-US" sz="2000" dirty="0"/>
          </a:p>
        </p:txBody>
      </p:sp>
    </p:spTree>
    <p:extLst>
      <p:ext uri="{BB962C8B-B14F-4D97-AF65-F5344CB8AC3E}">
        <p14:creationId xmlns:p14="http://schemas.microsoft.com/office/powerpoint/2010/main" val="2745445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r>
              <a:rPr lang="en-US" dirty="0"/>
              <a:t>Types of Time Series Analysis</a:t>
            </a:r>
          </a:p>
        </p:txBody>
      </p:sp>
      <p:sp>
        <p:nvSpPr>
          <p:cNvPr id="3" name="Content Placeholder 2"/>
          <p:cNvSpPr>
            <a:spLocks noGrp="1"/>
          </p:cNvSpPr>
          <p:nvPr>
            <p:ph idx="1"/>
          </p:nvPr>
        </p:nvSpPr>
        <p:spPr>
          <a:xfrm>
            <a:off x="245985" y="1524000"/>
            <a:ext cx="8652030" cy="3958130"/>
          </a:xfrm>
        </p:spPr>
        <p:txBody>
          <a:bodyPr/>
          <a:lstStyle/>
          <a:p>
            <a:r>
              <a:rPr lang="en-US" sz="2400" dirty="0"/>
              <a:t>Forecasting future elements (commodity prices, temperature, …).</a:t>
            </a:r>
          </a:p>
          <a:p>
            <a:r>
              <a:rPr lang="en-US" sz="2400" dirty="0"/>
              <a:t>Classification: assigning a class label to a time series.</a:t>
            </a:r>
          </a:p>
          <a:p>
            <a:pPr lvl="1"/>
            <a:r>
              <a:rPr lang="en-US" sz="2000" dirty="0"/>
              <a:t>Song recognition: sing a tune to your phone, have it recognize the song.</a:t>
            </a:r>
          </a:p>
          <a:p>
            <a:pPr lvl="1"/>
            <a:r>
              <a:rPr lang="en-US" sz="2000" dirty="0"/>
              <a:t>Activity recognition: observe a human activity, recognize the type, such as walking, cooking, talking on the phone, etc.</a:t>
            </a:r>
          </a:p>
          <a:p>
            <a:r>
              <a:rPr lang="en-US" sz="2400" dirty="0"/>
              <a:t>Spotting: identifying the start and end points of an event of interest.</a:t>
            </a:r>
          </a:p>
          <a:p>
            <a:pPr lvl="1"/>
            <a:r>
              <a:rPr lang="en-US" sz="2000" dirty="0"/>
              <a:t>Find in an audio recording the time interval when a specific phrase is said.</a:t>
            </a:r>
          </a:p>
          <a:p>
            <a:pPr lvl="1"/>
            <a:r>
              <a:rPr lang="en-US" sz="2000" dirty="0"/>
              <a:t>Find in a video the time interval when a specific activity occurs.</a:t>
            </a:r>
          </a:p>
          <a:p>
            <a:r>
              <a:rPr lang="en-US" sz="2400" dirty="0"/>
              <a:t>Sequence-to-sequence translation.</a:t>
            </a:r>
          </a:p>
          <a:p>
            <a:pPr lvl="1"/>
            <a:r>
              <a:rPr lang="en-US" sz="2000" dirty="0"/>
              <a:t>Take an audio recording as input, produce text as output.</a:t>
            </a:r>
          </a:p>
          <a:p>
            <a:pPr lvl="1"/>
            <a:r>
              <a:rPr lang="en-US" sz="2000" dirty="0"/>
              <a:t>Take English text as input, produce a Spanish translation as output.</a:t>
            </a:r>
          </a:p>
          <a:p>
            <a:endParaRPr lang="en-US" sz="20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dirty="0"/>
          </a:p>
        </p:txBody>
      </p:sp>
    </p:spTree>
    <p:extLst>
      <p:ext uri="{BB962C8B-B14F-4D97-AF65-F5344CB8AC3E}">
        <p14:creationId xmlns:p14="http://schemas.microsoft.com/office/powerpoint/2010/main" val="28052012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0B5889944BB334799533CD849BA11EA" ma:contentTypeVersion="13" ma:contentTypeDescription="Create a new document." ma:contentTypeScope="" ma:versionID="f98ea0103e7521bf603d3d4b74d9017f">
  <xsd:schema xmlns:xsd="http://www.w3.org/2001/XMLSchema" xmlns:xs="http://www.w3.org/2001/XMLSchema" xmlns:p="http://schemas.microsoft.com/office/2006/metadata/properties" xmlns:ns3="10f37ff0-b97a-40d0-a943-a94b1e0ce6f2" xmlns:ns4="169f0bbc-c66a-4669-ba93-1a37129081a6" targetNamespace="http://schemas.microsoft.com/office/2006/metadata/properties" ma:root="true" ma:fieldsID="19670c01b5dc22d4ce3a7867501a5d1e" ns3:_="" ns4:_="">
    <xsd:import namespace="10f37ff0-b97a-40d0-a943-a94b1e0ce6f2"/>
    <xsd:import namespace="169f0bbc-c66a-4669-ba93-1a37129081a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f37ff0-b97a-40d0-a943-a94b1e0ce6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69f0bbc-c66a-4669-ba93-1a37129081a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E5B7A5-AE0D-440D-8A7D-7039F6E1934A}">
  <ds:schemaRefs>
    <ds:schemaRef ds:uri="http://schemas.microsoft.com/office/2006/metadata/properties"/>
    <ds:schemaRef ds:uri="http://purl.org/dc/dcmitype/"/>
    <ds:schemaRef ds:uri="10f37ff0-b97a-40d0-a943-a94b1e0ce6f2"/>
    <ds:schemaRef ds:uri="http://schemas.openxmlformats.org/package/2006/metadata/core-properties"/>
    <ds:schemaRef ds:uri="http://schemas.microsoft.com/office/2006/documentManagement/types"/>
    <ds:schemaRef ds:uri="169f0bbc-c66a-4669-ba93-1a37129081a6"/>
    <ds:schemaRef ds:uri="http://www.w3.org/XML/1998/namespace"/>
    <ds:schemaRef ds:uri="http://purl.org/dc/elements/1.1/"/>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28C29AB4-BBD1-47A6-B797-A5E4C9BB9F8F}">
  <ds:schemaRefs>
    <ds:schemaRef ds:uri="http://schemas.microsoft.com/sharepoint/v3/contenttype/forms"/>
  </ds:schemaRefs>
</ds:datastoreItem>
</file>

<file path=customXml/itemProps3.xml><?xml version="1.0" encoding="utf-8"?>
<ds:datastoreItem xmlns:ds="http://schemas.openxmlformats.org/officeDocument/2006/customXml" ds:itemID="{5E5C4AE7-F87F-4424-B8DD-FCD225F4FB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f37ff0-b97a-40d0-a943-a94b1e0ce6f2"/>
    <ds:schemaRef ds:uri="169f0bbc-c66a-4669-ba93-1a37129081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8834</TotalTime>
  <Words>7099</Words>
  <Application>Microsoft Office PowerPoint</Application>
  <PresentationFormat>On-screen Show (4:3)</PresentationFormat>
  <Paragraphs>808</Paragraphs>
  <Slides>71</Slides>
  <Notes>47</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71</vt:i4>
      </vt:variant>
    </vt:vector>
  </HeadingPairs>
  <TitlesOfParts>
    <vt:vector size="76" baseType="lpstr">
      <vt:lpstr>Arial</vt:lpstr>
      <vt:lpstr>Calibri</vt:lpstr>
      <vt:lpstr>Cambria Math</vt:lpstr>
      <vt:lpstr>Courier New</vt:lpstr>
      <vt:lpstr>Office Theme</vt:lpstr>
      <vt:lpstr>PowerPoint Presentation</vt:lpstr>
      <vt:lpstr>Sequential Data</vt:lpstr>
      <vt:lpstr>Time Series</vt:lpstr>
      <vt:lpstr>Dimensionality of Vectors</vt:lpstr>
      <vt:lpstr>Time Series Terminology</vt:lpstr>
      <vt:lpstr>Strings and Time Series</vt:lpstr>
      <vt:lpstr>Text and Time Series</vt:lpstr>
      <vt:lpstr>Speech and Time Series</vt:lpstr>
      <vt:lpstr>Types of Time Series Analysis</vt:lpstr>
      <vt:lpstr>Time Series Example: Signs</vt:lpstr>
      <vt:lpstr>Example: The ASL Sign for "again"</vt:lpstr>
      <vt:lpstr>Example: The ASL Sign for "bicycle"</vt:lpstr>
      <vt:lpstr>Representing Signs as Time Series</vt:lpstr>
      <vt:lpstr>Example: Hand Positions as Features</vt:lpstr>
      <vt:lpstr>Example: Hand Positions as Features</vt:lpstr>
      <vt:lpstr>Example: Hand Positions as Features</vt:lpstr>
      <vt:lpstr>Example: The Jena Climate Dataset</vt:lpstr>
      <vt:lpstr>Plan for the Next Few Weeks</vt:lpstr>
      <vt:lpstr>Plan for the Next Few Weeks</vt:lpstr>
      <vt:lpstr>Jena Climate Dataset: A Closer Look</vt:lpstr>
      <vt:lpstr>Jena Climate Dataset: A Closer Look</vt:lpstr>
      <vt:lpstr>Reading the Data</vt:lpstr>
      <vt:lpstr>Reading the Data</vt:lpstr>
      <vt:lpstr>Visualizing the Data</vt:lpstr>
      <vt:lpstr>Training, Validation, Test Data</vt:lpstr>
      <vt:lpstr>Normalizing the Data</vt:lpstr>
      <vt:lpstr>Normalizing the Data</vt:lpstr>
      <vt:lpstr>Normalizing the Data</vt:lpstr>
      <vt:lpstr>Normalizing the Data</vt:lpstr>
      <vt:lpstr>Normalizing the Data</vt:lpstr>
      <vt:lpstr>Normalizing the Data</vt:lpstr>
      <vt:lpstr>Normalizing the Data</vt:lpstr>
      <vt:lpstr>Inputs and Target Outputs</vt:lpstr>
      <vt:lpstr>Inputs and Target Outputs</vt:lpstr>
      <vt:lpstr>Creating a Training Set</vt:lpstr>
      <vt:lpstr>Creating a Training Set</vt:lpstr>
      <vt:lpstr>Creating a Training Set</vt:lpstr>
      <vt:lpstr>Selecting a Random Input</vt:lpstr>
      <vt:lpstr>Sampling the Input</vt:lpstr>
      <vt:lpstr>Updated Code for Random Sample</vt:lpstr>
      <vt:lpstr>Creating a Set of Examples</vt:lpstr>
      <vt:lpstr>Creating a Training Set</vt:lpstr>
      <vt:lpstr>Creating a Validation Set</vt:lpstr>
      <vt:lpstr>Creating a Test Set</vt:lpstr>
      <vt:lpstr>A Naïve Method</vt:lpstr>
      <vt:lpstr>A Naïve Method</vt:lpstr>
      <vt:lpstr>Rationale for the Naïve Method</vt:lpstr>
      <vt:lpstr>Example Results of the Naïve Method</vt:lpstr>
      <vt:lpstr>Example Results of the Naïve Method</vt:lpstr>
      <vt:lpstr>Example Results of the Naïve Method</vt:lpstr>
      <vt:lpstr>Evaluating the Naïve Method</vt:lpstr>
      <vt:lpstr>Evaluating the Naïve Method</vt:lpstr>
      <vt:lpstr>Why Bother with a Naïve Method</vt:lpstr>
      <vt:lpstr>Using a Neural Network</vt:lpstr>
      <vt:lpstr>MAE on Validation and Test Set</vt:lpstr>
      <vt:lpstr>MAE on Validation and Test Set</vt:lpstr>
      <vt:lpstr>“Naïve” vs. Neural Network</vt:lpstr>
      <vt:lpstr>“Naïve” vs. Neural Network</vt:lpstr>
      <vt:lpstr>A Closer Look at the Model</vt:lpstr>
      <vt:lpstr>Output of the Network</vt:lpstr>
      <vt:lpstr>Regression Problem</vt:lpstr>
      <vt:lpstr>Regression Problem</vt:lpstr>
      <vt:lpstr>Callbacks for Saving Best Model</vt:lpstr>
      <vt:lpstr>Loading the Best Model</vt:lpstr>
      <vt:lpstr>Using the Training History</vt:lpstr>
      <vt:lpstr>Visualizing the  Training Progress</vt:lpstr>
      <vt:lpstr>Visualizing the  Training Progress</vt:lpstr>
      <vt:lpstr>Visualizing the  Training Progress</vt:lpstr>
      <vt:lpstr>Preview: RNNs</vt:lpstr>
      <vt:lpstr>Preview: RNNs</vt:lpstr>
      <vt:lpstr>RNN Results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athitsos</dc:creator>
  <cp:lastModifiedBy>Vassilis Athitsos</cp:lastModifiedBy>
  <cp:revision>804</cp:revision>
  <dcterms:created xsi:type="dcterms:W3CDTF">2006-08-16T00:00:00Z</dcterms:created>
  <dcterms:modified xsi:type="dcterms:W3CDTF">2025-01-11T01:31:56Z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0x01010080B5889944BB334799533CD849BA11EA</vt:lpwstr>
  </property>
</Properties>
</file>