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2"/>
  </p:notesMasterIdLst>
  <p:handoutMasterIdLst>
    <p:handoutMasterId r:id="rId63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2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5" r:id="rId40"/>
    <p:sldId id="291" r:id="rId41"/>
    <p:sldId id="292" r:id="rId42"/>
    <p:sldId id="293" r:id="rId43"/>
    <p:sldId id="294" r:id="rId44"/>
    <p:sldId id="296" r:id="rId45"/>
    <p:sldId id="297" r:id="rId46"/>
    <p:sldId id="298" r:id="rId47"/>
    <p:sldId id="299" r:id="rId48"/>
    <p:sldId id="300" r:id="rId49"/>
    <p:sldId id="304" r:id="rId50"/>
    <p:sldId id="301" r:id="rId51"/>
    <p:sldId id="302" r:id="rId52"/>
    <p:sldId id="303" r:id="rId53"/>
    <p:sldId id="305" r:id="rId54"/>
    <p:sldId id="306" r:id="rId55"/>
    <p:sldId id="307" r:id="rId56"/>
    <p:sldId id="308" r:id="rId57"/>
    <p:sldId id="310" r:id="rId58"/>
    <p:sldId id="309" r:id="rId59"/>
    <p:sldId id="311" r:id="rId60"/>
    <p:sldId id="312" r:id="rId6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221B31-73C6-4CA7-9934-EA1D01D7ABF9}" v="4" dt="2025-01-11T01:32:37.3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1" autoAdjust="0"/>
    <p:restoredTop sz="92284" autoAdjust="0"/>
  </p:normalViewPr>
  <p:slideViewPr>
    <p:cSldViewPr>
      <p:cViewPr varScale="1">
        <p:scale>
          <a:sx n="93" d="100"/>
          <a:sy n="93" d="100"/>
        </p:scale>
        <p:origin x="3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332"/>
    </p:cViewPr>
  </p:sorterViewPr>
  <p:notesViewPr>
    <p:cSldViewPr>
      <p:cViewPr varScale="1">
        <p:scale>
          <a:sx n="87" d="100"/>
          <a:sy n="87" d="100"/>
        </p:scale>
        <p:origin x="-1254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handoutMaster" Target="handoutMasters/handoutMaster1.xml"/><Relationship Id="rId68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silis Athitsos" userId="cac912e4-cfd7-44a5-98fd-59802aaf955c" providerId="ADAL" clId="{2D221B31-73C6-4CA7-9934-EA1D01D7ABF9}"/>
    <pc:docChg chg="modSld">
      <pc:chgData name="Vassilis Athitsos" userId="cac912e4-cfd7-44a5-98fd-59802aaf955c" providerId="ADAL" clId="{2D221B31-73C6-4CA7-9934-EA1D01D7ABF9}" dt="2025-01-11T01:32:37.388" v="3" actId="20577"/>
      <pc:docMkLst>
        <pc:docMk/>
      </pc:docMkLst>
      <pc:sldChg chg="modSp">
        <pc:chgData name="Vassilis Athitsos" userId="cac912e4-cfd7-44a5-98fd-59802aaf955c" providerId="ADAL" clId="{2D221B31-73C6-4CA7-9934-EA1D01D7ABF9}" dt="2025-01-11T01:32:37.388" v="3" actId="20577"/>
        <pc:sldMkLst>
          <pc:docMk/>
          <pc:sldMk cId="3255105699" sldId="256"/>
        </pc:sldMkLst>
        <pc:spChg chg="mod">
          <ac:chgData name="Vassilis Athitsos" userId="cac912e4-cfd7-44a5-98fd-59802aaf955c" providerId="ADAL" clId="{2D221B31-73C6-4CA7-9934-EA1D01D7ABF9}" dt="2025-01-11T01:32:37.388" v="3" actId="20577"/>
          <ac:spMkLst>
            <pc:docMk/>
            <pc:sldMk cId="3255105699" sldId="256"/>
            <ac:spMk id="5" creationId="{00000000-0000-0000-0000-000000000000}"/>
          </ac:spMkLst>
        </pc:spChg>
      </pc:sldChg>
    </pc:docChg>
  </pc:docChgLst>
  <pc:docChgLst>
    <pc:chgData name="Athitsos, Vassilis" userId="cac912e4-cfd7-44a5-98fd-59802aaf955c" providerId="ADAL" clId="{9E66B4ED-FA76-43D7-98EF-7AB8AF7A4B64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8421C-8D12-40DA-9A7B-265D7490C88C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CA3C7-F538-4CDD-A942-504D0B9CC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23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BB22C-122D-4EE2-9812-B1AA4CFA3383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95B3F-8216-487B-AC35-BDA899023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10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10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29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55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07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57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02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98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08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40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42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57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30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5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7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63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3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01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714B-E11A-4793-9D4B-C7DA0B002A2E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6908-18CF-4D46-A568-031B411BADDC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A0BF-8AB8-438E-8F5F-3BC988050D5C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D551-D1C9-475F-8F97-B5E238F846DE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5A71D-2E90-4908-919F-619FDB1089CE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358A-EF12-449E-95F9-53ECB702F323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F9DE-364F-4108-BF86-9295B2495FBB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91E9-5B6C-4491-8FE2-FE8BB8D7CBC7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32F4-B520-430E-BC9F-5620D1D82898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1798-164E-4412-9238-A87AFC6688E7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5C6D-AA2A-4233-A83B-6410688265D8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F1508-6116-47D0-9391-D505EF128AA1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2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40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36.png"/><Relationship Id="rId4" Type="http://schemas.openxmlformats.org/officeDocument/2006/relationships/image" Target="../media/image39.png"/><Relationship Id="rId9" Type="http://schemas.openxmlformats.org/officeDocument/2006/relationships/image" Target="../media/image9.png"/><Relationship Id="rId14" Type="http://schemas.openxmlformats.org/officeDocument/2006/relationships/image" Target="../media/image43.png"/><Relationship Id="rId2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44.png"/><Relationship Id="rId21" Type="http://schemas.openxmlformats.org/officeDocument/2006/relationships/image" Target="../media/image37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49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8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47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46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3.png"/><Relationship Id="rId18" Type="http://schemas.openxmlformats.org/officeDocument/2006/relationships/image" Target="../media/image54.png"/><Relationship Id="rId26" Type="http://schemas.openxmlformats.org/officeDocument/2006/relationships/image" Target="../media/image25.png"/><Relationship Id="rId3" Type="http://schemas.openxmlformats.org/officeDocument/2006/relationships/image" Target="../media/image50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52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51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5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38.png"/><Relationship Id="rId27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18" Type="http://schemas.openxmlformats.org/officeDocument/2006/relationships/image" Target="../media/image59.png"/><Relationship Id="rId3" Type="http://schemas.openxmlformats.org/officeDocument/2006/relationships/image" Target="../media/image4.png"/><Relationship Id="rId21" Type="http://schemas.openxmlformats.org/officeDocument/2006/relationships/image" Target="../media/image62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56.png"/><Relationship Id="rId15" Type="http://schemas.openxmlformats.org/officeDocument/2006/relationships/image" Target="../media/image18.png"/><Relationship Id="rId23" Type="http://schemas.openxmlformats.org/officeDocument/2006/relationships/image" Target="../media/image64.png"/><Relationship Id="rId10" Type="http://schemas.openxmlformats.org/officeDocument/2006/relationships/image" Target="../media/image13.png"/><Relationship Id="rId19" Type="http://schemas.openxmlformats.org/officeDocument/2006/relationships/image" Target="../media/image60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7.png"/><Relationship Id="rId22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18" Type="http://schemas.openxmlformats.org/officeDocument/2006/relationships/image" Target="../media/image59.png"/><Relationship Id="rId3" Type="http://schemas.openxmlformats.org/officeDocument/2006/relationships/image" Target="../media/image4.png"/><Relationship Id="rId21" Type="http://schemas.openxmlformats.org/officeDocument/2006/relationships/image" Target="../media/image62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56.png"/><Relationship Id="rId15" Type="http://schemas.openxmlformats.org/officeDocument/2006/relationships/image" Target="../media/image18.png"/><Relationship Id="rId23" Type="http://schemas.openxmlformats.org/officeDocument/2006/relationships/image" Target="../media/image64.png"/><Relationship Id="rId10" Type="http://schemas.openxmlformats.org/officeDocument/2006/relationships/image" Target="../media/image13.png"/><Relationship Id="rId19" Type="http://schemas.openxmlformats.org/officeDocument/2006/relationships/image" Target="../media/image60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7.png"/><Relationship Id="rId22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0.png"/><Relationship Id="rId18" Type="http://schemas.openxmlformats.org/officeDocument/2006/relationships/image" Target="../media/image69.png"/><Relationship Id="rId21" Type="http://schemas.openxmlformats.org/officeDocument/2006/relationships/image" Target="../media/image72.png"/><Relationship Id="rId17" Type="http://schemas.openxmlformats.org/officeDocument/2006/relationships/image" Target="../media/image68.png"/><Relationship Id="rId25" Type="http://schemas.openxmlformats.org/officeDocument/2006/relationships/image" Target="../media/image76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75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19" Type="http://schemas.openxmlformats.org/officeDocument/2006/relationships/image" Target="../media/image7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9.png"/><Relationship Id="rId7" Type="http://schemas.openxmlformats.org/officeDocument/2006/relationships/image" Target="../media/image92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9.png"/><Relationship Id="rId7" Type="http://schemas.openxmlformats.org/officeDocument/2006/relationships/image" Target="../media/image92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34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3.png"/><Relationship Id="rId2" Type="http://schemas.openxmlformats.org/officeDocument/2006/relationships/image" Target="../media/image98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31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34.png"/><Relationship Id="rId3" Type="http://schemas.openxmlformats.org/officeDocument/2006/relationships/image" Target="../media/image98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3.png"/><Relationship Id="rId2" Type="http://schemas.openxmlformats.org/officeDocument/2006/relationships/image" Target="../media/image99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31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34.png"/><Relationship Id="rId3" Type="http://schemas.openxmlformats.org/officeDocument/2006/relationships/image" Target="../media/image98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3.png"/><Relationship Id="rId2" Type="http://schemas.openxmlformats.org/officeDocument/2006/relationships/image" Target="../media/image100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31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34.png"/><Relationship Id="rId3" Type="http://schemas.openxmlformats.org/officeDocument/2006/relationships/image" Target="../media/image98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3.png"/><Relationship Id="rId2" Type="http://schemas.openxmlformats.org/officeDocument/2006/relationships/image" Target="../media/image10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31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34.png"/><Relationship Id="rId3" Type="http://schemas.openxmlformats.org/officeDocument/2006/relationships/image" Target="../media/image98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3.png"/><Relationship Id="rId2" Type="http://schemas.openxmlformats.org/officeDocument/2006/relationships/image" Target="../media/image102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31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34.png"/><Relationship Id="rId3" Type="http://schemas.openxmlformats.org/officeDocument/2006/relationships/image" Target="../media/image98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3.png"/><Relationship Id="rId2" Type="http://schemas.openxmlformats.org/officeDocument/2006/relationships/image" Target="../media/image10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31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7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" Type="http://schemas.openxmlformats.org/officeDocument/2006/relationships/image" Target="../media/image110.png"/><Relationship Id="rId16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10" Type="http://schemas.openxmlformats.org/officeDocument/2006/relationships/image" Target="../media/image118.png"/><Relationship Id="rId19" Type="http://schemas.openxmlformats.org/officeDocument/2006/relationships/image" Target="../media/image127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18" Type="http://schemas.openxmlformats.org/officeDocument/2006/relationships/image" Target="../media/image14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17" Type="http://schemas.openxmlformats.org/officeDocument/2006/relationships/image" Target="../media/image143.png"/><Relationship Id="rId2" Type="http://schemas.openxmlformats.org/officeDocument/2006/relationships/image" Target="../media/image128.png"/><Relationship Id="rId16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5" Type="http://schemas.openxmlformats.org/officeDocument/2006/relationships/image" Target="../media/image141.png"/><Relationship Id="rId10" Type="http://schemas.openxmlformats.org/officeDocument/2006/relationships/image" Target="../media/image136.png"/><Relationship Id="rId19" Type="http://schemas.openxmlformats.org/officeDocument/2006/relationships/image" Target="../media/image145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14" Type="http://schemas.openxmlformats.org/officeDocument/2006/relationships/image" Target="../media/image14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18" Type="http://schemas.openxmlformats.org/officeDocument/2006/relationships/image" Target="../media/image14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17" Type="http://schemas.openxmlformats.org/officeDocument/2006/relationships/image" Target="../media/image143.png"/><Relationship Id="rId2" Type="http://schemas.openxmlformats.org/officeDocument/2006/relationships/image" Target="../media/image128.png"/><Relationship Id="rId16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5" Type="http://schemas.openxmlformats.org/officeDocument/2006/relationships/image" Target="../media/image141.png"/><Relationship Id="rId10" Type="http://schemas.openxmlformats.org/officeDocument/2006/relationships/image" Target="../media/image136.png"/><Relationship Id="rId19" Type="http://schemas.openxmlformats.org/officeDocument/2006/relationships/image" Target="../media/image145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14" Type="http://schemas.openxmlformats.org/officeDocument/2006/relationships/image" Target="../media/image14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18" Type="http://schemas.openxmlformats.org/officeDocument/2006/relationships/image" Target="../media/image14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17" Type="http://schemas.openxmlformats.org/officeDocument/2006/relationships/image" Target="../media/image143.png"/><Relationship Id="rId2" Type="http://schemas.openxmlformats.org/officeDocument/2006/relationships/image" Target="../media/image128.png"/><Relationship Id="rId16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5" Type="http://schemas.openxmlformats.org/officeDocument/2006/relationships/image" Target="../media/image141.png"/><Relationship Id="rId10" Type="http://schemas.openxmlformats.org/officeDocument/2006/relationships/image" Target="../media/image136.png"/><Relationship Id="rId19" Type="http://schemas.openxmlformats.org/officeDocument/2006/relationships/image" Target="../media/image145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14" Type="http://schemas.openxmlformats.org/officeDocument/2006/relationships/image" Target="../media/image14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18" Type="http://schemas.openxmlformats.org/officeDocument/2006/relationships/image" Target="../media/image14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17" Type="http://schemas.openxmlformats.org/officeDocument/2006/relationships/image" Target="../media/image143.png"/><Relationship Id="rId2" Type="http://schemas.openxmlformats.org/officeDocument/2006/relationships/image" Target="../media/image128.png"/><Relationship Id="rId16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5" Type="http://schemas.openxmlformats.org/officeDocument/2006/relationships/image" Target="../media/image141.png"/><Relationship Id="rId10" Type="http://schemas.openxmlformats.org/officeDocument/2006/relationships/image" Target="../media/image136.png"/><Relationship Id="rId19" Type="http://schemas.openxmlformats.org/officeDocument/2006/relationships/image" Target="../media/image145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14" Type="http://schemas.openxmlformats.org/officeDocument/2006/relationships/image" Target="../media/image14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8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34.png"/><Relationship Id="rId3" Type="http://schemas.openxmlformats.org/officeDocument/2006/relationships/image" Target="../media/image29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31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0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38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6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36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1981200"/>
            <a:ext cx="68580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Recurrent Neural Networks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56310" y="4191000"/>
            <a:ext cx="514884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+mn-lt"/>
              </a:rPr>
              <a:t>CSE 4311 </a:t>
            </a:r>
            <a:r>
              <a:rPr lang="en-US" sz="2000" dirty="0">
                <a:latin typeface="+mn-lt"/>
              </a:rPr>
              <a:t>– Neural Networks and Deep Learning</a:t>
            </a:r>
          </a:p>
          <a:p>
            <a:pPr algn="ctr" eaLnBrk="1" hangingPunct="1"/>
            <a:r>
              <a:rPr lang="en-US" sz="2000" dirty="0">
                <a:latin typeface="+mn-lt"/>
              </a:rPr>
              <a:t>Vassilis Athitsos</a:t>
            </a:r>
          </a:p>
          <a:p>
            <a:pPr algn="ctr" eaLnBrk="1" hangingPunct="1"/>
            <a:r>
              <a:rPr lang="en-US" sz="2000" dirty="0">
                <a:latin typeface="+mn-lt"/>
              </a:rPr>
              <a:t>Computer Science and Engineering Department</a:t>
            </a:r>
          </a:p>
          <a:p>
            <a:pPr algn="ctr" eaLnBrk="1" hangingPunct="1"/>
            <a:r>
              <a:rPr lang="en-US" sz="2000" dirty="0">
                <a:latin typeface="+mn-lt"/>
              </a:rPr>
              <a:t>University of Texas at Arlington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05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79550"/>
            <a:ext cx="8458200" cy="4876800"/>
          </a:xfrm>
        </p:spPr>
        <p:txBody>
          <a:bodyPr/>
          <a:lstStyle/>
          <a:p>
            <a:r>
              <a:rPr lang="en-US" sz="2400" dirty="0"/>
              <a:t>Computing the output of each unit needs to be follow the order of the time steps.</a:t>
            </a:r>
          </a:p>
          <a:p>
            <a:r>
              <a:rPr lang="en-US" sz="2400" dirty="0"/>
              <a:t>First we compute, from bottom to top, the output of all units that correspond to time step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381000" y="3581400"/>
            <a:ext cx="8153400" cy="3156711"/>
            <a:chOff x="381000" y="3581400"/>
            <a:chExt cx="8153400" cy="31567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7696798" y="5225289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6798" y="5225289"/>
                  <a:ext cx="837602" cy="41351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Oval 82"/>
                <p:cNvSpPr/>
                <p:nvPr/>
              </p:nvSpPr>
              <p:spPr>
                <a:xfrm>
                  <a:off x="18676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1,1,2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Oval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7654" y="5673256"/>
                  <a:ext cx="799346" cy="65399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4" name="Straight Arrow Connector 83"/>
            <p:cNvCxnSpPr>
              <a:stCxn id="85" idx="0"/>
              <a:endCxn id="86" idx="3"/>
            </p:cNvCxnSpPr>
            <p:nvPr/>
          </p:nvCxnSpPr>
          <p:spPr>
            <a:xfrm flipV="1">
              <a:off x="10092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Oval 84"/>
                <p:cNvSpPr/>
                <p:nvPr/>
              </p:nvSpPr>
              <p:spPr>
                <a:xfrm>
                  <a:off x="6096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1,1,1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Oval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5670606"/>
                  <a:ext cx="799346" cy="653994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Oval 85"/>
                <p:cNvSpPr/>
                <p:nvPr/>
              </p:nvSpPr>
              <p:spPr>
                <a:xfrm>
                  <a:off x="12192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Oval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648200"/>
                  <a:ext cx="799346" cy="65399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/>
            <p:cNvCxnSpPr>
              <a:stCxn id="83" idx="0"/>
              <a:endCxn id="86" idx="5"/>
            </p:cNvCxnSpPr>
            <p:nvPr/>
          </p:nvCxnSpPr>
          <p:spPr>
            <a:xfrm flipH="1" flipV="1">
              <a:off x="19014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86" idx="0"/>
            </p:cNvCxnSpPr>
            <p:nvPr/>
          </p:nvCxnSpPr>
          <p:spPr>
            <a:xfrm flipV="1">
              <a:off x="16188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Elbow Connector 88"/>
            <p:cNvCxnSpPr>
              <a:endCxn id="93" idx="2"/>
            </p:cNvCxnSpPr>
            <p:nvPr/>
          </p:nvCxnSpPr>
          <p:spPr>
            <a:xfrm>
              <a:off x="1628209" y="4375911"/>
              <a:ext cx="2486591" cy="599286"/>
            </a:xfrm>
            <a:prstGeom prst="bentConnector3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Oval 89"/>
                <p:cNvSpPr/>
                <p:nvPr/>
              </p:nvSpPr>
              <p:spPr>
                <a:xfrm>
                  <a:off x="47632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Oval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3254" y="5673256"/>
                  <a:ext cx="799346" cy="653994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" name="Straight Arrow Connector 90"/>
            <p:cNvCxnSpPr>
              <a:stCxn id="92" idx="0"/>
              <a:endCxn id="93" idx="3"/>
            </p:cNvCxnSpPr>
            <p:nvPr/>
          </p:nvCxnSpPr>
          <p:spPr>
            <a:xfrm flipV="1">
              <a:off x="39048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Oval 91"/>
                <p:cNvSpPr/>
                <p:nvPr/>
              </p:nvSpPr>
              <p:spPr>
                <a:xfrm>
                  <a:off x="35052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Oval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5670606"/>
                  <a:ext cx="799346" cy="653994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Oval 92"/>
                <p:cNvSpPr/>
                <p:nvPr/>
              </p:nvSpPr>
              <p:spPr>
                <a:xfrm>
                  <a:off x="41148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Oval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4648200"/>
                  <a:ext cx="799346" cy="653994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4" name="Straight Arrow Connector 93"/>
            <p:cNvCxnSpPr>
              <a:stCxn id="90" idx="0"/>
              <a:endCxn id="93" idx="5"/>
            </p:cNvCxnSpPr>
            <p:nvPr/>
          </p:nvCxnSpPr>
          <p:spPr>
            <a:xfrm flipH="1" flipV="1">
              <a:off x="47970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93" idx="0"/>
            </p:cNvCxnSpPr>
            <p:nvPr/>
          </p:nvCxnSpPr>
          <p:spPr>
            <a:xfrm flipV="1">
              <a:off x="45144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Elbow Connector 95"/>
            <p:cNvCxnSpPr>
              <a:endCxn id="100" idx="2"/>
            </p:cNvCxnSpPr>
            <p:nvPr/>
          </p:nvCxnSpPr>
          <p:spPr>
            <a:xfrm>
              <a:off x="4523809" y="4363323"/>
              <a:ext cx="2334191" cy="611874"/>
            </a:xfrm>
            <a:prstGeom prst="bentConnector3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Oval 96"/>
                <p:cNvSpPr/>
                <p:nvPr/>
              </p:nvSpPr>
              <p:spPr>
                <a:xfrm>
                  <a:off x="75064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1,3,2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Oval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6454" y="5673256"/>
                  <a:ext cx="799346" cy="653994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8" name="Straight Arrow Connector 97"/>
            <p:cNvCxnSpPr>
              <a:stCxn id="99" idx="0"/>
              <a:endCxn id="100" idx="3"/>
            </p:cNvCxnSpPr>
            <p:nvPr/>
          </p:nvCxnSpPr>
          <p:spPr>
            <a:xfrm flipV="1">
              <a:off x="66480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Oval 98"/>
                <p:cNvSpPr/>
                <p:nvPr/>
              </p:nvSpPr>
              <p:spPr>
                <a:xfrm>
                  <a:off x="62484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1,3,1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Oval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8400" y="5670606"/>
                  <a:ext cx="799346" cy="653994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Oval 99"/>
                <p:cNvSpPr/>
                <p:nvPr/>
              </p:nvSpPr>
              <p:spPr>
                <a:xfrm>
                  <a:off x="68580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Oval 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4648200"/>
                  <a:ext cx="799346" cy="653994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1" name="Straight Arrow Connector 100"/>
            <p:cNvCxnSpPr>
              <a:stCxn id="97" idx="0"/>
              <a:endCxn id="100" idx="5"/>
            </p:cNvCxnSpPr>
            <p:nvPr/>
          </p:nvCxnSpPr>
          <p:spPr>
            <a:xfrm flipH="1" flipV="1">
              <a:off x="75402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100" idx="0"/>
            </p:cNvCxnSpPr>
            <p:nvPr/>
          </p:nvCxnSpPr>
          <p:spPr>
            <a:xfrm flipV="1">
              <a:off x="72576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6858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6324600"/>
                  <a:ext cx="637289" cy="41351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ectangle 103"/>
                <p:cNvSpPr/>
                <p:nvPr/>
              </p:nvSpPr>
              <p:spPr>
                <a:xfrm>
                  <a:off x="19535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Rectangle 1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511" y="6324600"/>
                  <a:ext cx="637289" cy="41351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/>
                <p:cNvSpPr/>
                <p:nvPr/>
              </p:nvSpPr>
              <p:spPr>
                <a:xfrm>
                  <a:off x="35814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5" name="Rectangle 10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400" y="6324600"/>
                  <a:ext cx="637289" cy="41351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Rectangle 105"/>
                <p:cNvSpPr/>
                <p:nvPr/>
              </p:nvSpPr>
              <p:spPr>
                <a:xfrm>
                  <a:off x="48491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6" name="Rectangle 1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9111" y="6324600"/>
                  <a:ext cx="637289" cy="41351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106"/>
                <p:cNvSpPr/>
                <p:nvPr/>
              </p:nvSpPr>
              <p:spPr>
                <a:xfrm>
                  <a:off x="63246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7" name="Rectangle 10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6324600"/>
                  <a:ext cx="637289" cy="41351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/>
                <p:cNvSpPr/>
                <p:nvPr/>
              </p:nvSpPr>
              <p:spPr>
                <a:xfrm>
                  <a:off x="75923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8" name="Rectangle 10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2311" y="6324600"/>
                  <a:ext cx="637289" cy="41351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/>
                <p:cNvSpPr/>
                <p:nvPr/>
              </p:nvSpPr>
              <p:spPr>
                <a:xfrm>
                  <a:off x="1267711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Rectangle 1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7711" y="3581400"/>
                  <a:ext cx="637289" cy="413511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/>
                <p:cNvSpPr/>
                <p:nvPr/>
              </p:nvSpPr>
              <p:spPr>
                <a:xfrm>
                  <a:off x="4163311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Rectangle 10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3311" y="3581400"/>
                  <a:ext cx="637289" cy="41351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110"/>
                <p:cNvSpPr/>
                <p:nvPr/>
              </p:nvSpPr>
              <p:spPr>
                <a:xfrm>
                  <a:off x="6858000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Rectangle 1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3581400"/>
                  <a:ext cx="637289" cy="413511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Rectangle 111"/>
                <p:cNvSpPr/>
                <p:nvPr/>
              </p:nvSpPr>
              <p:spPr>
                <a:xfrm>
                  <a:off x="3810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2" name="Rectangle 1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5137911"/>
                  <a:ext cx="837602" cy="41351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/>
                <p:cNvSpPr/>
                <p:nvPr/>
              </p:nvSpPr>
              <p:spPr>
                <a:xfrm>
                  <a:off x="2057998" y="5181600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3" name="Rectangle 1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998" y="5181600"/>
                  <a:ext cx="837602" cy="41351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/>
                <p:cNvSpPr/>
                <p:nvPr/>
              </p:nvSpPr>
              <p:spPr>
                <a:xfrm>
                  <a:off x="32766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4" name="Rectangle 1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6600" y="5137911"/>
                  <a:ext cx="837602" cy="41351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/>
                <p:cNvSpPr/>
                <p:nvPr/>
              </p:nvSpPr>
              <p:spPr>
                <a:xfrm>
                  <a:off x="4953000" y="5181600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5" name="Rectangle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5181600"/>
                  <a:ext cx="837602" cy="413511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/>
                <p:cNvSpPr/>
                <p:nvPr/>
              </p:nvSpPr>
              <p:spPr>
                <a:xfrm>
                  <a:off x="60198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6" name="Rectangle 1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800" y="5137911"/>
                  <a:ext cx="837602" cy="41351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/>
                <p:cNvSpPr/>
                <p:nvPr/>
              </p:nvSpPr>
              <p:spPr>
                <a:xfrm>
                  <a:off x="2819400" y="4375911"/>
                  <a:ext cx="656975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7" name="Rectangle 1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00" y="4375911"/>
                  <a:ext cx="656975" cy="413511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Rectangle 154"/>
                <p:cNvSpPr/>
                <p:nvPr/>
              </p:nvSpPr>
              <p:spPr>
                <a:xfrm>
                  <a:off x="5638800" y="4375911"/>
                  <a:ext cx="656975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5" name="Rectangle 1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8800" y="4375911"/>
                  <a:ext cx="656975" cy="413511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78868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79550"/>
                <a:ext cx="8458200" cy="4876800"/>
              </a:xfrm>
            </p:spPr>
            <p:txBody>
              <a:bodyPr/>
              <a:lstStyle/>
              <a:p>
                <a:r>
                  <a:rPr lang="en-US" sz="2400" dirty="0"/>
                  <a:t>Computing the output of each unit needs to be follow the order of the time steps.</a:t>
                </a:r>
              </a:p>
              <a:p>
                <a:r>
                  <a:rPr lang="en-US" sz="2400" dirty="0"/>
                  <a:t>Second we compute, from bottom to top, the output of all units that correspond to time step 2.</a:t>
                </a:r>
              </a:p>
              <a:p>
                <a:pPr lvl="1"/>
                <a:r>
                  <a:rPr lang="en-US" sz="2000" dirty="0"/>
                  <a:t>This way we can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2,1</m:t>
                        </m:r>
                      </m:sub>
                    </m:sSub>
                  </m:oMath>
                </a14:m>
                <a:r>
                  <a:rPr lang="en-US" sz="2000" dirty="0"/>
                  <a:t> from time step 1.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79550"/>
                <a:ext cx="8458200" cy="4876800"/>
              </a:xfrm>
              <a:blipFill>
                <a:blip r:embed="rId3"/>
                <a:stretch>
                  <a:fillRect l="-1009" t="-1000" r="-1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381000" y="3581400"/>
            <a:ext cx="8153400" cy="3156711"/>
            <a:chOff x="381000" y="3581400"/>
            <a:chExt cx="8153400" cy="31567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7696798" y="5225289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6798" y="5225289"/>
                  <a:ext cx="837602" cy="41351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Oval 82"/>
                <p:cNvSpPr/>
                <p:nvPr/>
              </p:nvSpPr>
              <p:spPr>
                <a:xfrm>
                  <a:off x="18676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Oval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7654" y="5673256"/>
                  <a:ext cx="799346" cy="653994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4" name="Straight Arrow Connector 83"/>
            <p:cNvCxnSpPr>
              <a:stCxn id="85" idx="0"/>
              <a:endCxn id="86" idx="3"/>
            </p:cNvCxnSpPr>
            <p:nvPr/>
          </p:nvCxnSpPr>
          <p:spPr>
            <a:xfrm flipV="1">
              <a:off x="10092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Oval 84"/>
                <p:cNvSpPr/>
                <p:nvPr/>
              </p:nvSpPr>
              <p:spPr>
                <a:xfrm>
                  <a:off x="6096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Oval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5670606"/>
                  <a:ext cx="799346" cy="65399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Oval 85"/>
                <p:cNvSpPr/>
                <p:nvPr/>
              </p:nvSpPr>
              <p:spPr>
                <a:xfrm>
                  <a:off x="12192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Oval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648200"/>
                  <a:ext cx="799346" cy="653994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/>
            <p:cNvCxnSpPr>
              <a:stCxn id="83" idx="0"/>
              <a:endCxn id="86" idx="5"/>
            </p:cNvCxnSpPr>
            <p:nvPr/>
          </p:nvCxnSpPr>
          <p:spPr>
            <a:xfrm flipH="1" flipV="1">
              <a:off x="19014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86" idx="0"/>
            </p:cNvCxnSpPr>
            <p:nvPr/>
          </p:nvCxnSpPr>
          <p:spPr>
            <a:xfrm flipV="1">
              <a:off x="16188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Elbow Connector 88"/>
            <p:cNvCxnSpPr>
              <a:endCxn id="93" idx="2"/>
            </p:cNvCxnSpPr>
            <p:nvPr/>
          </p:nvCxnSpPr>
          <p:spPr>
            <a:xfrm>
              <a:off x="1628209" y="4375911"/>
              <a:ext cx="2486591" cy="599286"/>
            </a:xfrm>
            <a:prstGeom prst="bentConnector3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Oval 89"/>
                <p:cNvSpPr/>
                <p:nvPr/>
              </p:nvSpPr>
              <p:spPr>
                <a:xfrm>
                  <a:off x="47632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1,2,2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Oval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3254" y="5673256"/>
                  <a:ext cx="799346" cy="653994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" name="Straight Arrow Connector 90"/>
            <p:cNvCxnSpPr>
              <a:stCxn id="92" idx="0"/>
              <a:endCxn id="93" idx="3"/>
            </p:cNvCxnSpPr>
            <p:nvPr/>
          </p:nvCxnSpPr>
          <p:spPr>
            <a:xfrm flipV="1">
              <a:off x="39048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Oval 91"/>
                <p:cNvSpPr/>
                <p:nvPr/>
              </p:nvSpPr>
              <p:spPr>
                <a:xfrm>
                  <a:off x="35052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1,2,1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Oval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5670606"/>
                  <a:ext cx="799346" cy="653994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Oval 92"/>
                <p:cNvSpPr/>
                <p:nvPr/>
              </p:nvSpPr>
              <p:spPr>
                <a:xfrm>
                  <a:off x="41148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Oval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4648200"/>
                  <a:ext cx="799346" cy="653994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4" name="Straight Arrow Connector 93"/>
            <p:cNvCxnSpPr>
              <a:stCxn id="90" idx="0"/>
              <a:endCxn id="93" idx="5"/>
            </p:cNvCxnSpPr>
            <p:nvPr/>
          </p:nvCxnSpPr>
          <p:spPr>
            <a:xfrm flipH="1" flipV="1">
              <a:off x="47970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93" idx="0"/>
            </p:cNvCxnSpPr>
            <p:nvPr/>
          </p:nvCxnSpPr>
          <p:spPr>
            <a:xfrm flipV="1">
              <a:off x="45144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Elbow Connector 95"/>
            <p:cNvCxnSpPr>
              <a:endCxn id="100" idx="2"/>
            </p:cNvCxnSpPr>
            <p:nvPr/>
          </p:nvCxnSpPr>
          <p:spPr>
            <a:xfrm>
              <a:off x="4523809" y="4363323"/>
              <a:ext cx="2334191" cy="611874"/>
            </a:xfrm>
            <a:prstGeom prst="bentConnector3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Oval 96"/>
                <p:cNvSpPr/>
                <p:nvPr/>
              </p:nvSpPr>
              <p:spPr>
                <a:xfrm>
                  <a:off x="75064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1,3,2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Oval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6454" y="5673256"/>
                  <a:ext cx="799346" cy="653994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8" name="Straight Arrow Connector 97"/>
            <p:cNvCxnSpPr>
              <a:stCxn id="99" idx="0"/>
              <a:endCxn id="100" idx="3"/>
            </p:cNvCxnSpPr>
            <p:nvPr/>
          </p:nvCxnSpPr>
          <p:spPr>
            <a:xfrm flipV="1">
              <a:off x="66480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Oval 98"/>
                <p:cNvSpPr/>
                <p:nvPr/>
              </p:nvSpPr>
              <p:spPr>
                <a:xfrm>
                  <a:off x="62484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1,3,1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Oval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8400" y="5670606"/>
                  <a:ext cx="799346" cy="653994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Oval 99"/>
                <p:cNvSpPr/>
                <p:nvPr/>
              </p:nvSpPr>
              <p:spPr>
                <a:xfrm>
                  <a:off x="68580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Oval 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4648200"/>
                  <a:ext cx="799346" cy="653994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1" name="Straight Arrow Connector 100"/>
            <p:cNvCxnSpPr>
              <a:stCxn id="97" idx="0"/>
              <a:endCxn id="100" idx="5"/>
            </p:cNvCxnSpPr>
            <p:nvPr/>
          </p:nvCxnSpPr>
          <p:spPr>
            <a:xfrm flipH="1" flipV="1">
              <a:off x="75402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100" idx="0"/>
            </p:cNvCxnSpPr>
            <p:nvPr/>
          </p:nvCxnSpPr>
          <p:spPr>
            <a:xfrm flipV="1">
              <a:off x="72576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6858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6324600"/>
                  <a:ext cx="637289" cy="41351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ectangle 103"/>
                <p:cNvSpPr/>
                <p:nvPr/>
              </p:nvSpPr>
              <p:spPr>
                <a:xfrm>
                  <a:off x="19535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Rectangle 1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511" y="6324600"/>
                  <a:ext cx="637289" cy="41351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/>
                <p:cNvSpPr/>
                <p:nvPr/>
              </p:nvSpPr>
              <p:spPr>
                <a:xfrm>
                  <a:off x="35814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Rectangle 10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400" y="6324600"/>
                  <a:ext cx="637289" cy="41351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Rectangle 105"/>
                <p:cNvSpPr/>
                <p:nvPr/>
              </p:nvSpPr>
              <p:spPr>
                <a:xfrm>
                  <a:off x="48491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Rectangle 1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9111" y="6324600"/>
                  <a:ext cx="637289" cy="41351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106"/>
                <p:cNvSpPr/>
                <p:nvPr/>
              </p:nvSpPr>
              <p:spPr>
                <a:xfrm>
                  <a:off x="63246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7" name="Rectangle 10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6324600"/>
                  <a:ext cx="637289" cy="41351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/>
                <p:cNvSpPr/>
                <p:nvPr/>
              </p:nvSpPr>
              <p:spPr>
                <a:xfrm>
                  <a:off x="75923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8" name="Rectangle 10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2311" y="6324600"/>
                  <a:ext cx="637289" cy="413511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/>
                <p:cNvSpPr/>
                <p:nvPr/>
              </p:nvSpPr>
              <p:spPr>
                <a:xfrm>
                  <a:off x="1267711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Rectangle 1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7711" y="3581400"/>
                  <a:ext cx="637289" cy="41351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/>
                <p:cNvSpPr/>
                <p:nvPr/>
              </p:nvSpPr>
              <p:spPr>
                <a:xfrm>
                  <a:off x="4163311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Rectangle 10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3311" y="3581400"/>
                  <a:ext cx="637289" cy="413511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110"/>
                <p:cNvSpPr/>
                <p:nvPr/>
              </p:nvSpPr>
              <p:spPr>
                <a:xfrm>
                  <a:off x="6858000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Rectangle 1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3581400"/>
                  <a:ext cx="637289" cy="41351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Rectangle 111"/>
                <p:cNvSpPr/>
                <p:nvPr/>
              </p:nvSpPr>
              <p:spPr>
                <a:xfrm>
                  <a:off x="3810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2" name="Rectangle 1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5137911"/>
                  <a:ext cx="837602" cy="41351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/>
                <p:cNvSpPr/>
                <p:nvPr/>
              </p:nvSpPr>
              <p:spPr>
                <a:xfrm>
                  <a:off x="2057998" y="5181600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3" name="Rectangle 1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998" y="5181600"/>
                  <a:ext cx="837602" cy="413511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/>
                <p:cNvSpPr/>
                <p:nvPr/>
              </p:nvSpPr>
              <p:spPr>
                <a:xfrm>
                  <a:off x="32766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4" name="Rectangle 1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6600" y="5137911"/>
                  <a:ext cx="837602" cy="41351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/>
                <p:cNvSpPr/>
                <p:nvPr/>
              </p:nvSpPr>
              <p:spPr>
                <a:xfrm>
                  <a:off x="4953000" y="5181600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5" name="Rectangle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5181600"/>
                  <a:ext cx="837602" cy="413511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/>
                <p:cNvSpPr/>
                <p:nvPr/>
              </p:nvSpPr>
              <p:spPr>
                <a:xfrm>
                  <a:off x="60198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6" name="Rectangle 1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800" y="5137911"/>
                  <a:ext cx="837602" cy="41351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/>
                <p:cNvSpPr/>
                <p:nvPr/>
              </p:nvSpPr>
              <p:spPr>
                <a:xfrm>
                  <a:off x="2819400" y="4375911"/>
                  <a:ext cx="656975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7" name="Rectangle 1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00" y="4375911"/>
                  <a:ext cx="656975" cy="413511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Rectangle 154"/>
                <p:cNvSpPr/>
                <p:nvPr/>
              </p:nvSpPr>
              <p:spPr>
                <a:xfrm>
                  <a:off x="5638800" y="4375911"/>
                  <a:ext cx="656975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5" name="Rectangle 1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8800" y="4375911"/>
                  <a:ext cx="656975" cy="413511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0733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79550"/>
                <a:ext cx="8458200" cy="4876800"/>
              </a:xfrm>
            </p:spPr>
            <p:txBody>
              <a:bodyPr/>
              <a:lstStyle/>
              <a:p>
                <a:r>
                  <a:rPr lang="en-US" sz="2400" dirty="0"/>
                  <a:t>Computing the output of each unit needs to be follow the order of the time steps.</a:t>
                </a:r>
              </a:p>
              <a:p>
                <a:r>
                  <a:rPr lang="en-US" sz="2400" dirty="0"/>
                  <a:t>Third we compute, from bottom to top, the output of all units that correspond to time step 3.</a:t>
                </a:r>
              </a:p>
              <a:p>
                <a:pPr lvl="1"/>
                <a:r>
                  <a:rPr lang="en-US" sz="2000" dirty="0"/>
                  <a:t>This way we can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from time step 2.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79550"/>
                <a:ext cx="8458200" cy="4876800"/>
              </a:xfrm>
              <a:blipFill>
                <a:blip r:embed="rId3"/>
                <a:stretch>
                  <a:fillRect l="-1009" t="-1000" r="-1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381000" y="3581400"/>
            <a:ext cx="8153400" cy="3156711"/>
            <a:chOff x="381000" y="3581400"/>
            <a:chExt cx="8153400" cy="31567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7696798" y="5225289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6798" y="5225289"/>
                  <a:ext cx="837602" cy="41351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Oval 82"/>
                <p:cNvSpPr/>
                <p:nvPr/>
              </p:nvSpPr>
              <p:spPr>
                <a:xfrm>
                  <a:off x="18676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Oval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7654" y="5673256"/>
                  <a:ext cx="799346" cy="653994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4" name="Straight Arrow Connector 83"/>
            <p:cNvCxnSpPr>
              <a:stCxn id="85" idx="0"/>
              <a:endCxn id="86" idx="3"/>
            </p:cNvCxnSpPr>
            <p:nvPr/>
          </p:nvCxnSpPr>
          <p:spPr>
            <a:xfrm flipV="1">
              <a:off x="10092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Oval 84"/>
                <p:cNvSpPr/>
                <p:nvPr/>
              </p:nvSpPr>
              <p:spPr>
                <a:xfrm>
                  <a:off x="6096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Oval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5670606"/>
                  <a:ext cx="799346" cy="65399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Oval 85"/>
                <p:cNvSpPr/>
                <p:nvPr/>
              </p:nvSpPr>
              <p:spPr>
                <a:xfrm>
                  <a:off x="12192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Oval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648200"/>
                  <a:ext cx="799346" cy="653994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/>
            <p:cNvCxnSpPr>
              <a:stCxn id="83" idx="0"/>
              <a:endCxn id="86" idx="5"/>
            </p:cNvCxnSpPr>
            <p:nvPr/>
          </p:nvCxnSpPr>
          <p:spPr>
            <a:xfrm flipH="1" flipV="1">
              <a:off x="19014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86" idx="0"/>
            </p:cNvCxnSpPr>
            <p:nvPr/>
          </p:nvCxnSpPr>
          <p:spPr>
            <a:xfrm flipV="1">
              <a:off x="16188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Elbow Connector 88"/>
            <p:cNvCxnSpPr>
              <a:endCxn id="93" idx="2"/>
            </p:cNvCxnSpPr>
            <p:nvPr/>
          </p:nvCxnSpPr>
          <p:spPr>
            <a:xfrm>
              <a:off x="1628209" y="4375911"/>
              <a:ext cx="2486591" cy="599286"/>
            </a:xfrm>
            <a:prstGeom prst="bentConnector3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Oval 89"/>
                <p:cNvSpPr/>
                <p:nvPr/>
              </p:nvSpPr>
              <p:spPr>
                <a:xfrm>
                  <a:off x="47632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Oval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3254" y="5673256"/>
                  <a:ext cx="799346" cy="653994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" name="Straight Arrow Connector 90"/>
            <p:cNvCxnSpPr>
              <a:stCxn id="92" idx="0"/>
              <a:endCxn id="93" idx="3"/>
            </p:cNvCxnSpPr>
            <p:nvPr/>
          </p:nvCxnSpPr>
          <p:spPr>
            <a:xfrm flipV="1">
              <a:off x="39048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Oval 91"/>
                <p:cNvSpPr/>
                <p:nvPr/>
              </p:nvSpPr>
              <p:spPr>
                <a:xfrm>
                  <a:off x="35052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Oval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5670606"/>
                  <a:ext cx="799346" cy="653994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Oval 92"/>
                <p:cNvSpPr/>
                <p:nvPr/>
              </p:nvSpPr>
              <p:spPr>
                <a:xfrm>
                  <a:off x="41148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Oval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4648200"/>
                  <a:ext cx="799346" cy="653994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4" name="Straight Arrow Connector 93"/>
            <p:cNvCxnSpPr>
              <a:stCxn id="90" idx="0"/>
              <a:endCxn id="93" idx="5"/>
            </p:cNvCxnSpPr>
            <p:nvPr/>
          </p:nvCxnSpPr>
          <p:spPr>
            <a:xfrm flipH="1" flipV="1">
              <a:off x="47970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93" idx="0"/>
            </p:cNvCxnSpPr>
            <p:nvPr/>
          </p:nvCxnSpPr>
          <p:spPr>
            <a:xfrm flipV="1">
              <a:off x="45144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Elbow Connector 95"/>
            <p:cNvCxnSpPr>
              <a:endCxn id="100" idx="2"/>
            </p:cNvCxnSpPr>
            <p:nvPr/>
          </p:nvCxnSpPr>
          <p:spPr>
            <a:xfrm>
              <a:off x="4523809" y="4363323"/>
              <a:ext cx="2334191" cy="611874"/>
            </a:xfrm>
            <a:prstGeom prst="bentConnector3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Oval 96"/>
                <p:cNvSpPr/>
                <p:nvPr/>
              </p:nvSpPr>
              <p:spPr>
                <a:xfrm>
                  <a:off x="75064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1,3,2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Oval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6454" y="5673256"/>
                  <a:ext cx="799346" cy="653994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8" name="Straight Arrow Connector 97"/>
            <p:cNvCxnSpPr>
              <a:stCxn id="99" idx="0"/>
              <a:endCxn id="100" idx="3"/>
            </p:cNvCxnSpPr>
            <p:nvPr/>
          </p:nvCxnSpPr>
          <p:spPr>
            <a:xfrm flipV="1">
              <a:off x="66480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Oval 98"/>
                <p:cNvSpPr/>
                <p:nvPr/>
              </p:nvSpPr>
              <p:spPr>
                <a:xfrm>
                  <a:off x="62484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1,3,1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Oval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8400" y="5670606"/>
                  <a:ext cx="799346" cy="653994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Oval 99"/>
                <p:cNvSpPr/>
                <p:nvPr/>
              </p:nvSpPr>
              <p:spPr>
                <a:xfrm>
                  <a:off x="68580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2,3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Oval 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4648200"/>
                  <a:ext cx="799346" cy="653994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1" name="Straight Arrow Connector 100"/>
            <p:cNvCxnSpPr>
              <a:stCxn id="97" idx="0"/>
              <a:endCxn id="100" idx="5"/>
            </p:cNvCxnSpPr>
            <p:nvPr/>
          </p:nvCxnSpPr>
          <p:spPr>
            <a:xfrm flipH="1" flipV="1">
              <a:off x="75402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100" idx="0"/>
            </p:cNvCxnSpPr>
            <p:nvPr/>
          </p:nvCxnSpPr>
          <p:spPr>
            <a:xfrm flipV="1">
              <a:off x="72576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6858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6324600"/>
                  <a:ext cx="637289" cy="41351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ectangle 103"/>
                <p:cNvSpPr/>
                <p:nvPr/>
              </p:nvSpPr>
              <p:spPr>
                <a:xfrm>
                  <a:off x="19535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Rectangle 1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511" y="6324600"/>
                  <a:ext cx="637289" cy="41351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/>
                <p:cNvSpPr/>
                <p:nvPr/>
              </p:nvSpPr>
              <p:spPr>
                <a:xfrm>
                  <a:off x="35814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Rectangle 10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400" y="6324600"/>
                  <a:ext cx="637289" cy="41351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Rectangle 105"/>
                <p:cNvSpPr/>
                <p:nvPr/>
              </p:nvSpPr>
              <p:spPr>
                <a:xfrm>
                  <a:off x="48491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Rectangle 1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9111" y="6324600"/>
                  <a:ext cx="637289" cy="41351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106"/>
                <p:cNvSpPr/>
                <p:nvPr/>
              </p:nvSpPr>
              <p:spPr>
                <a:xfrm>
                  <a:off x="63246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Rectangle 10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6324600"/>
                  <a:ext cx="637289" cy="41351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/>
                <p:cNvSpPr/>
                <p:nvPr/>
              </p:nvSpPr>
              <p:spPr>
                <a:xfrm>
                  <a:off x="75923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Rectangle 10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2311" y="6324600"/>
                  <a:ext cx="637289" cy="413511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/>
                <p:cNvSpPr/>
                <p:nvPr/>
              </p:nvSpPr>
              <p:spPr>
                <a:xfrm>
                  <a:off x="1267711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Rectangle 1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7711" y="3581400"/>
                  <a:ext cx="637289" cy="41351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/>
                <p:cNvSpPr/>
                <p:nvPr/>
              </p:nvSpPr>
              <p:spPr>
                <a:xfrm>
                  <a:off x="4163311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Rectangle 10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3311" y="3581400"/>
                  <a:ext cx="637289" cy="413511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110"/>
                <p:cNvSpPr/>
                <p:nvPr/>
              </p:nvSpPr>
              <p:spPr>
                <a:xfrm>
                  <a:off x="6858000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Rectangle 1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3581400"/>
                  <a:ext cx="637289" cy="41351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Rectangle 111"/>
                <p:cNvSpPr/>
                <p:nvPr/>
              </p:nvSpPr>
              <p:spPr>
                <a:xfrm>
                  <a:off x="3810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2" name="Rectangle 1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5137911"/>
                  <a:ext cx="837602" cy="41351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/>
                <p:cNvSpPr/>
                <p:nvPr/>
              </p:nvSpPr>
              <p:spPr>
                <a:xfrm>
                  <a:off x="2057998" y="5181600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3" name="Rectangle 1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998" y="5181600"/>
                  <a:ext cx="837602" cy="413511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/>
                <p:cNvSpPr/>
                <p:nvPr/>
              </p:nvSpPr>
              <p:spPr>
                <a:xfrm>
                  <a:off x="32766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4" name="Rectangle 1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6600" y="5137911"/>
                  <a:ext cx="837602" cy="41351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/>
                <p:cNvSpPr/>
                <p:nvPr/>
              </p:nvSpPr>
              <p:spPr>
                <a:xfrm>
                  <a:off x="4953000" y="5181600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5" name="Rectangle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5181600"/>
                  <a:ext cx="837602" cy="413511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/>
                <p:cNvSpPr/>
                <p:nvPr/>
              </p:nvSpPr>
              <p:spPr>
                <a:xfrm>
                  <a:off x="60198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6" name="Rectangle 1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800" y="5137911"/>
                  <a:ext cx="837602" cy="41351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/>
                <p:cNvSpPr/>
                <p:nvPr/>
              </p:nvSpPr>
              <p:spPr>
                <a:xfrm>
                  <a:off x="2819400" y="4375911"/>
                  <a:ext cx="656975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7" name="Rectangle 1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00" y="4375911"/>
                  <a:ext cx="656975" cy="413511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Rectangle 154"/>
                <p:cNvSpPr/>
                <p:nvPr/>
              </p:nvSpPr>
              <p:spPr>
                <a:xfrm>
                  <a:off x="5638800" y="4375911"/>
                  <a:ext cx="656975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5" name="Rectangle 1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8800" y="4375911"/>
                  <a:ext cx="656975" cy="413511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62351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Output Computations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79550"/>
            <a:ext cx="8458200" cy="4876800"/>
          </a:xfrm>
        </p:spPr>
        <p:txBody>
          <a:bodyPr/>
          <a:lstStyle/>
          <a:p>
            <a:r>
              <a:rPr lang="en-US" sz="2400" dirty="0"/>
              <a:t>In a feedforward neural network, we simply followed the order of layers, from input to output.</a:t>
            </a:r>
          </a:p>
          <a:p>
            <a:r>
              <a:rPr lang="en-US" sz="2400" dirty="0"/>
              <a:t>In an RNN, we first follow the order of time steps.</a:t>
            </a:r>
          </a:p>
          <a:p>
            <a:pPr lvl="1"/>
            <a:r>
              <a:rPr lang="en-US" sz="2000" dirty="0"/>
              <a:t>Within a single time step, we follow the order of layers, from input to output.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381000" y="3581400"/>
            <a:ext cx="8153400" cy="3156711"/>
            <a:chOff x="381000" y="3581400"/>
            <a:chExt cx="8153400" cy="31567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7696798" y="5225289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6798" y="5225289"/>
                  <a:ext cx="837602" cy="41351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Oval 82"/>
                <p:cNvSpPr/>
                <p:nvPr/>
              </p:nvSpPr>
              <p:spPr>
                <a:xfrm>
                  <a:off x="18676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Oval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7654" y="5673256"/>
                  <a:ext cx="799346" cy="65399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4" name="Straight Arrow Connector 83"/>
            <p:cNvCxnSpPr>
              <a:stCxn id="85" idx="0"/>
              <a:endCxn id="86" idx="3"/>
            </p:cNvCxnSpPr>
            <p:nvPr/>
          </p:nvCxnSpPr>
          <p:spPr>
            <a:xfrm flipV="1">
              <a:off x="10092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Oval 84"/>
                <p:cNvSpPr/>
                <p:nvPr/>
              </p:nvSpPr>
              <p:spPr>
                <a:xfrm>
                  <a:off x="6096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Oval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5670606"/>
                  <a:ext cx="799346" cy="653994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Oval 85"/>
                <p:cNvSpPr/>
                <p:nvPr/>
              </p:nvSpPr>
              <p:spPr>
                <a:xfrm>
                  <a:off x="12192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Oval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648200"/>
                  <a:ext cx="799346" cy="65399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/>
            <p:cNvCxnSpPr>
              <a:stCxn id="83" idx="0"/>
              <a:endCxn id="86" idx="5"/>
            </p:cNvCxnSpPr>
            <p:nvPr/>
          </p:nvCxnSpPr>
          <p:spPr>
            <a:xfrm flipH="1" flipV="1">
              <a:off x="19014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86" idx="0"/>
            </p:cNvCxnSpPr>
            <p:nvPr/>
          </p:nvCxnSpPr>
          <p:spPr>
            <a:xfrm flipV="1">
              <a:off x="16188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Elbow Connector 88"/>
            <p:cNvCxnSpPr>
              <a:endCxn id="93" idx="2"/>
            </p:cNvCxnSpPr>
            <p:nvPr/>
          </p:nvCxnSpPr>
          <p:spPr>
            <a:xfrm>
              <a:off x="1628209" y="4375911"/>
              <a:ext cx="2486591" cy="599286"/>
            </a:xfrm>
            <a:prstGeom prst="bentConnector3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Oval 89"/>
                <p:cNvSpPr/>
                <p:nvPr/>
              </p:nvSpPr>
              <p:spPr>
                <a:xfrm>
                  <a:off x="47632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Oval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3254" y="5673256"/>
                  <a:ext cx="799346" cy="653994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" name="Straight Arrow Connector 90"/>
            <p:cNvCxnSpPr>
              <a:stCxn id="92" idx="0"/>
              <a:endCxn id="93" idx="3"/>
            </p:cNvCxnSpPr>
            <p:nvPr/>
          </p:nvCxnSpPr>
          <p:spPr>
            <a:xfrm flipV="1">
              <a:off x="39048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Oval 91"/>
                <p:cNvSpPr/>
                <p:nvPr/>
              </p:nvSpPr>
              <p:spPr>
                <a:xfrm>
                  <a:off x="35052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Oval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5670606"/>
                  <a:ext cx="799346" cy="653994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Oval 92"/>
                <p:cNvSpPr/>
                <p:nvPr/>
              </p:nvSpPr>
              <p:spPr>
                <a:xfrm>
                  <a:off x="41148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Oval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4648200"/>
                  <a:ext cx="799346" cy="653994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4" name="Straight Arrow Connector 93"/>
            <p:cNvCxnSpPr>
              <a:stCxn id="90" idx="0"/>
              <a:endCxn id="93" idx="5"/>
            </p:cNvCxnSpPr>
            <p:nvPr/>
          </p:nvCxnSpPr>
          <p:spPr>
            <a:xfrm flipH="1" flipV="1">
              <a:off x="47970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93" idx="0"/>
            </p:cNvCxnSpPr>
            <p:nvPr/>
          </p:nvCxnSpPr>
          <p:spPr>
            <a:xfrm flipV="1">
              <a:off x="45144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Elbow Connector 95"/>
            <p:cNvCxnSpPr>
              <a:endCxn id="100" idx="2"/>
            </p:cNvCxnSpPr>
            <p:nvPr/>
          </p:nvCxnSpPr>
          <p:spPr>
            <a:xfrm>
              <a:off x="4523809" y="4363323"/>
              <a:ext cx="2334191" cy="611874"/>
            </a:xfrm>
            <a:prstGeom prst="bentConnector3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Oval 96"/>
                <p:cNvSpPr/>
                <p:nvPr/>
              </p:nvSpPr>
              <p:spPr>
                <a:xfrm>
                  <a:off x="75064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1,3,2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Oval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6454" y="5673256"/>
                  <a:ext cx="799346" cy="653994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8" name="Straight Arrow Connector 97"/>
            <p:cNvCxnSpPr>
              <a:stCxn id="99" idx="0"/>
              <a:endCxn id="100" idx="3"/>
            </p:cNvCxnSpPr>
            <p:nvPr/>
          </p:nvCxnSpPr>
          <p:spPr>
            <a:xfrm flipV="1">
              <a:off x="66480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Oval 98"/>
                <p:cNvSpPr/>
                <p:nvPr/>
              </p:nvSpPr>
              <p:spPr>
                <a:xfrm>
                  <a:off x="62484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1,3,1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Oval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8400" y="5670606"/>
                  <a:ext cx="799346" cy="653994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Oval 99"/>
                <p:cNvSpPr/>
                <p:nvPr/>
              </p:nvSpPr>
              <p:spPr>
                <a:xfrm>
                  <a:off x="68580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Oval 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4648200"/>
                  <a:ext cx="799346" cy="653994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1" name="Straight Arrow Connector 100"/>
            <p:cNvCxnSpPr>
              <a:stCxn id="97" idx="0"/>
              <a:endCxn id="100" idx="5"/>
            </p:cNvCxnSpPr>
            <p:nvPr/>
          </p:nvCxnSpPr>
          <p:spPr>
            <a:xfrm flipH="1" flipV="1">
              <a:off x="75402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100" idx="0"/>
            </p:cNvCxnSpPr>
            <p:nvPr/>
          </p:nvCxnSpPr>
          <p:spPr>
            <a:xfrm flipV="1">
              <a:off x="72576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6858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6324600"/>
                  <a:ext cx="637289" cy="41351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ectangle 103"/>
                <p:cNvSpPr/>
                <p:nvPr/>
              </p:nvSpPr>
              <p:spPr>
                <a:xfrm>
                  <a:off x="19535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Rectangle 1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511" y="6324600"/>
                  <a:ext cx="637289" cy="41351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/>
                <p:cNvSpPr/>
                <p:nvPr/>
              </p:nvSpPr>
              <p:spPr>
                <a:xfrm>
                  <a:off x="35814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Rectangle 10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400" y="6324600"/>
                  <a:ext cx="637289" cy="41351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Rectangle 105"/>
                <p:cNvSpPr/>
                <p:nvPr/>
              </p:nvSpPr>
              <p:spPr>
                <a:xfrm>
                  <a:off x="48491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Rectangle 1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9111" y="6324600"/>
                  <a:ext cx="637289" cy="41351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106"/>
                <p:cNvSpPr/>
                <p:nvPr/>
              </p:nvSpPr>
              <p:spPr>
                <a:xfrm>
                  <a:off x="63246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Rectangle 10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6324600"/>
                  <a:ext cx="637289" cy="41351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/>
                <p:cNvSpPr/>
                <p:nvPr/>
              </p:nvSpPr>
              <p:spPr>
                <a:xfrm>
                  <a:off x="75923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Rectangle 10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2311" y="6324600"/>
                  <a:ext cx="637289" cy="41351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/>
                <p:cNvSpPr/>
                <p:nvPr/>
              </p:nvSpPr>
              <p:spPr>
                <a:xfrm>
                  <a:off x="1267711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Rectangle 1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7711" y="3581400"/>
                  <a:ext cx="637289" cy="413511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/>
                <p:cNvSpPr/>
                <p:nvPr/>
              </p:nvSpPr>
              <p:spPr>
                <a:xfrm>
                  <a:off x="4163311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Rectangle 10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3311" y="3581400"/>
                  <a:ext cx="637289" cy="41351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110"/>
                <p:cNvSpPr/>
                <p:nvPr/>
              </p:nvSpPr>
              <p:spPr>
                <a:xfrm>
                  <a:off x="6858000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Rectangle 1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3581400"/>
                  <a:ext cx="637289" cy="413511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Rectangle 111"/>
                <p:cNvSpPr/>
                <p:nvPr/>
              </p:nvSpPr>
              <p:spPr>
                <a:xfrm>
                  <a:off x="3810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2" name="Rectangle 1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5137911"/>
                  <a:ext cx="837602" cy="41351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/>
                <p:cNvSpPr/>
                <p:nvPr/>
              </p:nvSpPr>
              <p:spPr>
                <a:xfrm>
                  <a:off x="2057998" y="5181600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3" name="Rectangle 1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998" y="5181600"/>
                  <a:ext cx="837602" cy="41351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/>
                <p:cNvSpPr/>
                <p:nvPr/>
              </p:nvSpPr>
              <p:spPr>
                <a:xfrm>
                  <a:off x="32766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4" name="Rectangle 1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6600" y="5137911"/>
                  <a:ext cx="837602" cy="41351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/>
                <p:cNvSpPr/>
                <p:nvPr/>
              </p:nvSpPr>
              <p:spPr>
                <a:xfrm>
                  <a:off x="4953000" y="5181600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5" name="Rectangle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5181600"/>
                  <a:ext cx="837602" cy="413511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/>
                <p:cNvSpPr/>
                <p:nvPr/>
              </p:nvSpPr>
              <p:spPr>
                <a:xfrm>
                  <a:off x="60198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6" name="Rectangle 1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800" y="5137911"/>
                  <a:ext cx="837602" cy="41351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/>
                <p:cNvSpPr/>
                <p:nvPr/>
              </p:nvSpPr>
              <p:spPr>
                <a:xfrm>
                  <a:off x="2819400" y="4375911"/>
                  <a:ext cx="656975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7" name="Rectangle 1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00" y="4375911"/>
                  <a:ext cx="656975" cy="413511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Rectangle 154"/>
                <p:cNvSpPr/>
                <p:nvPr/>
              </p:nvSpPr>
              <p:spPr>
                <a:xfrm>
                  <a:off x="5638800" y="4375911"/>
                  <a:ext cx="656975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5" name="Rectangle 1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8800" y="4375911"/>
                  <a:ext cx="656975" cy="413511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65463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Translating to </a:t>
            </a:r>
            <a:r>
              <a:rPr lang="en-US" dirty="0" err="1"/>
              <a:t>Keras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79550"/>
            <a:ext cx="8458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model = </a:t>
            </a:r>
            <a:r>
              <a:rPr lang="en-US" sz="2000" dirty="0" err="1"/>
              <a:t>keras.Sequential</a:t>
            </a:r>
            <a:r>
              <a:rPr lang="en-US" sz="2000" dirty="0"/>
              <a:t>([</a:t>
            </a:r>
            <a:r>
              <a:rPr lang="en-US" sz="2000" dirty="0" err="1"/>
              <a:t>keras.Input</a:t>
            </a:r>
            <a:r>
              <a:rPr lang="en-US" sz="2000" dirty="0"/>
              <a:t>(shape=(3,2)),</a:t>
            </a:r>
          </a:p>
          <a:p>
            <a:pPr marL="0" indent="0">
              <a:buNone/>
            </a:pPr>
            <a:r>
              <a:rPr lang="en-US" sz="2000" dirty="0"/>
              <a:t>                          </a:t>
            </a:r>
            <a:r>
              <a:rPr lang="en-US" sz="2000" dirty="0" err="1"/>
              <a:t>keras.layers.SimpleRNN</a:t>
            </a:r>
            <a:r>
              <a:rPr lang="en-US" sz="2000" dirty="0"/>
              <a:t>(1)])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2400" dirty="0"/>
              <a:t>This piece of code implements our network.</a:t>
            </a:r>
          </a:p>
          <a:p>
            <a:pPr lvl="1"/>
            <a:r>
              <a:rPr lang="en-US" sz="2000" dirty="0"/>
              <a:t>Parameter 1 for the </a:t>
            </a:r>
            <a:r>
              <a:rPr lang="en-US" sz="2000" dirty="0" err="1"/>
              <a:t>SimpleRNN</a:t>
            </a:r>
            <a:r>
              <a:rPr lang="en-US" sz="2000" dirty="0"/>
              <a:t> layer specifies one unit per time step.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381000" y="3581400"/>
            <a:ext cx="8153400" cy="3156711"/>
            <a:chOff x="381000" y="3581400"/>
            <a:chExt cx="8153400" cy="31567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7696798" y="5225289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6798" y="5225289"/>
                  <a:ext cx="837602" cy="41351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Oval 82"/>
                <p:cNvSpPr/>
                <p:nvPr/>
              </p:nvSpPr>
              <p:spPr>
                <a:xfrm>
                  <a:off x="18676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Oval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7654" y="5673256"/>
                  <a:ext cx="799346" cy="65399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4" name="Straight Arrow Connector 83"/>
            <p:cNvCxnSpPr>
              <a:stCxn id="85" idx="0"/>
              <a:endCxn id="86" idx="3"/>
            </p:cNvCxnSpPr>
            <p:nvPr/>
          </p:nvCxnSpPr>
          <p:spPr>
            <a:xfrm flipV="1">
              <a:off x="10092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Oval 84"/>
                <p:cNvSpPr/>
                <p:nvPr/>
              </p:nvSpPr>
              <p:spPr>
                <a:xfrm>
                  <a:off x="6096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Oval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5670606"/>
                  <a:ext cx="799346" cy="653994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Oval 85"/>
                <p:cNvSpPr/>
                <p:nvPr/>
              </p:nvSpPr>
              <p:spPr>
                <a:xfrm>
                  <a:off x="12192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Oval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648200"/>
                  <a:ext cx="799346" cy="65399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/>
            <p:cNvCxnSpPr>
              <a:stCxn id="83" idx="0"/>
              <a:endCxn id="86" idx="5"/>
            </p:cNvCxnSpPr>
            <p:nvPr/>
          </p:nvCxnSpPr>
          <p:spPr>
            <a:xfrm flipH="1" flipV="1">
              <a:off x="19014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86" idx="0"/>
            </p:cNvCxnSpPr>
            <p:nvPr/>
          </p:nvCxnSpPr>
          <p:spPr>
            <a:xfrm flipV="1">
              <a:off x="16188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Elbow Connector 88"/>
            <p:cNvCxnSpPr>
              <a:endCxn id="93" idx="2"/>
            </p:cNvCxnSpPr>
            <p:nvPr/>
          </p:nvCxnSpPr>
          <p:spPr>
            <a:xfrm>
              <a:off x="1628209" y="4375911"/>
              <a:ext cx="2486591" cy="599286"/>
            </a:xfrm>
            <a:prstGeom prst="bentConnector3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Oval 89"/>
                <p:cNvSpPr/>
                <p:nvPr/>
              </p:nvSpPr>
              <p:spPr>
                <a:xfrm>
                  <a:off x="47632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Oval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3254" y="5673256"/>
                  <a:ext cx="799346" cy="653994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" name="Straight Arrow Connector 90"/>
            <p:cNvCxnSpPr>
              <a:stCxn id="92" idx="0"/>
              <a:endCxn id="93" idx="3"/>
            </p:cNvCxnSpPr>
            <p:nvPr/>
          </p:nvCxnSpPr>
          <p:spPr>
            <a:xfrm flipV="1">
              <a:off x="39048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Oval 91"/>
                <p:cNvSpPr/>
                <p:nvPr/>
              </p:nvSpPr>
              <p:spPr>
                <a:xfrm>
                  <a:off x="35052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Oval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5670606"/>
                  <a:ext cx="799346" cy="653994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Oval 92"/>
                <p:cNvSpPr/>
                <p:nvPr/>
              </p:nvSpPr>
              <p:spPr>
                <a:xfrm>
                  <a:off x="41148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Oval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4648200"/>
                  <a:ext cx="799346" cy="653994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4" name="Straight Arrow Connector 93"/>
            <p:cNvCxnSpPr>
              <a:stCxn id="90" idx="0"/>
              <a:endCxn id="93" idx="5"/>
            </p:cNvCxnSpPr>
            <p:nvPr/>
          </p:nvCxnSpPr>
          <p:spPr>
            <a:xfrm flipH="1" flipV="1">
              <a:off x="47970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93" idx="0"/>
            </p:cNvCxnSpPr>
            <p:nvPr/>
          </p:nvCxnSpPr>
          <p:spPr>
            <a:xfrm flipV="1">
              <a:off x="45144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Elbow Connector 95"/>
            <p:cNvCxnSpPr>
              <a:endCxn id="100" idx="2"/>
            </p:cNvCxnSpPr>
            <p:nvPr/>
          </p:nvCxnSpPr>
          <p:spPr>
            <a:xfrm>
              <a:off x="4523809" y="4363323"/>
              <a:ext cx="2334191" cy="611874"/>
            </a:xfrm>
            <a:prstGeom prst="bentConnector3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Oval 96"/>
                <p:cNvSpPr/>
                <p:nvPr/>
              </p:nvSpPr>
              <p:spPr>
                <a:xfrm>
                  <a:off x="75064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1,3,2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Oval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6454" y="5673256"/>
                  <a:ext cx="799346" cy="653994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8" name="Straight Arrow Connector 97"/>
            <p:cNvCxnSpPr>
              <a:stCxn id="99" idx="0"/>
              <a:endCxn id="100" idx="3"/>
            </p:cNvCxnSpPr>
            <p:nvPr/>
          </p:nvCxnSpPr>
          <p:spPr>
            <a:xfrm flipV="1">
              <a:off x="66480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Oval 98"/>
                <p:cNvSpPr/>
                <p:nvPr/>
              </p:nvSpPr>
              <p:spPr>
                <a:xfrm>
                  <a:off x="62484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1,3,1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Oval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8400" y="5670606"/>
                  <a:ext cx="799346" cy="653994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Oval 99"/>
                <p:cNvSpPr/>
                <p:nvPr/>
              </p:nvSpPr>
              <p:spPr>
                <a:xfrm>
                  <a:off x="68580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Oval 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4648200"/>
                  <a:ext cx="799346" cy="653994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1" name="Straight Arrow Connector 100"/>
            <p:cNvCxnSpPr>
              <a:stCxn id="97" idx="0"/>
              <a:endCxn id="100" idx="5"/>
            </p:cNvCxnSpPr>
            <p:nvPr/>
          </p:nvCxnSpPr>
          <p:spPr>
            <a:xfrm flipH="1" flipV="1">
              <a:off x="75402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100" idx="0"/>
            </p:cNvCxnSpPr>
            <p:nvPr/>
          </p:nvCxnSpPr>
          <p:spPr>
            <a:xfrm flipV="1">
              <a:off x="72576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6858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6324600"/>
                  <a:ext cx="637289" cy="41351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ectangle 103"/>
                <p:cNvSpPr/>
                <p:nvPr/>
              </p:nvSpPr>
              <p:spPr>
                <a:xfrm>
                  <a:off x="19535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Rectangle 1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511" y="6324600"/>
                  <a:ext cx="637289" cy="41351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/>
                <p:cNvSpPr/>
                <p:nvPr/>
              </p:nvSpPr>
              <p:spPr>
                <a:xfrm>
                  <a:off x="35814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Rectangle 10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400" y="6324600"/>
                  <a:ext cx="637289" cy="41351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Rectangle 105"/>
                <p:cNvSpPr/>
                <p:nvPr/>
              </p:nvSpPr>
              <p:spPr>
                <a:xfrm>
                  <a:off x="48491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Rectangle 1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9111" y="6324600"/>
                  <a:ext cx="637289" cy="41351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106"/>
                <p:cNvSpPr/>
                <p:nvPr/>
              </p:nvSpPr>
              <p:spPr>
                <a:xfrm>
                  <a:off x="63246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Rectangle 10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6324600"/>
                  <a:ext cx="637289" cy="41351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/>
                <p:cNvSpPr/>
                <p:nvPr/>
              </p:nvSpPr>
              <p:spPr>
                <a:xfrm>
                  <a:off x="75923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Rectangle 10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2311" y="6324600"/>
                  <a:ext cx="637289" cy="41351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/>
                <p:cNvSpPr/>
                <p:nvPr/>
              </p:nvSpPr>
              <p:spPr>
                <a:xfrm>
                  <a:off x="1267711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Rectangle 1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7711" y="3581400"/>
                  <a:ext cx="637289" cy="413511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/>
                <p:cNvSpPr/>
                <p:nvPr/>
              </p:nvSpPr>
              <p:spPr>
                <a:xfrm>
                  <a:off x="4163311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Rectangle 10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3311" y="3581400"/>
                  <a:ext cx="637289" cy="41351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110"/>
                <p:cNvSpPr/>
                <p:nvPr/>
              </p:nvSpPr>
              <p:spPr>
                <a:xfrm>
                  <a:off x="6858000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Rectangle 1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3581400"/>
                  <a:ext cx="637289" cy="413511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Rectangle 111"/>
                <p:cNvSpPr/>
                <p:nvPr/>
              </p:nvSpPr>
              <p:spPr>
                <a:xfrm>
                  <a:off x="3810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2" name="Rectangle 1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5137911"/>
                  <a:ext cx="837602" cy="41351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/>
                <p:cNvSpPr/>
                <p:nvPr/>
              </p:nvSpPr>
              <p:spPr>
                <a:xfrm>
                  <a:off x="2057998" y="5181600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3" name="Rectangle 1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998" y="5181600"/>
                  <a:ext cx="837602" cy="41351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/>
                <p:cNvSpPr/>
                <p:nvPr/>
              </p:nvSpPr>
              <p:spPr>
                <a:xfrm>
                  <a:off x="32766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4" name="Rectangle 1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6600" y="5137911"/>
                  <a:ext cx="837602" cy="41351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/>
                <p:cNvSpPr/>
                <p:nvPr/>
              </p:nvSpPr>
              <p:spPr>
                <a:xfrm>
                  <a:off x="4953000" y="5181600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5" name="Rectangle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5181600"/>
                  <a:ext cx="837602" cy="413511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/>
                <p:cNvSpPr/>
                <p:nvPr/>
              </p:nvSpPr>
              <p:spPr>
                <a:xfrm>
                  <a:off x="60198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6" name="Rectangle 1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800" y="5137911"/>
                  <a:ext cx="837602" cy="41351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/>
                <p:cNvSpPr/>
                <p:nvPr/>
              </p:nvSpPr>
              <p:spPr>
                <a:xfrm>
                  <a:off x="2819400" y="4375911"/>
                  <a:ext cx="656975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7" name="Rectangle 1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00" y="4375911"/>
                  <a:ext cx="656975" cy="413511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Rectangle 154"/>
                <p:cNvSpPr/>
                <p:nvPr/>
              </p:nvSpPr>
              <p:spPr>
                <a:xfrm>
                  <a:off x="5638800" y="4375911"/>
                  <a:ext cx="656975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5" name="Rectangle 1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8800" y="4375911"/>
                  <a:ext cx="656975" cy="413511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52264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Translating to </a:t>
            </a:r>
            <a:r>
              <a:rPr lang="en-US" dirty="0" err="1"/>
              <a:t>Keras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79550"/>
            <a:ext cx="8763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model = </a:t>
            </a:r>
            <a:r>
              <a:rPr lang="en-US" sz="2000" dirty="0" err="1"/>
              <a:t>keras.Sequential</a:t>
            </a:r>
            <a:r>
              <a:rPr lang="en-US" sz="2000" dirty="0"/>
              <a:t>([</a:t>
            </a:r>
            <a:r>
              <a:rPr lang="en-US" sz="2000" dirty="0" err="1"/>
              <a:t>keras.Input</a:t>
            </a:r>
            <a:r>
              <a:rPr lang="en-US" sz="2000" dirty="0"/>
              <a:t>(shape=(3,2)),</a:t>
            </a:r>
          </a:p>
          <a:p>
            <a:pPr marL="0" indent="0">
              <a:buNone/>
            </a:pPr>
            <a:r>
              <a:rPr lang="en-US" sz="2000" dirty="0"/>
              <a:t>                          </a:t>
            </a:r>
            <a:r>
              <a:rPr lang="en-US" sz="2000" dirty="0" err="1"/>
              <a:t>keras.layers.SimpleRNN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FF0000"/>
                </a:solidFill>
              </a:rPr>
              <a:t>3</a:t>
            </a:r>
            <a:r>
              <a:rPr lang="en-US" sz="2000" dirty="0"/>
              <a:t>)])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2400" dirty="0"/>
              <a:t>Here the </a:t>
            </a:r>
            <a:r>
              <a:rPr lang="en-US" sz="2400" dirty="0" err="1"/>
              <a:t>SimpleRNN</a:t>
            </a:r>
            <a:r>
              <a:rPr lang="en-US" sz="2400" dirty="0"/>
              <a:t> layer has three units per time step.</a:t>
            </a:r>
          </a:p>
          <a:p>
            <a:r>
              <a:rPr lang="en-US" sz="2400" dirty="0"/>
              <a:t>We do not show the connections and weights anymore.</a:t>
            </a:r>
          </a:p>
          <a:p>
            <a:pPr lvl="1"/>
            <a:r>
              <a:rPr lang="en-US" sz="2000" dirty="0"/>
              <a:t>Within a time step, all three 2</a:t>
            </a:r>
            <a:r>
              <a:rPr lang="en-US" sz="2000" baseline="30000" dirty="0"/>
              <a:t>nd</a:t>
            </a:r>
            <a:r>
              <a:rPr lang="en-US" sz="2000" dirty="0"/>
              <a:t> layer units are connected to all two inputs.</a:t>
            </a:r>
          </a:p>
          <a:p>
            <a:pPr lvl="1"/>
            <a:r>
              <a:rPr lang="en-US" sz="2000" dirty="0"/>
              <a:t>All 2</a:t>
            </a:r>
            <a:r>
              <a:rPr lang="en-US" sz="2000" baseline="30000" dirty="0"/>
              <a:t>nd</a:t>
            </a:r>
            <a:r>
              <a:rPr lang="en-US" sz="2000" dirty="0"/>
              <a:t> </a:t>
            </a:r>
            <a:r>
              <a:rPr lang="en-US" sz="2000"/>
              <a:t>layer units from </a:t>
            </a:r>
            <a:r>
              <a:rPr lang="en-US" sz="2000" dirty="0"/>
              <a:t>the previous step are inputs to all 2</a:t>
            </a:r>
            <a:r>
              <a:rPr lang="en-US" sz="2000" baseline="30000" dirty="0"/>
              <a:t>nd</a:t>
            </a:r>
            <a:r>
              <a:rPr lang="en-US" sz="2000" dirty="0"/>
              <a:t> layer units in the next step.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Oval 82"/>
              <p:cNvSpPr/>
              <p:nvPr/>
            </p:nvSpPr>
            <p:spPr>
              <a:xfrm>
                <a:off x="1867654" y="5673256"/>
                <a:ext cx="799346" cy="65399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1,1,2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Oval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654" y="5673256"/>
                <a:ext cx="799346" cy="65399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Oval 84"/>
              <p:cNvSpPr/>
              <p:nvPr/>
            </p:nvSpPr>
            <p:spPr>
              <a:xfrm>
                <a:off x="609600" y="5670606"/>
                <a:ext cx="799346" cy="65399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Oval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670606"/>
                <a:ext cx="799346" cy="65399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Oval 85"/>
              <p:cNvSpPr/>
              <p:nvPr/>
            </p:nvSpPr>
            <p:spPr>
              <a:xfrm>
                <a:off x="381000" y="4648200"/>
                <a:ext cx="762000" cy="65399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Oval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648200"/>
                <a:ext cx="762000" cy="653994"/>
              </a:xfrm>
              <a:prstGeom prst="ellipse">
                <a:avLst/>
              </a:prstGeom>
              <a:blipFill>
                <a:blip r:embed="rId5"/>
                <a:stretch>
                  <a:fillRect l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Oval 89"/>
              <p:cNvSpPr/>
              <p:nvPr/>
            </p:nvSpPr>
            <p:spPr>
              <a:xfrm>
                <a:off x="4763254" y="5673256"/>
                <a:ext cx="799346" cy="65399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1,2,2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0" name="Oval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254" y="5673256"/>
                <a:ext cx="799346" cy="653994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Oval 91"/>
              <p:cNvSpPr/>
              <p:nvPr/>
            </p:nvSpPr>
            <p:spPr>
              <a:xfrm>
                <a:off x="3505200" y="5670606"/>
                <a:ext cx="799346" cy="65399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" name="Oval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670606"/>
                <a:ext cx="799346" cy="65399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Oval 96"/>
              <p:cNvSpPr/>
              <p:nvPr/>
            </p:nvSpPr>
            <p:spPr>
              <a:xfrm>
                <a:off x="7506454" y="5673256"/>
                <a:ext cx="799346" cy="65399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1,3,2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7" name="Oval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454" y="5673256"/>
                <a:ext cx="799346" cy="653994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Oval 98"/>
              <p:cNvSpPr/>
              <p:nvPr/>
            </p:nvSpPr>
            <p:spPr>
              <a:xfrm>
                <a:off x="6248400" y="5670606"/>
                <a:ext cx="799346" cy="65399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1,3,1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9" name="Oval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5670606"/>
                <a:ext cx="799346" cy="653994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/>
              <p:cNvSpPr/>
              <p:nvPr/>
            </p:nvSpPr>
            <p:spPr>
              <a:xfrm>
                <a:off x="685800" y="6324600"/>
                <a:ext cx="637289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324600"/>
                <a:ext cx="637289" cy="4135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/>
              <p:cNvSpPr/>
              <p:nvPr/>
            </p:nvSpPr>
            <p:spPr>
              <a:xfrm>
                <a:off x="1953511" y="6324600"/>
                <a:ext cx="637289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511" y="6324600"/>
                <a:ext cx="637289" cy="4135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3581400" y="6324600"/>
                <a:ext cx="637289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6324600"/>
                <a:ext cx="637289" cy="4135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/>
              <p:cNvSpPr/>
              <p:nvPr/>
            </p:nvSpPr>
            <p:spPr>
              <a:xfrm>
                <a:off x="4849111" y="6324600"/>
                <a:ext cx="637289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111" y="6324600"/>
                <a:ext cx="637289" cy="41351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/>
              <p:cNvSpPr/>
              <p:nvPr/>
            </p:nvSpPr>
            <p:spPr>
              <a:xfrm>
                <a:off x="6324600" y="6324600"/>
                <a:ext cx="637289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6324600"/>
                <a:ext cx="637289" cy="4135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7592311" y="6324600"/>
                <a:ext cx="637289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311" y="6324600"/>
                <a:ext cx="637289" cy="41351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val 42"/>
              <p:cNvSpPr/>
              <p:nvPr/>
            </p:nvSpPr>
            <p:spPr>
              <a:xfrm>
                <a:off x="1219200" y="4648200"/>
                <a:ext cx="762000" cy="65399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2,1,2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Oval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648200"/>
                <a:ext cx="762000" cy="653994"/>
              </a:xfrm>
              <a:prstGeom prst="ellipse">
                <a:avLst/>
              </a:prstGeom>
              <a:blipFill>
                <a:blip r:embed="rId16"/>
                <a:stretch>
                  <a:fillRect l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val 43"/>
              <p:cNvSpPr/>
              <p:nvPr/>
            </p:nvSpPr>
            <p:spPr>
              <a:xfrm>
                <a:off x="2057400" y="4648200"/>
                <a:ext cx="762000" cy="65399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2,1,3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Oval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648200"/>
                <a:ext cx="762000" cy="653994"/>
              </a:xfrm>
              <a:prstGeom prst="ellipse">
                <a:avLst/>
              </a:prstGeom>
              <a:blipFill>
                <a:blip r:embed="rId17"/>
                <a:stretch>
                  <a:fillRect l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/>
              <p:cNvSpPr/>
              <p:nvPr/>
            </p:nvSpPr>
            <p:spPr>
              <a:xfrm>
                <a:off x="3276600" y="4648200"/>
                <a:ext cx="762000" cy="65399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2,2,1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Oval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648200"/>
                <a:ext cx="762000" cy="653994"/>
              </a:xfrm>
              <a:prstGeom prst="ellipse">
                <a:avLst/>
              </a:prstGeom>
              <a:blipFill>
                <a:blip r:embed="rId18"/>
                <a:stretch>
                  <a:fillRect l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/>
              <p:cNvSpPr/>
              <p:nvPr/>
            </p:nvSpPr>
            <p:spPr>
              <a:xfrm>
                <a:off x="4114800" y="4648200"/>
                <a:ext cx="762000" cy="65399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2,2,2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Oval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648200"/>
                <a:ext cx="762000" cy="653994"/>
              </a:xfrm>
              <a:prstGeom prst="ellipse">
                <a:avLst/>
              </a:prstGeom>
              <a:blipFill>
                <a:blip r:embed="rId19"/>
                <a:stretch>
                  <a:fillRect l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/>
              <p:cNvSpPr/>
              <p:nvPr/>
            </p:nvSpPr>
            <p:spPr>
              <a:xfrm>
                <a:off x="4953000" y="4648200"/>
                <a:ext cx="762000" cy="65399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2,2,3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Ova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648200"/>
                <a:ext cx="762000" cy="653994"/>
              </a:xfrm>
              <a:prstGeom prst="ellipse">
                <a:avLst/>
              </a:prstGeom>
              <a:blipFill>
                <a:blip r:embed="rId20"/>
                <a:stretch>
                  <a:fillRect l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/>
              <p:cNvSpPr/>
              <p:nvPr/>
            </p:nvSpPr>
            <p:spPr>
              <a:xfrm>
                <a:off x="6019800" y="4648200"/>
                <a:ext cx="762000" cy="65399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2,3,1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Oval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648200"/>
                <a:ext cx="762000" cy="653994"/>
              </a:xfrm>
              <a:prstGeom prst="ellipse">
                <a:avLst/>
              </a:prstGeom>
              <a:blipFill>
                <a:blip r:embed="rId21"/>
                <a:stretch>
                  <a:fillRect l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val 49"/>
              <p:cNvSpPr/>
              <p:nvPr/>
            </p:nvSpPr>
            <p:spPr>
              <a:xfrm>
                <a:off x="6858000" y="4648200"/>
                <a:ext cx="762000" cy="65399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2,3,2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Oval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4648200"/>
                <a:ext cx="762000" cy="653994"/>
              </a:xfrm>
              <a:prstGeom prst="ellipse">
                <a:avLst/>
              </a:prstGeom>
              <a:blipFill>
                <a:blip r:embed="rId22"/>
                <a:stretch>
                  <a:fillRect l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/>
              <p:cNvSpPr/>
              <p:nvPr/>
            </p:nvSpPr>
            <p:spPr>
              <a:xfrm>
                <a:off x="7696200" y="4648200"/>
                <a:ext cx="762000" cy="65399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2,3,3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Oval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4648200"/>
                <a:ext cx="762000" cy="653994"/>
              </a:xfrm>
              <a:prstGeom prst="ellipse">
                <a:avLst/>
              </a:prstGeom>
              <a:blipFill>
                <a:blip r:embed="rId23"/>
                <a:stretch>
                  <a:fillRect l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6811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/>
          <p:cNvSpPr/>
          <p:nvPr/>
        </p:nvSpPr>
        <p:spPr>
          <a:xfrm>
            <a:off x="3124200" y="5562600"/>
            <a:ext cx="26670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5943600" y="5562600"/>
            <a:ext cx="26670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304800" y="5562600"/>
            <a:ext cx="26670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5943600" y="4572000"/>
            <a:ext cx="26670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124200" y="4572000"/>
            <a:ext cx="26670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04800" y="4572000"/>
            <a:ext cx="26670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the Drawings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883777"/>
          </a:xfrm>
        </p:spPr>
        <p:txBody>
          <a:bodyPr/>
          <a:lstStyle/>
          <a:p>
            <a:r>
              <a:rPr lang="en-US" sz="2400" dirty="0"/>
              <a:t>When we draw an RNN, we typically do not show each individual unit.</a:t>
            </a:r>
          </a:p>
          <a:p>
            <a:r>
              <a:rPr lang="en-US" sz="2400" dirty="0"/>
              <a:t>Instead, we group units into blocks, such that all units in a block belong to the same layer and the same time step.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Oval 71"/>
              <p:cNvSpPr/>
              <p:nvPr/>
            </p:nvSpPr>
            <p:spPr>
              <a:xfrm>
                <a:off x="1867654" y="5673256"/>
                <a:ext cx="799346" cy="65399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1,1,2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Oval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654" y="5673256"/>
                <a:ext cx="799346" cy="65399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Oval 72"/>
              <p:cNvSpPr/>
              <p:nvPr/>
            </p:nvSpPr>
            <p:spPr>
              <a:xfrm>
                <a:off x="609600" y="5670606"/>
                <a:ext cx="799346" cy="65399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Oval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670606"/>
                <a:ext cx="799346" cy="65399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Oval 73"/>
              <p:cNvSpPr/>
              <p:nvPr/>
            </p:nvSpPr>
            <p:spPr>
              <a:xfrm>
                <a:off x="381000" y="4648200"/>
                <a:ext cx="762000" cy="65399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Oval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648200"/>
                <a:ext cx="762000" cy="653994"/>
              </a:xfrm>
              <a:prstGeom prst="ellipse">
                <a:avLst/>
              </a:prstGeom>
              <a:blipFill>
                <a:blip r:embed="rId5"/>
                <a:stretch>
                  <a:fillRect l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val 74"/>
              <p:cNvSpPr/>
              <p:nvPr/>
            </p:nvSpPr>
            <p:spPr>
              <a:xfrm>
                <a:off x="4763254" y="5673256"/>
                <a:ext cx="799346" cy="65399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1,2,2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Oval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254" y="5673256"/>
                <a:ext cx="799346" cy="653994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val 75"/>
              <p:cNvSpPr/>
              <p:nvPr/>
            </p:nvSpPr>
            <p:spPr>
              <a:xfrm>
                <a:off x="3505200" y="5670606"/>
                <a:ext cx="799346" cy="65399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Oval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670606"/>
                <a:ext cx="799346" cy="65399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Oval 76"/>
              <p:cNvSpPr/>
              <p:nvPr/>
            </p:nvSpPr>
            <p:spPr>
              <a:xfrm>
                <a:off x="7506454" y="5673256"/>
                <a:ext cx="799346" cy="65399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1,3,2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Oval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454" y="5673256"/>
                <a:ext cx="799346" cy="653994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val 77"/>
              <p:cNvSpPr/>
              <p:nvPr/>
            </p:nvSpPr>
            <p:spPr>
              <a:xfrm>
                <a:off x="6248400" y="5670606"/>
                <a:ext cx="799346" cy="65399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1,3,1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Oval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5670606"/>
                <a:ext cx="799346" cy="653994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685800" y="6324600"/>
                <a:ext cx="637289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324600"/>
                <a:ext cx="637289" cy="4135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1953511" y="6324600"/>
                <a:ext cx="637289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511" y="6324600"/>
                <a:ext cx="637289" cy="4135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3581400" y="6324600"/>
                <a:ext cx="637289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6324600"/>
                <a:ext cx="637289" cy="4135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4849111" y="6324600"/>
                <a:ext cx="637289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111" y="6324600"/>
                <a:ext cx="637289" cy="41351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6324600" y="6324600"/>
                <a:ext cx="637289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6324600"/>
                <a:ext cx="637289" cy="4135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7592311" y="6324600"/>
                <a:ext cx="637289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311" y="6324600"/>
                <a:ext cx="637289" cy="41351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Oval 87"/>
              <p:cNvSpPr/>
              <p:nvPr/>
            </p:nvSpPr>
            <p:spPr>
              <a:xfrm>
                <a:off x="1219200" y="4648200"/>
                <a:ext cx="762000" cy="65399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2,1,2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8" name="Oval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648200"/>
                <a:ext cx="762000" cy="653994"/>
              </a:xfrm>
              <a:prstGeom prst="ellipse">
                <a:avLst/>
              </a:prstGeom>
              <a:blipFill>
                <a:blip r:embed="rId16"/>
                <a:stretch>
                  <a:fillRect l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/>
              <p:cNvSpPr/>
              <p:nvPr/>
            </p:nvSpPr>
            <p:spPr>
              <a:xfrm>
                <a:off x="2057400" y="4648200"/>
                <a:ext cx="762000" cy="65399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2,1,3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Oval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648200"/>
                <a:ext cx="762000" cy="653994"/>
              </a:xfrm>
              <a:prstGeom prst="ellipse">
                <a:avLst/>
              </a:prstGeom>
              <a:blipFill>
                <a:blip r:embed="rId17"/>
                <a:stretch>
                  <a:fillRect l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/>
              <p:cNvSpPr/>
              <p:nvPr/>
            </p:nvSpPr>
            <p:spPr>
              <a:xfrm>
                <a:off x="3276600" y="4648200"/>
                <a:ext cx="762000" cy="65399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2,2,1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Oval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648200"/>
                <a:ext cx="762000" cy="653994"/>
              </a:xfrm>
              <a:prstGeom prst="ellipse">
                <a:avLst/>
              </a:prstGeom>
              <a:blipFill>
                <a:blip r:embed="rId18"/>
                <a:stretch>
                  <a:fillRect l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/>
              <p:cNvSpPr/>
              <p:nvPr/>
            </p:nvSpPr>
            <p:spPr>
              <a:xfrm>
                <a:off x="4114800" y="4648200"/>
                <a:ext cx="762000" cy="65399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2,2,2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Oval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648200"/>
                <a:ext cx="762000" cy="653994"/>
              </a:xfrm>
              <a:prstGeom prst="ellipse">
                <a:avLst/>
              </a:prstGeom>
              <a:blipFill>
                <a:blip r:embed="rId19"/>
                <a:stretch>
                  <a:fillRect l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/>
              <p:cNvSpPr/>
              <p:nvPr/>
            </p:nvSpPr>
            <p:spPr>
              <a:xfrm>
                <a:off x="4953000" y="4648200"/>
                <a:ext cx="762000" cy="65399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2,2,3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Oval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648200"/>
                <a:ext cx="762000" cy="653994"/>
              </a:xfrm>
              <a:prstGeom prst="ellipse">
                <a:avLst/>
              </a:prstGeom>
              <a:blipFill>
                <a:blip r:embed="rId20"/>
                <a:stretch>
                  <a:fillRect l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/>
              <p:cNvSpPr/>
              <p:nvPr/>
            </p:nvSpPr>
            <p:spPr>
              <a:xfrm>
                <a:off x="6019800" y="4648200"/>
                <a:ext cx="762000" cy="65399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2,3,1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Oval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648200"/>
                <a:ext cx="762000" cy="653994"/>
              </a:xfrm>
              <a:prstGeom prst="ellipse">
                <a:avLst/>
              </a:prstGeom>
              <a:blipFill>
                <a:blip r:embed="rId21"/>
                <a:stretch>
                  <a:fillRect l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5"/>
              <p:cNvSpPr/>
              <p:nvPr/>
            </p:nvSpPr>
            <p:spPr>
              <a:xfrm>
                <a:off x="6858000" y="4648200"/>
                <a:ext cx="762000" cy="65399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2,3,2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Oval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4648200"/>
                <a:ext cx="762000" cy="653994"/>
              </a:xfrm>
              <a:prstGeom prst="ellipse">
                <a:avLst/>
              </a:prstGeom>
              <a:blipFill>
                <a:blip r:embed="rId22"/>
                <a:stretch>
                  <a:fillRect l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/>
              <p:cNvSpPr/>
              <p:nvPr/>
            </p:nvSpPr>
            <p:spPr>
              <a:xfrm>
                <a:off x="7696200" y="4648200"/>
                <a:ext cx="762000" cy="65399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2,3,3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Oval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4648200"/>
                <a:ext cx="762000" cy="653994"/>
              </a:xfrm>
              <a:prstGeom prst="ellipse">
                <a:avLst/>
              </a:prstGeom>
              <a:blipFill>
                <a:blip r:embed="rId23"/>
                <a:stretch>
                  <a:fillRect l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0160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the Drawings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2883777"/>
              </a:xfrm>
            </p:spPr>
            <p:txBody>
              <a:bodyPr/>
              <a:lstStyle/>
              <a:p>
                <a:r>
                  <a:rPr lang="en-US" sz="2400" dirty="0"/>
                  <a:t>When we draw an RNN, we typically do not show each individual unit.</a:t>
                </a:r>
              </a:p>
              <a:p>
                <a:r>
                  <a:rPr lang="en-US" sz="2400" dirty="0"/>
                  <a:t>Instead, we group units into blocks, such that all units in a block belong to the same layer and the same time step.</a:t>
                </a:r>
              </a:p>
              <a:p>
                <a:r>
                  <a:rPr lang="en-US" sz="2400" dirty="0"/>
                  <a:t>In this simplified drawing: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1,1</m:t>
                        </m:r>
                      </m:sub>
                    </m:sSub>
                  </m:oMath>
                </a14:m>
                <a:r>
                  <a:rPr lang="en-US" sz="2000" dirty="0"/>
                  <a:t> groups together units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1,1,1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1,1,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</m:oMath>
                </a14:m>
                <a:r>
                  <a:rPr lang="en-US" sz="2000" dirty="0"/>
                  <a:t> groups together units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,1,1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2,1,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2,1,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2883777"/>
              </a:xfrm>
              <a:blipFill>
                <a:blip r:embed="rId13"/>
                <a:stretch>
                  <a:fillRect l="-963" t="-1691" b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533400" y="6324600"/>
                <a:ext cx="637289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324600"/>
                <a:ext cx="637289" cy="4135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801111" y="6324600"/>
                <a:ext cx="637289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111" y="6324600"/>
                <a:ext cx="637289" cy="41351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429000" y="6324600"/>
                <a:ext cx="637289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6324600"/>
                <a:ext cx="637289" cy="41351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4696711" y="6324600"/>
                <a:ext cx="637289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711" y="6324600"/>
                <a:ext cx="637289" cy="41351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6172200" y="6324600"/>
                <a:ext cx="637289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6324600"/>
                <a:ext cx="637289" cy="41351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7439911" y="6324600"/>
                <a:ext cx="637289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911" y="6324600"/>
                <a:ext cx="637289" cy="41351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33400" y="5867400"/>
                <a:ext cx="1905000" cy="47788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867400"/>
                <a:ext cx="1905000" cy="47788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505200" y="5867400"/>
                <a:ext cx="1905000" cy="47788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867400"/>
                <a:ext cx="1905000" cy="47788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248400" y="5867400"/>
                <a:ext cx="1905000" cy="47788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5867400"/>
                <a:ext cx="1905000" cy="47788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33400" y="4932312"/>
                <a:ext cx="1905000" cy="47788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932312"/>
                <a:ext cx="1905000" cy="47788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505200" y="4932312"/>
                <a:ext cx="1905000" cy="47788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932312"/>
                <a:ext cx="1905000" cy="47788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248400" y="4932312"/>
                <a:ext cx="1905000" cy="47788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932312"/>
                <a:ext cx="1905000" cy="47788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/>
          <p:nvPr/>
        </p:nvCxnSpPr>
        <p:spPr>
          <a:xfrm flipV="1">
            <a:off x="1371600" y="4375912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1447800" y="5410200"/>
            <a:ext cx="0" cy="436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4495800" y="5430888"/>
            <a:ext cx="0" cy="436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7239000" y="5410200"/>
            <a:ext cx="0" cy="436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endCxn id="54" idx="1"/>
          </p:cNvCxnSpPr>
          <p:nvPr/>
        </p:nvCxnSpPr>
        <p:spPr>
          <a:xfrm>
            <a:off x="1371600" y="4724400"/>
            <a:ext cx="2133600" cy="446856"/>
          </a:xfrm>
          <a:prstGeom prst="bentConnector3">
            <a:avLst>
              <a:gd name="adj1" fmla="val 70497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495800" y="4375912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7162800" y="4375912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endCxn id="55" idx="1"/>
          </p:cNvCxnSpPr>
          <p:nvPr/>
        </p:nvCxnSpPr>
        <p:spPr>
          <a:xfrm>
            <a:off x="4495800" y="4724400"/>
            <a:ext cx="1752600" cy="446856"/>
          </a:xfrm>
          <a:prstGeom prst="bentConnector3">
            <a:avLst>
              <a:gd name="adj1" fmla="val 75861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459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the Drawings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883777"/>
          </a:xfrm>
        </p:spPr>
        <p:txBody>
          <a:bodyPr/>
          <a:lstStyle/>
          <a:p>
            <a:r>
              <a:rPr lang="en-US" sz="2400" dirty="0"/>
              <a:t>Now that we have simplified the drawing, we can draw connections again.</a:t>
            </a:r>
          </a:p>
          <a:p>
            <a:r>
              <a:rPr lang="en-US" sz="2400" dirty="0"/>
              <a:t>An arrow means that all units of one group are connected to all units of the other group.</a:t>
            </a:r>
          </a:p>
          <a:p>
            <a:r>
              <a:rPr lang="en-US" sz="2400" dirty="0"/>
              <a:t>Of course, now it is not clear how many units are in each layer.</a:t>
            </a:r>
          </a:p>
          <a:p>
            <a:pPr lvl="1"/>
            <a:r>
              <a:rPr lang="en-US" sz="2000" dirty="0"/>
              <a:t>When we simplify, some details are inevitably lost.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33400" y="6324600"/>
                <a:ext cx="637289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324600"/>
                <a:ext cx="637289" cy="413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801111" y="6324600"/>
                <a:ext cx="637289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111" y="6324600"/>
                <a:ext cx="637289" cy="413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429000" y="6324600"/>
                <a:ext cx="637289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6324600"/>
                <a:ext cx="637289" cy="4135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696711" y="6324600"/>
                <a:ext cx="637289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711" y="6324600"/>
                <a:ext cx="637289" cy="4135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172200" y="6324600"/>
                <a:ext cx="637289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6324600"/>
                <a:ext cx="637289" cy="4135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439911" y="6324600"/>
                <a:ext cx="637289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911" y="6324600"/>
                <a:ext cx="637289" cy="4135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33400" y="5867400"/>
                <a:ext cx="1905000" cy="47788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867400"/>
                <a:ext cx="1905000" cy="4778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05200" y="5867400"/>
                <a:ext cx="1905000" cy="47788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867400"/>
                <a:ext cx="1905000" cy="4778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48400" y="5867400"/>
                <a:ext cx="1905000" cy="47788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5867400"/>
                <a:ext cx="1905000" cy="4778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33400" y="4932312"/>
                <a:ext cx="1905000" cy="47788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932312"/>
                <a:ext cx="1905000" cy="4778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505200" y="4932312"/>
                <a:ext cx="1905000" cy="47788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932312"/>
                <a:ext cx="1905000" cy="4778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248400" y="4932312"/>
                <a:ext cx="1905000" cy="47788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932312"/>
                <a:ext cx="1905000" cy="4778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>
          <a:xfrm flipV="1">
            <a:off x="1371600" y="4375912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1447800" y="5410200"/>
            <a:ext cx="0" cy="436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495800" y="5430888"/>
            <a:ext cx="0" cy="436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7239000" y="5410200"/>
            <a:ext cx="0" cy="436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endCxn id="41" idx="1"/>
          </p:cNvCxnSpPr>
          <p:nvPr/>
        </p:nvCxnSpPr>
        <p:spPr>
          <a:xfrm>
            <a:off x="1371600" y="4724400"/>
            <a:ext cx="2133600" cy="446856"/>
          </a:xfrm>
          <a:prstGeom prst="bentConnector3">
            <a:avLst>
              <a:gd name="adj1" fmla="val 70497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495800" y="4375912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7162800" y="4375912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endCxn id="42" idx="1"/>
          </p:cNvCxnSpPr>
          <p:nvPr/>
        </p:nvCxnSpPr>
        <p:spPr>
          <a:xfrm>
            <a:off x="4495800" y="4724400"/>
            <a:ext cx="1752600" cy="446856"/>
          </a:xfrm>
          <a:prstGeom prst="bentConnector3">
            <a:avLst>
              <a:gd name="adj1" fmla="val 75861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298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the Drawings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883777"/>
          </a:xfrm>
        </p:spPr>
        <p:txBody>
          <a:bodyPr/>
          <a:lstStyle/>
          <a:p>
            <a:r>
              <a:rPr lang="en-US" dirty="0"/>
              <a:t>We can always make up conventions to provide more information.</a:t>
            </a:r>
          </a:p>
          <a:p>
            <a:r>
              <a:rPr lang="en-US" dirty="0"/>
              <a:t>For example, here we show for each block:</a:t>
            </a:r>
          </a:p>
          <a:p>
            <a:pPr lvl="1"/>
            <a:r>
              <a:rPr lang="en-US" dirty="0"/>
              <a:t>The type of layer that it belongs to.</a:t>
            </a:r>
          </a:p>
          <a:p>
            <a:pPr lvl="1"/>
            <a:r>
              <a:rPr lang="en-US" dirty="0"/>
              <a:t>The number of units.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33400" y="6324600"/>
                <a:ext cx="637289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324600"/>
                <a:ext cx="637289" cy="413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801111" y="6324600"/>
                <a:ext cx="637289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111" y="6324600"/>
                <a:ext cx="637289" cy="413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429000" y="6324600"/>
                <a:ext cx="637289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6324600"/>
                <a:ext cx="637289" cy="4135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696711" y="6324600"/>
                <a:ext cx="637289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711" y="6324600"/>
                <a:ext cx="637289" cy="4135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172200" y="6324600"/>
                <a:ext cx="637289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6324600"/>
                <a:ext cx="637289" cy="4135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439911" y="6324600"/>
                <a:ext cx="637289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911" y="6324600"/>
                <a:ext cx="637289" cy="4135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533400" y="5867400"/>
            <a:ext cx="1905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Input(2)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200" y="5867400"/>
            <a:ext cx="1905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Input(2)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48400" y="5867400"/>
            <a:ext cx="1905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Input(2)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3400" y="4932312"/>
            <a:ext cx="19315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Recurrent(3)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505200" y="4932312"/>
            <a:ext cx="19812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Recurrent(3)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248400" y="4932312"/>
            <a:ext cx="19812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Recurrent(3)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1371600" y="4375912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1447800" y="5410200"/>
            <a:ext cx="0" cy="436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495800" y="5430888"/>
            <a:ext cx="0" cy="436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7239000" y="5410200"/>
            <a:ext cx="0" cy="436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endCxn id="41" idx="1"/>
          </p:cNvCxnSpPr>
          <p:nvPr/>
        </p:nvCxnSpPr>
        <p:spPr>
          <a:xfrm>
            <a:off x="1371600" y="4724400"/>
            <a:ext cx="2133600" cy="438745"/>
          </a:xfrm>
          <a:prstGeom prst="bentConnector3">
            <a:avLst>
              <a:gd name="adj1" fmla="val 70497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495800" y="4375912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7162800" y="4375912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endCxn id="42" idx="1"/>
          </p:cNvCxnSpPr>
          <p:nvPr/>
        </p:nvCxnSpPr>
        <p:spPr>
          <a:xfrm>
            <a:off x="4495800" y="4724400"/>
            <a:ext cx="1752600" cy="438745"/>
          </a:xfrm>
          <a:prstGeom prst="bentConnector3">
            <a:avLst>
              <a:gd name="adj1" fmla="val 7586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357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4191000" cy="990600"/>
          </a:xfrm>
        </p:spPr>
        <p:txBody>
          <a:bodyPr/>
          <a:lstStyle/>
          <a:p>
            <a:r>
              <a:rPr lang="en-US" dirty="0"/>
              <a:t>Jena Climate:</a:t>
            </a:r>
            <a:br>
              <a:rPr lang="en-US" dirty="0"/>
            </a:br>
            <a:r>
              <a:rPr lang="en-US" dirty="0"/>
              <a:t>RNN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305800" cy="2514600"/>
          </a:xfrm>
        </p:spPr>
        <p:txBody>
          <a:bodyPr/>
          <a:lstStyle/>
          <a:p>
            <a:r>
              <a:rPr lang="en-US" sz="2400" dirty="0"/>
              <a:t>Validation MAE: </a:t>
            </a:r>
          </a:p>
          <a:p>
            <a:pPr lvl="1"/>
            <a:r>
              <a:rPr lang="en-US" sz="2000" dirty="0"/>
              <a:t>RNN: 2.31 to 2.34.</a:t>
            </a:r>
          </a:p>
          <a:p>
            <a:pPr lvl="1"/>
            <a:r>
              <a:rPr lang="en-US" sz="2000" dirty="0"/>
              <a:t>Simple fully-connected </a:t>
            </a:r>
            <a:br>
              <a:rPr lang="en-US" sz="2000" dirty="0"/>
            </a:br>
            <a:r>
              <a:rPr lang="en-US" sz="2000" dirty="0"/>
              <a:t>network: ranged from </a:t>
            </a:r>
            <a:br>
              <a:rPr lang="en-US" sz="2000" dirty="0"/>
            </a:br>
            <a:r>
              <a:rPr lang="en-US" sz="2000" dirty="0"/>
              <a:t>2.54 to 2.66.</a:t>
            </a:r>
          </a:p>
          <a:p>
            <a:pPr lvl="1"/>
            <a:r>
              <a:rPr lang="en-US" sz="2000" dirty="0"/>
              <a:t>“Naïve” method: 2.46.</a:t>
            </a:r>
          </a:p>
          <a:p>
            <a:r>
              <a:rPr lang="en-US" sz="2400" dirty="0"/>
              <a:t>Test MAE:</a:t>
            </a:r>
          </a:p>
          <a:p>
            <a:pPr lvl="1"/>
            <a:r>
              <a:rPr lang="en-US" sz="2000" dirty="0"/>
              <a:t>RNN: 2.45-2.48.</a:t>
            </a:r>
          </a:p>
          <a:p>
            <a:pPr lvl="1"/>
            <a:r>
              <a:rPr lang="en-US" sz="2000" dirty="0"/>
              <a:t>Simple fully-connected network: ranged from 2.63 to 2.71.</a:t>
            </a:r>
          </a:p>
          <a:p>
            <a:pPr lvl="1"/>
            <a:r>
              <a:rPr lang="en-US" sz="2000" dirty="0"/>
              <a:t>“Naïve” method: 2.62.</a:t>
            </a:r>
          </a:p>
          <a:p>
            <a:r>
              <a:rPr lang="en-US" sz="2400" dirty="0"/>
              <a:t>The improvement is not really spectacular.</a:t>
            </a:r>
          </a:p>
          <a:p>
            <a:pPr lvl="1"/>
            <a:r>
              <a:rPr lang="en-US" sz="2000" dirty="0"/>
              <a:t>In other datasets, bigger (or smaller) differences in accuracy can be observed.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600" y="152400"/>
            <a:ext cx="4800000" cy="3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96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the Drawings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/>
              <p:cNvSpPr/>
              <p:nvPr/>
            </p:nvSpPr>
            <p:spPr>
              <a:xfrm>
                <a:off x="1030120" y="6324600"/>
                <a:ext cx="79868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120" y="6324600"/>
                <a:ext cx="798680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883777"/>
          </a:xfrm>
        </p:spPr>
        <p:txBody>
          <a:bodyPr/>
          <a:lstStyle/>
          <a:p>
            <a:r>
              <a:rPr lang="en-US" dirty="0"/>
              <a:t>This is a common way to draw RNNs.</a:t>
            </a:r>
          </a:p>
          <a:p>
            <a:r>
              <a:rPr lang="en-US" dirty="0"/>
              <a:t>Since the structure at each time step looks the same, we just show three steps:</a:t>
            </a:r>
          </a:p>
          <a:p>
            <a:pPr lvl="1"/>
            <a:r>
              <a:rPr lang="en-US" dirty="0"/>
              <a:t>“Previous”, “current”, and next”.</a:t>
            </a:r>
          </a:p>
          <a:p>
            <a:pPr lvl="1"/>
            <a:r>
              <a:rPr lang="en-US" dirty="0"/>
              <a:t>Oftentimes more detail in shown in the current step.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222352" y="6324600"/>
                <a:ext cx="34964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352" y="6324600"/>
                <a:ext cx="34964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745120" y="6324600"/>
                <a:ext cx="79868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120" y="6324600"/>
                <a:ext cx="79868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152400" y="5163144"/>
            <a:ext cx="4101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3400" y="5867400"/>
            <a:ext cx="1905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505200" y="5867400"/>
            <a:ext cx="1905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Input(2)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48400" y="5867400"/>
            <a:ext cx="1905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533400" y="4932312"/>
            <a:ext cx="19315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3505200" y="4932312"/>
            <a:ext cx="19812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SimpleRNN</a:t>
            </a:r>
            <a:r>
              <a:rPr lang="en-US" sz="2400" dirty="0"/>
              <a:t>(3)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248400" y="4932312"/>
            <a:ext cx="19812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371600" y="4375912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447800" y="5410200"/>
            <a:ext cx="0" cy="436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495800" y="5430888"/>
            <a:ext cx="0" cy="436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7239000" y="5410200"/>
            <a:ext cx="0" cy="436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endCxn id="35" idx="1"/>
          </p:cNvCxnSpPr>
          <p:nvPr/>
        </p:nvCxnSpPr>
        <p:spPr>
          <a:xfrm>
            <a:off x="1371600" y="4724400"/>
            <a:ext cx="2133600" cy="438745"/>
          </a:xfrm>
          <a:prstGeom prst="bentConnector3">
            <a:avLst>
              <a:gd name="adj1" fmla="val 70497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495800" y="4375912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7162800" y="4375912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endCxn id="36" idx="1"/>
          </p:cNvCxnSpPr>
          <p:nvPr/>
        </p:nvCxnSpPr>
        <p:spPr>
          <a:xfrm>
            <a:off x="4495800" y="4724400"/>
            <a:ext cx="1752600" cy="438745"/>
          </a:xfrm>
          <a:prstGeom prst="bentConnector3">
            <a:avLst>
              <a:gd name="adj1" fmla="val 7586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>
            <a:off x="7162800" y="4724400"/>
            <a:ext cx="1752600" cy="438745"/>
          </a:xfrm>
          <a:prstGeom prst="bentConnector3">
            <a:avLst>
              <a:gd name="adj1" fmla="val 7586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565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RNN Network for Jena Climate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model = </a:t>
            </a:r>
            <a:r>
              <a:rPr lang="en-US" sz="2000" dirty="0" err="1"/>
              <a:t>keras.Sequential</a:t>
            </a:r>
            <a:r>
              <a:rPr lang="en-US" sz="2000" dirty="0"/>
              <a:t>([</a:t>
            </a:r>
            <a:r>
              <a:rPr lang="en-US" sz="2000" dirty="0" err="1"/>
              <a:t>keras.Input</a:t>
            </a:r>
            <a:r>
              <a:rPr lang="en-US" sz="2000" dirty="0"/>
              <a:t>(shape=</a:t>
            </a:r>
            <a:r>
              <a:rPr lang="en-US" sz="2000" dirty="0" err="1"/>
              <a:t>input_shape</a:t>
            </a:r>
            <a:r>
              <a:rPr lang="en-US" sz="2000" dirty="0"/>
              <a:t>),</a:t>
            </a:r>
          </a:p>
          <a:p>
            <a:pPr marL="0" indent="0">
              <a:buNone/>
            </a:pPr>
            <a:r>
              <a:rPr lang="en-US" sz="2000" dirty="0"/>
              <a:t>                          </a:t>
            </a:r>
            <a:r>
              <a:rPr lang="en-US" sz="2000" dirty="0" err="1"/>
              <a:t>keras.layers.SimpleRNN</a:t>
            </a:r>
            <a:r>
              <a:rPr lang="en-US" sz="2000" dirty="0"/>
              <a:t>(16),</a:t>
            </a:r>
          </a:p>
          <a:p>
            <a:pPr marL="0" indent="0">
              <a:buNone/>
            </a:pPr>
            <a:r>
              <a:rPr lang="en-US" sz="2000" dirty="0"/>
              <a:t>                          </a:t>
            </a:r>
            <a:r>
              <a:rPr lang="en-US" sz="2000" dirty="0" err="1"/>
              <a:t>keras.layers.Dense</a:t>
            </a:r>
            <a:r>
              <a:rPr lang="en-US" sz="2000" dirty="0"/>
              <a:t>(1),])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model.compile</a:t>
            </a:r>
            <a:r>
              <a:rPr lang="en-US" sz="2000" dirty="0"/>
              <a:t>(optimizer="</a:t>
            </a:r>
            <a:r>
              <a:rPr lang="en-US" sz="2000" dirty="0" err="1"/>
              <a:t>rmsprop</a:t>
            </a:r>
            <a:r>
              <a:rPr lang="en-US" sz="2000" dirty="0"/>
              <a:t>", loss="</a:t>
            </a:r>
            <a:r>
              <a:rPr lang="en-US" sz="2000" dirty="0" err="1"/>
              <a:t>mse</a:t>
            </a:r>
            <a:r>
              <a:rPr lang="en-US" sz="2000" dirty="0"/>
              <a:t>", metrics=["</a:t>
            </a:r>
            <a:r>
              <a:rPr lang="en-US" sz="2000" dirty="0" err="1"/>
              <a:t>mae</a:t>
            </a:r>
            <a:r>
              <a:rPr lang="en-US" sz="2000" dirty="0"/>
              <a:t>"])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callbacks = [</a:t>
            </a:r>
            <a:r>
              <a:rPr lang="en-US" sz="2000" dirty="0" err="1"/>
              <a:t>keras.callbacks.ModelCheckpoint</a:t>
            </a:r>
            <a:r>
              <a:rPr lang="en-US" sz="2000" dirty="0"/>
              <a:t>("jena_LSTM1_16.keras",</a:t>
            </a:r>
          </a:p>
          <a:p>
            <a:pPr marL="0" indent="0">
              <a:buNone/>
            </a:pPr>
            <a:r>
              <a:rPr lang="en-US" sz="2000" dirty="0"/>
              <a:t>                                             </a:t>
            </a:r>
            <a:r>
              <a:rPr lang="en-US" sz="2000" dirty="0" err="1"/>
              <a:t>save_best_only</a:t>
            </a:r>
            <a:r>
              <a:rPr lang="en-US" sz="2000" dirty="0"/>
              <a:t>=True)]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history_lstm</a:t>
            </a:r>
            <a:r>
              <a:rPr lang="en-US" sz="2000" dirty="0"/>
              <a:t> = </a:t>
            </a:r>
            <a:r>
              <a:rPr lang="en-US" sz="2000" dirty="0" err="1"/>
              <a:t>model.fit</a:t>
            </a:r>
            <a:r>
              <a:rPr lang="en-US" sz="2000" dirty="0"/>
              <a:t>(</a:t>
            </a:r>
            <a:r>
              <a:rPr lang="en-US" sz="2000" dirty="0" err="1"/>
              <a:t>training_inputs</a:t>
            </a:r>
            <a:r>
              <a:rPr lang="en-US" sz="2000" dirty="0"/>
              <a:t>, </a:t>
            </a:r>
            <a:r>
              <a:rPr lang="en-US" sz="2000" dirty="0" err="1"/>
              <a:t>training_targets</a:t>
            </a:r>
            <a:r>
              <a:rPr lang="en-US" sz="2000" dirty="0"/>
              <a:t>, epochs=20,</a:t>
            </a:r>
          </a:p>
          <a:p>
            <a:pPr marL="0" indent="0">
              <a:buNone/>
            </a:pPr>
            <a:r>
              <a:rPr lang="en-US" sz="2000" dirty="0"/>
              <a:t>                          </a:t>
            </a:r>
            <a:r>
              <a:rPr lang="en-US" sz="2000" dirty="0" err="1"/>
              <a:t>validation_data</a:t>
            </a:r>
            <a:r>
              <a:rPr lang="en-US" sz="2000" dirty="0"/>
              <a:t>=(</a:t>
            </a:r>
            <a:r>
              <a:rPr lang="en-US" sz="2000" dirty="0" err="1"/>
              <a:t>validation_inputs</a:t>
            </a:r>
            <a:r>
              <a:rPr lang="en-US" sz="2000" dirty="0"/>
              <a:t>, </a:t>
            </a:r>
            <a:r>
              <a:rPr lang="en-US" sz="2000" dirty="0" err="1"/>
              <a:t>validation_targets</a:t>
            </a:r>
            <a:r>
              <a:rPr lang="en-US" sz="2000" dirty="0"/>
              <a:t>),</a:t>
            </a:r>
          </a:p>
          <a:p>
            <a:pPr marL="0" indent="0">
              <a:buNone/>
            </a:pPr>
            <a:r>
              <a:rPr lang="en-US" sz="2000" dirty="0"/>
              <a:t>                          callbacks=callbacks)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400" dirty="0"/>
              <a:t>This code trains a network with an RNN layer.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327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RNN Network for Jena Climate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model = </a:t>
            </a:r>
            <a:r>
              <a:rPr lang="en-US" sz="2000" dirty="0" err="1"/>
              <a:t>keras.Sequential</a:t>
            </a:r>
            <a:r>
              <a:rPr lang="en-US" sz="2000" dirty="0"/>
              <a:t>([</a:t>
            </a:r>
            <a:r>
              <a:rPr lang="en-US" sz="2000" dirty="0" err="1"/>
              <a:t>keras.Input</a:t>
            </a:r>
            <a:r>
              <a:rPr lang="en-US" sz="2000" dirty="0"/>
              <a:t>(shape=</a:t>
            </a:r>
            <a:r>
              <a:rPr lang="en-US" sz="2000" dirty="0" err="1"/>
              <a:t>input_shape</a:t>
            </a:r>
            <a:r>
              <a:rPr lang="en-US" sz="2000" dirty="0"/>
              <a:t>),</a:t>
            </a:r>
          </a:p>
          <a:p>
            <a:pPr marL="0" indent="0">
              <a:buNone/>
            </a:pPr>
            <a:r>
              <a:rPr lang="en-US" sz="2000" dirty="0"/>
              <a:t>                          </a:t>
            </a:r>
            <a:r>
              <a:rPr lang="en-US" sz="2000" dirty="0" err="1">
                <a:solidFill>
                  <a:srgbClr val="FF0000"/>
                </a:solidFill>
              </a:rPr>
              <a:t>keras.layers.SimpleRNN</a:t>
            </a:r>
            <a:r>
              <a:rPr lang="en-US" sz="2000" dirty="0">
                <a:solidFill>
                  <a:srgbClr val="FF0000"/>
                </a:solidFill>
              </a:rPr>
              <a:t>(16)</a:t>
            </a:r>
            <a:r>
              <a:rPr lang="en-US" sz="2000" dirty="0"/>
              <a:t>,</a:t>
            </a:r>
          </a:p>
          <a:p>
            <a:pPr marL="0" indent="0">
              <a:buNone/>
            </a:pPr>
            <a:r>
              <a:rPr lang="en-US" sz="2000" dirty="0"/>
              <a:t>                          </a:t>
            </a:r>
            <a:r>
              <a:rPr lang="en-US" sz="2000" dirty="0" err="1"/>
              <a:t>keras.layers.Dense</a:t>
            </a:r>
            <a:r>
              <a:rPr lang="en-US" sz="2000" dirty="0"/>
              <a:t>(1),])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400" dirty="0"/>
              <a:t>The highlighted line creates the recurrent layer.</a:t>
            </a:r>
          </a:p>
          <a:p>
            <a:pPr lvl="1"/>
            <a:r>
              <a:rPr lang="en-US" sz="2000" dirty="0"/>
              <a:t>It has 16 units for each time step.</a:t>
            </a:r>
          </a:p>
          <a:p>
            <a:pPr lvl="1"/>
            <a:r>
              <a:rPr lang="en-US" sz="2000" dirty="0"/>
              <a:t>There are 120 time steps (not shown in this drawing).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6167735"/>
            <a:ext cx="1905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Input(14)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5200" y="6167735"/>
            <a:ext cx="1905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Input(14)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8400" y="6167735"/>
            <a:ext cx="1905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Input(14)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5232647"/>
            <a:ext cx="19315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Recurrent(16)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05200" y="5232647"/>
            <a:ext cx="19812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Recurrent(16)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48400" y="5232647"/>
            <a:ext cx="19812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Recurrent(16)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371600" y="4676247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447800" y="5710535"/>
            <a:ext cx="0" cy="436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495800" y="5731223"/>
            <a:ext cx="0" cy="436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239000" y="5710535"/>
            <a:ext cx="0" cy="436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endCxn id="15" idx="1"/>
          </p:cNvCxnSpPr>
          <p:nvPr/>
        </p:nvCxnSpPr>
        <p:spPr>
          <a:xfrm>
            <a:off x="1371600" y="5024735"/>
            <a:ext cx="2133600" cy="438745"/>
          </a:xfrm>
          <a:prstGeom prst="bentConnector3">
            <a:avLst>
              <a:gd name="adj1" fmla="val 70497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495800" y="4676247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162800" y="4676247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endCxn id="16" idx="1"/>
          </p:cNvCxnSpPr>
          <p:nvPr/>
        </p:nvCxnSpPr>
        <p:spPr>
          <a:xfrm>
            <a:off x="4495800" y="5024735"/>
            <a:ext cx="1752600" cy="438745"/>
          </a:xfrm>
          <a:prstGeom prst="bentConnector3">
            <a:avLst>
              <a:gd name="adj1" fmla="val 7586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52400" y="5463479"/>
            <a:ext cx="4101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>
            <a:off x="7162800" y="5024735"/>
            <a:ext cx="1752600" cy="438745"/>
          </a:xfrm>
          <a:prstGeom prst="bentConnector3">
            <a:avLst>
              <a:gd name="adj1" fmla="val 7586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087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RNN Network for Jena Climate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model = </a:t>
            </a:r>
            <a:r>
              <a:rPr lang="en-US" sz="2000" dirty="0" err="1"/>
              <a:t>keras.Sequential</a:t>
            </a:r>
            <a:r>
              <a:rPr lang="en-US" sz="2000" dirty="0"/>
              <a:t>([</a:t>
            </a:r>
            <a:r>
              <a:rPr lang="en-US" sz="2000" dirty="0" err="1"/>
              <a:t>keras.Input</a:t>
            </a:r>
            <a:r>
              <a:rPr lang="en-US" sz="2000" dirty="0"/>
              <a:t>(shape=</a:t>
            </a:r>
            <a:r>
              <a:rPr lang="en-US" sz="2000" dirty="0" err="1"/>
              <a:t>input_shape</a:t>
            </a:r>
            <a:r>
              <a:rPr lang="en-US" sz="2000" dirty="0"/>
              <a:t>),</a:t>
            </a:r>
          </a:p>
          <a:p>
            <a:pPr marL="0" indent="0">
              <a:buNone/>
            </a:pPr>
            <a:r>
              <a:rPr lang="en-US" sz="2000" dirty="0"/>
              <a:t>                          </a:t>
            </a:r>
            <a:r>
              <a:rPr lang="en-US" sz="2000" dirty="0" err="1"/>
              <a:t>keras.layers.SimpleRNN</a:t>
            </a:r>
            <a:r>
              <a:rPr lang="en-US" sz="2000" dirty="0"/>
              <a:t>(16),</a:t>
            </a:r>
          </a:p>
          <a:p>
            <a:pPr marL="0" indent="0">
              <a:buNone/>
            </a:pPr>
            <a:r>
              <a:rPr lang="en-US" sz="2000" dirty="0"/>
              <a:t>                          </a:t>
            </a:r>
            <a:r>
              <a:rPr lang="en-US" sz="2000" dirty="0" err="1">
                <a:solidFill>
                  <a:srgbClr val="FF0000"/>
                </a:solidFill>
              </a:rPr>
              <a:t>keras.layers.Dense</a:t>
            </a:r>
            <a:r>
              <a:rPr lang="en-US" sz="2000" dirty="0">
                <a:solidFill>
                  <a:srgbClr val="FF0000"/>
                </a:solidFill>
              </a:rPr>
              <a:t>(1)</a:t>
            </a:r>
            <a:r>
              <a:rPr lang="en-US" sz="2000" dirty="0"/>
              <a:t>,])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400" dirty="0"/>
              <a:t>We have a fully connected output layer.</a:t>
            </a:r>
          </a:p>
          <a:p>
            <a:r>
              <a:rPr lang="en-US" sz="2400" dirty="0"/>
              <a:t>This layer only connects to the recurrent</a:t>
            </a:r>
            <a:br>
              <a:rPr lang="en-US" sz="2400" dirty="0"/>
            </a:br>
            <a:r>
              <a:rPr lang="en-US" sz="2400" dirty="0"/>
              <a:t>units of the LAST TIME STEP.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6167735"/>
            <a:ext cx="1905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Input(14)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5200" y="6167735"/>
            <a:ext cx="1905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Input(14)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8400" y="6167735"/>
            <a:ext cx="1905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Input(14)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5232647"/>
            <a:ext cx="19315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Recurrent(16)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05200" y="5232647"/>
            <a:ext cx="19812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Recurrent(16)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48400" y="5232647"/>
            <a:ext cx="19812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Recurrent(16)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371600" y="4676247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447800" y="5710535"/>
            <a:ext cx="0" cy="436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495800" y="5731223"/>
            <a:ext cx="0" cy="436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239000" y="5710535"/>
            <a:ext cx="0" cy="436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endCxn id="15" idx="1"/>
          </p:cNvCxnSpPr>
          <p:nvPr/>
        </p:nvCxnSpPr>
        <p:spPr>
          <a:xfrm>
            <a:off x="1371600" y="5024735"/>
            <a:ext cx="2133600" cy="438745"/>
          </a:xfrm>
          <a:prstGeom prst="bentConnector3">
            <a:avLst>
              <a:gd name="adj1" fmla="val 70497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495800" y="4676247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162800" y="4676247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endCxn id="16" idx="1"/>
          </p:cNvCxnSpPr>
          <p:nvPr/>
        </p:nvCxnSpPr>
        <p:spPr>
          <a:xfrm>
            <a:off x="4495800" y="5024735"/>
            <a:ext cx="1752600" cy="438745"/>
          </a:xfrm>
          <a:prstGeom prst="bentConnector3">
            <a:avLst>
              <a:gd name="adj1" fmla="val 7586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52400" y="5463479"/>
            <a:ext cx="4101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70212" y="4228282"/>
            <a:ext cx="19812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Dense(1)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7162800" y="3634600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906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019800" y="4721697"/>
            <a:ext cx="2438400" cy="13743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990600"/>
          </a:xfrm>
        </p:spPr>
        <p:txBody>
          <a:bodyPr/>
          <a:lstStyle/>
          <a:p>
            <a:r>
              <a:rPr lang="en-US" dirty="0"/>
              <a:t>Detour: The </a:t>
            </a:r>
            <a:r>
              <a:rPr lang="en-US" b="1" dirty="0" err="1"/>
              <a:t>return_sequences</a:t>
            </a:r>
            <a:r>
              <a:rPr lang="en-US" dirty="0"/>
              <a:t> option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000" dirty="0">
                <a:solidFill>
                  <a:prstClr val="black"/>
                </a:solidFill>
              </a:rPr>
              <a:t>model = </a:t>
            </a:r>
            <a:r>
              <a:rPr lang="en-US" sz="2000" dirty="0" err="1">
                <a:solidFill>
                  <a:prstClr val="black"/>
                </a:solidFill>
              </a:rPr>
              <a:t>keras.Sequential</a:t>
            </a:r>
            <a:r>
              <a:rPr lang="en-US" sz="2000" dirty="0">
                <a:solidFill>
                  <a:prstClr val="black"/>
                </a:solidFill>
              </a:rPr>
              <a:t>([</a:t>
            </a:r>
            <a:r>
              <a:rPr lang="en-US" sz="2000" dirty="0" err="1">
                <a:solidFill>
                  <a:prstClr val="black"/>
                </a:solidFill>
              </a:rPr>
              <a:t>keras.Input</a:t>
            </a:r>
            <a:r>
              <a:rPr lang="en-US" sz="2000" dirty="0">
                <a:solidFill>
                  <a:prstClr val="black"/>
                </a:solidFill>
              </a:rPr>
              <a:t>(shape=</a:t>
            </a:r>
            <a:r>
              <a:rPr lang="en-US" sz="2000" dirty="0" err="1">
                <a:solidFill>
                  <a:prstClr val="black"/>
                </a:solidFill>
              </a:rPr>
              <a:t>input_shape</a:t>
            </a:r>
            <a:r>
              <a:rPr lang="en-US" sz="2000" dirty="0">
                <a:solidFill>
                  <a:prstClr val="black"/>
                </a:solidFill>
              </a:rPr>
              <a:t>),</a:t>
            </a:r>
          </a:p>
          <a:p>
            <a:pPr marL="0" lvl="0" indent="0">
              <a:buNone/>
            </a:pPr>
            <a:r>
              <a:rPr lang="en-US" sz="2000" dirty="0">
                <a:solidFill>
                  <a:prstClr val="black"/>
                </a:solidFill>
              </a:rPr>
              <a:t>                          </a:t>
            </a:r>
            <a:r>
              <a:rPr lang="en-US" sz="2000" dirty="0" err="1">
                <a:solidFill>
                  <a:prstClr val="black"/>
                </a:solidFill>
              </a:rPr>
              <a:t>keras.layers.SimpleRNN</a:t>
            </a:r>
            <a:r>
              <a:rPr lang="en-US" sz="2000" dirty="0">
                <a:solidFill>
                  <a:prstClr val="black"/>
                </a:solidFill>
              </a:rPr>
              <a:t>(16, </a:t>
            </a:r>
            <a:r>
              <a:rPr lang="en-US" sz="2000" dirty="0" err="1">
                <a:solidFill>
                  <a:srgbClr val="FF0000"/>
                </a:solidFill>
              </a:rPr>
              <a:t>return_sequences</a:t>
            </a:r>
            <a:r>
              <a:rPr lang="en-US" sz="2000" dirty="0">
                <a:solidFill>
                  <a:srgbClr val="FF0000"/>
                </a:solidFill>
              </a:rPr>
              <a:t>=False</a:t>
            </a:r>
            <a:r>
              <a:rPr lang="en-US" sz="2000" dirty="0">
                <a:solidFill>
                  <a:prstClr val="black"/>
                </a:solidFill>
              </a:rPr>
              <a:t>),</a:t>
            </a:r>
          </a:p>
          <a:p>
            <a:pPr marL="0" lvl="0" indent="0">
              <a:buNone/>
            </a:pPr>
            <a:r>
              <a:rPr lang="en-US" sz="2000" dirty="0"/>
              <a:t>                          </a:t>
            </a:r>
            <a:r>
              <a:rPr lang="en-US" sz="2000" dirty="0" err="1"/>
              <a:t>keras.layers.Dense</a:t>
            </a:r>
            <a:r>
              <a:rPr lang="en-US" sz="2000" dirty="0"/>
              <a:t>(1),])</a:t>
            </a:r>
          </a:p>
          <a:p>
            <a:pPr marL="0" lvl="0" indent="0"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pPr lvl="0"/>
            <a:r>
              <a:rPr lang="en-US" sz="2400" dirty="0" err="1">
                <a:solidFill>
                  <a:prstClr val="black"/>
                </a:solidFill>
              </a:rPr>
              <a:t>SimpleRNN</a:t>
            </a:r>
            <a:r>
              <a:rPr lang="en-US" sz="2400" dirty="0">
                <a:solidFill>
                  <a:prstClr val="black"/>
                </a:solidFill>
              </a:rPr>
              <a:t> layers have an option called </a:t>
            </a:r>
            <a:r>
              <a:rPr lang="en-US" sz="2400" b="1" dirty="0" err="1">
                <a:solidFill>
                  <a:prstClr val="black"/>
                </a:solidFill>
              </a:rPr>
              <a:t>return_sequences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The default value is </a:t>
            </a:r>
            <a:r>
              <a:rPr lang="en-US" sz="2000" b="1" dirty="0">
                <a:solidFill>
                  <a:prstClr val="black"/>
                </a:solidFill>
              </a:rPr>
              <a:t>False</a:t>
            </a:r>
            <a:r>
              <a:rPr lang="en-US" sz="2000" dirty="0">
                <a:solidFill>
                  <a:prstClr val="black"/>
                </a:solidFill>
              </a:rPr>
              <a:t>.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This specifies that the output of the layer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is just the output of the last time step.</a:t>
            </a:r>
          </a:p>
          <a:p>
            <a:pPr lvl="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167735"/>
            <a:ext cx="1905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Input(14)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6167735"/>
            <a:ext cx="1905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Input(14)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0" y="6167735"/>
            <a:ext cx="1905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Input(14)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5232647"/>
            <a:ext cx="19315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Recurrent(16)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5200" y="5232647"/>
            <a:ext cx="19812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Recurrent(16)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8400" y="5232647"/>
            <a:ext cx="19812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Recurrent(16)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371600" y="4676247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447800" y="5710535"/>
            <a:ext cx="0" cy="436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495800" y="5731223"/>
            <a:ext cx="0" cy="436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239000" y="5710535"/>
            <a:ext cx="0" cy="436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9" idx="1"/>
          </p:cNvCxnSpPr>
          <p:nvPr/>
        </p:nvCxnSpPr>
        <p:spPr>
          <a:xfrm>
            <a:off x="1371600" y="5024735"/>
            <a:ext cx="2133600" cy="438745"/>
          </a:xfrm>
          <a:prstGeom prst="bentConnector3">
            <a:avLst>
              <a:gd name="adj1" fmla="val 70497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495800" y="4676247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162800" y="4676247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endCxn id="10" idx="1"/>
          </p:cNvCxnSpPr>
          <p:nvPr/>
        </p:nvCxnSpPr>
        <p:spPr>
          <a:xfrm>
            <a:off x="4495800" y="5024735"/>
            <a:ext cx="1752600" cy="438745"/>
          </a:xfrm>
          <a:prstGeom prst="bentConnector3">
            <a:avLst>
              <a:gd name="adj1" fmla="val 7586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52400" y="5463479"/>
            <a:ext cx="4101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170212" y="4228282"/>
            <a:ext cx="19812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Dense(1)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162800" y="3634600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873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152400" y="4721697"/>
            <a:ext cx="8534400" cy="13743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990600"/>
          </a:xfrm>
        </p:spPr>
        <p:txBody>
          <a:bodyPr/>
          <a:lstStyle/>
          <a:p>
            <a:r>
              <a:rPr lang="en-US" dirty="0"/>
              <a:t>Detour: The </a:t>
            </a:r>
            <a:r>
              <a:rPr lang="en-US" b="1" dirty="0" err="1"/>
              <a:t>return_sequences</a:t>
            </a:r>
            <a:r>
              <a:rPr lang="en-US" dirty="0"/>
              <a:t> option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000" dirty="0">
                <a:solidFill>
                  <a:prstClr val="black"/>
                </a:solidFill>
              </a:rPr>
              <a:t>model = </a:t>
            </a:r>
            <a:r>
              <a:rPr lang="en-US" sz="2000" dirty="0" err="1">
                <a:solidFill>
                  <a:prstClr val="black"/>
                </a:solidFill>
              </a:rPr>
              <a:t>keras.Sequential</a:t>
            </a:r>
            <a:r>
              <a:rPr lang="en-US" sz="2000" dirty="0">
                <a:solidFill>
                  <a:prstClr val="black"/>
                </a:solidFill>
              </a:rPr>
              <a:t>([</a:t>
            </a:r>
            <a:r>
              <a:rPr lang="en-US" sz="2000" dirty="0" err="1">
                <a:solidFill>
                  <a:prstClr val="black"/>
                </a:solidFill>
              </a:rPr>
              <a:t>keras.Input</a:t>
            </a:r>
            <a:r>
              <a:rPr lang="en-US" sz="2000" dirty="0">
                <a:solidFill>
                  <a:prstClr val="black"/>
                </a:solidFill>
              </a:rPr>
              <a:t>(shape=</a:t>
            </a:r>
            <a:r>
              <a:rPr lang="en-US" sz="2000" dirty="0" err="1">
                <a:solidFill>
                  <a:prstClr val="black"/>
                </a:solidFill>
              </a:rPr>
              <a:t>input_shape</a:t>
            </a:r>
            <a:r>
              <a:rPr lang="en-US" sz="2000" dirty="0">
                <a:solidFill>
                  <a:prstClr val="black"/>
                </a:solidFill>
              </a:rPr>
              <a:t>),</a:t>
            </a:r>
          </a:p>
          <a:p>
            <a:pPr marL="0" lvl="0" indent="0">
              <a:buNone/>
            </a:pPr>
            <a:r>
              <a:rPr lang="en-US" sz="2000" dirty="0"/>
              <a:t>                          </a:t>
            </a:r>
            <a:r>
              <a:rPr lang="en-US" sz="2000" dirty="0" err="1"/>
              <a:t>keras.layers.SimpleRNN</a:t>
            </a:r>
            <a:r>
              <a:rPr lang="en-US" sz="2000" dirty="0"/>
              <a:t>(16, </a:t>
            </a:r>
            <a:r>
              <a:rPr lang="en-US" sz="2000" dirty="0" err="1">
                <a:solidFill>
                  <a:srgbClr val="FF0000"/>
                </a:solidFill>
              </a:rPr>
              <a:t>return_sequences</a:t>
            </a:r>
            <a:r>
              <a:rPr lang="en-US" sz="2000" dirty="0">
                <a:solidFill>
                  <a:srgbClr val="FF0000"/>
                </a:solidFill>
              </a:rPr>
              <a:t>=True</a:t>
            </a:r>
            <a:r>
              <a:rPr lang="en-US" sz="2000" dirty="0"/>
              <a:t>),</a:t>
            </a:r>
          </a:p>
          <a:p>
            <a:pPr marL="0" lvl="0" indent="0">
              <a:buNone/>
            </a:pPr>
            <a:r>
              <a:rPr lang="en-US" sz="2000" dirty="0"/>
              <a:t>                          </a:t>
            </a:r>
            <a:r>
              <a:rPr lang="en-US" sz="2000" dirty="0" err="1"/>
              <a:t>keras.layers.Flatten</a:t>
            </a:r>
            <a:r>
              <a:rPr lang="en-US" sz="2000" dirty="0"/>
              <a:t>(),</a:t>
            </a:r>
          </a:p>
          <a:p>
            <a:pPr marL="0" lvl="0" indent="0">
              <a:buNone/>
            </a:pPr>
            <a:r>
              <a:rPr lang="en-US" sz="2000" dirty="0"/>
              <a:t>                          </a:t>
            </a:r>
            <a:r>
              <a:rPr lang="en-US" sz="2000" dirty="0" err="1"/>
              <a:t>keras.layers.Dense</a:t>
            </a:r>
            <a:r>
              <a:rPr lang="en-US" sz="2000" dirty="0"/>
              <a:t>(1),])</a:t>
            </a:r>
          </a:p>
          <a:p>
            <a:pPr marL="0" lvl="0" indent="0"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If </a:t>
            </a:r>
            <a:r>
              <a:rPr lang="en-US" sz="2400" b="1" dirty="0" err="1">
                <a:solidFill>
                  <a:prstClr val="black"/>
                </a:solidFill>
              </a:rPr>
              <a:t>return_sequences</a:t>
            </a:r>
            <a:r>
              <a:rPr lang="en-US" sz="2400" dirty="0">
                <a:solidFill>
                  <a:prstClr val="black"/>
                </a:solidFill>
              </a:rPr>
              <a:t> is true, the output of the layer is the output of </a:t>
            </a:r>
            <a:r>
              <a:rPr lang="en-US" sz="2400" b="1" u="sng" dirty="0">
                <a:solidFill>
                  <a:prstClr val="black"/>
                </a:solidFill>
              </a:rPr>
              <a:t>all time steps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  <a:p>
            <a:pPr marL="0" lvl="0" indent="0">
              <a:buNone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167735"/>
            <a:ext cx="1905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Input(14)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6167735"/>
            <a:ext cx="1905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Input(14)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0" y="6167735"/>
            <a:ext cx="1905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Input(14)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5232647"/>
            <a:ext cx="19315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Recurrent(16)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5200" y="5232647"/>
            <a:ext cx="19812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Recurrent(16)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8400" y="5232647"/>
            <a:ext cx="19812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Recurrent(16)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371600" y="4676247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447800" y="5710535"/>
            <a:ext cx="0" cy="436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495800" y="5731223"/>
            <a:ext cx="0" cy="436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239000" y="5710535"/>
            <a:ext cx="0" cy="436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9" idx="1"/>
          </p:cNvCxnSpPr>
          <p:nvPr/>
        </p:nvCxnSpPr>
        <p:spPr>
          <a:xfrm>
            <a:off x="1371600" y="5024735"/>
            <a:ext cx="2133600" cy="438745"/>
          </a:xfrm>
          <a:prstGeom prst="bentConnector3">
            <a:avLst>
              <a:gd name="adj1" fmla="val 70497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495800" y="4676247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162800" y="4676247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endCxn id="10" idx="1"/>
          </p:cNvCxnSpPr>
          <p:nvPr/>
        </p:nvCxnSpPr>
        <p:spPr>
          <a:xfrm>
            <a:off x="4495800" y="5024735"/>
            <a:ext cx="1752600" cy="438745"/>
          </a:xfrm>
          <a:prstGeom prst="bentConnector3">
            <a:avLst>
              <a:gd name="adj1" fmla="val 7586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52400" y="5463479"/>
            <a:ext cx="4101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7200" y="4228282"/>
            <a:ext cx="769421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Dense(1)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162800" y="3634600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979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152400" y="4721697"/>
            <a:ext cx="8534400" cy="13743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990600"/>
          </a:xfrm>
        </p:spPr>
        <p:txBody>
          <a:bodyPr/>
          <a:lstStyle/>
          <a:p>
            <a:r>
              <a:rPr lang="en-US" dirty="0"/>
              <a:t>Detour: The </a:t>
            </a:r>
            <a:r>
              <a:rPr lang="en-US" b="1" dirty="0" err="1"/>
              <a:t>return_sequences</a:t>
            </a:r>
            <a:r>
              <a:rPr lang="en-US" dirty="0"/>
              <a:t> option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000" dirty="0">
                <a:solidFill>
                  <a:prstClr val="black"/>
                </a:solidFill>
              </a:rPr>
              <a:t>model = </a:t>
            </a:r>
            <a:r>
              <a:rPr lang="en-US" sz="2000" dirty="0" err="1">
                <a:solidFill>
                  <a:prstClr val="black"/>
                </a:solidFill>
              </a:rPr>
              <a:t>keras.Sequential</a:t>
            </a:r>
            <a:r>
              <a:rPr lang="en-US" sz="2000" dirty="0">
                <a:solidFill>
                  <a:prstClr val="black"/>
                </a:solidFill>
              </a:rPr>
              <a:t>([</a:t>
            </a:r>
            <a:r>
              <a:rPr lang="en-US" sz="2000" dirty="0" err="1">
                <a:solidFill>
                  <a:prstClr val="black"/>
                </a:solidFill>
              </a:rPr>
              <a:t>keras.Input</a:t>
            </a:r>
            <a:r>
              <a:rPr lang="en-US" sz="2000" dirty="0">
                <a:solidFill>
                  <a:prstClr val="black"/>
                </a:solidFill>
              </a:rPr>
              <a:t>(shape=</a:t>
            </a:r>
            <a:r>
              <a:rPr lang="en-US" sz="2000" dirty="0" err="1">
                <a:solidFill>
                  <a:prstClr val="black"/>
                </a:solidFill>
              </a:rPr>
              <a:t>input_shape</a:t>
            </a:r>
            <a:r>
              <a:rPr lang="en-US" sz="2000" dirty="0">
                <a:solidFill>
                  <a:prstClr val="black"/>
                </a:solidFill>
              </a:rPr>
              <a:t>),</a:t>
            </a:r>
          </a:p>
          <a:p>
            <a:pPr marL="0" lvl="0" indent="0">
              <a:buNone/>
            </a:pPr>
            <a:r>
              <a:rPr lang="en-US" sz="2000" dirty="0"/>
              <a:t>                          </a:t>
            </a:r>
            <a:r>
              <a:rPr lang="en-US" sz="2000" dirty="0" err="1"/>
              <a:t>keras.layers.SimpleRNN</a:t>
            </a:r>
            <a:r>
              <a:rPr lang="en-US" sz="2000" dirty="0"/>
              <a:t>(16, </a:t>
            </a:r>
            <a:r>
              <a:rPr lang="en-US" sz="2000" dirty="0" err="1">
                <a:solidFill>
                  <a:srgbClr val="FF0000"/>
                </a:solidFill>
              </a:rPr>
              <a:t>return_sequences</a:t>
            </a:r>
            <a:r>
              <a:rPr lang="en-US" sz="2000" dirty="0">
                <a:solidFill>
                  <a:srgbClr val="FF0000"/>
                </a:solidFill>
              </a:rPr>
              <a:t>=True</a:t>
            </a:r>
            <a:r>
              <a:rPr lang="en-US" sz="2000" dirty="0"/>
              <a:t>),</a:t>
            </a:r>
          </a:p>
          <a:p>
            <a:pPr marL="0" lvl="0" indent="0">
              <a:buNone/>
            </a:pPr>
            <a:r>
              <a:rPr lang="en-US" sz="2000" dirty="0"/>
              <a:t>                          </a:t>
            </a:r>
            <a:r>
              <a:rPr lang="en-US" sz="2000" dirty="0" err="1">
                <a:solidFill>
                  <a:srgbClr val="FF0000"/>
                </a:solidFill>
              </a:rPr>
              <a:t>keras.layers.Flatten</a:t>
            </a:r>
            <a:r>
              <a:rPr lang="en-US" sz="2000" dirty="0">
                <a:solidFill>
                  <a:srgbClr val="FF0000"/>
                </a:solidFill>
              </a:rPr>
              <a:t>()</a:t>
            </a:r>
            <a:r>
              <a:rPr lang="en-US" sz="2000" dirty="0"/>
              <a:t>,</a:t>
            </a:r>
          </a:p>
          <a:p>
            <a:pPr marL="0" lvl="0" indent="0">
              <a:buNone/>
            </a:pPr>
            <a:r>
              <a:rPr lang="en-US" sz="2000" dirty="0"/>
              <a:t>                          </a:t>
            </a:r>
            <a:r>
              <a:rPr lang="en-US" sz="2000" dirty="0" err="1"/>
              <a:t>keras.layers.Dense</a:t>
            </a:r>
            <a:r>
              <a:rPr lang="en-US" sz="2000" dirty="0"/>
              <a:t>(1),])</a:t>
            </a:r>
          </a:p>
          <a:p>
            <a:pPr marL="0" lvl="0" indent="0"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Note the flattening step in this case, between the </a:t>
            </a:r>
            <a:r>
              <a:rPr lang="en-US" sz="2400" dirty="0" err="1">
                <a:solidFill>
                  <a:prstClr val="black"/>
                </a:solidFill>
              </a:rPr>
              <a:t>SimpleRNN</a:t>
            </a:r>
            <a:r>
              <a:rPr lang="en-US" sz="2400" dirty="0">
                <a:solidFill>
                  <a:prstClr val="black"/>
                </a:solidFill>
              </a:rPr>
              <a:t> layer and the Dense layer.</a:t>
            </a:r>
          </a:p>
          <a:p>
            <a:pPr marL="0" lvl="0" indent="0">
              <a:buNone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167735"/>
            <a:ext cx="1905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Input(14)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6167735"/>
            <a:ext cx="1905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Input(14)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0" y="6167735"/>
            <a:ext cx="1905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Input(14)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5232647"/>
            <a:ext cx="19315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Recurrent(16)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5200" y="5232647"/>
            <a:ext cx="19812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Recurrent(16)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8400" y="5232647"/>
            <a:ext cx="19812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Recurrent(16)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371600" y="4676247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447800" y="5710535"/>
            <a:ext cx="0" cy="436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495800" y="5731223"/>
            <a:ext cx="0" cy="436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239000" y="5710535"/>
            <a:ext cx="0" cy="436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9" idx="1"/>
          </p:cNvCxnSpPr>
          <p:nvPr/>
        </p:nvCxnSpPr>
        <p:spPr>
          <a:xfrm>
            <a:off x="1371600" y="5024735"/>
            <a:ext cx="2133600" cy="438745"/>
          </a:xfrm>
          <a:prstGeom prst="bentConnector3">
            <a:avLst>
              <a:gd name="adj1" fmla="val 70497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495800" y="4676247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162800" y="4676247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endCxn id="10" idx="1"/>
          </p:cNvCxnSpPr>
          <p:nvPr/>
        </p:nvCxnSpPr>
        <p:spPr>
          <a:xfrm>
            <a:off x="4495800" y="5024735"/>
            <a:ext cx="1752600" cy="438745"/>
          </a:xfrm>
          <a:prstGeom prst="bentConnector3">
            <a:avLst>
              <a:gd name="adj1" fmla="val 7586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52400" y="5463479"/>
            <a:ext cx="4101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7200" y="4228282"/>
            <a:ext cx="769421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Dense(1)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162800" y="3634600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353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152400" y="4721697"/>
            <a:ext cx="8534400" cy="13743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990600"/>
          </a:xfrm>
        </p:spPr>
        <p:txBody>
          <a:bodyPr/>
          <a:lstStyle/>
          <a:p>
            <a:r>
              <a:rPr lang="en-US" dirty="0"/>
              <a:t>Detour: The </a:t>
            </a:r>
            <a:r>
              <a:rPr lang="en-US" b="1" dirty="0" err="1"/>
              <a:t>return_sequences</a:t>
            </a:r>
            <a:r>
              <a:rPr lang="en-US" dirty="0"/>
              <a:t> option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000" dirty="0">
                <a:solidFill>
                  <a:prstClr val="black"/>
                </a:solidFill>
              </a:rPr>
              <a:t>model = </a:t>
            </a:r>
            <a:r>
              <a:rPr lang="en-US" sz="2000" dirty="0" err="1">
                <a:solidFill>
                  <a:prstClr val="black"/>
                </a:solidFill>
              </a:rPr>
              <a:t>keras.Sequential</a:t>
            </a:r>
            <a:r>
              <a:rPr lang="en-US" sz="2000" dirty="0">
                <a:solidFill>
                  <a:prstClr val="black"/>
                </a:solidFill>
              </a:rPr>
              <a:t>([</a:t>
            </a:r>
            <a:r>
              <a:rPr lang="en-US" sz="2000" dirty="0" err="1">
                <a:solidFill>
                  <a:prstClr val="black"/>
                </a:solidFill>
              </a:rPr>
              <a:t>keras.Input</a:t>
            </a:r>
            <a:r>
              <a:rPr lang="en-US" sz="2000" dirty="0">
                <a:solidFill>
                  <a:prstClr val="black"/>
                </a:solidFill>
              </a:rPr>
              <a:t>(shape=</a:t>
            </a:r>
            <a:r>
              <a:rPr lang="en-US" sz="2000" dirty="0" err="1">
                <a:solidFill>
                  <a:prstClr val="black"/>
                </a:solidFill>
              </a:rPr>
              <a:t>input_shape</a:t>
            </a:r>
            <a:r>
              <a:rPr lang="en-US" sz="2000" dirty="0">
                <a:solidFill>
                  <a:prstClr val="black"/>
                </a:solidFill>
              </a:rPr>
              <a:t>),</a:t>
            </a:r>
          </a:p>
          <a:p>
            <a:pPr marL="0" lvl="0" indent="0">
              <a:buNone/>
            </a:pPr>
            <a:r>
              <a:rPr lang="en-US" sz="2000" dirty="0"/>
              <a:t>                          </a:t>
            </a:r>
            <a:r>
              <a:rPr lang="en-US" sz="2000" dirty="0" err="1"/>
              <a:t>keras.layers.SimpleRNN</a:t>
            </a:r>
            <a:r>
              <a:rPr lang="en-US" sz="2000" dirty="0"/>
              <a:t>(16, </a:t>
            </a:r>
            <a:r>
              <a:rPr lang="en-US" sz="2000" dirty="0" err="1">
                <a:solidFill>
                  <a:srgbClr val="FF0000"/>
                </a:solidFill>
              </a:rPr>
              <a:t>return_sequences</a:t>
            </a:r>
            <a:r>
              <a:rPr lang="en-US" sz="2000" dirty="0">
                <a:solidFill>
                  <a:srgbClr val="FF0000"/>
                </a:solidFill>
              </a:rPr>
              <a:t>=True</a:t>
            </a:r>
            <a:r>
              <a:rPr lang="en-US" sz="2000" dirty="0"/>
              <a:t>),</a:t>
            </a:r>
          </a:p>
          <a:p>
            <a:pPr marL="0" lvl="0" indent="0">
              <a:buNone/>
            </a:pPr>
            <a:r>
              <a:rPr lang="en-US" sz="2000" dirty="0"/>
              <a:t>                          </a:t>
            </a:r>
            <a:r>
              <a:rPr lang="en-US" sz="2000" dirty="0" err="1">
                <a:solidFill>
                  <a:srgbClr val="FF0000"/>
                </a:solidFill>
              </a:rPr>
              <a:t>keras.layers.Flatten</a:t>
            </a:r>
            <a:r>
              <a:rPr lang="en-US" sz="2000" dirty="0">
                <a:solidFill>
                  <a:srgbClr val="FF0000"/>
                </a:solidFill>
              </a:rPr>
              <a:t>()</a:t>
            </a:r>
            <a:r>
              <a:rPr lang="en-US" sz="2000" dirty="0"/>
              <a:t>,</a:t>
            </a:r>
          </a:p>
          <a:p>
            <a:pPr marL="0" lvl="0" indent="0">
              <a:buNone/>
            </a:pPr>
            <a:r>
              <a:rPr lang="en-US" sz="2000" dirty="0"/>
              <a:t>                          </a:t>
            </a:r>
            <a:r>
              <a:rPr lang="en-US" sz="2000" dirty="0" err="1"/>
              <a:t>keras.layers.Dense</a:t>
            </a:r>
            <a:r>
              <a:rPr lang="en-US" sz="2000" dirty="0"/>
              <a:t>(1),])</a:t>
            </a:r>
          </a:p>
          <a:p>
            <a:pPr marL="0" lvl="0" indent="0"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We will revisit the </a:t>
            </a:r>
            <a:r>
              <a:rPr lang="en-US" sz="2400" dirty="0" err="1">
                <a:solidFill>
                  <a:prstClr val="black"/>
                </a:solidFill>
              </a:rPr>
              <a:t>return_sequences</a:t>
            </a:r>
            <a:r>
              <a:rPr lang="en-US" sz="2400" dirty="0">
                <a:solidFill>
                  <a:prstClr val="black"/>
                </a:solidFill>
              </a:rPr>
              <a:t>=True option later.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For temperature forecasting, it gives worse accuracy.</a:t>
            </a:r>
          </a:p>
          <a:p>
            <a:pPr marL="0" lvl="0" indent="0">
              <a:buNone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167735"/>
            <a:ext cx="1905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Input(14)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6167735"/>
            <a:ext cx="1905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Input(14)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0" y="6167735"/>
            <a:ext cx="1905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Input(14)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5232647"/>
            <a:ext cx="19315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Recurrent(16)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5200" y="5232647"/>
            <a:ext cx="19812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Recurrent(16)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8400" y="5232647"/>
            <a:ext cx="19812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Recurrent(16)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371600" y="4676247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447800" y="5710535"/>
            <a:ext cx="0" cy="436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495800" y="5731223"/>
            <a:ext cx="0" cy="436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239000" y="5710535"/>
            <a:ext cx="0" cy="436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9" idx="1"/>
          </p:cNvCxnSpPr>
          <p:nvPr/>
        </p:nvCxnSpPr>
        <p:spPr>
          <a:xfrm>
            <a:off x="1371600" y="5024735"/>
            <a:ext cx="2133600" cy="438745"/>
          </a:xfrm>
          <a:prstGeom prst="bentConnector3">
            <a:avLst>
              <a:gd name="adj1" fmla="val 70497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495800" y="4676247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162800" y="4676247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endCxn id="10" idx="1"/>
          </p:cNvCxnSpPr>
          <p:nvPr/>
        </p:nvCxnSpPr>
        <p:spPr>
          <a:xfrm>
            <a:off x="4495800" y="5024735"/>
            <a:ext cx="1752600" cy="438745"/>
          </a:xfrm>
          <a:prstGeom prst="bentConnector3">
            <a:avLst>
              <a:gd name="adj1" fmla="val 7586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52400" y="5463479"/>
            <a:ext cx="4101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7200" y="4228282"/>
            <a:ext cx="769421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Dense(1)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162800" y="3634600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718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25400" cap="sq">
            <a:noFill/>
          </a:ln>
        </p:spPr>
        <p:txBody>
          <a:bodyPr/>
          <a:lstStyle/>
          <a:p>
            <a:r>
              <a:rPr lang="en-US" sz="2400" dirty="0"/>
              <a:t>LSTM stands for Long Short-Term Memory.</a:t>
            </a:r>
          </a:p>
          <a:p>
            <a:r>
              <a:rPr lang="en-US" sz="2400" dirty="0"/>
              <a:t>Like </a:t>
            </a:r>
            <a:r>
              <a:rPr lang="en-US" sz="2400" dirty="0" err="1"/>
              <a:t>SimpleRNN</a:t>
            </a:r>
            <a:r>
              <a:rPr lang="en-US" sz="2400" dirty="0"/>
              <a:t>, an LSTM layer is a recurrent layer.</a:t>
            </a:r>
          </a:p>
          <a:p>
            <a:r>
              <a:rPr lang="en-US" sz="2400" dirty="0"/>
              <a:t>LSTM layers are used widely in practice.</a:t>
            </a:r>
          </a:p>
          <a:p>
            <a:r>
              <a:rPr lang="en-US" sz="2400" dirty="0"/>
              <a:t>However, the description of an LSTM layer is more complicated than that of a </a:t>
            </a:r>
            <a:r>
              <a:rPr lang="en-US" sz="2400" dirty="0" err="1"/>
              <a:t>SimpleRNN</a:t>
            </a:r>
            <a:r>
              <a:rPr lang="en-US" sz="2400" dirty="0"/>
              <a:t> layer.</a:t>
            </a:r>
          </a:p>
          <a:p>
            <a:pPr lvl="1"/>
            <a:r>
              <a:rPr lang="en-US" sz="2000" dirty="0"/>
              <a:t>An LSTM layer produces a secondary output, shown in red. This is called the </a:t>
            </a:r>
            <a:r>
              <a:rPr lang="en-US" sz="2000" b="1" u="sng" dirty="0"/>
              <a:t>carry</a:t>
            </a:r>
            <a:r>
              <a:rPr lang="en-US" sz="2000" dirty="0"/>
              <a:t>, and it is computed using some special rules.</a:t>
            </a:r>
            <a:endParaRPr lang="en-US" sz="2000" u="sng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30120" y="6381690"/>
                <a:ext cx="79868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120" y="6381690"/>
                <a:ext cx="798680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222352" y="6381690"/>
                <a:ext cx="34964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352" y="6381690"/>
                <a:ext cx="349648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745120" y="6381690"/>
                <a:ext cx="79868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120" y="6381690"/>
                <a:ext cx="79868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152400" y="5314890"/>
            <a:ext cx="4101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5924490"/>
            <a:ext cx="1905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5924490"/>
            <a:ext cx="1905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Input(N)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8400" y="5924490"/>
            <a:ext cx="1905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4989402"/>
            <a:ext cx="19315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429001" y="4989402"/>
            <a:ext cx="205739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LSTM(M)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48400" y="4989402"/>
            <a:ext cx="19812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371600" y="4433002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447800" y="5467290"/>
            <a:ext cx="0" cy="436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495800" y="5487978"/>
            <a:ext cx="0" cy="436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239000" y="5467290"/>
            <a:ext cx="0" cy="436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>
            <a:off x="1371600" y="4781490"/>
            <a:ext cx="2057400" cy="567300"/>
          </a:xfrm>
          <a:prstGeom prst="bentConnector3">
            <a:avLst>
              <a:gd name="adj1" fmla="val 6645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495800" y="4433002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162800" y="4433002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>
            <a:off x="4495800" y="4781490"/>
            <a:ext cx="1752600" cy="567300"/>
          </a:xfrm>
          <a:prstGeom prst="bentConnector3">
            <a:avLst>
              <a:gd name="adj1" fmla="val 65923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>
            <a:off x="7162800" y="4781490"/>
            <a:ext cx="1735776" cy="524172"/>
          </a:xfrm>
          <a:prstGeom prst="bentConnector3">
            <a:avLst>
              <a:gd name="adj1" fmla="val 73945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2000992" y="4587526"/>
            <a:ext cx="1428008" cy="528753"/>
            <a:chOff x="2000992" y="4530436"/>
            <a:chExt cx="1428008" cy="528753"/>
          </a:xfrm>
        </p:grpSpPr>
        <p:cxnSp>
          <p:nvCxnSpPr>
            <p:cNvPr id="31" name="Elbow Connector 30"/>
            <p:cNvCxnSpPr/>
            <p:nvPr/>
          </p:nvCxnSpPr>
          <p:spPr>
            <a:xfrm>
              <a:off x="2000992" y="4530436"/>
              <a:ext cx="1428008" cy="528753"/>
            </a:xfrm>
            <a:prstGeom prst="bentConnector3">
              <a:avLst>
                <a:gd name="adj1" fmla="val 70374"/>
              </a:avLst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2019301" y="4536318"/>
              <a:ext cx="0" cy="40745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848597" y="4574098"/>
            <a:ext cx="1399803" cy="531404"/>
            <a:chOff x="2000992" y="4530436"/>
            <a:chExt cx="1399803" cy="531404"/>
          </a:xfrm>
        </p:grpSpPr>
        <p:cxnSp>
          <p:nvCxnSpPr>
            <p:cNvPr id="46" name="Elbow Connector 45"/>
            <p:cNvCxnSpPr/>
            <p:nvPr/>
          </p:nvCxnSpPr>
          <p:spPr>
            <a:xfrm>
              <a:off x="2000992" y="4530436"/>
              <a:ext cx="1399803" cy="531404"/>
            </a:xfrm>
            <a:prstGeom prst="bentConnector3">
              <a:avLst>
                <a:gd name="adj1" fmla="val 73754"/>
              </a:avLst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2019301" y="4536318"/>
              <a:ext cx="0" cy="40745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7470568" y="4587526"/>
            <a:ext cx="1428008" cy="528753"/>
            <a:chOff x="2000992" y="4530436"/>
            <a:chExt cx="1428008" cy="528753"/>
          </a:xfrm>
        </p:grpSpPr>
        <p:cxnSp>
          <p:nvCxnSpPr>
            <p:cNvPr id="58" name="Elbow Connector 57"/>
            <p:cNvCxnSpPr/>
            <p:nvPr/>
          </p:nvCxnSpPr>
          <p:spPr>
            <a:xfrm>
              <a:off x="2000992" y="4530436"/>
              <a:ext cx="1428008" cy="528753"/>
            </a:xfrm>
            <a:prstGeom prst="bentConnector3">
              <a:avLst>
                <a:gd name="adj1" fmla="val 84927"/>
              </a:avLst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2019301" y="4536318"/>
              <a:ext cx="0" cy="40745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Arrow Connector 63"/>
          <p:cNvCxnSpPr/>
          <p:nvPr/>
        </p:nvCxnSpPr>
        <p:spPr>
          <a:xfrm>
            <a:off x="123246" y="5089721"/>
            <a:ext cx="41015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428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SimpleRNN</a:t>
            </a:r>
            <a:r>
              <a:rPr lang="en-US" dirty="0"/>
              <a:t> Computations at Time 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447800"/>
                <a:ext cx="8458200" cy="4876800"/>
              </a:xfrm>
              <a:ln w="25400" cap="sq">
                <a:noFill/>
              </a:ln>
            </p:spPr>
            <p:txBody>
              <a:bodyPr/>
              <a:lstStyle/>
              <a:p>
                <a:r>
                  <a:rPr lang="en-US" sz="2400" dirty="0"/>
                  <a:t>The output of a simple RNN layer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depends on:</a:t>
                </a:r>
              </a:p>
              <a:p>
                <a:pPr lvl="1"/>
                <a:r>
                  <a:rPr lang="en-US" sz="2000" dirty="0"/>
                  <a:t>An N-dimensional input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 from the input layer.</a:t>
                </a:r>
              </a:p>
              <a:p>
                <a:pPr lvl="1"/>
                <a:r>
                  <a:rPr lang="en-US" sz="2000" dirty="0"/>
                  <a:t>An M-dimensional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/>
                  <a:t>, produced by the RNN layer at time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000" dirty="0"/>
                  <a:t>, which is 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/>
                  <a:t> matrix of weights applied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000" dirty="0"/>
                  <a:t>, which is 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matrix of weights applied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000" dirty="0"/>
                  <a:t>, which</a:t>
                </a:r>
                <a:r>
                  <a:rPr lang="en-US" sz="2000" b="1" dirty="0"/>
                  <a:t> </a:t>
                </a:r>
                <a:r>
                  <a:rPr lang="en-US" sz="2000" dirty="0"/>
                  <a:t>is 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-dimensional vector of bias weights.</a:t>
                </a:r>
              </a:p>
              <a:p>
                <a:r>
                  <a:rPr lang="en-US" sz="2400" dirty="0"/>
                  <a:t>The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 is computed as: </a:t>
                </a:r>
                <a:br>
                  <a:rPr lang="en-US" sz="2400" dirty="0"/>
                </a:br>
                <a:br>
                  <a:rPr lang="en-US" sz="12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tanh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pPr lvl="1"/>
                <a:r>
                  <a:rPr lang="en-US" sz="2000" dirty="0"/>
                  <a:t>Note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tanh</m:t>
                    </m:r>
                  </m:oMath>
                </a14:m>
                <a:r>
                  <a:rPr lang="en-US" sz="2000" dirty="0"/>
                  <a:t> is the </a:t>
                </a:r>
                <a:br>
                  <a:rPr lang="en-US" sz="2000" dirty="0"/>
                </a:br>
                <a:r>
                  <a:rPr lang="en-US" sz="2000" dirty="0"/>
                  <a:t>default activation function</a:t>
                </a:r>
                <a:br>
                  <a:rPr lang="en-US" sz="2000" dirty="0"/>
                </a:br>
                <a:r>
                  <a:rPr lang="en-US" sz="2000" dirty="0"/>
                  <a:t>for a </a:t>
                </a:r>
                <a:r>
                  <a:rPr lang="en-US" sz="2000" dirty="0" err="1"/>
                  <a:t>SimpleRNN</a:t>
                </a:r>
                <a:r>
                  <a:rPr lang="en-US" sz="2000" dirty="0"/>
                  <a:t> layer, but another </a:t>
                </a:r>
                <a:br>
                  <a:rPr lang="en-US" sz="2000" dirty="0"/>
                </a:br>
                <a:r>
                  <a:rPr lang="en-US" sz="2000" dirty="0"/>
                  <a:t>function could be substituted.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47800"/>
                <a:ext cx="8458200" cy="4876800"/>
              </a:xfrm>
              <a:blipFill>
                <a:blip r:embed="rId2"/>
                <a:stretch>
                  <a:fillRect l="-1009" t="-1000" r="-216" b="-4500"/>
                </a:stretch>
              </a:blipFill>
              <a:ln w="25400" cap="sq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6744501" y="6381690"/>
                <a:ext cx="86741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0" dirty="0">
                    <a:solidFill>
                      <a:schemeClr val="tx1"/>
                    </a:solidFill>
                  </a:rPr>
                  <a:t>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01" y="6381690"/>
                <a:ext cx="867417" cy="400110"/>
              </a:xfrm>
              <a:prstGeom prst="rect">
                <a:avLst/>
              </a:prstGeom>
              <a:blipFill>
                <a:blip r:embed="rId3"/>
                <a:stretch>
                  <a:fillRect l="-6993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6027349" y="5924490"/>
            <a:ext cx="1905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Input(N)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951150" y="4989402"/>
            <a:ext cx="205739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SimpleRNN</a:t>
            </a:r>
            <a:r>
              <a:rPr lang="en-US" sz="2400" dirty="0"/>
              <a:t>(M)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7017949" y="5487978"/>
            <a:ext cx="0" cy="436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/>
          <p:nvPr/>
        </p:nvCxnSpPr>
        <p:spPr>
          <a:xfrm>
            <a:off x="4205102" y="4974804"/>
            <a:ext cx="1746047" cy="373986"/>
          </a:xfrm>
          <a:prstGeom prst="bentConnector3">
            <a:avLst>
              <a:gd name="adj1" fmla="val 50000"/>
            </a:avLst>
          </a:prstGeom>
          <a:ln w="38100"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7017949" y="4433002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>
            <a:off x="7017949" y="4781490"/>
            <a:ext cx="1821251" cy="567300"/>
          </a:xfrm>
          <a:prstGeom prst="bentConnector3">
            <a:avLst>
              <a:gd name="adj1" fmla="val 68355"/>
            </a:avLst>
          </a:prstGeom>
          <a:ln w="38100"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4357502" y="4933890"/>
                <a:ext cx="70218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502" y="4933890"/>
                <a:ext cx="70218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6560749" y="4495800"/>
                <a:ext cx="4569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749" y="4495800"/>
                <a:ext cx="45692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8319902" y="5257800"/>
                <a:ext cx="4569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902" y="5257800"/>
                <a:ext cx="45692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0820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RNN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79550"/>
                <a:ext cx="8229600" cy="4876800"/>
              </a:xfrm>
            </p:spPr>
            <p:txBody>
              <a:bodyPr/>
              <a:lstStyle/>
              <a:p>
                <a:r>
                  <a:rPr lang="en-US" sz="2400" dirty="0"/>
                  <a:t>This is an example model that is small enough to draw easily:</a:t>
                </a:r>
              </a:p>
              <a:p>
                <a:pPr lvl="1"/>
                <a:r>
                  <a:rPr lang="en-US" sz="2000" dirty="0"/>
                  <a:t>The input to the model is a time series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of length 3.</a:t>
                </a:r>
              </a:p>
              <a:p>
                <a:pPr lvl="1"/>
                <a:r>
                  <a:rPr lang="en-US" sz="2000" dirty="0"/>
                  <a:t>Each element of the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has two dimensions.</a:t>
                </a:r>
              </a:p>
              <a:p>
                <a:r>
                  <a:rPr lang="en-US" sz="2400" dirty="0"/>
                  <a:t>So,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1,1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,2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79550"/>
                <a:ext cx="8229600" cy="4876800"/>
              </a:xfrm>
              <a:blipFill>
                <a:blip r:embed="rId3"/>
                <a:stretch>
                  <a:fillRect l="-963"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381000" y="3581400"/>
            <a:ext cx="8153400" cy="3156711"/>
            <a:chOff x="381000" y="3581400"/>
            <a:chExt cx="8153400" cy="31567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/>
                <p:cNvSpPr/>
                <p:nvPr/>
              </p:nvSpPr>
              <p:spPr>
                <a:xfrm>
                  <a:off x="7696798" y="5225289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7" name="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6798" y="5225289"/>
                  <a:ext cx="837602" cy="41351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/>
                <p:cNvSpPr/>
                <p:nvPr/>
              </p:nvSpPr>
              <p:spPr>
                <a:xfrm>
                  <a:off x="18676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7654" y="5673256"/>
                  <a:ext cx="799346" cy="653994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>
              <a:stCxn id="17" idx="0"/>
              <a:endCxn id="18" idx="3"/>
            </p:cNvCxnSpPr>
            <p:nvPr/>
          </p:nvCxnSpPr>
          <p:spPr>
            <a:xfrm flipV="1">
              <a:off x="10092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/>
                <p:cNvSpPr/>
                <p:nvPr/>
              </p:nvSpPr>
              <p:spPr>
                <a:xfrm>
                  <a:off x="6096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Oval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5670606"/>
                  <a:ext cx="799346" cy="65399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/>
                <p:cNvSpPr/>
                <p:nvPr/>
              </p:nvSpPr>
              <p:spPr>
                <a:xfrm>
                  <a:off x="12192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Oval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648200"/>
                  <a:ext cx="799346" cy="653994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/>
            <p:cNvCxnSpPr>
              <a:stCxn id="5" idx="0"/>
              <a:endCxn id="18" idx="5"/>
            </p:cNvCxnSpPr>
            <p:nvPr/>
          </p:nvCxnSpPr>
          <p:spPr>
            <a:xfrm flipH="1" flipV="1">
              <a:off x="19014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8" idx="0"/>
            </p:cNvCxnSpPr>
            <p:nvPr/>
          </p:nvCxnSpPr>
          <p:spPr>
            <a:xfrm flipV="1">
              <a:off x="16188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>
              <a:endCxn id="38" idx="2"/>
            </p:cNvCxnSpPr>
            <p:nvPr/>
          </p:nvCxnSpPr>
          <p:spPr>
            <a:xfrm>
              <a:off x="1628209" y="4375911"/>
              <a:ext cx="2486591" cy="599286"/>
            </a:xfrm>
            <a:prstGeom prst="bentConnector3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/>
                <p:cNvSpPr/>
                <p:nvPr/>
              </p:nvSpPr>
              <p:spPr>
                <a:xfrm>
                  <a:off x="47632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Oval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3254" y="5673256"/>
                  <a:ext cx="799346" cy="653994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Arrow Connector 35"/>
            <p:cNvCxnSpPr>
              <a:stCxn id="37" idx="0"/>
              <a:endCxn id="38" idx="3"/>
            </p:cNvCxnSpPr>
            <p:nvPr/>
          </p:nvCxnSpPr>
          <p:spPr>
            <a:xfrm flipV="1">
              <a:off x="39048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val 36"/>
                <p:cNvSpPr/>
                <p:nvPr/>
              </p:nvSpPr>
              <p:spPr>
                <a:xfrm>
                  <a:off x="35052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Oval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5670606"/>
                  <a:ext cx="799346" cy="653994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/>
                <p:cNvSpPr/>
                <p:nvPr/>
              </p:nvSpPr>
              <p:spPr>
                <a:xfrm>
                  <a:off x="41148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Oval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4648200"/>
                  <a:ext cx="799346" cy="653994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/>
            <p:cNvCxnSpPr>
              <a:stCxn id="35" idx="0"/>
              <a:endCxn id="38" idx="5"/>
            </p:cNvCxnSpPr>
            <p:nvPr/>
          </p:nvCxnSpPr>
          <p:spPr>
            <a:xfrm flipH="1" flipV="1">
              <a:off x="47970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8" idx="0"/>
            </p:cNvCxnSpPr>
            <p:nvPr/>
          </p:nvCxnSpPr>
          <p:spPr>
            <a:xfrm flipV="1">
              <a:off x="45144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40"/>
            <p:cNvCxnSpPr>
              <a:endCxn id="45" idx="2"/>
            </p:cNvCxnSpPr>
            <p:nvPr/>
          </p:nvCxnSpPr>
          <p:spPr>
            <a:xfrm>
              <a:off x="4523809" y="4363323"/>
              <a:ext cx="2334191" cy="611874"/>
            </a:xfrm>
            <a:prstGeom prst="bentConnector3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val 41"/>
                <p:cNvSpPr/>
                <p:nvPr/>
              </p:nvSpPr>
              <p:spPr>
                <a:xfrm>
                  <a:off x="75064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1,3,2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6454" y="5673256"/>
                  <a:ext cx="799346" cy="653994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/>
            <p:cNvCxnSpPr>
              <a:stCxn id="44" idx="0"/>
              <a:endCxn id="45" idx="3"/>
            </p:cNvCxnSpPr>
            <p:nvPr/>
          </p:nvCxnSpPr>
          <p:spPr>
            <a:xfrm flipV="1">
              <a:off x="66480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val 43"/>
                <p:cNvSpPr/>
                <p:nvPr/>
              </p:nvSpPr>
              <p:spPr>
                <a:xfrm>
                  <a:off x="62484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1,3,1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Oval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8400" y="5670606"/>
                  <a:ext cx="799346" cy="653994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Oval 44"/>
                <p:cNvSpPr/>
                <p:nvPr/>
              </p:nvSpPr>
              <p:spPr>
                <a:xfrm>
                  <a:off x="68580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Oval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4648200"/>
                  <a:ext cx="799346" cy="653994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Arrow Connector 45"/>
            <p:cNvCxnSpPr>
              <a:stCxn id="42" idx="0"/>
              <a:endCxn id="45" idx="5"/>
            </p:cNvCxnSpPr>
            <p:nvPr/>
          </p:nvCxnSpPr>
          <p:spPr>
            <a:xfrm flipH="1" flipV="1">
              <a:off x="75402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5" idx="0"/>
            </p:cNvCxnSpPr>
            <p:nvPr/>
          </p:nvCxnSpPr>
          <p:spPr>
            <a:xfrm flipV="1">
              <a:off x="72576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6858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6324600"/>
                  <a:ext cx="637289" cy="41351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/>
                <p:cNvSpPr/>
                <p:nvPr/>
              </p:nvSpPr>
              <p:spPr>
                <a:xfrm>
                  <a:off x="19535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2" name="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511" y="6324600"/>
                  <a:ext cx="637289" cy="41351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/>
                <p:cNvSpPr/>
                <p:nvPr/>
              </p:nvSpPr>
              <p:spPr>
                <a:xfrm>
                  <a:off x="35814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3" name="Rectangle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400" y="6324600"/>
                  <a:ext cx="637289" cy="41351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>
                <a:xfrm>
                  <a:off x="48491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9111" y="6324600"/>
                  <a:ext cx="637289" cy="41351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63246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6324600"/>
                  <a:ext cx="637289" cy="41351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/>
                <p:cNvSpPr/>
                <p:nvPr/>
              </p:nvSpPr>
              <p:spPr>
                <a:xfrm>
                  <a:off x="75923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6" name="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2311" y="6324600"/>
                  <a:ext cx="637289" cy="413511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1267711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7711" y="3581400"/>
                  <a:ext cx="637289" cy="41351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4163311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3311" y="3581400"/>
                  <a:ext cx="637289" cy="413511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6858000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3581400"/>
                  <a:ext cx="637289" cy="41351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/>
                <p:cNvSpPr/>
                <p:nvPr/>
              </p:nvSpPr>
              <p:spPr>
                <a:xfrm>
                  <a:off x="3810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2" name="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5137911"/>
                  <a:ext cx="837602" cy="41351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2057998" y="5181600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998" y="5181600"/>
                  <a:ext cx="837602" cy="413511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/>
                <p:cNvSpPr/>
                <p:nvPr/>
              </p:nvSpPr>
              <p:spPr>
                <a:xfrm>
                  <a:off x="32766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4" name="Rectangle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6600" y="5137911"/>
                  <a:ext cx="837602" cy="41351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4953000" y="5181600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5181600"/>
                  <a:ext cx="837602" cy="413511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>
                <a:xfrm>
                  <a:off x="60198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800" y="5137911"/>
                  <a:ext cx="837602" cy="41351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2819400" y="4375911"/>
                  <a:ext cx="656975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00" y="4375911"/>
                  <a:ext cx="656975" cy="413511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/>
                <p:cNvSpPr/>
                <p:nvPr/>
              </p:nvSpPr>
              <p:spPr>
                <a:xfrm>
                  <a:off x="5638800" y="4375911"/>
                  <a:ext cx="656975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1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8800" y="4375911"/>
                  <a:ext cx="656975" cy="413511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236739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 Computations at Time 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447800"/>
                <a:ext cx="8458200" cy="4876800"/>
              </a:xfrm>
              <a:ln w="25400" cap="sq">
                <a:noFill/>
              </a:ln>
            </p:spPr>
            <p:txBody>
              <a:bodyPr/>
              <a:lstStyle/>
              <a:p>
                <a:r>
                  <a:rPr lang="en-US" sz="2400" dirty="0"/>
                  <a:t>In addition to the inputs and weights of a simple RNN layer, an LSTM layer also has:</a:t>
                </a:r>
              </a:p>
              <a:p>
                <a:pPr lvl="1"/>
                <a:r>
                  <a:rPr lang="en-US" sz="2000" dirty="0"/>
                  <a:t>An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-dimensional </a:t>
                </a:r>
                <a:r>
                  <a:rPr lang="en-US" sz="2000" b="1" dirty="0"/>
                  <a:t>carry</a:t>
                </a:r>
                <a:r>
                  <a:rPr lang="en-US" sz="2000" dirty="0"/>
                  <a:t>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/>
                  <a:t>, produced at time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000" dirty="0"/>
                  <a:t>, which is 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matrix of weights applied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400" dirty="0"/>
                  <a:t>The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 is now computed with a new formula: </a:t>
                </a:r>
                <a:br>
                  <a:rPr lang="en-US" sz="2400" dirty="0"/>
                </a:br>
                <a:br>
                  <a:rPr lang="en-US" sz="105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tanh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47800"/>
                <a:ext cx="8458200" cy="4876800"/>
              </a:xfrm>
              <a:blipFill>
                <a:blip r:embed="rId2"/>
                <a:stretch>
                  <a:fillRect l="-1009" t="-1000"/>
                </a:stretch>
              </a:blipFill>
              <a:ln w="25400" cap="sq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806879" y="6381690"/>
                <a:ext cx="86741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879" y="6381690"/>
                <a:ext cx="867417" cy="400110"/>
              </a:xfrm>
              <a:prstGeom prst="rect">
                <a:avLst/>
              </a:prstGeom>
              <a:blipFill>
                <a:blip r:embed="rId3"/>
                <a:stretch>
                  <a:fillRect l="-7746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6089727" y="5924490"/>
            <a:ext cx="1905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Input(N)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13528" y="4989402"/>
            <a:ext cx="205739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LSTM(M)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7080327" y="5487978"/>
            <a:ext cx="0" cy="436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>
            <a:off x="4495800" y="4972110"/>
            <a:ext cx="1517727" cy="376680"/>
          </a:xfrm>
          <a:prstGeom prst="bentConnector3">
            <a:avLst>
              <a:gd name="adj1" fmla="val 50000"/>
            </a:avLst>
          </a:prstGeom>
          <a:ln w="38100"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7080327" y="4433002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>
            <a:off x="7080327" y="4781490"/>
            <a:ext cx="1821251" cy="567300"/>
          </a:xfrm>
          <a:prstGeom prst="bentConnector3">
            <a:avLst>
              <a:gd name="adj1" fmla="val 68355"/>
            </a:avLst>
          </a:prstGeom>
          <a:ln w="38100"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479420" y="4933890"/>
                <a:ext cx="70218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420" y="4933890"/>
                <a:ext cx="70218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6623127" y="4495800"/>
                <a:ext cx="4569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127" y="4495800"/>
                <a:ext cx="45692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7501775" y="4561468"/>
            <a:ext cx="1399803" cy="531404"/>
            <a:chOff x="2000992" y="4530436"/>
            <a:chExt cx="1399803" cy="531404"/>
          </a:xfrm>
        </p:grpSpPr>
        <p:cxnSp>
          <p:nvCxnSpPr>
            <p:cNvPr id="46" name="Elbow Connector 45"/>
            <p:cNvCxnSpPr/>
            <p:nvPr/>
          </p:nvCxnSpPr>
          <p:spPr>
            <a:xfrm>
              <a:off x="2000992" y="4530436"/>
              <a:ext cx="1399803" cy="531404"/>
            </a:xfrm>
            <a:prstGeom prst="bentConnector3">
              <a:avLst>
                <a:gd name="adj1" fmla="val 73754"/>
              </a:avLst>
            </a:prstGeom>
            <a:ln w="38100">
              <a:solidFill>
                <a:srgbClr val="FF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2019301" y="4536318"/>
              <a:ext cx="0" cy="40745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Elbow Connector 47"/>
          <p:cNvCxnSpPr/>
          <p:nvPr/>
        </p:nvCxnSpPr>
        <p:spPr>
          <a:xfrm>
            <a:off x="4611266" y="4571300"/>
            <a:ext cx="1399803" cy="531404"/>
          </a:xfrm>
          <a:prstGeom prst="bentConnector3">
            <a:avLst>
              <a:gd name="adj1" fmla="val 73754"/>
            </a:avLst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4572280" y="4171890"/>
                <a:ext cx="6973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280" y="4171890"/>
                <a:ext cx="69737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8382280" y="5257800"/>
                <a:ext cx="4569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280" y="5257800"/>
                <a:ext cx="45692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8458480" y="4572000"/>
                <a:ext cx="4569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480" y="4572000"/>
                <a:ext cx="45692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139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 Computations at Time 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47800"/>
                <a:ext cx="8610600" cy="4876800"/>
              </a:xfrm>
              <a:ln w="25400" cap="sq">
                <a:noFill/>
              </a:ln>
            </p:spPr>
            <p:txBody>
              <a:bodyPr/>
              <a:lstStyle/>
              <a:p>
                <a:r>
                  <a:rPr lang="en-US" sz="2400" dirty="0"/>
                  <a:t>To complete the description of the LSTM layer, we must specify how to compute the </a:t>
                </a:r>
                <a:r>
                  <a:rPr lang="en-US" sz="2400" b="1" dirty="0"/>
                  <a:t>carry</a:t>
                </a:r>
                <a:r>
                  <a:rPr lang="en-US" sz="2400" dirty="0"/>
                  <a:t>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To do that, we use some additional weight matrices: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/>
                  <a:t> are three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/>
                  <a:t> weight matrices applied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/>
                  <a:t> are three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weight matrices applied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/>
                  <a:t> are three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-dimensional vectors of bias weights.</a:t>
                </a:r>
              </a:p>
              <a:p>
                <a:r>
                  <a:rPr lang="en-US" sz="2400" dirty="0"/>
                  <a:t>Then, we compute:</a:t>
                </a:r>
                <a:br>
                  <a:rPr lang="en-US" sz="2400" dirty="0"/>
                </a:br>
                <a:endParaRPr lang="en-US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r>
                  <a:rPr lang="en-US" sz="2400" b="1" u="sng" dirty="0">
                    <a:solidFill>
                      <a:srgbClr val="FF0000"/>
                    </a:solidFill>
                  </a:rPr>
                  <a:t>Symbol * means “pointwise multiplication”.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47800"/>
                <a:ext cx="8610600" cy="4876800"/>
              </a:xfrm>
              <a:blipFill>
                <a:blip r:embed="rId2"/>
                <a:stretch>
                  <a:fillRect l="-1133" t="-1000" b="-10875"/>
                </a:stretch>
              </a:blipFill>
              <a:ln w="25400" cap="sq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806879" y="6381690"/>
                <a:ext cx="86741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879" y="6381690"/>
                <a:ext cx="867417" cy="400110"/>
              </a:xfrm>
              <a:prstGeom prst="rect">
                <a:avLst/>
              </a:prstGeom>
              <a:blipFill>
                <a:blip r:embed="rId3"/>
                <a:stretch>
                  <a:fillRect l="-7746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089727" y="5924490"/>
            <a:ext cx="1905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Input(N)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3528" y="4989402"/>
            <a:ext cx="205739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LSTM(M)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080327" y="5487978"/>
            <a:ext cx="0" cy="436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>
            <a:off x="4495800" y="4972110"/>
            <a:ext cx="1517727" cy="376680"/>
          </a:xfrm>
          <a:prstGeom prst="bentConnector3">
            <a:avLst>
              <a:gd name="adj1" fmla="val 50000"/>
            </a:avLst>
          </a:prstGeom>
          <a:ln w="38100"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080327" y="4433002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>
            <a:off x="7080327" y="4781490"/>
            <a:ext cx="1821251" cy="567300"/>
          </a:xfrm>
          <a:prstGeom prst="bentConnector3">
            <a:avLst>
              <a:gd name="adj1" fmla="val 68355"/>
            </a:avLst>
          </a:prstGeom>
          <a:ln w="38100"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479420" y="4933890"/>
                <a:ext cx="70218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420" y="4933890"/>
                <a:ext cx="70218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623127" y="4495800"/>
                <a:ext cx="4569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127" y="4495800"/>
                <a:ext cx="45692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7501775" y="4561468"/>
            <a:ext cx="1399803" cy="531404"/>
            <a:chOff x="2000992" y="4530436"/>
            <a:chExt cx="1399803" cy="531404"/>
          </a:xfrm>
        </p:grpSpPr>
        <p:cxnSp>
          <p:nvCxnSpPr>
            <p:cNvPr id="15" name="Elbow Connector 14"/>
            <p:cNvCxnSpPr/>
            <p:nvPr/>
          </p:nvCxnSpPr>
          <p:spPr>
            <a:xfrm>
              <a:off x="2000992" y="4530436"/>
              <a:ext cx="1399803" cy="531404"/>
            </a:xfrm>
            <a:prstGeom prst="bentConnector3">
              <a:avLst>
                <a:gd name="adj1" fmla="val 73754"/>
              </a:avLst>
            </a:prstGeom>
            <a:ln w="38100">
              <a:solidFill>
                <a:srgbClr val="FF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019301" y="4536318"/>
              <a:ext cx="0" cy="40745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Elbow Connector 26"/>
          <p:cNvCxnSpPr/>
          <p:nvPr/>
        </p:nvCxnSpPr>
        <p:spPr>
          <a:xfrm>
            <a:off x="4611266" y="4571300"/>
            <a:ext cx="1399803" cy="531404"/>
          </a:xfrm>
          <a:prstGeom prst="bentConnector3">
            <a:avLst>
              <a:gd name="adj1" fmla="val 73754"/>
            </a:avLst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572280" y="4171890"/>
                <a:ext cx="6973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280" y="4171890"/>
                <a:ext cx="69737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8382280" y="5257800"/>
                <a:ext cx="4569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280" y="5257800"/>
                <a:ext cx="45692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8458480" y="4572000"/>
                <a:ext cx="4569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480" y="4572000"/>
                <a:ext cx="45692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342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Intuitive </a:t>
            </a:r>
            <a:r>
              <a:rPr lang="en-US" dirty="0" err="1"/>
              <a:t>Interpetation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47800"/>
                <a:ext cx="8610600" cy="4876800"/>
              </a:xfrm>
              <a:ln w="25400" cap="sq">
                <a:noFill/>
              </a:ln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There is a somewhat intuitive interpretation that motivated these formulas. According to this interpretation: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 represents new information, computed at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 represents the importance of each dimension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/>
                  <a:t> represents old information, computed from previous time steps.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 represents the importance of each dimension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400" dirty="0"/>
                  <a:t>If all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 are 1, and all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 are 0, then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pPr lvl="1"/>
                <a:r>
                  <a:rPr lang="en-US" sz="2000" dirty="0"/>
                  <a:t>New information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 replaces old information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/>
                  <a:t>, which is “forgotten”.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47800"/>
                <a:ext cx="8610600" cy="4876800"/>
              </a:xfrm>
              <a:blipFill>
                <a:blip r:embed="rId2"/>
                <a:stretch>
                  <a:fillRect l="-992" b="-7125"/>
                </a:stretch>
              </a:blipFill>
              <a:ln w="25400" cap="sq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622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Intuitive </a:t>
            </a:r>
            <a:r>
              <a:rPr lang="en-US" dirty="0" err="1"/>
              <a:t>Interpetation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47800"/>
                <a:ext cx="8610600" cy="4876800"/>
              </a:xfrm>
              <a:ln w="25400" cap="sq">
                <a:noFill/>
              </a:ln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There is a somewhat intuitive interpretation that motivated these formulas. According to this interpretation: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 represents new information, computed at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 represents the importance of each dimension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/>
                  <a:t> represents old information, computed from previous time steps.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 represents the importance of each dimension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400" dirty="0"/>
                  <a:t>If all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 are 0, and all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 are 1, then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pPr lvl="1"/>
                <a:r>
                  <a:rPr lang="en-US" sz="2000" dirty="0"/>
                  <a:t>New information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 is ignored, old information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/>
                  <a:t> is retained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47800"/>
                <a:ext cx="8610600" cy="4876800"/>
              </a:xfrm>
              <a:blipFill>
                <a:blip r:embed="rId2"/>
                <a:stretch>
                  <a:fillRect l="-992" b="-7125"/>
                </a:stretch>
              </a:blipFill>
              <a:ln w="25400" cap="sq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1041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Intuitive </a:t>
            </a:r>
            <a:r>
              <a:rPr lang="en-US" dirty="0" err="1"/>
              <a:t>Interpetation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47800"/>
                <a:ext cx="8610600" cy="4876800"/>
              </a:xfrm>
              <a:ln w="25400" cap="sq">
                <a:noFill/>
              </a:ln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In the typical case, individual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 will range between 0 and 1.</a:t>
                </a:r>
              </a:p>
              <a:p>
                <a:r>
                  <a:rPr lang="en-US" sz="2400" dirty="0"/>
                  <a:t>Then, each dimension of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 will be a weighted sum of:</a:t>
                </a:r>
              </a:p>
              <a:p>
                <a:pPr lvl="1"/>
                <a:r>
                  <a:rPr lang="en-US" sz="2000" dirty="0"/>
                  <a:t>new information from the corresponding dimension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, with weight specified by the corresponding dimension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  <a:endParaRPr lang="en-US" dirty="0"/>
              </a:p>
              <a:p>
                <a:pPr lvl="1"/>
                <a:r>
                  <a:rPr lang="en-US" sz="2000" dirty="0"/>
                  <a:t>old information from the corresponding dimension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/>
                  <a:t>, with weight specified by the corresponding dimension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47800"/>
                <a:ext cx="8610600" cy="4876800"/>
              </a:xfrm>
              <a:blipFill>
                <a:blip r:embed="rId2"/>
                <a:stretch>
                  <a:fillRect l="-992"/>
                </a:stretch>
              </a:blipFill>
              <a:ln w="25400" cap="sq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0955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Vanishing Gradient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534400" cy="4876800"/>
          </a:xfrm>
        </p:spPr>
        <p:txBody>
          <a:bodyPr/>
          <a:lstStyle/>
          <a:p>
            <a:r>
              <a:rPr lang="en-US" sz="2400" dirty="0"/>
              <a:t>An additional justification for the LSTM architecture is the “vanishing gradient” problem.</a:t>
            </a:r>
          </a:p>
          <a:p>
            <a:pPr lvl="1"/>
            <a:r>
              <a:rPr lang="en-US" sz="2000" dirty="0"/>
              <a:t>Under some neural network architectures, some weights do not get sufficiently updated during backpropagation, due to very small gradients.</a:t>
            </a:r>
          </a:p>
          <a:p>
            <a:pPr lvl="1"/>
            <a:r>
              <a:rPr lang="en-US" sz="2000" dirty="0"/>
              <a:t>Consequently, backpropagation does not learn good values for those weights.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96798" y="5225289"/>
                <a:ext cx="837602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798" y="5225289"/>
                <a:ext cx="837602" cy="4135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81000" y="3581400"/>
            <a:ext cx="7924800" cy="3156711"/>
            <a:chOff x="381000" y="3581400"/>
            <a:chExt cx="7924800" cy="31567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18676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Oval 1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7654" y="5673256"/>
                  <a:ext cx="799346" cy="653994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>
              <a:stCxn id="9" idx="0"/>
              <a:endCxn id="10" idx="3"/>
            </p:cNvCxnSpPr>
            <p:nvPr/>
          </p:nvCxnSpPr>
          <p:spPr>
            <a:xfrm flipV="1">
              <a:off x="10092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/>
                <p:cNvSpPr/>
                <p:nvPr/>
              </p:nvSpPr>
              <p:spPr>
                <a:xfrm>
                  <a:off x="6096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Oval 1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5670606"/>
                  <a:ext cx="799346" cy="65399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/>
                <p:cNvSpPr/>
                <p:nvPr/>
              </p:nvSpPr>
              <p:spPr>
                <a:xfrm>
                  <a:off x="12192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Oval 1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648200"/>
                  <a:ext cx="799346" cy="653994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>
              <a:stCxn id="7" idx="0"/>
              <a:endCxn id="10" idx="5"/>
            </p:cNvCxnSpPr>
            <p:nvPr/>
          </p:nvCxnSpPr>
          <p:spPr>
            <a:xfrm flipH="1" flipV="1">
              <a:off x="19014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0" idx="0"/>
            </p:cNvCxnSpPr>
            <p:nvPr/>
          </p:nvCxnSpPr>
          <p:spPr>
            <a:xfrm flipV="1">
              <a:off x="16188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>
              <a:endCxn id="17" idx="2"/>
            </p:cNvCxnSpPr>
            <p:nvPr/>
          </p:nvCxnSpPr>
          <p:spPr>
            <a:xfrm>
              <a:off x="1628209" y="4375911"/>
              <a:ext cx="2486591" cy="599286"/>
            </a:xfrm>
            <a:prstGeom prst="bentConnector3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/>
                <p:cNvSpPr/>
                <p:nvPr/>
              </p:nvSpPr>
              <p:spPr>
                <a:xfrm>
                  <a:off x="47632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Oval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3254" y="5673256"/>
                  <a:ext cx="799346" cy="653994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>
              <a:stCxn id="16" idx="0"/>
              <a:endCxn id="17" idx="3"/>
            </p:cNvCxnSpPr>
            <p:nvPr/>
          </p:nvCxnSpPr>
          <p:spPr>
            <a:xfrm flipV="1">
              <a:off x="39048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/>
                <p:cNvSpPr/>
                <p:nvPr/>
              </p:nvSpPr>
              <p:spPr>
                <a:xfrm>
                  <a:off x="35052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Oval 1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5670606"/>
                  <a:ext cx="799346" cy="653994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/>
                <p:cNvSpPr/>
                <p:nvPr/>
              </p:nvSpPr>
              <p:spPr>
                <a:xfrm>
                  <a:off x="41148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Oval 1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4648200"/>
                  <a:ext cx="799346" cy="653994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>
              <a:stCxn id="14" idx="0"/>
              <a:endCxn id="17" idx="5"/>
            </p:cNvCxnSpPr>
            <p:nvPr/>
          </p:nvCxnSpPr>
          <p:spPr>
            <a:xfrm flipH="1" flipV="1">
              <a:off x="47970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7" idx="0"/>
            </p:cNvCxnSpPr>
            <p:nvPr/>
          </p:nvCxnSpPr>
          <p:spPr>
            <a:xfrm flipV="1">
              <a:off x="45144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endCxn id="24" idx="2"/>
            </p:cNvCxnSpPr>
            <p:nvPr/>
          </p:nvCxnSpPr>
          <p:spPr>
            <a:xfrm>
              <a:off x="4523809" y="4363323"/>
              <a:ext cx="2334191" cy="611874"/>
            </a:xfrm>
            <a:prstGeom prst="bentConnector3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/>
                <p:cNvSpPr/>
                <p:nvPr/>
              </p:nvSpPr>
              <p:spPr>
                <a:xfrm>
                  <a:off x="75064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1,3,2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3" name="Oval 1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6454" y="5673256"/>
                  <a:ext cx="799346" cy="653994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>
              <a:stCxn id="23" idx="0"/>
              <a:endCxn id="24" idx="3"/>
            </p:cNvCxnSpPr>
            <p:nvPr/>
          </p:nvCxnSpPr>
          <p:spPr>
            <a:xfrm flipV="1">
              <a:off x="66480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>
                <a:xfrm>
                  <a:off x="62484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1,3,1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5" name="Oval 1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8400" y="5670606"/>
                  <a:ext cx="799346" cy="653994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/>
                <p:cNvSpPr/>
                <p:nvPr/>
              </p:nvSpPr>
              <p:spPr>
                <a:xfrm>
                  <a:off x="68580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6" name="Oval 1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4648200"/>
                  <a:ext cx="799346" cy="653994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>
              <a:stCxn id="21" idx="0"/>
              <a:endCxn id="24" idx="5"/>
            </p:cNvCxnSpPr>
            <p:nvPr/>
          </p:nvCxnSpPr>
          <p:spPr>
            <a:xfrm flipH="1" flipV="1">
              <a:off x="75402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4" idx="0"/>
            </p:cNvCxnSpPr>
            <p:nvPr/>
          </p:nvCxnSpPr>
          <p:spPr>
            <a:xfrm flipV="1">
              <a:off x="72576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6858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9" name="Rectangle 1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6324600"/>
                  <a:ext cx="637289" cy="41351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19535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0" name="Rectangle 1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511" y="6324600"/>
                  <a:ext cx="637289" cy="41351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35814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1" name="Rectangle 1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400" y="6324600"/>
                  <a:ext cx="637289" cy="41351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48491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2" name="Rectangle 1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9111" y="6324600"/>
                  <a:ext cx="637289" cy="41351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3246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3" name="Rectangle 1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6324600"/>
                  <a:ext cx="637289" cy="41351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75923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4" name="Rectangle 1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2311" y="6324600"/>
                  <a:ext cx="637289" cy="413511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1267711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5" name="Rectangle 1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7711" y="3581400"/>
                  <a:ext cx="637289" cy="41351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4163311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6" name="Rectangle 1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3311" y="3581400"/>
                  <a:ext cx="637289" cy="413511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6858000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7" name="Rectangle 1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3581400"/>
                  <a:ext cx="637289" cy="41351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3810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8" name="Rectangle 1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5137911"/>
                  <a:ext cx="837602" cy="41351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2057998" y="5181600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9" name="Rectangle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998" y="5181600"/>
                  <a:ext cx="837602" cy="413511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32766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0" name="Rectangle 1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6600" y="5137911"/>
                  <a:ext cx="837602" cy="41351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4953000" y="5181600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1" name="Rectangle 1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5181600"/>
                  <a:ext cx="837602" cy="413511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60198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2" name="Rectangle 1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800" y="5137911"/>
                  <a:ext cx="837602" cy="41351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2819400" y="4375911"/>
                  <a:ext cx="656975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3" name="Rectangle 1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00" y="4375911"/>
                  <a:ext cx="656975" cy="413511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5638800" y="4375911"/>
                  <a:ext cx="656975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4" name="Rectangle 1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8800" y="4375911"/>
                  <a:ext cx="656975" cy="413511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440937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Vanishing Gradient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447800"/>
                <a:ext cx="8458200" cy="4876800"/>
              </a:xfrm>
            </p:spPr>
            <p:txBody>
              <a:bodyPr/>
              <a:lstStyle/>
              <a:p>
                <a:r>
                  <a:rPr lang="en-US" sz="2400" dirty="0"/>
                  <a:t>To understand the problem, consider the toy RNN model below.</a:t>
                </a:r>
              </a:p>
              <a:p>
                <a:pPr lvl="1"/>
                <a:r>
                  <a:rPr lang="en-US" sz="2000" dirty="0"/>
                  <a:t>Let’s assume that the only output of the model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2,3</m:t>
                        </m:r>
                      </m:sub>
                    </m:sSub>
                  </m:oMath>
                </a14:m>
                <a:r>
                  <a:rPr lang="en-US" sz="2000" dirty="0"/>
                  <a:t>, so that the model estimates a single number.</a:t>
                </a:r>
              </a:p>
              <a:p>
                <a:pPr lvl="1"/>
                <a:r>
                  <a:rPr lang="en-US" sz="2000" dirty="0"/>
                  <a:t>Consider how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2,1,1</m:t>
                        </m:r>
                      </m:sub>
                    </m:sSub>
                  </m:oMath>
                </a14:m>
                <a:r>
                  <a:rPr lang="en-US" sz="2000" dirty="0"/>
                  <a:t> (as an example) gets updated during training.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447800"/>
                <a:ext cx="8458200" cy="4876800"/>
              </a:xfrm>
              <a:blipFill>
                <a:blip r:embed="rId2"/>
                <a:stretch>
                  <a:fillRect l="-937" t="-1000" r="-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96798" y="5225289"/>
                <a:ext cx="837602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798" y="5225289"/>
                <a:ext cx="837602" cy="413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81000" y="3581400"/>
            <a:ext cx="7924800" cy="3156711"/>
            <a:chOff x="381000" y="3581400"/>
            <a:chExt cx="7924800" cy="31567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18676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Oval 1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7654" y="5673256"/>
                  <a:ext cx="799346" cy="653994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>
              <a:stCxn id="9" idx="0"/>
              <a:endCxn id="10" idx="3"/>
            </p:cNvCxnSpPr>
            <p:nvPr/>
          </p:nvCxnSpPr>
          <p:spPr>
            <a:xfrm flipV="1">
              <a:off x="10092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/>
                <p:cNvSpPr/>
                <p:nvPr/>
              </p:nvSpPr>
              <p:spPr>
                <a:xfrm>
                  <a:off x="6096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Oval 1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5670606"/>
                  <a:ext cx="799346" cy="65399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/>
                <p:cNvSpPr/>
                <p:nvPr/>
              </p:nvSpPr>
              <p:spPr>
                <a:xfrm>
                  <a:off x="12192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Oval 1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648200"/>
                  <a:ext cx="799346" cy="653994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>
              <a:stCxn id="7" idx="0"/>
              <a:endCxn id="10" idx="5"/>
            </p:cNvCxnSpPr>
            <p:nvPr/>
          </p:nvCxnSpPr>
          <p:spPr>
            <a:xfrm flipH="1" flipV="1">
              <a:off x="19014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0" idx="0"/>
            </p:cNvCxnSpPr>
            <p:nvPr/>
          </p:nvCxnSpPr>
          <p:spPr>
            <a:xfrm flipV="1">
              <a:off x="16188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>
              <a:endCxn id="17" idx="2"/>
            </p:cNvCxnSpPr>
            <p:nvPr/>
          </p:nvCxnSpPr>
          <p:spPr>
            <a:xfrm>
              <a:off x="1628209" y="4375911"/>
              <a:ext cx="2486591" cy="599286"/>
            </a:xfrm>
            <a:prstGeom prst="bentConnector3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/>
                <p:cNvSpPr/>
                <p:nvPr/>
              </p:nvSpPr>
              <p:spPr>
                <a:xfrm>
                  <a:off x="47632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Oval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3254" y="5673256"/>
                  <a:ext cx="799346" cy="653994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>
              <a:stCxn id="16" idx="0"/>
              <a:endCxn id="17" idx="3"/>
            </p:cNvCxnSpPr>
            <p:nvPr/>
          </p:nvCxnSpPr>
          <p:spPr>
            <a:xfrm flipV="1">
              <a:off x="39048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/>
                <p:cNvSpPr/>
                <p:nvPr/>
              </p:nvSpPr>
              <p:spPr>
                <a:xfrm>
                  <a:off x="35052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Oval 1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5670606"/>
                  <a:ext cx="799346" cy="653994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/>
                <p:cNvSpPr/>
                <p:nvPr/>
              </p:nvSpPr>
              <p:spPr>
                <a:xfrm>
                  <a:off x="41148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Oval 1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4648200"/>
                  <a:ext cx="799346" cy="653994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>
              <a:stCxn id="14" idx="0"/>
              <a:endCxn id="17" idx="5"/>
            </p:cNvCxnSpPr>
            <p:nvPr/>
          </p:nvCxnSpPr>
          <p:spPr>
            <a:xfrm flipH="1" flipV="1">
              <a:off x="47970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7" idx="0"/>
            </p:cNvCxnSpPr>
            <p:nvPr/>
          </p:nvCxnSpPr>
          <p:spPr>
            <a:xfrm flipV="1">
              <a:off x="45144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endCxn id="24" idx="2"/>
            </p:cNvCxnSpPr>
            <p:nvPr/>
          </p:nvCxnSpPr>
          <p:spPr>
            <a:xfrm>
              <a:off x="4523809" y="4363323"/>
              <a:ext cx="2334191" cy="611874"/>
            </a:xfrm>
            <a:prstGeom prst="bentConnector3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/>
                <p:cNvSpPr/>
                <p:nvPr/>
              </p:nvSpPr>
              <p:spPr>
                <a:xfrm>
                  <a:off x="75064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1,3,2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3" name="Oval 1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6454" y="5673256"/>
                  <a:ext cx="799346" cy="653994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>
              <a:stCxn id="23" idx="0"/>
              <a:endCxn id="24" idx="3"/>
            </p:cNvCxnSpPr>
            <p:nvPr/>
          </p:nvCxnSpPr>
          <p:spPr>
            <a:xfrm flipV="1">
              <a:off x="66480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>
                <a:xfrm>
                  <a:off x="62484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1,3,1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5" name="Oval 1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8400" y="5670606"/>
                  <a:ext cx="799346" cy="653994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/>
                <p:cNvSpPr/>
                <p:nvPr/>
              </p:nvSpPr>
              <p:spPr>
                <a:xfrm>
                  <a:off x="68580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6" name="Oval 1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4648200"/>
                  <a:ext cx="799346" cy="653994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>
              <a:stCxn id="21" idx="0"/>
              <a:endCxn id="24" idx="5"/>
            </p:cNvCxnSpPr>
            <p:nvPr/>
          </p:nvCxnSpPr>
          <p:spPr>
            <a:xfrm flipH="1" flipV="1">
              <a:off x="75402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4" idx="0"/>
            </p:cNvCxnSpPr>
            <p:nvPr/>
          </p:nvCxnSpPr>
          <p:spPr>
            <a:xfrm flipV="1">
              <a:off x="72576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6858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9" name="Rectangle 1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6324600"/>
                  <a:ext cx="637289" cy="41351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19535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0" name="Rectangle 1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511" y="6324600"/>
                  <a:ext cx="637289" cy="41351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35814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1" name="Rectangle 1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400" y="6324600"/>
                  <a:ext cx="637289" cy="41351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48491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2" name="Rectangle 1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9111" y="6324600"/>
                  <a:ext cx="637289" cy="41351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3246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3" name="Rectangle 1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6324600"/>
                  <a:ext cx="637289" cy="41351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75923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4" name="Rectangle 1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2311" y="6324600"/>
                  <a:ext cx="637289" cy="413511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1267711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5" name="Rectangle 1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7711" y="3581400"/>
                  <a:ext cx="637289" cy="41351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4163311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6" name="Rectangle 1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3311" y="3581400"/>
                  <a:ext cx="637289" cy="413511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6858000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7" name="Rectangle 1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3581400"/>
                  <a:ext cx="637289" cy="41351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3810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8" name="Rectangle 1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5137911"/>
                  <a:ext cx="837602" cy="41351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2057998" y="5181600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9" name="Rectangle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998" y="5181600"/>
                  <a:ext cx="837602" cy="413511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32766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0" name="Rectangle 1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6600" y="5137911"/>
                  <a:ext cx="837602" cy="41351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4953000" y="5181600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1" name="Rectangle 1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5181600"/>
                  <a:ext cx="837602" cy="413511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60198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2" name="Rectangle 1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800" y="5137911"/>
                  <a:ext cx="837602" cy="41351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2819400" y="4375911"/>
                  <a:ext cx="656975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3" name="Rectangle 1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00" y="4375911"/>
                  <a:ext cx="656975" cy="413511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5638800" y="4375911"/>
                  <a:ext cx="656975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4" name="Rectangle 1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8800" y="4375911"/>
                  <a:ext cx="656975" cy="413511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74395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Vanishing Gradient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2,1,1</m:t>
                        </m:r>
                      </m:sub>
                    </m:sSub>
                  </m:oMath>
                </a14:m>
                <a:r>
                  <a:rPr lang="en-US" sz="2400" dirty="0"/>
                  <a:t> influences the output in multiple ways.</a:t>
                </a:r>
              </a:p>
              <a:p>
                <a:pPr lvl="1"/>
                <a:r>
                  <a:rPr lang="en-US" sz="2000" dirty="0"/>
                  <a:t>It gets multiplied by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1,1</m:t>
                        </m:r>
                      </m:sub>
                    </m:sSub>
                  </m:oMath>
                </a14:m>
                <a:r>
                  <a:rPr lang="en-US" sz="2000" dirty="0"/>
                  <a:t> during the first time step.</a:t>
                </a:r>
                <a:endParaRPr lang="en-US" dirty="0"/>
              </a:p>
              <a:p>
                <a:pPr lvl="1"/>
                <a:r>
                  <a:rPr lang="en-US" sz="2000" dirty="0"/>
                  <a:t>It gets multiplied by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sz="2000" dirty="0"/>
                  <a:t> during the second time step.</a:t>
                </a:r>
              </a:p>
              <a:p>
                <a:pPr lvl="1"/>
                <a:r>
                  <a:rPr lang="en-US" sz="2000" dirty="0"/>
                  <a:t>It gets multiplied by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sz="2000" dirty="0"/>
                  <a:t> during the third time step.</a:t>
                </a: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96798" y="5225289"/>
                <a:ext cx="837602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798" y="5225289"/>
                <a:ext cx="837602" cy="413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81000" y="3581400"/>
            <a:ext cx="7924800" cy="3156711"/>
            <a:chOff x="381000" y="3581400"/>
            <a:chExt cx="7924800" cy="31567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18676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Oval 1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7654" y="5673256"/>
                  <a:ext cx="799346" cy="653994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>
              <a:stCxn id="9" idx="0"/>
              <a:endCxn id="10" idx="3"/>
            </p:cNvCxnSpPr>
            <p:nvPr/>
          </p:nvCxnSpPr>
          <p:spPr>
            <a:xfrm flipV="1">
              <a:off x="10092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/>
                <p:cNvSpPr/>
                <p:nvPr/>
              </p:nvSpPr>
              <p:spPr>
                <a:xfrm>
                  <a:off x="6096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Oval 1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5670606"/>
                  <a:ext cx="799346" cy="65399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/>
                <p:cNvSpPr/>
                <p:nvPr/>
              </p:nvSpPr>
              <p:spPr>
                <a:xfrm>
                  <a:off x="12192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Oval 1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648200"/>
                  <a:ext cx="799346" cy="653994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>
              <a:stCxn id="7" idx="0"/>
              <a:endCxn id="10" idx="5"/>
            </p:cNvCxnSpPr>
            <p:nvPr/>
          </p:nvCxnSpPr>
          <p:spPr>
            <a:xfrm flipH="1" flipV="1">
              <a:off x="19014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0" idx="0"/>
            </p:cNvCxnSpPr>
            <p:nvPr/>
          </p:nvCxnSpPr>
          <p:spPr>
            <a:xfrm flipV="1">
              <a:off x="16188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>
              <a:endCxn id="17" idx="2"/>
            </p:cNvCxnSpPr>
            <p:nvPr/>
          </p:nvCxnSpPr>
          <p:spPr>
            <a:xfrm>
              <a:off x="1628209" y="4375911"/>
              <a:ext cx="2486591" cy="599286"/>
            </a:xfrm>
            <a:prstGeom prst="bentConnector3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/>
                <p:cNvSpPr/>
                <p:nvPr/>
              </p:nvSpPr>
              <p:spPr>
                <a:xfrm>
                  <a:off x="47632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Oval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3254" y="5673256"/>
                  <a:ext cx="799346" cy="653994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>
              <a:stCxn id="16" idx="0"/>
              <a:endCxn id="17" idx="3"/>
            </p:cNvCxnSpPr>
            <p:nvPr/>
          </p:nvCxnSpPr>
          <p:spPr>
            <a:xfrm flipV="1">
              <a:off x="39048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/>
                <p:cNvSpPr/>
                <p:nvPr/>
              </p:nvSpPr>
              <p:spPr>
                <a:xfrm>
                  <a:off x="35052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Oval 1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5670606"/>
                  <a:ext cx="799346" cy="653994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/>
                <p:cNvSpPr/>
                <p:nvPr/>
              </p:nvSpPr>
              <p:spPr>
                <a:xfrm>
                  <a:off x="41148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Oval 1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4648200"/>
                  <a:ext cx="799346" cy="653994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>
              <a:stCxn id="14" idx="0"/>
              <a:endCxn id="17" idx="5"/>
            </p:cNvCxnSpPr>
            <p:nvPr/>
          </p:nvCxnSpPr>
          <p:spPr>
            <a:xfrm flipH="1" flipV="1">
              <a:off x="47970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7" idx="0"/>
            </p:cNvCxnSpPr>
            <p:nvPr/>
          </p:nvCxnSpPr>
          <p:spPr>
            <a:xfrm flipV="1">
              <a:off x="45144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endCxn id="24" idx="2"/>
            </p:cNvCxnSpPr>
            <p:nvPr/>
          </p:nvCxnSpPr>
          <p:spPr>
            <a:xfrm>
              <a:off x="4523809" y="4363323"/>
              <a:ext cx="2334191" cy="611874"/>
            </a:xfrm>
            <a:prstGeom prst="bentConnector3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/>
                <p:cNvSpPr/>
                <p:nvPr/>
              </p:nvSpPr>
              <p:spPr>
                <a:xfrm>
                  <a:off x="75064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1,3,2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3" name="Oval 1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6454" y="5673256"/>
                  <a:ext cx="799346" cy="653994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>
              <a:stCxn id="23" idx="0"/>
              <a:endCxn id="24" idx="3"/>
            </p:cNvCxnSpPr>
            <p:nvPr/>
          </p:nvCxnSpPr>
          <p:spPr>
            <a:xfrm flipV="1">
              <a:off x="66480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>
                <a:xfrm>
                  <a:off x="62484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1,3,1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5" name="Oval 1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8400" y="5670606"/>
                  <a:ext cx="799346" cy="653994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/>
                <p:cNvSpPr/>
                <p:nvPr/>
              </p:nvSpPr>
              <p:spPr>
                <a:xfrm>
                  <a:off x="68580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6" name="Oval 1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4648200"/>
                  <a:ext cx="799346" cy="653994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>
              <a:stCxn id="21" idx="0"/>
              <a:endCxn id="24" idx="5"/>
            </p:cNvCxnSpPr>
            <p:nvPr/>
          </p:nvCxnSpPr>
          <p:spPr>
            <a:xfrm flipH="1" flipV="1">
              <a:off x="75402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4" idx="0"/>
            </p:cNvCxnSpPr>
            <p:nvPr/>
          </p:nvCxnSpPr>
          <p:spPr>
            <a:xfrm flipV="1">
              <a:off x="72576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6858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9" name="Rectangle 1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6324600"/>
                  <a:ext cx="637289" cy="41351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19535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0" name="Rectangle 1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511" y="6324600"/>
                  <a:ext cx="637289" cy="41351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35814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1" name="Rectangle 1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400" y="6324600"/>
                  <a:ext cx="637289" cy="41351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48491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2" name="Rectangle 1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9111" y="6324600"/>
                  <a:ext cx="637289" cy="41351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3246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3" name="Rectangle 1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6324600"/>
                  <a:ext cx="637289" cy="41351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75923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4" name="Rectangle 1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2311" y="6324600"/>
                  <a:ext cx="637289" cy="413511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1267711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5" name="Rectangle 1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7711" y="3581400"/>
                  <a:ext cx="637289" cy="41351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4163311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6" name="Rectangle 1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3311" y="3581400"/>
                  <a:ext cx="637289" cy="413511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6858000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7" name="Rectangle 1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3581400"/>
                  <a:ext cx="637289" cy="41351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3810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8" name="Rectangle 1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5137911"/>
                  <a:ext cx="837602" cy="41351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2057998" y="5181600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9" name="Rectangle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998" y="5181600"/>
                  <a:ext cx="837602" cy="413511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32766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0" name="Rectangle 1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6600" y="5137911"/>
                  <a:ext cx="837602" cy="41351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4953000" y="5181600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1" name="Rectangle 1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5181600"/>
                  <a:ext cx="837602" cy="413511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60198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2" name="Rectangle 1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800" y="5137911"/>
                  <a:ext cx="837602" cy="41351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2819400" y="4375911"/>
                  <a:ext cx="656975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3" name="Rectangle 1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00" y="4375911"/>
                  <a:ext cx="656975" cy="413511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5638800" y="4375911"/>
                  <a:ext cx="656975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4" name="Rectangle 1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8800" y="4375911"/>
                  <a:ext cx="656975" cy="413511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374334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Vanishing Gradient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During backpropagation, we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2,1,1</m:t>
                        </m:r>
                      </m:sub>
                    </m:sSub>
                  </m:oMath>
                </a14:m>
                <a:r>
                  <a:rPr lang="en-US" sz="2400" dirty="0"/>
                  <a:t> based on the three different ways in which it influenced the output.</a:t>
                </a:r>
              </a:p>
              <a:p>
                <a:r>
                  <a:rPr lang="en-US" sz="2400" dirty="0"/>
                  <a:t>However, the third time step will often influence disproportionately 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2,1,1</m:t>
                        </m:r>
                      </m:sub>
                    </m:sSub>
                  </m:oMath>
                </a14:m>
                <a:r>
                  <a:rPr lang="en-US" sz="2400" dirty="0"/>
                  <a:t> is updated.</a:t>
                </a:r>
              </a:p>
              <a:p>
                <a:r>
                  <a:rPr lang="en-US" sz="2400" dirty="0"/>
                  <a:t>Why?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875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96798" y="5225289"/>
                <a:ext cx="837602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798" y="5225289"/>
                <a:ext cx="837602" cy="413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81000" y="3581400"/>
            <a:ext cx="7924800" cy="3156711"/>
            <a:chOff x="381000" y="3581400"/>
            <a:chExt cx="7924800" cy="31567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18676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Oval 1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7654" y="5673256"/>
                  <a:ext cx="799346" cy="653994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>
              <a:stCxn id="9" idx="0"/>
              <a:endCxn id="10" idx="3"/>
            </p:cNvCxnSpPr>
            <p:nvPr/>
          </p:nvCxnSpPr>
          <p:spPr>
            <a:xfrm flipV="1">
              <a:off x="10092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/>
                <p:cNvSpPr/>
                <p:nvPr/>
              </p:nvSpPr>
              <p:spPr>
                <a:xfrm>
                  <a:off x="6096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Oval 1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5670606"/>
                  <a:ext cx="799346" cy="65399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/>
                <p:cNvSpPr/>
                <p:nvPr/>
              </p:nvSpPr>
              <p:spPr>
                <a:xfrm>
                  <a:off x="12192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Oval 1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648200"/>
                  <a:ext cx="799346" cy="653994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>
              <a:stCxn id="7" idx="0"/>
              <a:endCxn id="10" idx="5"/>
            </p:cNvCxnSpPr>
            <p:nvPr/>
          </p:nvCxnSpPr>
          <p:spPr>
            <a:xfrm flipH="1" flipV="1">
              <a:off x="19014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0" idx="0"/>
            </p:cNvCxnSpPr>
            <p:nvPr/>
          </p:nvCxnSpPr>
          <p:spPr>
            <a:xfrm flipV="1">
              <a:off x="16188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>
              <a:endCxn id="17" idx="2"/>
            </p:cNvCxnSpPr>
            <p:nvPr/>
          </p:nvCxnSpPr>
          <p:spPr>
            <a:xfrm>
              <a:off x="1628209" y="4375911"/>
              <a:ext cx="2486591" cy="599286"/>
            </a:xfrm>
            <a:prstGeom prst="bentConnector3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/>
                <p:cNvSpPr/>
                <p:nvPr/>
              </p:nvSpPr>
              <p:spPr>
                <a:xfrm>
                  <a:off x="47632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Oval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3254" y="5673256"/>
                  <a:ext cx="799346" cy="653994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>
              <a:stCxn id="16" idx="0"/>
              <a:endCxn id="17" idx="3"/>
            </p:cNvCxnSpPr>
            <p:nvPr/>
          </p:nvCxnSpPr>
          <p:spPr>
            <a:xfrm flipV="1">
              <a:off x="39048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/>
                <p:cNvSpPr/>
                <p:nvPr/>
              </p:nvSpPr>
              <p:spPr>
                <a:xfrm>
                  <a:off x="35052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Oval 1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5670606"/>
                  <a:ext cx="799346" cy="653994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/>
                <p:cNvSpPr/>
                <p:nvPr/>
              </p:nvSpPr>
              <p:spPr>
                <a:xfrm>
                  <a:off x="41148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Oval 1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4648200"/>
                  <a:ext cx="799346" cy="653994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>
              <a:stCxn id="14" idx="0"/>
              <a:endCxn id="17" idx="5"/>
            </p:cNvCxnSpPr>
            <p:nvPr/>
          </p:nvCxnSpPr>
          <p:spPr>
            <a:xfrm flipH="1" flipV="1">
              <a:off x="47970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7" idx="0"/>
            </p:cNvCxnSpPr>
            <p:nvPr/>
          </p:nvCxnSpPr>
          <p:spPr>
            <a:xfrm flipV="1">
              <a:off x="45144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endCxn id="24" idx="2"/>
            </p:cNvCxnSpPr>
            <p:nvPr/>
          </p:nvCxnSpPr>
          <p:spPr>
            <a:xfrm>
              <a:off x="4523809" y="4363323"/>
              <a:ext cx="2334191" cy="611874"/>
            </a:xfrm>
            <a:prstGeom prst="bentConnector3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/>
                <p:cNvSpPr/>
                <p:nvPr/>
              </p:nvSpPr>
              <p:spPr>
                <a:xfrm>
                  <a:off x="75064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1,3,2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3" name="Oval 1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6454" y="5673256"/>
                  <a:ext cx="799346" cy="653994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>
              <a:stCxn id="23" idx="0"/>
              <a:endCxn id="24" idx="3"/>
            </p:cNvCxnSpPr>
            <p:nvPr/>
          </p:nvCxnSpPr>
          <p:spPr>
            <a:xfrm flipV="1">
              <a:off x="66480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>
                <a:xfrm>
                  <a:off x="62484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1,3,1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5" name="Oval 1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8400" y="5670606"/>
                  <a:ext cx="799346" cy="653994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/>
                <p:cNvSpPr/>
                <p:nvPr/>
              </p:nvSpPr>
              <p:spPr>
                <a:xfrm>
                  <a:off x="68580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6" name="Oval 1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4648200"/>
                  <a:ext cx="799346" cy="653994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>
              <a:stCxn id="21" idx="0"/>
              <a:endCxn id="24" idx="5"/>
            </p:cNvCxnSpPr>
            <p:nvPr/>
          </p:nvCxnSpPr>
          <p:spPr>
            <a:xfrm flipH="1" flipV="1">
              <a:off x="75402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4" idx="0"/>
            </p:cNvCxnSpPr>
            <p:nvPr/>
          </p:nvCxnSpPr>
          <p:spPr>
            <a:xfrm flipV="1">
              <a:off x="72576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6858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9" name="Rectangle 1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6324600"/>
                  <a:ext cx="637289" cy="41351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19535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0" name="Rectangle 1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511" y="6324600"/>
                  <a:ext cx="637289" cy="41351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35814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1" name="Rectangle 1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400" y="6324600"/>
                  <a:ext cx="637289" cy="41351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48491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2" name="Rectangle 1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9111" y="6324600"/>
                  <a:ext cx="637289" cy="41351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3246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3" name="Rectangle 1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6324600"/>
                  <a:ext cx="637289" cy="41351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75923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4" name="Rectangle 1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2311" y="6324600"/>
                  <a:ext cx="637289" cy="413511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1267711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5" name="Rectangle 1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7711" y="3581400"/>
                  <a:ext cx="637289" cy="41351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4163311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6" name="Rectangle 1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3311" y="3581400"/>
                  <a:ext cx="637289" cy="413511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6858000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7" name="Rectangle 1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3581400"/>
                  <a:ext cx="637289" cy="41351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3810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8" name="Rectangle 1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5137911"/>
                  <a:ext cx="837602" cy="41351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2057998" y="5181600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9" name="Rectangle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998" y="5181600"/>
                  <a:ext cx="837602" cy="413511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32766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0" name="Rectangle 1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6600" y="5137911"/>
                  <a:ext cx="837602" cy="41351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4953000" y="5181600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1" name="Rectangle 1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5181600"/>
                  <a:ext cx="837602" cy="413511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60198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2" name="Rectangle 1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800" y="5137911"/>
                  <a:ext cx="837602" cy="41351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2819400" y="4375911"/>
                  <a:ext cx="656975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3" name="Rectangle 1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00" y="4375911"/>
                  <a:ext cx="656975" cy="413511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5638800" y="4375911"/>
                  <a:ext cx="656975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4" name="Rectangle 1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8800" y="4375911"/>
                  <a:ext cx="656975" cy="413511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176382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Vanishing Gradient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2,1,1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2,3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2,3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2,1,1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We start by applying the chain rule to compute the partial derivative of the loss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/>
                  <a:t>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2,1,1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96798" y="5225289"/>
                <a:ext cx="837602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798" y="5225289"/>
                <a:ext cx="837602" cy="413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81000" y="3581400"/>
            <a:ext cx="7924800" cy="3156711"/>
            <a:chOff x="381000" y="3581400"/>
            <a:chExt cx="7924800" cy="31567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18676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Oval 1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7654" y="5673256"/>
                  <a:ext cx="799346" cy="653994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>
              <a:stCxn id="9" idx="0"/>
              <a:endCxn id="10" idx="3"/>
            </p:cNvCxnSpPr>
            <p:nvPr/>
          </p:nvCxnSpPr>
          <p:spPr>
            <a:xfrm flipV="1">
              <a:off x="10092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/>
                <p:cNvSpPr/>
                <p:nvPr/>
              </p:nvSpPr>
              <p:spPr>
                <a:xfrm>
                  <a:off x="6096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Oval 1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5670606"/>
                  <a:ext cx="799346" cy="65399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/>
                <p:cNvSpPr/>
                <p:nvPr/>
              </p:nvSpPr>
              <p:spPr>
                <a:xfrm>
                  <a:off x="12192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Oval 1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648200"/>
                  <a:ext cx="799346" cy="653994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>
              <a:stCxn id="7" idx="0"/>
              <a:endCxn id="10" idx="5"/>
            </p:cNvCxnSpPr>
            <p:nvPr/>
          </p:nvCxnSpPr>
          <p:spPr>
            <a:xfrm flipH="1" flipV="1">
              <a:off x="19014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0" idx="0"/>
            </p:cNvCxnSpPr>
            <p:nvPr/>
          </p:nvCxnSpPr>
          <p:spPr>
            <a:xfrm flipV="1">
              <a:off x="16188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>
              <a:endCxn id="17" idx="2"/>
            </p:cNvCxnSpPr>
            <p:nvPr/>
          </p:nvCxnSpPr>
          <p:spPr>
            <a:xfrm>
              <a:off x="1628209" y="4375911"/>
              <a:ext cx="2486591" cy="599286"/>
            </a:xfrm>
            <a:prstGeom prst="bentConnector3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/>
                <p:cNvSpPr/>
                <p:nvPr/>
              </p:nvSpPr>
              <p:spPr>
                <a:xfrm>
                  <a:off x="47632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Oval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3254" y="5673256"/>
                  <a:ext cx="799346" cy="653994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>
              <a:stCxn id="16" idx="0"/>
              <a:endCxn id="17" idx="3"/>
            </p:cNvCxnSpPr>
            <p:nvPr/>
          </p:nvCxnSpPr>
          <p:spPr>
            <a:xfrm flipV="1">
              <a:off x="39048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/>
                <p:cNvSpPr/>
                <p:nvPr/>
              </p:nvSpPr>
              <p:spPr>
                <a:xfrm>
                  <a:off x="35052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Oval 1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5670606"/>
                  <a:ext cx="799346" cy="653994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/>
                <p:cNvSpPr/>
                <p:nvPr/>
              </p:nvSpPr>
              <p:spPr>
                <a:xfrm>
                  <a:off x="41148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Oval 1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4648200"/>
                  <a:ext cx="799346" cy="653994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>
              <a:stCxn id="14" idx="0"/>
              <a:endCxn id="17" idx="5"/>
            </p:cNvCxnSpPr>
            <p:nvPr/>
          </p:nvCxnSpPr>
          <p:spPr>
            <a:xfrm flipH="1" flipV="1">
              <a:off x="47970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7" idx="0"/>
            </p:cNvCxnSpPr>
            <p:nvPr/>
          </p:nvCxnSpPr>
          <p:spPr>
            <a:xfrm flipV="1">
              <a:off x="45144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endCxn id="24" idx="2"/>
            </p:cNvCxnSpPr>
            <p:nvPr/>
          </p:nvCxnSpPr>
          <p:spPr>
            <a:xfrm>
              <a:off x="4523809" y="4363323"/>
              <a:ext cx="2334191" cy="611874"/>
            </a:xfrm>
            <a:prstGeom prst="bentConnector3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/>
                <p:cNvSpPr/>
                <p:nvPr/>
              </p:nvSpPr>
              <p:spPr>
                <a:xfrm>
                  <a:off x="75064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1,3,2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3" name="Oval 1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6454" y="5673256"/>
                  <a:ext cx="799346" cy="653994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>
              <a:stCxn id="23" idx="0"/>
              <a:endCxn id="24" idx="3"/>
            </p:cNvCxnSpPr>
            <p:nvPr/>
          </p:nvCxnSpPr>
          <p:spPr>
            <a:xfrm flipV="1">
              <a:off x="66480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>
                <a:xfrm>
                  <a:off x="62484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1,3,1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5" name="Oval 1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8400" y="5670606"/>
                  <a:ext cx="799346" cy="653994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/>
                <p:cNvSpPr/>
                <p:nvPr/>
              </p:nvSpPr>
              <p:spPr>
                <a:xfrm>
                  <a:off x="68580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6" name="Oval 1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4648200"/>
                  <a:ext cx="799346" cy="653994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>
              <a:stCxn id="21" idx="0"/>
              <a:endCxn id="24" idx="5"/>
            </p:cNvCxnSpPr>
            <p:nvPr/>
          </p:nvCxnSpPr>
          <p:spPr>
            <a:xfrm flipH="1" flipV="1">
              <a:off x="75402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4" idx="0"/>
            </p:cNvCxnSpPr>
            <p:nvPr/>
          </p:nvCxnSpPr>
          <p:spPr>
            <a:xfrm flipV="1">
              <a:off x="72576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6858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9" name="Rectangle 1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6324600"/>
                  <a:ext cx="637289" cy="41351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19535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0" name="Rectangle 1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511" y="6324600"/>
                  <a:ext cx="637289" cy="41351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35814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1" name="Rectangle 1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400" y="6324600"/>
                  <a:ext cx="637289" cy="41351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48491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2" name="Rectangle 1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9111" y="6324600"/>
                  <a:ext cx="637289" cy="41351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3246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3" name="Rectangle 1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6324600"/>
                  <a:ext cx="637289" cy="41351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75923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4" name="Rectangle 1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2311" y="6324600"/>
                  <a:ext cx="637289" cy="413511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1267711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5" name="Rectangle 1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7711" y="3581400"/>
                  <a:ext cx="637289" cy="41351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4163311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6" name="Rectangle 1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3311" y="3581400"/>
                  <a:ext cx="637289" cy="413511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6858000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7" name="Rectangle 1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3581400"/>
                  <a:ext cx="637289" cy="41351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3810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8" name="Rectangle 1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5137911"/>
                  <a:ext cx="837602" cy="41351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2057998" y="5181600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9" name="Rectangle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998" y="5181600"/>
                  <a:ext cx="837602" cy="413511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32766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0" name="Rectangle 1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6600" y="5137911"/>
                  <a:ext cx="837602" cy="41351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4953000" y="5181600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1" name="Rectangle 1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5181600"/>
                  <a:ext cx="837602" cy="413511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60198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2" name="Rectangle 1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800" y="5137911"/>
                  <a:ext cx="837602" cy="41351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2819400" y="4375911"/>
                  <a:ext cx="656975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3" name="Rectangle 1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00" y="4375911"/>
                  <a:ext cx="656975" cy="413511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5638800" y="4375911"/>
                  <a:ext cx="656975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4" name="Rectangle 1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8800" y="4375911"/>
                  <a:ext cx="656975" cy="413511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17138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RNN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9550"/>
            <a:ext cx="8229600" cy="4876800"/>
          </a:xfrm>
        </p:spPr>
        <p:txBody>
          <a:bodyPr/>
          <a:lstStyle/>
          <a:p>
            <a:r>
              <a:rPr lang="en-US" sz="2400" dirty="0"/>
              <a:t>Previously, we used to draw input layers on the left, and output layers on the right.</a:t>
            </a:r>
          </a:p>
          <a:p>
            <a:r>
              <a:rPr lang="en-US" sz="2400" dirty="0"/>
              <a:t>Here, it is easier to draw input layers at the bottom, and output layers at the top.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03" name="Group 102"/>
          <p:cNvGrpSpPr/>
          <p:nvPr/>
        </p:nvGrpSpPr>
        <p:grpSpPr>
          <a:xfrm>
            <a:off x="381000" y="3581400"/>
            <a:ext cx="8153400" cy="3156711"/>
            <a:chOff x="381000" y="3581400"/>
            <a:chExt cx="8153400" cy="31567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ectangle 103"/>
                <p:cNvSpPr/>
                <p:nvPr/>
              </p:nvSpPr>
              <p:spPr>
                <a:xfrm>
                  <a:off x="7696798" y="5225289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4" name="Rectangle 1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6798" y="5225289"/>
                  <a:ext cx="837602" cy="41351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Oval 104"/>
                <p:cNvSpPr/>
                <p:nvPr/>
              </p:nvSpPr>
              <p:spPr>
                <a:xfrm>
                  <a:off x="18676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Oval 10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7654" y="5673256"/>
                  <a:ext cx="799346" cy="65399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" name="Straight Arrow Connector 105"/>
            <p:cNvCxnSpPr>
              <a:stCxn id="107" idx="0"/>
              <a:endCxn id="108" idx="3"/>
            </p:cNvCxnSpPr>
            <p:nvPr/>
          </p:nvCxnSpPr>
          <p:spPr>
            <a:xfrm flipV="1">
              <a:off x="10092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Oval 106"/>
                <p:cNvSpPr/>
                <p:nvPr/>
              </p:nvSpPr>
              <p:spPr>
                <a:xfrm>
                  <a:off x="6096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Oval 10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5670606"/>
                  <a:ext cx="799346" cy="653994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Oval 107"/>
                <p:cNvSpPr/>
                <p:nvPr/>
              </p:nvSpPr>
              <p:spPr>
                <a:xfrm>
                  <a:off x="12192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Oval 10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648200"/>
                  <a:ext cx="799346" cy="65399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9" name="Straight Arrow Connector 108"/>
            <p:cNvCxnSpPr>
              <a:stCxn id="105" idx="0"/>
              <a:endCxn id="108" idx="5"/>
            </p:cNvCxnSpPr>
            <p:nvPr/>
          </p:nvCxnSpPr>
          <p:spPr>
            <a:xfrm flipH="1" flipV="1">
              <a:off x="19014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108" idx="0"/>
            </p:cNvCxnSpPr>
            <p:nvPr/>
          </p:nvCxnSpPr>
          <p:spPr>
            <a:xfrm flipV="1">
              <a:off x="16188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Elbow Connector 110"/>
            <p:cNvCxnSpPr>
              <a:endCxn id="115" idx="2"/>
            </p:cNvCxnSpPr>
            <p:nvPr/>
          </p:nvCxnSpPr>
          <p:spPr>
            <a:xfrm>
              <a:off x="1628209" y="4375911"/>
              <a:ext cx="2486591" cy="599286"/>
            </a:xfrm>
            <a:prstGeom prst="bentConnector3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Oval 111"/>
                <p:cNvSpPr/>
                <p:nvPr/>
              </p:nvSpPr>
              <p:spPr>
                <a:xfrm>
                  <a:off x="47632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Oval 1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3254" y="5673256"/>
                  <a:ext cx="799346" cy="653994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3" name="Straight Arrow Connector 112"/>
            <p:cNvCxnSpPr>
              <a:stCxn id="114" idx="0"/>
              <a:endCxn id="115" idx="3"/>
            </p:cNvCxnSpPr>
            <p:nvPr/>
          </p:nvCxnSpPr>
          <p:spPr>
            <a:xfrm flipV="1">
              <a:off x="39048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Oval 113"/>
                <p:cNvSpPr/>
                <p:nvPr/>
              </p:nvSpPr>
              <p:spPr>
                <a:xfrm>
                  <a:off x="35052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Oval 1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5670606"/>
                  <a:ext cx="799346" cy="653994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Oval 114"/>
                <p:cNvSpPr/>
                <p:nvPr/>
              </p:nvSpPr>
              <p:spPr>
                <a:xfrm>
                  <a:off x="41148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Oval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4648200"/>
                  <a:ext cx="799346" cy="653994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6" name="Straight Arrow Connector 115"/>
            <p:cNvCxnSpPr>
              <a:stCxn id="112" idx="0"/>
              <a:endCxn id="115" idx="5"/>
            </p:cNvCxnSpPr>
            <p:nvPr/>
          </p:nvCxnSpPr>
          <p:spPr>
            <a:xfrm flipH="1" flipV="1">
              <a:off x="47970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15" idx="0"/>
            </p:cNvCxnSpPr>
            <p:nvPr/>
          </p:nvCxnSpPr>
          <p:spPr>
            <a:xfrm flipV="1">
              <a:off x="45144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Elbow Connector 117"/>
            <p:cNvCxnSpPr>
              <a:endCxn id="122" idx="2"/>
            </p:cNvCxnSpPr>
            <p:nvPr/>
          </p:nvCxnSpPr>
          <p:spPr>
            <a:xfrm>
              <a:off x="4523809" y="4363323"/>
              <a:ext cx="2334191" cy="611874"/>
            </a:xfrm>
            <a:prstGeom prst="bentConnector3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Oval 118"/>
                <p:cNvSpPr/>
                <p:nvPr/>
              </p:nvSpPr>
              <p:spPr>
                <a:xfrm>
                  <a:off x="75064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1,3,2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Oval 1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6454" y="5673256"/>
                  <a:ext cx="799346" cy="653994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0" name="Straight Arrow Connector 119"/>
            <p:cNvCxnSpPr>
              <a:stCxn id="121" idx="0"/>
              <a:endCxn id="122" idx="3"/>
            </p:cNvCxnSpPr>
            <p:nvPr/>
          </p:nvCxnSpPr>
          <p:spPr>
            <a:xfrm flipV="1">
              <a:off x="66480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Oval 120"/>
                <p:cNvSpPr/>
                <p:nvPr/>
              </p:nvSpPr>
              <p:spPr>
                <a:xfrm>
                  <a:off x="62484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1,3,1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Oval 1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8400" y="5670606"/>
                  <a:ext cx="799346" cy="653994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Oval 121"/>
                <p:cNvSpPr/>
                <p:nvPr/>
              </p:nvSpPr>
              <p:spPr>
                <a:xfrm>
                  <a:off x="68580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Oval 1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4648200"/>
                  <a:ext cx="799346" cy="653994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3" name="Straight Arrow Connector 122"/>
            <p:cNvCxnSpPr>
              <a:stCxn id="119" idx="0"/>
              <a:endCxn id="122" idx="5"/>
            </p:cNvCxnSpPr>
            <p:nvPr/>
          </p:nvCxnSpPr>
          <p:spPr>
            <a:xfrm flipH="1" flipV="1">
              <a:off x="75402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22" idx="0"/>
            </p:cNvCxnSpPr>
            <p:nvPr/>
          </p:nvCxnSpPr>
          <p:spPr>
            <a:xfrm flipV="1">
              <a:off x="72576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Rectangle 124"/>
                <p:cNvSpPr/>
                <p:nvPr/>
              </p:nvSpPr>
              <p:spPr>
                <a:xfrm>
                  <a:off x="6858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5" name="Rectangle 1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6324600"/>
                  <a:ext cx="637289" cy="41351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 125"/>
                <p:cNvSpPr/>
                <p:nvPr/>
              </p:nvSpPr>
              <p:spPr>
                <a:xfrm>
                  <a:off x="19535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6" name="Rectangle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511" y="6324600"/>
                  <a:ext cx="637289" cy="41351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Rectangle 126"/>
                <p:cNvSpPr/>
                <p:nvPr/>
              </p:nvSpPr>
              <p:spPr>
                <a:xfrm>
                  <a:off x="35814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7" name="Rectangle 1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400" y="6324600"/>
                  <a:ext cx="637289" cy="41351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Rectangle 127"/>
                <p:cNvSpPr/>
                <p:nvPr/>
              </p:nvSpPr>
              <p:spPr>
                <a:xfrm>
                  <a:off x="48491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8" name="Rectangle 1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9111" y="6324600"/>
                  <a:ext cx="637289" cy="41351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Rectangle 128"/>
                <p:cNvSpPr/>
                <p:nvPr/>
              </p:nvSpPr>
              <p:spPr>
                <a:xfrm>
                  <a:off x="63246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9" name="Rectangle 1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6324600"/>
                  <a:ext cx="637289" cy="41351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Rectangle 129"/>
                <p:cNvSpPr/>
                <p:nvPr/>
              </p:nvSpPr>
              <p:spPr>
                <a:xfrm>
                  <a:off x="75923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0" name="Rectangle 1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2311" y="6324600"/>
                  <a:ext cx="637289" cy="41351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Rectangle 130"/>
                <p:cNvSpPr/>
                <p:nvPr/>
              </p:nvSpPr>
              <p:spPr>
                <a:xfrm>
                  <a:off x="1267711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1" name="Rectangle 1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7711" y="3581400"/>
                  <a:ext cx="637289" cy="413511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131"/>
                <p:cNvSpPr/>
                <p:nvPr/>
              </p:nvSpPr>
              <p:spPr>
                <a:xfrm>
                  <a:off x="4163311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2" name="Rectangle 1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3311" y="3581400"/>
                  <a:ext cx="637289" cy="41351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Rectangle 132"/>
                <p:cNvSpPr/>
                <p:nvPr/>
              </p:nvSpPr>
              <p:spPr>
                <a:xfrm>
                  <a:off x="6858000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3" name="Rectangle 1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3581400"/>
                  <a:ext cx="637289" cy="413511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ectangle 133"/>
                <p:cNvSpPr/>
                <p:nvPr/>
              </p:nvSpPr>
              <p:spPr>
                <a:xfrm>
                  <a:off x="3810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4" name="Rectangle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5137911"/>
                  <a:ext cx="837602" cy="41351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Rectangle 134"/>
                <p:cNvSpPr/>
                <p:nvPr/>
              </p:nvSpPr>
              <p:spPr>
                <a:xfrm>
                  <a:off x="2057998" y="5181600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5" name="Rectangle 1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998" y="5181600"/>
                  <a:ext cx="837602" cy="41351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Rectangle 135"/>
                <p:cNvSpPr/>
                <p:nvPr/>
              </p:nvSpPr>
              <p:spPr>
                <a:xfrm>
                  <a:off x="32766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6" name="Rectangle 1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6600" y="5137911"/>
                  <a:ext cx="837602" cy="41351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Rectangle 136"/>
                <p:cNvSpPr/>
                <p:nvPr/>
              </p:nvSpPr>
              <p:spPr>
                <a:xfrm>
                  <a:off x="4953000" y="5181600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7" name="Rectangle 1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5181600"/>
                  <a:ext cx="837602" cy="413511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Rectangle 137"/>
                <p:cNvSpPr/>
                <p:nvPr/>
              </p:nvSpPr>
              <p:spPr>
                <a:xfrm>
                  <a:off x="60198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8" name="Rectangle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800" y="5137911"/>
                  <a:ext cx="837602" cy="41351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Rectangle 138"/>
                <p:cNvSpPr/>
                <p:nvPr/>
              </p:nvSpPr>
              <p:spPr>
                <a:xfrm>
                  <a:off x="2819400" y="4375911"/>
                  <a:ext cx="656975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9" name="Rectangle 1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00" y="4375911"/>
                  <a:ext cx="656975" cy="413511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Rectangle 139"/>
                <p:cNvSpPr/>
                <p:nvPr/>
              </p:nvSpPr>
              <p:spPr>
                <a:xfrm>
                  <a:off x="5638800" y="4375911"/>
                  <a:ext cx="656975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0" name="Rectangle 1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8800" y="4375911"/>
                  <a:ext cx="656975" cy="413511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677400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Vanishing Gradient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2,3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2,1,1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2,3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2,2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2,2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2,1,1</m:t>
                              </m:r>
                            </m:sub>
                          </m:sSub>
                        </m:den>
                      </m:f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3,1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2,3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2,2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2,2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2,2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2,1,1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96798" y="5225289"/>
                <a:ext cx="837602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798" y="5225289"/>
                <a:ext cx="837602" cy="413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81000" y="3581400"/>
            <a:ext cx="7924800" cy="3156711"/>
            <a:chOff x="381000" y="3581400"/>
            <a:chExt cx="7924800" cy="31567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18676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Oval 1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7654" y="5673256"/>
                  <a:ext cx="799346" cy="653994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>
              <a:stCxn id="9" idx="0"/>
              <a:endCxn id="10" idx="3"/>
            </p:cNvCxnSpPr>
            <p:nvPr/>
          </p:nvCxnSpPr>
          <p:spPr>
            <a:xfrm flipV="1">
              <a:off x="10092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/>
                <p:cNvSpPr/>
                <p:nvPr/>
              </p:nvSpPr>
              <p:spPr>
                <a:xfrm>
                  <a:off x="6096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Oval 1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5670606"/>
                  <a:ext cx="799346" cy="65399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/>
                <p:cNvSpPr/>
                <p:nvPr/>
              </p:nvSpPr>
              <p:spPr>
                <a:xfrm>
                  <a:off x="12192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Oval 1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648200"/>
                  <a:ext cx="799346" cy="653994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>
              <a:stCxn id="7" idx="0"/>
              <a:endCxn id="10" idx="5"/>
            </p:cNvCxnSpPr>
            <p:nvPr/>
          </p:nvCxnSpPr>
          <p:spPr>
            <a:xfrm flipH="1" flipV="1">
              <a:off x="19014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0" idx="0"/>
            </p:cNvCxnSpPr>
            <p:nvPr/>
          </p:nvCxnSpPr>
          <p:spPr>
            <a:xfrm flipV="1">
              <a:off x="16188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>
              <a:endCxn id="17" idx="2"/>
            </p:cNvCxnSpPr>
            <p:nvPr/>
          </p:nvCxnSpPr>
          <p:spPr>
            <a:xfrm>
              <a:off x="1628209" y="4375911"/>
              <a:ext cx="2486591" cy="599286"/>
            </a:xfrm>
            <a:prstGeom prst="bentConnector3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/>
                <p:cNvSpPr/>
                <p:nvPr/>
              </p:nvSpPr>
              <p:spPr>
                <a:xfrm>
                  <a:off x="47632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Oval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3254" y="5673256"/>
                  <a:ext cx="799346" cy="653994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>
              <a:stCxn id="16" idx="0"/>
              <a:endCxn id="17" idx="3"/>
            </p:cNvCxnSpPr>
            <p:nvPr/>
          </p:nvCxnSpPr>
          <p:spPr>
            <a:xfrm flipV="1">
              <a:off x="39048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/>
                <p:cNvSpPr/>
                <p:nvPr/>
              </p:nvSpPr>
              <p:spPr>
                <a:xfrm>
                  <a:off x="35052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Oval 1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5670606"/>
                  <a:ext cx="799346" cy="653994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/>
                <p:cNvSpPr/>
                <p:nvPr/>
              </p:nvSpPr>
              <p:spPr>
                <a:xfrm>
                  <a:off x="41148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Oval 1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4648200"/>
                  <a:ext cx="799346" cy="653994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>
              <a:stCxn id="14" idx="0"/>
              <a:endCxn id="17" idx="5"/>
            </p:cNvCxnSpPr>
            <p:nvPr/>
          </p:nvCxnSpPr>
          <p:spPr>
            <a:xfrm flipH="1" flipV="1">
              <a:off x="47970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7" idx="0"/>
            </p:cNvCxnSpPr>
            <p:nvPr/>
          </p:nvCxnSpPr>
          <p:spPr>
            <a:xfrm flipV="1">
              <a:off x="45144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endCxn id="24" idx="2"/>
            </p:cNvCxnSpPr>
            <p:nvPr/>
          </p:nvCxnSpPr>
          <p:spPr>
            <a:xfrm>
              <a:off x="4523809" y="4363323"/>
              <a:ext cx="2334191" cy="611874"/>
            </a:xfrm>
            <a:prstGeom prst="bentConnector3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/>
                <p:cNvSpPr/>
                <p:nvPr/>
              </p:nvSpPr>
              <p:spPr>
                <a:xfrm>
                  <a:off x="75064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1,3,2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3" name="Oval 1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6454" y="5673256"/>
                  <a:ext cx="799346" cy="653994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>
              <a:stCxn id="23" idx="0"/>
              <a:endCxn id="24" idx="3"/>
            </p:cNvCxnSpPr>
            <p:nvPr/>
          </p:nvCxnSpPr>
          <p:spPr>
            <a:xfrm flipV="1">
              <a:off x="66480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>
                <a:xfrm>
                  <a:off x="62484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1,3,1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5" name="Oval 1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8400" y="5670606"/>
                  <a:ext cx="799346" cy="653994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/>
                <p:cNvSpPr/>
                <p:nvPr/>
              </p:nvSpPr>
              <p:spPr>
                <a:xfrm>
                  <a:off x="68580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6" name="Oval 1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4648200"/>
                  <a:ext cx="799346" cy="653994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>
              <a:stCxn id="21" idx="0"/>
              <a:endCxn id="24" idx="5"/>
            </p:cNvCxnSpPr>
            <p:nvPr/>
          </p:nvCxnSpPr>
          <p:spPr>
            <a:xfrm flipH="1" flipV="1">
              <a:off x="75402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4" idx="0"/>
            </p:cNvCxnSpPr>
            <p:nvPr/>
          </p:nvCxnSpPr>
          <p:spPr>
            <a:xfrm flipV="1">
              <a:off x="72576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6858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9" name="Rectangle 1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6324600"/>
                  <a:ext cx="637289" cy="41351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19535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0" name="Rectangle 1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511" y="6324600"/>
                  <a:ext cx="637289" cy="41351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35814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1" name="Rectangle 1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400" y="6324600"/>
                  <a:ext cx="637289" cy="41351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48491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2" name="Rectangle 1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9111" y="6324600"/>
                  <a:ext cx="637289" cy="41351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3246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3" name="Rectangle 1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6324600"/>
                  <a:ext cx="637289" cy="41351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75923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4" name="Rectangle 1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2311" y="6324600"/>
                  <a:ext cx="637289" cy="413511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1267711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5" name="Rectangle 1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7711" y="3581400"/>
                  <a:ext cx="637289" cy="41351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4163311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6" name="Rectangle 1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3311" y="3581400"/>
                  <a:ext cx="637289" cy="413511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6858000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7" name="Rectangle 1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3581400"/>
                  <a:ext cx="637289" cy="41351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3810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8" name="Rectangle 1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5137911"/>
                  <a:ext cx="837602" cy="41351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2057998" y="5181600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9" name="Rectangle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998" y="5181600"/>
                  <a:ext cx="837602" cy="413511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32766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0" name="Rectangle 1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6600" y="5137911"/>
                  <a:ext cx="837602" cy="41351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4953000" y="5181600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1" name="Rectangle 1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5181600"/>
                  <a:ext cx="837602" cy="413511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60198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2" name="Rectangle 1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800" y="5137911"/>
                  <a:ext cx="837602" cy="41351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2819400" y="4375911"/>
                  <a:ext cx="656975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3" name="Rectangle 1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00" y="4375911"/>
                  <a:ext cx="656975" cy="413511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5638800" y="4375911"/>
                  <a:ext cx="656975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4" name="Rectangle 1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8800" y="4375911"/>
                  <a:ext cx="656975" cy="413511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974632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1295400" y="4572000"/>
            <a:ext cx="5943600" cy="1143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524000" y="3352800"/>
            <a:ext cx="3962400" cy="1143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828800" y="2133600"/>
            <a:ext cx="2209800" cy="1143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en-US" sz="2400" dirty="0">
                    <a:solidFill>
                      <a:prstClr val="black"/>
                    </a:solidFill>
                  </a:rPr>
                  <a:t>Combining the calculations from the previous slides we get: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2,1,1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=  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2,3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2,3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2,3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3,1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+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      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2,3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2,3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2,3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2,3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2,2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2,2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2,2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+</m:t>
                      </m:r>
                    </m:oMath>
                  </m:oMathPara>
                </a14:m>
                <a:endParaRPr lang="en-US" sz="2400" b="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      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2,3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2,3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2,3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2,3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2,2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2,2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2,1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2,1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2,1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lvl="0"/>
                <a:r>
                  <a:rPr lang="en-US" sz="2400" dirty="0">
                    <a:solidFill>
                      <a:prstClr val="black"/>
                    </a:solidFill>
                  </a:rPr>
                  <a:t>The influence of each step is the product of many terms, which typically are between 0 and 1.</a:t>
                </a:r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1000" b="-10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Vanishing Gradient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560876" y="2133600"/>
            <a:ext cx="3278324" cy="707886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Influence of 3</a:t>
            </a:r>
            <a:r>
              <a:rPr lang="en-US" sz="2000" baseline="30000" dirty="0"/>
              <a:t>rd</a:t>
            </a:r>
            <a:r>
              <a:rPr lang="en-US" sz="2000" dirty="0"/>
              <a:t> time step: product of 3 numbers.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3962400" y="2438400"/>
            <a:ext cx="1598476" cy="0"/>
          </a:xfrm>
          <a:prstGeom prst="straightConnector1">
            <a:avLst/>
          </a:prstGeom>
          <a:ln w="381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713276" y="2971800"/>
            <a:ext cx="3278324" cy="707886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Influence of 2</a:t>
            </a:r>
            <a:r>
              <a:rPr lang="en-US" sz="2000" baseline="30000" dirty="0"/>
              <a:t>nd</a:t>
            </a:r>
            <a:r>
              <a:rPr lang="en-US" sz="2000" dirty="0"/>
              <a:t> time step: product of 5 numbers.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4953000" y="3429000"/>
            <a:ext cx="760276" cy="76200"/>
          </a:xfrm>
          <a:prstGeom prst="straightConnector1">
            <a:avLst/>
          </a:prstGeom>
          <a:ln w="381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069695" y="3967371"/>
            <a:ext cx="2973524" cy="707886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Influence </a:t>
            </a:r>
            <a:r>
              <a:rPr lang="en-US" sz="2000"/>
              <a:t>of 3</a:t>
            </a:r>
            <a:r>
              <a:rPr lang="en-US" sz="2000" baseline="30000"/>
              <a:t>rd</a:t>
            </a:r>
            <a:r>
              <a:rPr lang="en-US" sz="2000"/>
              <a:t> </a:t>
            </a:r>
            <a:r>
              <a:rPr lang="en-US" sz="2000" dirty="0"/>
              <a:t>time step: product of 7 numbers.</a:t>
            </a:r>
          </a:p>
        </p:txBody>
      </p:sp>
      <p:cxnSp>
        <p:nvCxnSpPr>
          <p:cNvPr id="54" name="Straight Arrow Connector 53"/>
          <p:cNvCxnSpPr>
            <a:stCxn id="53" idx="1"/>
          </p:cNvCxnSpPr>
          <p:nvPr/>
        </p:nvCxnSpPr>
        <p:spPr>
          <a:xfrm flipH="1">
            <a:off x="5560876" y="4321314"/>
            <a:ext cx="508819" cy="218936"/>
          </a:xfrm>
          <a:prstGeom prst="straightConnector1">
            <a:avLst/>
          </a:prstGeom>
          <a:ln w="381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7295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Vanishing Gradient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We can extrapolate the previous formula to our temperature forecasting RNN.</a:t>
                </a:r>
              </a:p>
              <a:p>
                <a:r>
                  <a:rPr lang="en-US" sz="2400" dirty="0"/>
                  <a:t>There, the input length is 120 steps.</a:t>
                </a:r>
              </a:p>
              <a:p>
                <a:r>
                  <a:rPr lang="en-US" sz="2400" dirty="0"/>
                  <a:t>For any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connecting the </a:t>
                </a:r>
                <a:r>
                  <a:rPr lang="en-US" sz="2400" dirty="0" err="1"/>
                  <a:t>SimpleRNN</a:t>
                </a:r>
                <a:r>
                  <a:rPr lang="en-US" sz="2400" dirty="0"/>
                  <a:t> layer to the input, partial derivative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/>
                  <a:t> will be a sum of 120 terms.</a:t>
                </a:r>
              </a:p>
              <a:p>
                <a:r>
                  <a:rPr lang="en-US" sz="2400" dirty="0"/>
                  <a:t>Each term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/>
                  <a:t> will correspond to the influence of a single time step.</a:t>
                </a:r>
              </a:p>
              <a:p>
                <a:pPr lvl="1"/>
                <a:r>
                  <a:rPr lang="en-US" sz="2000" dirty="0"/>
                  <a:t>The influence of time step 120 will be a product of 3 numbers.</a:t>
                </a:r>
              </a:p>
              <a:p>
                <a:pPr lvl="1"/>
                <a:r>
                  <a:rPr lang="en-US" sz="2000" dirty="0"/>
                  <a:t>The influence of time step 119 will be a product of 5 numbers.</a:t>
                </a:r>
              </a:p>
              <a:p>
                <a:pPr lvl="1"/>
                <a:r>
                  <a:rPr lang="en-US" sz="2000" dirty="0"/>
                  <a:t>The influence of time step 118 will be a product of 7 numbers.</a:t>
                </a:r>
              </a:p>
              <a:p>
                <a:pPr marL="400050" lvl="1" indent="0">
                  <a:buNone/>
                </a:pPr>
                <a:r>
                  <a:rPr lang="en-US" sz="2000" dirty="0"/>
                  <a:t>…</a:t>
                </a:r>
              </a:p>
              <a:p>
                <a:pPr lvl="1"/>
                <a:r>
                  <a:rPr lang="en-US" sz="2000" dirty="0"/>
                  <a:t>The influence of time step 1 will be a product of 241 numbers.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1000" b="-8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0524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Vanishing Gradient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Each term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/>
                  <a:t> will correspond to the influence of a single time step.</a:t>
                </a:r>
              </a:p>
              <a:p>
                <a:pPr lvl="1"/>
                <a:r>
                  <a:rPr lang="en-US" sz="2000" dirty="0"/>
                  <a:t>The influence of time step 120 will be a product of 3 numbers.</a:t>
                </a:r>
              </a:p>
              <a:p>
                <a:pPr lvl="1"/>
                <a:r>
                  <a:rPr lang="en-US" sz="2000" dirty="0"/>
                  <a:t>The influence of time step 119 will be a product of 5 numbers.</a:t>
                </a:r>
              </a:p>
              <a:p>
                <a:pPr lvl="1"/>
                <a:r>
                  <a:rPr lang="en-US" sz="2000" dirty="0"/>
                  <a:t>The influence of time step 118 will be a product of 7 numbers.</a:t>
                </a:r>
              </a:p>
              <a:p>
                <a:pPr marL="400050" lvl="1" indent="0">
                  <a:buNone/>
                </a:pPr>
                <a:r>
                  <a:rPr lang="en-US" sz="2000" dirty="0"/>
                  <a:t>…</a:t>
                </a:r>
              </a:p>
              <a:p>
                <a:pPr lvl="1"/>
                <a:r>
                  <a:rPr lang="en-US" sz="2000" dirty="0"/>
                  <a:t>The influence of time step 1 will be a product of 241 numbers.</a:t>
                </a:r>
              </a:p>
              <a:p>
                <a:r>
                  <a:rPr lang="en-US" sz="2400" dirty="0"/>
                  <a:t>So, the influence of time step 1 will be a product of 241 numbers, which will usually be between 0 and 1.</a:t>
                </a:r>
              </a:p>
              <a:p>
                <a:r>
                  <a:rPr lang="en-US" sz="2400" dirty="0"/>
                  <a:t>This will be a very small quantity.</a:t>
                </a:r>
              </a:p>
              <a:p>
                <a:r>
                  <a:rPr lang="en-US" sz="2400" dirty="0"/>
                  <a:t>Overall, the influence of a time step drops exponentially as we move from the end towards the beginning of the input time series.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r="-1704" b="-1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193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LSTMs and Vanishing Gradients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447800"/>
            <a:ext cx="8915401" cy="4876800"/>
          </a:xfrm>
        </p:spPr>
        <p:txBody>
          <a:bodyPr/>
          <a:lstStyle/>
          <a:p>
            <a:r>
              <a:rPr lang="en-US" sz="2400" dirty="0"/>
              <a:t>The carry output can (potentially) remember information from earlier time steps.</a:t>
            </a:r>
          </a:p>
          <a:p>
            <a:r>
              <a:rPr lang="en-US" sz="2400" dirty="0"/>
              <a:t>This allows calculations from earlier time steps to influence the output more heavily than in a </a:t>
            </a:r>
            <a:r>
              <a:rPr lang="en-US" sz="2400" dirty="0" err="1"/>
              <a:t>SimpleRNN</a:t>
            </a:r>
            <a:r>
              <a:rPr lang="en-US" sz="2400" dirty="0"/>
              <a:t> layer.</a:t>
            </a:r>
          </a:p>
          <a:p>
            <a:pPr lvl="1"/>
            <a:r>
              <a:rPr lang="en-US" sz="2000" dirty="0"/>
              <a:t>Influencing the output more heavily means higher contributions to the partial derivatives of weights.</a:t>
            </a:r>
          </a:p>
          <a:p>
            <a:pPr lvl="1"/>
            <a:r>
              <a:rPr lang="en-US" sz="2000" dirty="0"/>
              <a:t>That way, the model can learn to give more importance to earlier time steps.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30120" y="6381690"/>
                <a:ext cx="79868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120" y="6381690"/>
                <a:ext cx="798680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222352" y="6381690"/>
                <a:ext cx="34964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352" y="6381690"/>
                <a:ext cx="349648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745120" y="6381690"/>
                <a:ext cx="79868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120" y="6381690"/>
                <a:ext cx="79868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152400" y="5314890"/>
            <a:ext cx="4101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5924490"/>
            <a:ext cx="1905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5924490"/>
            <a:ext cx="1905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Input(N)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8400" y="5924490"/>
            <a:ext cx="1905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4989402"/>
            <a:ext cx="19315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429001" y="4989402"/>
            <a:ext cx="205739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LSTM(M)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48400" y="4989402"/>
            <a:ext cx="19812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371600" y="4433002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447800" y="5467290"/>
            <a:ext cx="0" cy="436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495800" y="5487978"/>
            <a:ext cx="0" cy="436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239000" y="5467290"/>
            <a:ext cx="0" cy="436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>
            <a:off x="1371600" y="4781490"/>
            <a:ext cx="2057400" cy="567300"/>
          </a:xfrm>
          <a:prstGeom prst="bentConnector3">
            <a:avLst>
              <a:gd name="adj1" fmla="val 6645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495800" y="4433002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162800" y="4433002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>
            <a:off x="4495800" y="4781490"/>
            <a:ext cx="1752600" cy="567300"/>
          </a:xfrm>
          <a:prstGeom prst="bentConnector3">
            <a:avLst>
              <a:gd name="adj1" fmla="val 65923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>
            <a:off x="7162800" y="4781490"/>
            <a:ext cx="1735776" cy="524172"/>
          </a:xfrm>
          <a:prstGeom prst="bentConnector3">
            <a:avLst>
              <a:gd name="adj1" fmla="val 73945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2000992" y="4587526"/>
            <a:ext cx="1428008" cy="528753"/>
            <a:chOff x="2000992" y="4530436"/>
            <a:chExt cx="1428008" cy="528753"/>
          </a:xfrm>
        </p:grpSpPr>
        <p:cxnSp>
          <p:nvCxnSpPr>
            <p:cNvPr id="25" name="Elbow Connector 24"/>
            <p:cNvCxnSpPr/>
            <p:nvPr/>
          </p:nvCxnSpPr>
          <p:spPr>
            <a:xfrm>
              <a:off x="2000992" y="4530436"/>
              <a:ext cx="1428008" cy="528753"/>
            </a:xfrm>
            <a:prstGeom prst="bentConnector3">
              <a:avLst>
                <a:gd name="adj1" fmla="val 70374"/>
              </a:avLst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2019301" y="4536318"/>
              <a:ext cx="0" cy="40745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848597" y="4574098"/>
            <a:ext cx="1399803" cy="531404"/>
            <a:chOff x="2000992" y="4530436"/>
            <a:chExt cx="1399803" cy="531404"/>
          </a:xfrm>
        </p:grpSpPr>
        <p:cxnSp>
          <p:nvCxnSpPr>
            <p:cNvPr id="28" name="Elbow Connector 27"/>
            <p:cNvCxnSpPr/>
            <p:nvPr/>
          </p:nvCxnSpPr>
          <p:spPr>
            <a:xfrm>
              <a:off x="2000992" y="4530436"/>
              <a:ext cx="1399803" cy="531404"/>
            </a:xfrm>
            <a:prstGeom prst="bentConnector3">
              <a:avLst>
                <a:gd name="adj1" fmla="val 73754"/>
              </a:avLst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2019301" y="4536318"/>
              <a:ext cx="0" cy="40745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7470568" y="4587526"/>
            <a:ext cx="1428008" cy="528753"/>
            <a:chOff x="2000992" y="4530436"/>
            <a:chExt cx="1428008" cy="528753"/>
          </a:xfrm>
        </p:grpSpPr>
        <p:cxnSp>
          <p:nvCxnSpPr>
            <p:cNvPr id="31" name="Elbow Connector 30"/>
            <p:cNvCxnSpPr/>
            <p:nvPr/>
          </p:nvCxnSpPr>
          <p:spPr>
            <a:xfrm>
              <a:off x="2000992" y="4530436"/>
              <a:ext cx="1428008" cy="528753"/>
            </a:xfrm>
            <a:prstGeom prst="bentConnector3">
              <a:avLst>
                <a:gd name="adj1" fmla="val 84927"/>
              </a:avLst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2019301" y="4536318"/>
              <a:ext cx="0" cy="40745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Arrow Connector 32"/>
          <p:cNvCxnSpPr/>
          <p:nvPr/>
        </p:nvCxnSpPr>
        <p:spPr>
          <a:xfrm>
            <a:off x="123246" y="5089721"/>
            <a:ext cx="41015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7678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Detour: </a:t>
            </a:r>
            <a:r>
              <a:rPr lang="en-US" dirty="0" err="1"/>
              <a:t>ResNet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vanishing gradient problem is not particular to RNNs.</a:t>
            </a:r>
          </a:p>
          <a:p>
            <a:r>
              <a:rPr lang="en-US" sz="2400" dirty="0"/>
              <a:t>Any deep network involves a sequence of calculations, mapping inputs to outputs.</a:t>
            </a:r>
          </a:p>
          <a:p>
            <a:pPr lvl="1"/>
            <a:r>
              <a:rPr lang="en-US" sz="2000" dirty="0"/>
              <a:t>Calculations earlier in the sequence end up making smaller contributions to partial derivatives of weights.</a:t>
            </a:r>
          </a:p>
          <a:p>
            <a:r>
              <a:rPr lang="en-US" sz="2400" dirty="0"/>
              <a:t>For convolutional neural networks (CNNs), a popular method for resolving the vanishing gradient problem is </a:t>
            </a:r>
            <a:r>
              <a:rPr lang="en-US" sz="2400" dirty="0" err="1"/>
              <a:t>ResNet</a:t>
            </a:r>
            <a:r>
              <a:rPr lang="en-US" sz="2400" dirty="0"/>
              <a:t>.</a:t>
            </a:r>
          </a:p>
          <a:p>
            <a:r>
              <a:rPr lang="en-US" sz="2400" dirty="0"/>
              <a:t>We will not discuss </a:t>
            </a:r>
            <a:r>
              <a:rPr lang="en-US" sz="2400" dirty="0" err="1"/>
              <a:t>ResNet</a:t>
            </a:r>
            <a:r>
              <a:rPr lang="en-US" sz="2400" dirty="0"/>
              <a:t> in this class.</a:t>
            </a:r>
          </a:p>
          <a:p>
            <a:pPr lvl="1"/>
            <a:r>
              <a:rPr lang="en-US" sz="2000" dirty="0"/>
              <a:t>The method is somewhat similar to LSTM, by providing a way for earlier calculations to be “remembered” in later layers.</a:t>
            </a:r>
          </a:p>
          <a:p>
            <a:r>
              <a:rPr lang="en-US" sz="2400" dirty="0"/>
              <a:t>If you are interested in learning more about </a:t>
            </a:r>
            <a:r>
              <a:rPr lang="en-US" sz="2400" dirty="0" err="1"/>
              <a:t>ResNet</a:t>
            </a:r>
            <a:r>
              <a:rPr lang="en-US" sz="2400" dirty="0"/>
              <a:t>, a good starting point is the Wikipedia article:</a:t>
            </a:r>
          </a:p>
          <a:p>
            <a:pPr marL="0" indent="0">
              <a:buNone/>
            </a:pPr>
            <a:r>
              <a:rPr lang="en-US" sz="2400" dirty="0"/>
              <a:t>https://en.wikipedia.org/wiki/Residual_neural_network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8699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GRU stands for Gated Recurrent Unit.</a:t>
            </a:r>
          </a:p>
          <a:p>
            <a:r>
              <a:rPr lang="en-US" sz="2400" dirty="0"/>
              <a:t>GRU layers are yet another type of recurrent layer. </a:t>
            </a:r>
          </a:p>
          <a:p>
            <a:r>
              <a:rPr lang="en-US" sz="2400" dirty="0"/>
              <a:t>GRU layers can be used instead of </a:t>
            </a:r>
            <a:r>
              <a:rPr lang="en-US" sz="2400" dirty="0" err="1"/>
              <a:t>SimpleRNN</a:t>
            </a:r>
            <a:r>
              <a:rPr lang="en-US" sz="2400" dirty="0"/>
              <a:t> or LSTM.</a:t>
            </a:r>
          </a:p>
          <a:p>
            <a:r>
              <a:rPr lang="en-US" sz="2400" dirty="0"/>
              <a:t>You can think of a GRU layer as an approach that is more complicated than a </a:t>
            </a:r>
            <a:r>
              <a:rPr lang="en-US" sz="2400" dirty="0" err="1"/>
              <a:t>SimpleRNN</a:t>
            </a:r>
            <a:r>
              <a:rPr lang="en-US" sz="2400" dirty="0"/>
              <a:t> layer and more simple than an LSTM layer.</a:t>
            </a:r>
          </a:p>
          <a:p>
            <a:r>
              <a:rPr lang="en-US" sz="2400" dirty="0"/>
              <a:t>We will not discuss GRU layers any further in this class. </a:t>
            </a:r>
          </a:p>
          <a:p>
            <a:r>
              <a:rPr lang="en-US" sz="2400" dirty="0"/>
              <a:t>As usual, the Wikipedia article is a good starting point for more info: 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https://en.wikipedia.org/wiki/Gated_recurrent_unit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4624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Dropout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Dropout can be used with recurrent layers (such as </a:t>
            </a:r>
            <a:r>
              <a:rPr lang="en-US" sz="2400" dirty="0" err="1"/>
              <a:t>SimpleRNN</a:t>
            </a:r>
            <a:r>
              <a:rPr lang="en-US" sz="2400" dirty="0"/>
              <a:t>, LSTM, GRU).</a:t>
            </a:r>
          </a:p>
          <a:p>
            <a:r>
              <a:rPr lang="en-US" sz="2400" dirty="0"/>
              <a:t>However, the picture is more complicated, because the same weights are used in multiple time steps.</a:t>
            </a:r>
          </a:p>
          <a:p>
            <a:r>
              <a:rPr lang="en-US" sz="2400" dirty="0"/>
              <a:t>In practice, better results are usually obtained if the same weights are “dropped” at each time step.</a:t>
            </a:r>
          </a:p>
          <a:p>
            <a:r>
              <a:rPr lang="en-US" sz="2400" dirty="0"/>
              <a:t>A normal </a:t>
            </a:r>
            <a:r>
              <a:rPr lang="en-US" sz="2400" dirty="0" err="1"/>
              <a:t>Keras</a:t>
            </a:r>
            <a:r>
              <a:rPr lang="en-US" sz="2400" dirty="0"/>
              <a:t> dropout layer does not know how to do that.</a:t>
            </a:r>
          </a:p>
          <a:p>
            <a:r>
              <a:rPr lang="en-US" sz="2400" dirty="0"/>
              <a:t>To use dropout properly with recurrent layers, you should use the optional parameters </a:t>
            </a:r>
            <a:r>
              <a:rPr lang="en-US" sz="2400" b="1" dirty="0"/>
              <a:t>dropout </a:t>
            </a:r>
            <a:r>
              <a:rPr lang="en-US" sz="2400" dirty="0"/>
              <a:t>and </a:t>
            </a:r>
            <a:r>
              <a:rPr lang="en-US" sz="2400" b="1" dirty="0" err="1"/>
              <a:t>recurrent_dropout</a:t>
            </a:r>
            <a:r>
              <a:rPr lang="en-US" sz="2400" dirty="0"/>
              <a:t>.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3181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Dropout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model = </a:t>
            </a:r>
            <a:r>
              <a:rPr lang="en-US" sz="2000" dirty="0" err="1"/>
              <a:t>keras.Sequential</a:t>
            </a:r>
            <a:r>
              <a:rPr lang="en-US" sz="2000" dirty="0"/>
              <a:t>([</a:t>
            </a:r>
            <a:r>
              <a:rPr lang="en-US" sz="2000" dirty="0" err="1"/>
              <a:t>keras.Input</a:t>
            </a:r>
            <a:r>
              <a:rPr lang="en-US" sz="2000" dirty="0"/>
              <a:t>(shape=</a:t>
            </a:r>
            <a:r>
              <a:rPr lang="en-US" sz="2000" dirty="0" err="1"/>
              <a:t>input_shape</a:t>
            </a:r>
            <a:r>
              <a:rPr lang="en-US" sz="2000" dirty="0"/>
              <a:t>),</a:t>
            </a:r>
          </a:p>
          <a:p>
            <a:pPr marL="0" indent="0">
              <a:buNone/>
            </a:pPr>
            <a:r>
              <a:rPr lang="en-US" sz="2000" dirty="0"/>
              <a:t>                          </a:t>
            </a:r>
            <a:r>
              <a:rPr lang="en-US" sz="2000" dirty="0" err="1"/>
              <a:t>keras.layers.LSTM</a:t>
            </a:r>
            <a:r>
              <a:rPr lang="en-US" sz="2000" dirty="0"/>
              <a:t>(32, </a:t>
            </a:r>
            <a:r>
              <a:rPr lang="en-US" sz="2000" dirty="0">
                <a:solidFill>
                  <a:srgbClr val="FF0000"/>
                </a:solidFill>
              </a:rPr>
              <a:t>dropout=0.3</a:t>
            </a:r>
            <a:r>
              <a:rPr lang="en-US" sz="2000" dirty="0"/>
              <a:t>, </a:t>
            </a:r>
            <a:r>
              <a:rPr lang="en-US" sz="2000" dirty="0" err="1">
                <a:solidFill>
                  <a:srgbClr val="FF0000"/>
                </a:solidFill>
              </a:rPr>
              <a:t>recurrent_dropout</a:t>
            </a:r>
            <a:r>
              <a:rPr lang="en-US" sz="2000" dirty="0">
                <a:solidFill>
                  <a:srgbClr val="FF0000"/>
                </a:solidFill>
              </a:rPr>
              <a:t>=0.25</a:t>
            </a:r>
            <a:r>
              <a:rPr lang="en-US" sz="2000" dirty="0"/>
              <a:t>),</a:t>
            </a:r>
          </a:p>
          <a:p>
            <a:pPr marL="0" indent="0">
              <a:buNone/>
            </a:pPr>
            <a:r>
              <a:rPr lang="en-US" sz="2000" dirty="0"/>
              <a:t>                          </a:t>
            </a:r>
            <a:r>
              <a:rPr lang="en-US" sz="2000" dirty="0" err="1"/>
              <a:t>keras.layers.Dropout</a:t>
            </a:r>
            <a:r>
              <a:rPr lang="en-US" sz="2000" dirty="0"/>
              <a:t>(0.5),</a:t>
            </a:r>
          </a:p>
          <a:p>
            <a:pPr marL="0" indent="0">
              <a:buNone/>
            </a:pPr>
            <a:r>
              <a:rPr lang="en-US" sz="2000" dirty="0"/>
              <a:t>                          </a:t>
            </a:r>
            <a:r>
              <a:rPr lang="en-US" sz="2000" dirty="0" err="1"/>
              <a:t>keras.layers.Dense</a:t>
            </a:r>
            <a:r>
              <a:rPr lang="en-US" sz="2000" dirty="0"/>
              <a:t>(1),])</a:t>
            </a:r>
          </a:p>
          <a:p>
            <a:endParaRPr lang="en-US" sz="2000" dirty="0"/>
          </a:p>
          <a:p>
            <a:r>
              <a:rPr lang="en-US" sz="2400" dirty="0"/>
              <a:t>This piece of code shows an example of how to combine different dropouts.</a:t>
            </a:r>
          </a:p>
          <a:p>
            <a:r>
              <a:rPr lang="en-US" sz="2400" dirty="0"/>
              <a:t>The LSTM layer specifies a </a:t>
            </a:r>
            <a:r>
              <a:rPr lang="en-US" sz="2400" b="1" dirty="0"/>
              <a:t>dropout</a:t>
            </a:r>
            <a:r>
              <a:rPr lang="en-US" sz="2400" dirty="0"/>
              <a:t> value of 0.3.</a:t>
            </a:r>
          </a:p>
          <a:p>
            <a:pPr lvl="1"/>
            <a:r>
              <a:rPr lang="en-US" sz="2000" dirty="0"/>
              <a:t>This means that 30% of the weights between the input layer and the LSTM layer will be dropped for each training object.</a:t>
            </a:r>
          </a:p>
          <a:p>
            <a:r>
              <a:rPr lang="en-US" sz="2400" dirty="0"/>
              <a:t>The LSTM layer specifies a </a:t>
            </a:r>
            <a:r>
              <a:rPr lang="en-US" sz="2400" b="1" dirty="0" err="1"/>
              <a:t>recurrent_dropout</a:t>
            </a:r>
            <a:r>
              <a:rPr lang="en-US" sz="2400" dirty="0"/>
              <a:t> value of 0.25.</a:t>
            </a:r>
          </a:p>
          <a:p>
            <a:pPr lvl="1"/>
            <a:r>
              <a:rPr lang="en-US" sz="2000" dirty="0"/>
              <a:t>This means that 25% of the weights applied to outputs and carry values from the previous time step will be dropped for each training object.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8219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Dropout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model = </a:t>
            </a:r>
            <a:r>
              <a:rPr lang="en-US" sz="2000" dirty="0" err="1"/>
              <a:t>keras.Sequential</a:t>
            </a:r>
            <a:r>
              <a:rPr lang="en-US" sz="2000" dirty="0"/>
              <a:t>([</a:t>
            </a:r>
            <a:r>
              <a:rPr lang="en-US" sz="2000" dirty="0" err="1"/>
              <a:t>keras.Input</a:t>
            </a:r>
            <a:r>
              <a:rPr lang="en-US" sz="2000" dirty="0"/>
              <a:t>(shape=</a:t>
            </a:r>
            <a:r>
              <a:rPr lang="en-US" sz="2000" dirty="0" err="1"/>
              <a:t>input_shape</a:t>
            </a:r>
            <a:r>
              <a:rPr lang="en-US" sz="2000" dirty="0"/>
              <a:t>),</a:t>
            </a:r>
          </a:p>
          <a:p>
            <a:pPr marL="0" indent="0">
              <a:buNone/>
            </a:pPr>
            <a:r>
              <a:rPr lang="en-US" sz="2000" dirty="0"/>
              <a:t>                          </a:t>
            </a:r>
            <a:r>
              <a:rPr lang="en-US" sz="2000" dirty="0" err="1"/>
              <a:t>keras.layers.LSTM</a:t>
            </a:r>
            <a:r>
              <a:rPr lang="en-US" sz="2000" dirty="0"/>
              <a:t>(32, dropout=0.3, </a:t>
            </a:r>
            <a:r>
              <a:rPr lang="en-US" sz="2000" dirty="0" err="1"/>
              <a:t>recurrent_dropout</a:t>
            </a:r>
            <a:r>
              <a:rPr lang="en-US" sz="2000" dirty="0"/>
              <a:t>=0.25),</a:t>
            </a:r>
          </a:p>
          <a:p>
            <a:pPr marL="0" indent="0">
              <a:buNone/>
            </a:pPr>
            <a:r>
              <a:rPr lang="en-US" sz="2000" dirty="0"/>
              <a:t>                          </a:t>
            </a:r>
            <a:r>
              <a:rPr lang="en-US" sz="2000" dirty="0" err="1"/>
              <a:t>keras.layers.Dropout</a:t>
            </a:r>
            <a:r>
              <a:rPr lang="en-US" sz="2000" dirty="0"/>
              <a:t>(0.5),</a:t>
            </a:r>
          </a:p>
          <a:p>
            <a:pPr marL="0" indent="0">
              <a:buNone/>
            </a:pPr>
            <a:r>
              <a:rPr lang="en-US" sz="2000" dirty="0"/>
              <a:t>                          </a:t>
            </a:r>
            <a:r>
              <a:rPr lang="en-US" sz="2000" dirty="0" err="1"/>
              <a:t>keras.layers.Dense</a:t>
            </a:r>
            <a:r>
              <a:rPr lang="en-US" sz="2000" dirty="0"/>
              <a:t>(1),])</a:t>
            </a:r>
          </a:p>
          <a:p>
            <a:endParaRPr lang="en-US" sz="2000" dirty="0"/>
          </a:p>
          <a:p>
            <a:r>
              <a:rPr lang="en-US" sz="2400" dirty="0"/>
              <a:t>Notice that we still use a regular </a:t>
            </a:r>
            <a:r>
              <a:rPr lang="en-US" sz="2400" dirty="0" err="1"/>
              <a:t>Keras</a:t>
            </a:r>
            <a:r>
              <a:rPr lang="en-US" sz="2400" dirty="0"/>
              <a:t> dropout layer between the LSTM layer and the fully connected output layer.</a:t>
            </a:r>
          </a:p>
          <a:p>
            <a:pPr lvl="1"/>
            <a:r>
              <a:rPr lang="en-US" sz="2000" dirty="0"/>
              <a:t>Here we specify that, for each training object, 50% of the weights connecting the LSTM outputs to the Dense layer will be dropped.</a:t>
            </a:r>
          </a:p>
          <a:p>
            <a:r>
              <a:rPr lang="en-US" sz="2400" dirty="0"/>
              <a:t>Optional parameters </a:t>
            </a:r>
            <a:r>
              <a:rPr lang="en-US" sz="2400" b="1" dirty="0"/>
              <a:t>dropout </a:t>
            </a:r>
            <a:r>
              <a:rPr lang="en-US" sz="2400" dirty="0"/>
              <a:t>and </a:t>
            </a:r>
            <a:r>
              <a:rPr lang="en-US" sz="2400" b="1" dirty="0" err="1"/>
              <a:t>recurrent_dropout</a:t>
            </a:r>
            <a:r>
              <a:rPr lang="en-US" sz="2400" b="1" dirty="0"/>
              <a:t> </a:t>
            </a:r>
            <a:r>
              <a:rPr lang="en-US" sz="2400" dirty="0"/>
              <a:t>specify how to do dropout of weights </a:t>
            </a:r>
            <a:r>
              <a:rPr lang="en-US" sz="2400" b="1" dirty="0"/>
              <a:t>incoming</a:t>
            </a:r>
            <a:r>
              <a:rPr lang="en-US" sz="2400" dirty="0"/>
              <a:t> to the recurrent layer.</a:t>
            </a:r>
          </a:p>
          <a:p>
            <a:r>
              <a:rPr lang="en-US" sz="2400" dirty="0"/>
              <a:t>For weights </a:t>
            </a:r>
            <a:r>
              <a:rPr lang="en-US" sz="2400" b="1" dirty="0"/>
              <a:t>outgoing </a:t>
            </a:r>
            <a:r>
              <a:rPr lang="en-US" sz="2400" dirty="0"/>
              <a:t>from the layer and incoming to a fully connected layer, a regular dropout layer should be used.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27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RNN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79550"/>
                <a:ext cx="8229600" cy="4876800"/>
              </a:xfrm>
            </p:spPr>
            <p:txBody>
              <a:bodyPr/>
              <a:lstStyle/>
              <a:p>
                <a:r>
                  <a:rPr lang="en-US" sz="2400" dirty="0"/>
                  <a:t>There is nothing different about the input layer, it is as usual.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1,1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1,2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2,1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2,2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3,1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3,2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, so we need six input units to represent the input.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79550"/>
                <a:ext cx="8229600" cy="4876800"/>
              </a:xfrm>
              <a:blipFill>
                <a:blip r:embed="rId3"/>
                <a:stretch>
                  <a:fillRect l="-963"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03" name="Group 102"/>
          <p:cNvGrpSpPr/>
          <p:nvPr/>
        </p:nvGrpSpPr>
        <p:grpSpPr>
          <a:xfrm>
            <a:off x="381000" y="3581400"/>
            <a:ext cx="8153400" cy="3156711"/>
            <a:chOff x="381000" y="3581400"/>
            <a:chExt cx="8153400" cy="31567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ectangle 103"/>
                <p:cNvSpPr/>
                <p:nvPr/>
              </p:nvSpPr>
              <p:spPr>
                <a:xfrm>
                  <a:off x="7696798" y="5225289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4" name="Rectangle 1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6798" y="5225289"/>
                  <a:ext cx="837602" cy="41351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Oval 104"/>
                <p:cNvSpPr/>
                <p:nvPr/>
              </p:nvSpPr>
              <p:spPr>
                <a:xfrm>
                  <a:off x="18676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Oval 10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7654" y="5673256"/>
                  <a:ext cx="799346" cy="653994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" name="Straight Arrow Connector 105"/>
            <p:cNvCxnSpPr>
              <a:stCxn id="107" idx="0"/>
              <a:endCxn id="108" idx="3"/>
            </p:cNvCxnSpPr>
            <p:nvPr/>
          </p:nvCxnSpPr>
          <p:spPr>
            <a:xfrm flipV="1">
              <a:off x="10092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Oval 106"/>
                <p:cNvSpPr/>
                <p:nvPr/>
              </p:nvSpPr>
              <p:spPr>
                <a:xfrm>
                  <a:off x="6096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Oval 10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5670606"/>
                  <a:ext cx="799346" cy="65399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Oval 107"/>
                <p:cNvSpPr/>
                <p:nvPr/>
              </p:nvSpPr>
              <p:spPr>
                <a:xfrm>
                  <a:off x="12192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Oval 10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648200"/>
                  <a:ext cx="799346" cy="653994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9" name="Straight Arrow Connector 108"/>
            <p:cNvCxnSpPr>
              <a:stCxn id="105" idx="0"/>
              <a:endCxn id="108" idx="5"/>
            </p:cNvCxnSpPr>
            <p:nvPr/>
          </p:nvCxnSpPr>
          <p:spPr>
            <a:xfrm flipH="1" flipV="1">
              <a:off x="19014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108" idx="0"/>
            </p:cNvCxnSpPr>
            <p:nvPr/>
          </p:nvCxnSpPr>
          <p:spPr>
            <a:xfrm flipV="1">
              <a:off x="16188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Elbow Connector 110"/>
            <p:cNvCxnSpPr>
              <a:endCxn id="115" idx="2"/>
            </p:cNvCxnSpPr>
            <p:nvPr/>
          </p:nvCxnSpPr>
          <p:spPr>
            <a:xfrm>
              <a:off x="1628209" y="4375911"/>
              <a:ext cx="2486591" cy="599286"/>
            </a:xfrm>
            <a:prstGeom prst="bentConnector3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Oval 111"/>
                <p:cNvSpPr/>
                <p:nvPr/>
              </p:nvSpPr>
              <p:spPr>
                <a:xfrm>
                  <a:off x="47632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Oval 1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3254" y="5673256"/>
                  <a:ext cx="799346" cy="653994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3" name="Straight Arrow Connector 112"/>
            <p:cNvCxnSpPr>
              <a:stCxn id="114" idx="0"/>
              <a:endCxn id="115" idx="3"/>
            </p:cNvCxnSpPr>
            <p:nvPr/>
          </p:nvCxnSpPr>
          <p:spPr>
            <a:xfrm flipV="1">
              <a:off x="39048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Oval 113"/>
                <p:cNvSpPr/>
                <p:nvPr/>
              </p:nvSpPr>
              <p:spPr>
                <a:xfrm>
                  <a:off x="35052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Oval 1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5670606"/>
                  <a:ext cx="799346" cy="653994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Oval 114"/>
                <p:cNvSpPr/>
                <p:nvPr/>
              </p:nvSpPr>
              <p:spPr>
                <a:xfrm>
                  <a:off x="41148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Oval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4648200"/>
                  <a:ext cx="799346" cy="653994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6" name="Straight Arrow Connector 115"/>
            <p:cNvCxnSpPr>
              <a:stCxn id="112" idx="0"/>
              <a:endCxn id="115" idx="5"/>
            </p:cNvCxnSpPr>
            <p:nvPr/>
          </p:nvCxnSpPr>
          <p:spPr>
            <a:xfrm flipH="1" flipV="1">
              <a:off x="47970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15" idx="0"/>
            </p:cNvCxnSpPr>
            <p:nvPr/>
          </p:nvCxnSpPr>
          <p:spPr>
            <a:xfrm flipV="1">
              <a:off x="45144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Elbow Connector 117"/>
            <p:cNvCxnSpPr>
              <a:endCxn id="122" idx="2"/>
            </p:cNvCxnSpPr>
            <p:nvPr/>
          </p:nvCxnSpPr>
          <p:spPr>
            <a:xfrm>
              <a:off x="4523809" y="4363323"/>
              <a:ext cx="2334191" cy="611874"/>
            </a:xfrm>
            <a:prstGeom prst="bentConnector3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Oval 118"/>
                <p:cNvSpPr/>
                <p:nvPr/>
              </p:nvSpPr>
              <p:spPr>
                <a:xfrm>
                  <a:off x="75064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1,3,2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Oval 1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6454" y="5673256"/>
                  <a:ext cx="799346" cy="653994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0" name="Straight Arrow Connector 119"/>
            <p:cNvCxnSpPr>
              <a:stCxn id="121" idx="0"/>
              <a:endCxn id="122" idx="3"/>
            </p:cNvCxnSpPr>
            <p:nvPr/>
          </p:nvCxnSpPr>
          <p:spPr>
            <a:xfrm flipV="1">
              <a:off x="66480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Oval 120"/>
                <p:cNvSpPr/>
                <p:nvPr/>
              </p:nvSpPr>
              <p:spPr>
                <a:xfrm>
                  <a:off x="62484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1,3,1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Oval 1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8400" y="5670606"/>
                  <a:ext cx="799346" cy="653994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Oval 121"/>
                <p:cNvSpPr/>
                <p:nvPr/>
              </p:nvSpPr>
              <p:spPr>
                <a:xfrm>
                  <a:off x="68580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Oval 1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4648200"/>
                  <a:ext cx="799346" cy="653994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3" name="Straight Arrow Connector 122"/>
            <p:cNvCxnSpPr>
              <a:stCxn id="119" idx="0"/>
              <a:endCxn id="122" idx="5"/>
            </p:cNvCxnSpPr>
            <p:nvPr/>
          </p:nvCxnSpPr>
          <p:spPr>
            <a:xfrm flipH="1" flipV="1">
              <a:off x="75402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22" idx="0"/>
            </p:cNvCxnSpPr>
            <p:nvPr/>
          </p:nvCxnSpPr>
          <p:spPr>
            <a:xfrm flipV="1">
              <a:off x="72576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Rectangle 124"/>
                <p:cNvSpPr/>
                <p:nvPr/>
              </p:nvSpPr>
              <p:spPr>
                <a:xfrm>
                  <a:off x="6858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5" name="Rectangle 1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6324600"/>
                  <a:ext cx="637289" cy="41351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 125"/>
                <p:cNvSpPr/>
                <p:nvPr/>
              </p:nvSpPr>
              <p:spPr>
                <a:xfrm>
                  <a:off x="19535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6" name="Rectangle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511" y="6324600"/>
                  <a:ext cx="637289" cy="41351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Rectangle 126"/>
                <p:cNvSpPr/>
                <p:nvPr/>
              </p:nvSpPr>
              <p:spPr>
                <a:xfrm>
                  <a:off x="35814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7" name="Rectangle 1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400" y="6324600"/>
                  <a:ext cx="637289" cy="41351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Rectangle 127"/>
                <p:cNvSpPr/>
                <p:nvPr/>
              </p:nvSpPr>
              <p:spPr>
                <a:xfrm>
                  <a:off x="48491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8" name="Rectangle 1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9111" y="6324600"/>
                  <a:ext cx="637289" cy="41351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Rectangle 128"/>
                <p:cNvSpPr/>
                <p:nvPr/>
              </p:nvSpPr>
              <p:spPr>
                <a:xfrm>
                  <a:off x="63246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9" name="Rectangle 1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6324600"/>
                  <a:ext cx="637289" cy="41351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Rectangle 129"/>
                <p:cNvSpPr/>
                <p:nvPr/>
              </p:nvSpPr>
              <p:spPr>
                <a:xfrm>
                  <a:off x="75923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0" name="Rectangle 1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2311" y="6324600"/>
                  <a:ext cx="637289" cy="413511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Rectangle 130"/>
                <p:cNvSpPr/>
                <p:nvPr/>
              </p:nvSpPr>
              <p:spPr>
                <a:xfrm>
                  <a:off x="1267711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1" name="Rectangle 1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7711" y="3581400"/>
                  <a:ext cx="637289" cy="41351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131"/>
                <p:cNvSpPr/>
                <p:nvPr/>
              </p:nvSpPr>
              <p:spPr>
                <a:xfrm>
                  <a:off x="4163311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2" name="Rectangle 1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3311" y="3581400"/>
                  <a:ext cx="637289" cy="413511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Rectangle 132"/>
                <p:cNvSpPr/>
                <p:nvPr/>
              </p:nvSpPr>
              <p:spPr>
                <a:xfrm>
                  <a:off x="6858000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3" name="Rectangle 1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3581400"/>
                  <a:ext cx="637289" cy="41351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ectangle 133"/>
                <p:cNvSpPr/>
                <p:nvPr/>
              </p:nvSpPr>
              <p:spPr>
                <a:xfrm>
                  <a:off x="3810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4" name="Rectangle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5137911"/>
                  <a:ext cx="837602" cy="41351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Rectangle 134"/>
                <p:cNvSpPr/>
                <p:nvPr/>
              </p:nvSpPr>
              <p:spPr>
                <a:xfrm>
                  <a:off x="2057998" y="5181600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5" name="Rectangle 1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998" y="5181600"/>
                  <a:ext cx="837602" cy="413511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Rectangle 135"/>
                <p:cNvSpPr/>
                <p:nvPr/>
              </p:nvSpPr>
              <p:spPr>
                <a:xfrm>
                  <a:off x="32766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6" name="Rectangle 1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6600" y="5137911"/>
                  <a:ext cx="837602" cy="41351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Rectangle 136"/>
                <p:cNvSpPr/>
                <p:nvPr/>
              </p:nvSpPr>
              <p:spPr>
                <a:xfrm>
                  <a:off x="4953000" y="5181600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7" name="Rectangle 1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5181600"/>
                  <a:ext cx="837602" cy="413511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Rectangle 137"/>
                <p:cNvSpPr/>
                <p:nvPr/>
              </p:nvSpPr>
              <p:spPr>
                <a:xfrm>
                  <a:off x="60198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8" name="Rectangle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800" y="5137911"/>
                  <a:ext cx="837602" cy="41351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Rectangle 138"/>
                <p:cNvSpPr/>
                <p:nvPr/>
              </p:nvSpPr>
              <p:spPr>
                <a:xfrm>
                  <a:off x="2819400" y="4375911"/>
                  <a:ext cx="656975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9" name="Rectangle 1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00" y="4375911"/>
                  <a:ext cx="656975" cy="413511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Rectangle 139"/>
                <p:cNvSpPr/>
                <p:nvPr/>
              </p:nvSpPr>
              <p:spPr>
                <a:xfrm>
                  <a:off x="5638800" y="4375911"/>
                  <a:ext cx="656975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0" name="Rectangle 1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8800" y="4375911"/>
                  <a:ext cx="656975" cy="413511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789481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Bidirectional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recurrent layer processes information from time step to time step, in chronological order.</a:t>
            </a:r>
          </a:p>
          <a:p>
            <a:r>
              <a:rPr lang="en-US" sz="2400" dirty="0"/>
              <a:t>Would it make a difference if information was processed in reverse chronological order?</a:t>
            </a:r>
          </a:p>
          <a:p>
            <a:pPr lvl="1"/>
            <a:r>
              <a:rPr lang="en-US" sz="2000" dirty="0"/>
              <a:t>It might.</a:t>
            </a:r>
          </a:p>
          <a:p>
            <a:r>
              <a:rPr lang="en-US" sz="2400" dirty="0"/>
              <a:t>How can we know which order is better?</a:t>
            </a:r>
          </a:p>
          <a:p>
            <a:pPr lvl="1"/>
            <a:r>
              <a:rPr lang="en-US" sz="2000" dirty="0"/>
              <a:t>We usually don’t.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30120" y="6324600"/>
                <a:ext cx="79868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120" y="6324600"/>
                <a:ext cx="798680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222352" y="6324600"/>
                <a:ext cx="34964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352" y="6324600"/>
                <a:ext cx="349648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745120" y="6324600"/>
                <a:ext cx="79868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120" y="6324600"/>
                <a:ext cx="79868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152400" y="5163144"/>
            <a:ext cx="4101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5867400"/>
            <a:ext cx="1905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5867400"/>
            <a:ext cx="1905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Input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8400" y="5867400"/>
            <a:ext cx="1905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4932312"/>
            <a:ext cx="19315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505200" y="4932312"/>
            <a:ext cx="19812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Recurrent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48400" y="4932312"/>
            <a:ext cx="19812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371600" y="4375912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447800" y="5410200"/>
            <a:ext cx="0" cy="436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495800" y="5430888"/>
            <a:ext cx="0" cy="436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239000" y="5410200"/>
            <a:ext cx="0" cy="436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endCxn id="13" idx="1"/>
          </p:cNvCxnSpPr>
          <p:nvPr/>
        </p:nvCxnSpPr>
        <p:spPr>
          <a:xfrm>
            <a:off x="1371600" y="4724400"/>
            <a:ext cx="2133600" cy="438745"/>
          </a:xfrm>
          <a:prstGeom prst="bentConnector3">
            <a:avLst>
              <a:gd name="adj1" fmla="val 70497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495800" y="4375912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162800" y="4375912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endCxn id="14" idx="1"/>
          </p:cNvCxnSpPr>
          <p:nvPr/>
        </p:nvCxnSpPr>
        <p:spPr>
          <a:xfrm>
            <a:off x="4495800" y="4724400"/>
            <a:ext cx="1752600" cy="438745"/>
          </a:xfrm>
          <a:prstGeom prst="bentConnector3">
            <a:avLst>
              <a:gd name="adj1" fmla="val 7586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>
            <a:off x="7162800" y="4724400"/>
            <a:ext cx="1752600" cy="438745"/>
          </a:xfrm>
          <a:prstGeom prst="bentConnector3">
            <a:avLst>
              <a:gd name="adj1" fmla="val 7586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766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Bidirectional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bidirectional layer processes information in both chronological and anti-chronological order.</a:t>
            </a:r>
          </a:p>
          <a:p>
            <a:r>
              <a:rPr lang="en-US" sz="2400" dirty="0"/>
              <a:t>Essentially, a bidirectional layer consists of two recurrent layers, each processing information in different order.</a:t>
            </a:r>
          </a:p>
          <a:p>
            <a:r>
              <a:rPr lang="en-US" sz="2400" dirty="0"/>
              <a:t>The output of the bidirectional layer is simply the merged output of both layers.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1000" y="6324600"/>
                <a:ext cx="8271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324600"/>
                <a:ext cx="827150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3401" y="5848290"/>
                <a:ext cx="520020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1" y="5848290"/>
                <a:ext cx="520020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33400" y="4932312"/>
            <a:ext cx="52002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808158" y="4392762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0"/>
            <a:endCxn id="12" idx="2"/>
          </p:cNvCxnSpPr>
          <p:nvPr/>
        </p:nvCxnSpPr>
        <p:spPr>
          <a:xfrm flipH="1" flipV="1">
            <a:off x="793410" y="5393977"/>
            <a:ext cx="1" cy="4543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>
            <a:off x="804282" y="4670962"/>
            <a:ext cx="938486" cy="484831"/>
          </a:xfrm>
          <a:prstGeom prst="bent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762433" y="5848290"/>
                <a:ext cx="520020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433" y="5848290"/>
                <a:ext cx="52002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762432" y="4932312"/>
            <a:ext cx="52002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057400" y="4375912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5" idx="0"/>
            <a:endCxn id="36" idx="2"/>
          </p:cNvCxnSpPr>
          <p:nvPr/>
        </p:nvCxnSpPr>
        <p:spPr>
          <a:xfrm flipH="1" flipV="1">
            <a:off x="2022442" y="5393977"/>
            <a:ext cx="1" cy="4543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>
            <a:off x="2056429" y="4709293"/>
            <a:ext cx="915371" cy="446500"/>
          </a:xfrm>
          <a:prstGeom prst="bent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611250" y="6324600"/>
                <a:ext cx="8271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250" y="6324600"/>
                <a:ext cx="8271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985790" y="5848290"/>
                <a:ext cx="520020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790" y="5848290"/>
                <a:ext cx="52002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2985789" y="4932312"/>
            <a:ext cx="52002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3366789" y="4375912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1" idx="0"/>
            <a:endCxn id="42" idx="2"/>
          </p:cNvCxnSpPr>
          <p:nvPr/>
        </p:nvCxnSpPr>
        <p:spPr>
          <a:xfrm flipH="1" flipV="1">
            <a:off x="3245799" y="5393977"/>
            <a:ext cx="1" cy="4543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834607" y="6324600"/>
                <a:ext cx="8271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607" y="6324600"/>
                <a:ext cx="82715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4571637" y="6324600"/>
                <a:ext cx="8271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637" y="6324600"/>
                <a:ext cx="82715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724038" y="5848290"/>
                <a:ext cx="520020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038" y="5848290"/>
                <a:ext cx="52002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4724037" y="4932312"/>
            <a:ext cx="52002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5029200" y="4375912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8" idx="0"/>
            <a:endCxn id="49" idx="2"/>
          </p:cNvCxnSpPr>
          <p:nvPr/>
        </p:nvCxnSpPr>
        <p:spPr>
          <a:xfrm flipH="1" flipV="1">
            <a:off x="4984047" y="5393977"/>
            <a:ext cx="1" cy="4543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/>
          <p:nvPr/>
        </p:nvCxnSpPr>
        <p:spPr>
          <a:xfrm>
            <a:off x="5029200" y="4709293"/>
            <a:ext cx="904205" cy="446500"/>
          </a:xfrm>
          <a:prstGeom prst="bentConnector3">
            <a:avLst>
              <a:gd name="adj1" fmla="val 50000"/>
            </a:avLst>
          </a:prstGeom>
          <a:ln w="25400">
            <a:headEnd type="arrow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953070" y="5848290"/>
                <a:ext cx="520020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070" y="5848290"/>
                <a:ext cx="520020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5953069" y="4932312"/>
            <a:ext cx="52002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6213079" y="4392762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3" idx="0"/>
            <a:endCxn id="54" idx="2"/>
          </p:cNvCxnSpPr>
          <p:nvPr/>
        </p:nvCxnSpPr>
        <p:spPr>
          <a:xfrm flipH="1" flipV="1">
            <a:off x="6213079" y="5393977"/>
            <a:ext cx="1" cy="4543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/>
          <p:nvPr/>
        </p:nvCxnSpPr>
        <p:spPr>
          <a:xfrm>
            <a:off x="6213079" y="4709293"/>
            <a:ext cx="949358" cy="446500"/>
          </a:xfrm>
          <a:prstGeom prst="bentConnector3">
            <a:avLst>
              <a:gd name="adj1" fmla="val 50000"/>
            </a:avLst>
          </a:prstGeom>
          <a:ln w="25400">
            <a:headEnd type="arrow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801887" y="6324600"/>
                <a:ext cx="8271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887" y="6324600"/>
                <a:ext cx="827150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176427" y="5848290"/>
                <a:ext cx="520020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427" y="5848290"/>
                <a:ext cx="520020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7176426" y="4932312"/>
            <a:ext cx="52002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7436436" y="4375912"/>
            <a:ext cx="0" cy="55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9" idx="0"/>
            <a:endCxn id="60" idx="2"/>
          </p:cNvCxnSpPr>
          <p:nvPr/>
        </p:nvCxnSpPr>
        <p:spPr>
          <a:xfrm flipH="1" flipV="1">
            <a:off x="7436436" y="5393977"/>
            <a:ext cx="1" cy="4543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7025244" y="6324600"/>
                <a:ext cx="8271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244" y="6324600"/>
                <a:ext cx="827150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548357" y="4012080"/>
                <a:ext cx="4726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57" y="4012080"/>
                <a:ext cx="47262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1849281" y="4012080"/>
                <a:ext cx="4726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281" y="4012080"/>
                <a:ext cx="472629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3124200" y="4038600"/>
                <a:ext cx="4726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038600"/>
                <a:ext cx="47262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4744414" y="3999903"/>
                <a:ext cx="4726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414" y="3999903"/>
                <a:ext cx="472629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6045338" y="3999903"/>
                <a:ext cx="4726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338" y="3999903"/>
                <a:ext cx="472629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7239000" y="4026423"/>
                <a:ext cx="4726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4026423"/>
                <a:ext cx="472629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6051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Oval 104"/>
          <p:cNvSpPr/>
          <p:nvPr/>
        </p:nvSpPr>
        <p:spPr>
          <a:xfrm>
            <a:off x="5334000" y="3200400"/>
            <a:ext cx="3657600" cy="1524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52401" y="3200400"/>
            <a:ext cx="3657600" cy="1524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4800" y="5848290"/>
                <a:ext cx="8271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848290"/>
                <a:ext cx="827150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1" y="5371980"/>
                <a:ext cx="520020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5371980"/>
                <a:ext cx="520020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57200" y="3805535"/>
            <a:ext cx="52002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728082" y="2590800"/>
            <a:ext cx="3876" cy="12315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0"/>
            <a:endCxn id="12" idx="2"/>
          </p:cNvCxnSpPr>
          <p:nvPr/>
        </p:nvCxnSpPr>
        <p:spPr>
          <a:xfrm flipH="1" flipV="1">
            <a:off x="717210" y="4267200"/>
            <a:ext cx="1" cy="1104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>
            <a:off x="728082" y="3544185"/>
            <a:ext cx="938486" cy="484831"/>
          </a:xfrm>
          <a:prstGeom prst="bent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686233" y="5371980"/>
                <a:ext cx="520020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233" y="5371980"/>
                <a:ext cx="52002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686232" y="3805535"/>
            <a:ext cx="52002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1980229" y="2590800"/>
            <a:ext cx="972" cy="12147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5" idx="0"/>
            <a:endCxn id="36" idx="2"/>
          </p:cNvCxnSpPr>
          <p:nvPr/>
        </p:nvCxnSpPr>
        <p:spPr>
          <a:xfrm flipH="1" flipV="1">
            <a:off x="1946242" y="4267200"/>
            <a:ext cx="1" cy="1104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>
            <a:off x="1980229" y="3582516"/>
            <a:ext cx="915371" cy="446500"/>
          </a:xfrm>
          <a:prstGeom prst="bent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535050" y="5848290"/>
                <a:ext cx="8271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050" y="5848290"/>
                <a:ext cx="8271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909590" y="5371980"/>
                <a:ext cx="520020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590" y="5371980"/>
                <a:ext cx="52002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2909589" y="3805535"/>
            <a:ext cx="52002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3276600" y="2590800"/>
            <a:ext cx="13990" cy="12147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1" idx="0"/>
            <a:endCxn id="42" idx="2"/>
          </p:cNvCxnSpPr>
          <p:nvPr/>
        </p:nvCxnSpPr>
        <p:spPr>
          <a:xfrm flipH="1" flipV="1">
            <a:off x="3169599" y="4267200"/>
            <a:ext cx="1" cy="1104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758407" y="5848290"/>
                <a:ext cx="8271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407" y="5848290"/>
                <a:ext cx="82715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482243" y="5848290"/>
                <a:ext cx="8271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243" y="5848290"/>
                <a:ext cx="82715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634644" y="5371980"/>
                <a:ext cx="520020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644" y="5371980"/>
                <a:ext cx="52002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5634643" y="3805535"/>
            <a:ext cx="52002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5939806" y="2590800"/>
            <a:ext cx="0" cy="12147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8" idx="0"/>
            <a:endCxn id="49" idx="2"/>
          </p:cNvCxnSpPr>
          <p:nvPr/>
        </p:nvCxnSpPr>
        <p:spPr>
          <a:xfrm flipH="1" flipV="1">
            <a:off x="5894653" y="4267200"/>
            <a:ext cx="1" cy="1104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/>
          <p:nvPr/>
        </p:nvCxnSpPr>
        <p:spPr>
          <a:xfrm>
            <a:off x="5939806" y="3582516"/>
            <a:ext cx="904205" cy="446500"/>
          </a:xfrm>
          <a:prstGeom prst="bentConnector3">
            <a:avLst>
              <a:gd name="adj1" fmla="val 50000"/>
            </a:avLst>
          </a:prstGeom>
          <a:ln w="25400">
            <a:headEnd type="arrow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863676" y="5371980"/>
                <a:ext cx="520020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676" y="5371980"/>
                <a:ext cx="520020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6863675" y="3805535"/>
            <a:ext cx="52002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7123685" y="2590800"/>
            <a:ext cx="0" cy="12315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3" idx="0"/>
            <a:endCxn id="54" idx="2"/>
          </p:cNvCxnSpPr>
          <p:nvPr/>
        </p:nvCxnSpPr>
        <p:spPr>
          <a:xfrm flipH="1" flipV="1">
            <a:off x="7123685" y="4267200"/>
            <a:ext cx="1" cy="1104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/>
          <p:nvPr/>
        </p:nvCxnSpPr>
        <p:spPr>
          <a:xfrm>
            <a:off x="7123685" y="3582516"/>
            <a:ext cx="949358" cy="446500"/>
          </a:xfrm>
          <a:prstGeom prst="bentConnector3">
            <a:avLst>
              <a:gd name="adj1" fmla="val 50000"/>
            </a:avLst>
          </a:prstGeom>
          <a:ln w="25400">
            <a:headEnd type="arrow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6712493" y="5848290"/>
                <a:ext cx="8271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493" y="5848290"/>
                <a:ext cx="827150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8087033" y="5371980"/>
                <a:ext cx="520020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033" y="5371980"/>
                <a:ext cx="520020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8087032" y="3805535"/>
            <a:ext cx="52002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8347042" y="2590800"/>
            <a:ext cx="0" cy="12147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9" idx="0"/>
            <a:endCxn id="60" idx="2"/>
          </p:cNvCxnSpPr>
          <p:nvPr/>
        </p:nvCxnSpPr>
        <p:spPr>
          <a:xfrm flipH="1" flipV="1">
            <a:off x="8347042" y="4267200"/>
            <a:ext cx="1" cy="1104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7935850" y="5848290"/>
                <a:ext cx="8271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850" y="5848290"/>
                <a:ext cx="827150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472157" y="2070677"/>
                <a:ext cx="4726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57" y="2070677"/>
                <a:ext cx="47262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1773081" y="2070677"/>
                <a:ext cx="4726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081" y="2070677"/>
                <a:ext cx="472629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3048000" y="2097197"/>
                <a:ext cx="4726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097197"/>
                <a:ext cx="47262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5655020" y="2058500"/>
                <a:ext cx="4726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020" y="2058500"/>
                <a:ext cx="472629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6955944" y="2058500"/>
                <a:ext cx="4726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944" y="2058500"/>
                <a:ext cx="472629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8149606" y="2085020"/>
                <a:ext cx="4726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606" y="2085020"/>
                <a:ext cx="472629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/>
          <p:cNvSpPr txBox="1"/>
          <p:nvPr/>
        </p:nvSpPr>
        <p:spPr>
          <a:xfrm>
            <a:off x="944786" y="304800"/>
            <a:ext cx="3476538" cy="1323439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Recurrent layer (</a:t>
            </a:r>
            <a:r>
              <a:rPr lang="en-US" sz="2000" dirty="0" err="1"/>
              <a:t>SimpleRNN</a:t>
            </a:r>
            <a:r>
              <a:rPr lang="en-US" sz="2000" dirty="0"/>
              <a:t>, LSTM, GRU) processing information in chronological order.</a:t>
            </a:r>
          </a:p>
        </p:txBody>
      </p:sp>
      <p:cxnSp>
        <p:nvCxnSpPr>
          <p:cNvPr id="97" name="Straight Arrow Connector 96"/>
          <p:cNvCxnSpPr>
            <a:stCxn id="96" idx="2"/>
          </p:cNvCxnSpPr>
          <p:nvPr/>
        </p:nvCxnSpPr>
        <p:spPr>
          <a:xfrm flipH="1">
            <a:off x="2519711" y="1628239"/>
            <a:ext cx="163344" cy="1572161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257800" y="304800"/>
            <a:ext cx="3476538" cy="1323439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Recurrent layer (</a:t>
            </a:r>
            <a:r>
              <a:rPr lang="en-US" sz="2000" dirty="0" err="1"/>
              <a:t>SimpleRNN</a:t>
            </a:r>
            <a:r>
              <a:rPr lang="en-US" sz="2000" dirty="0"/>
              <a:t>, LSTM, GRU) processing information in </a:t>
            </a:r>
            <a:r>
              <a:rPr lang="en-US" sz="2000" b="1" u="sng" dirty="0"/>
              <a:t>REVERSE </a:t>
            </a:r>
            <a:r>
              <a:rPr lang="en-US" sz="2000" dirty="0"/>
              <a:t>chronological order.</a:t>
            </a:r>
          </a:p>
        </p:txBody>
      </p:sp>
      <p:cxnSp>
        <p:nvCxnSpPr>
          <p:cNvPr id="104" name="Straight Arrow Connector 103"/>
          <p:cNvCxnSpPr>
            <a:stCxn id="103" idx="2"/>
          </p:cNvCxnSpPr>
          <p:nvPr/>
        </p:nvCxnSpPr>
        <p:spPr>
          <a:xfrm flipH="1">
            <a:off x="6832725" y="1628239"/>
            <a:ext cx="163344" cy="1572161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6981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Oval 104"/>
          <p:cNvSpPr/>
          <p:nvPr/>
        </p:nvSpPr>
        <p:spPr>
          <a:xfrm>
            <a:off x="5334000" y="3200400"/>
            <a:ext cx="3657600" cy="1524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52401" y="3200400"/>
            <a:ext cx="3657600" cy="1524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4800" y="5848290"/>
                <a:ext cx="8271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848290"/>
                <a:ext cx="827150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1" y="5371980"/>
                <a:ext cx="520020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5371980"/>
                <a:ext cx="520020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57200" y="3805535"/>
            <a:ext cx="52002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728082" y="2590800"/>
            <a:ext cx="3876" cy="12315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0"/>
            <a:endCxn id="12" idx="2"/>
          </p:cNvCxnSpPr>
          <p:nvPr/>
        </p:nvCxnSpPr>
        <p:spPr>
          <a:xfrm flipH="1" flipV="1">
            <a:off x="717210" y="4267200"/>
            <a:ext cx="1" cy="1104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>
            <a:off x="728082" y="3544185"/>
            <a:ext cx="938486" cy="484831"/>
          </a:xfrm>
          <a:prstGeom prst="bent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686233" y="5371980"/>
                <a:ext cx="520020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233" y="5371980"/>
                <a:ext cx="52002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686232" y="3805535"/>
            <a:ext cx="52002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1980229" y="2590800"/>
            <a:ext cx="972" cy="12147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5" idx="0"/>
            <a:endCxn id="36" idx="2"/>
          </p:cNvCxnSpPr>
          <p:nvPr/>
        </p:nvCxnSpPr>
        <p:spPr>
          <a:xfrm flipH="1" flipV="1">
            <a:off x="1946242" y="4267200"/>
            <a:ext cx="1" cy="1104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>
            <a:off x="1980229" y="3582516"/>
            <a:ext cx="915371" cy="446500"/>
          </a:xfrm>
          <a:prstGeom prst="bent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535050" y="5848290"/>
                <a:ext cx="8271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050" y="5848290"/>
                <a:ext cx="8271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909590" y="5371980"/>
                <a:ext cx="520020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590" y="5371980"/>
                <a:ext cx="52002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2909589" y="3805535"/>
            <a:ext cx="52002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3276600" y="2590800"/>
            <a:ext cx="13990" cy="12147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1" idx="0"/>
            <a:endCxn id="42" idx="2"/>
          </p:cNvCxnSpPr>
          <p:nvPr/>
        </p:nvCxnSpPr>
        <p:spPr>
          <a:xfrm flipH="1" flipV="1">
            <a:off x="3169599" y="4267200"/>
            <a:ext cx="1" cy="1104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758407" y="5848290"/>
                <a:ext cx="8271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407" y="5848290"/>
                <a:ext cx="82715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482243" y="5848290"/>
                <a:ext cx="8271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243" y="5848290"/>
                <a:ext cx="82715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634644" y="5371980"/>
                <a:ext cx="520020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644" y="5371980"/>
                <a:ext cx="52002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5634643" y="3805535"/>
            <a:ext cx="52002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5939806" y="2590800"/>
            <a:ext cx="0" cy="12147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8" idx="0"/>
            <a:endCxn id="49" idx="2"/>
          </p:cNvCxnSpPr>
          <p:nvPr/>
        </p:nvCxnSpPr>
        <p:spPr>
          <a:xfrm flipH="1" flipV="1">
            <a:off x="5894653" y="4267200"/>
            <a:ext cx="1" cy="1104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/>
          <p:nvPr/>
        </p:nvCxnSpPr>
        <p:spPr>
          <a:xfrm>
            <a:off x="5939806" y="3582516"/>
            <a:ext cx="904205" cy="446500"/>
          </a:xfrm>
          <a:prstGeom prst="bentConnector3">
            <a:avLst>
              <a:gd name="adj1" fmla="val 50000"/>
            </a:avLst>
          </a:prstGeom>
          <a:ln w="25400">
            <a:headEnd type="arrow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863676" y="5371980"/>
                <a:ext cx="520020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676" y="5371980"/>
                <a:ext cx="520020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6863675" y="3805535"/>
            <a:ext cx="52002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7123685" y="2590800"/>
            <a:ext cx="0" cy="12315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3" idx="0"/>
            <a:endCxn id="54" idx="2"/>
          </p:cNvCxnSpPr>
          <p:nvPr/>
        </p:nvCxnSpPr>
        <p:spPr>
          <a:xfrm flipH="1" flipV="1">
            <a:off x="7123685" y="4267200"/>
            <a:ext cx="1" cy="1104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/>
          <p:nvPr/>
        </p:nvCxnSpPr>
        <p:spPr>
          <a:xfrm>
            <a:off x="7123685" y="3582516"/>
            <a:ext cx="949358" cy="446500"/>
          </a:xfrm>
          <a:prstGeom prst="bentConnector3">
            <a:avLst>
              <a:gd name="adj1" fmla="val 50000"/>
            </a:avLst>
          </a:prstGeom>
          <a:ln w="25400">
            <a:headEnd type="arrow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6712493" y="5848290"/>
                <a:ext cx="8271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493" y="5848290"/>
                <a:ext cx="827150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8087033" y="5371980"/>
                <a:ext cx="520020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033" y="5371980"/>
                <a:ext cx="520020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8087032" y="3805535"/>
            <a:ext cx="52002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8347042" y="2590800"/>
            <a:ext cx="0" cy="12147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9" idx="0"/>
            <a:endCxn id="60" idx="2"/>
          </p:cNvCxnSpPr>
          <p:nvPr/>
        </p:nvCxnSpPr>
        <p:spPr>
          <a:xfrm flipH="1" flipV="1">
            <a:off x="8347042" y="4267200"/>
            <a:ext cx="1" cy="1104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7935850" y="5848290"/>
                <a:ext cx="8271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850" y="5848290"/>
                <a:ext cx="827150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472157" y="2070677"/>
                <a:ext cx="4726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57" y="2070677"/>
                <a:ext cx="47262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1773081" y="2070677"/>
                <a:ext cx="4726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081" y="2070677"/>
                <a:ext cx="472629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3048000" y="2097197"/>
                <a:ext cx="4726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097197"/>
                <a:ext cx="47262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5655020" y="2058500"/>
                <a:ext cx="4726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020" y="2058500"/>
                <a:ext cx="472629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6955944" y="2058500"/>
                <a:ext cx="4726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944" y="2058500"/>
                <a:ext cx="472629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8149606" y="2085020"/>
                <a:ext cx="4726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606" y="2085020"/>
                <a:ext cx="472629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/>
          <p:cNvSpPr txBox="1"/>
          <p:nvPr/>
        </p:nvSpPr>
        <p:spPr>
          <a:xfrm>
            <a:off x="944786" y="304800"/>
            <a:ext cx="3476538" cy="1323439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Recurrent layer (</a:t>
            </a:r>
            <a:r>
              <a:rPr lang="en-US" sz="2000" dirty="0" err="1"/>
              <a:t>SimpleRNN</a:t>
            </a:r>
            <a:r>
              <a:rPr lang="en-US" sz="2000" dirty="0"/>
              <a:t>, LSTM, GRU) processing information in chronological order.</a:t>
            </a:r>
          </a:p>
        </p:txBody>
      </p:sp>
      <p:cxnSp>
        <p:nvCxnSpPr>
          <p:cNvPr id="97" name="Straight Arrow Connector 96"/>
          <p:cNvCxnSpPr>
            <a:stCxn id="96" idx="2"/>
          </p:cNvCxnSpPr>
          <p:nvPr/>
        </p:nvCxnSpPr>
        <p:spPr>
          <a:xfrm flipH="1">
            <a:off x="2519711" y="1628239"/>
            <a:ext cx="163344" cy="1572161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257800" y="304800"/>
            <a:ext cx="3476538" cy="1323439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Recurrent layer (</a:t>
            </a:r>
            <a:r>
              <a:rPr lang="en-US" sz="2000" dirty="0" err="1"/>
              <a:t>SimpleRNN</a:t>
            </a:r>
            <a:r>
              <a:rPr lang="en-US" sz="2000" dirty="0"/>
              <a:t>, LSTM, GRU) processing information in </a:t>
            </a:r>
            <a:r>
              <a:rPr lang="en-US" sz="2000" b="1" u="sng" dirty="0"/>
              <a:t>REVERSE </a:t>
            </a:r>
            <a:r>
              <a:rPr lang="en-US" sz="2000" dirty="0"/>
              <a:t>chronological order.</a:t>
            </a:r>
          </a:p>
        </p:txBody>
      </p:sp>
      <p:cxnSp>
        <p:nvCxnSpPr>
          <p:cNvPr id="104" name="Straight Arrow Connector 103"/>
          <p:cNvCxnSpPr>
            <a:stCxn id="103" idx="2"/>
          </p:cNvCxnSpPr>
          <p:nvPr/>
        </p:nvCxnSpPr>
        <p:spPr>
          <a:xfrm flipH="1">
            <a:off x="6832725" y="1628239"/>
            <a:ext cx="163344" cy="1572161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885775" y="5334000"/>
            <a:ext cx="1372025" cy="1323439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Both layers receive the exact same inputs.</a:t>
            </a:r>
          </a:p>
        </p:txBody>
      </p:sp>
    </p:spTree>
    <p:extLst>
      <p:ext uri="{BB962C8B-B14F-4D97-AF65-F5344CB8AC3E}">
        <p14:creationId xmlns:p14="http://schemas.microsoft.com/office/powerpoint/2010/main" val="27234174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/>
          <p:cNvSpPr/>
          <p:nvPr/>
        </p:nvSpPr>
        <p:spPr>
          <a:xfrm>
            <a:off x="152400" y="3124200"/>
            <a:ext cx="8762999" cy="180296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4800" y="5848290"/>
                <a:ext cx="8271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848290"/>
                <a:ext cx="827150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1" y="5371980"/>
                <a:ext cx="520020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5371980"/>
                <a:ext cx="520020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57200" y="3805535"/>
            <a:ext cx="52002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728082" y="2590800"/>
            <a:ext cx="3876" cy="12315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0"/>
            <a:endCxn id="12" idx="2"/>
          </p:cNvCxnSpPr>
          <p:nvPr/>
        </p:nvCxnSpPr>
        <p:spPr>
          <a:xfrm flipH="1" flipV="1">
            <a:off x="717210" y="4267200"/>
            <a:ext cx="1" cy="1104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>
            <a:off x="728082" y="3544185"/>
            <a:ext cx="938486" cy="484831"/>
          </a:xfrm>
          <a:prstGeom prst="bent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686233" y="5371980"/>
                <a:ext cx="520020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233" y="5371980"/>
                <a:ext cx="52002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686232" y="3805535"/>
            <a:ext cx="52002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1980229" y="2590800"/>
            <a:ext cx="972" cy="12147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5" idx="0"/>
            <a:endCxn id="36" idx="2"/>
          </p:cNvCxnSpPr>
          <p:nvPr/>
        </p:nvCxnSpPr>
        <p:spPr>
          <a:xfrm flipH="1" flipV="1">
            <a:off x="1946242" y="4267200"/>
            <a:ext cx="1" cy="1104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>
            <a:off x="1980229" y="3582516"/>
            <a:ext cx="915371" cy="446500"/>
          </a:xfrm>
          <a:prstGeom prst="bent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535050" y="5848290"/>
                <a:ext cx="8271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050" y="5848290"/>
                <a:ext cx="8271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909590" y="5371980"/>
                <a:ext cx="520020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590" y="5371980"/>
                <a:ext cx="52002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2909589" y="3805535"/>
            <a:ext cx="52002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3276600" y="2590800"/>
            <a:ext cx="13990" cy="12147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1" idx="0"/>
            <a:endCxn id="42" idx="2"/>
          </p:cNvCxnSpPr>
          <p:nvPr/>
        </p:nvCxnSpPr>
        <p:spPr>
          <a:xfrm flipH="1" flipV="1">
            <a:off x="3169599" y="4267200"/>
            <a:ext cx="1" cy="1104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758407" y="5848290"/>
                <a:ext cx="8271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407" y="5848290"/>
                <a:ext cx="82715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482243" y="5848290"/>
                <a:ext cx="8271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243" y="5848290"/>
                <a:ext cx="82715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634644" y="5371980"/>
                <a:ext cx="520020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644" y="5371980"/>
                <a:ext cx="52002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5634643" y="3805535"/>
            <a:ext cx="52002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5939806" y="2590800"/>
            <a:ext cx="0" cy="12147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8" idx="0"/>
            <a:endCxn id="49" idx="2"/>
          </p:cNvCxnSpPr>
          <p:nvPr/>
        </p:nvCxnSpPr>
        <p:spPr>
          <a:xfrm flipH="1" flipV="1">
            <a:off x="5894653" y="4267200"/>
            <a:ext cx="1" cy="1104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/>
          <p:nvPr/>
        </p:nvCxnSpPr>
        <p:spPr>
          <a:xfrm>
            <a:off x="5939806" y="3582516"/>
            <a:ext cx="904205" cy="446500"/>
          </a:xfrm>
          <a:prstGeom prst="bentConnector3">
            <a:avLst>
              <a:gd name="adj1" fmla="val 50000"/>
            </a:avLst>
          </a:prstGeom>
          <a:ln w="25400">
            <a:headEnd type="arrow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863676" y="5371980"/>
                <a:ext cx="520020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676" y="5371980"/>
                <a:ext cx="520020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6863675" y="3805535"/>
            <a:ext cx="52002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7123685" y="2590800"/>
            <a:ext cx="0" cy="12315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3" idx="0"/>
            <a:endCxn id="54" idx="2"/>
          </p:cNvCxnSpPr>
          <p:nvPr/>
        </p:nvCxnSpPr>
        <p:spPr>
          <a:xfrm flipH="1" flipV="1">
            <a:off x="7123685" y="4267200"/>
            <a:ext cx="1" cy="1104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/>
          <p:nvPr/>
        </p:nvCxnSpPr>
        <p:spPr>
          <a:xfrm>
            <a:off x="7123685" y="3582516"/>
            <a:ext cx="949358" cy="446500"/>
          </a:xfrm>
          <a:prstGeom prst="bentConnector3">
            <a:avLst>
              <a:gd name="adj1" fmla="val 50000"/>
            </a:avLst>
          </a:prstGeom>
          <a:ln w="25400">
            <a:headEnd type="arrow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6712493" y="5848290"/>
                <a:ext cx="8271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493" y="5848290"/>
                <a:ext cx="827150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8087033" y="5371980"/>
                <a:ext cx="520020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033" y="5371980"/>
                <a:ext cx="520020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8087032" y="3805535"/>
            <a:ext cx="52002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8347042" y="2590800"/>
            <a:ext cx="0" cy="12147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9" idx="0"/>
            <a:endCxn id="60" idx="2"/>
          </p:cNvCxnSpPr>
          <p:nvPr/>
        </p:nvCxnSpPr>
        <p:spPr>
          <a:xfrm flipH="1" flipV="1">
            <a:off x="8347042" y="4267200"/>
            <a:ext cx="1" cy="1104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7935850" y="5848290"/>
                <a:ext cx="8271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850" y="5848290"/>
                <a:ext cx="827150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472157" y="2070677"/>
                <a:ext cx="4726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57" y="2070677"/>
                <a:ext cx="47262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1773081" y="2070677"/>
                <a:ext cx="4726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081" y="2070677"/>
                <a:ext cx="472629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3048000" y="2097197"/>
                <a:ext cx="4726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097197"/>
                <a:ext cx="47262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5655020" y="2058500"/>
                <a:ext cx="4726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020" y="2058500"/>
                <a:ext cx="472629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6955944" y="2058500"/>
                <a:ext cx="4726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944" y="2058500"/>
                <a:ext cx="472629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8149606" y="2085020"/>
                <a:ext cx="4726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606" y="2085020"/>
                <a:ext cx="472629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/>
          <p:cNvSpPr txBox="1"/>
          <p:nvPr/>
        </p:nvSpPr>
        <p:spPr>
          <a:xfrm>
            <a:off x="1455238" y="282714"/>
            <a:ext cx="6317162" cy="707886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These two recurrent layers, combined, form what we call a </a:t>
            </a:r>
            <a:r>
              <a:rPr lang="en-US" sz="2000" b="1" u="sng" dirty="0"/>
              <a:t>bidirectional layer</a:t>
            </a:r>
            <a:r>
              <a:rPr lang="en-US" sz="2000" dirty="0"/>
              <a:t>.</a:t>
            </a:r>
          </a:p>
        </p:txBody>
      </p:sp>
      <p:cxnSp>
        <p:nvCxnSpPr>
          <p:cNvPr id="97" name="Straight Arrow Connector 96"/>
          <p:cNvCxnSpPr>
            <a:stCxn id="96" idx="2"/>
            <a:endCxn id="75" idx="0"/>
          </p:cNvCxnSpPr>
          <p:nvPr/>
        </p:nvCxnSpPr>
        <p:spPr>
          <a:xfrm flipH="1">
            <a:off x="4533900" y="990600"/>
            <a:ext cx="79919" cy="213360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9287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val 67"/>
          <p:cNvSpPr/>
          <p:nvPr/>
        </p:nvSpPr>
        <p:spPr>
          <a:xfrm>
            <a:off x="152400" y="3124200"/>
            <a:ext cx="8762999" cy="180296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23752" y="1889589"/>
            <a:ext cx="8767847" cy="77741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4800" y="5848290"/>
                <a:ext cx="8271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848290"/>
                <a:ext cx="827150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1" y="5371980"/>
                <a:ext cx="520020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5371980"/>
                <a:ext cx="520020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57200" y="3805535"/>
            <a:ext cx="52002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728082" y="2590800"/>
            <a:ext cx="3876" cy="12315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0"/>
            <a:endCxn id="12" idx="2"/>
          </p:cNvCxnSpPr>
          <p:nvPr/>
        </p:nvCxnSpPr>
        <p:spPr>
          <a:xfrm flipH="1" flipV="1">
            <a:off x="717210" y="4267200"/>
            <a:ext cx="1" cy="1104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>
            <a:off x="728082" y="3544185"/>
            <a:ext cx="938486" cy="484831"/>
          </a:xfrm>
          <a:prstGeom prst="bent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686233" y="5371980"/>
                <a:ext cx="520020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233" y="5371980"/>
                <a:ext cx="52002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686232" y="3805535"/>
            <a:ext cx="52002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1980229" y="2590800"/>
            <a:ext cx="972" cy="12147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5" idx="0"/>
            <a:endCxn id="36" idx="2"/>
          </p:cNvCxnSpPr>
          <p:nvPr/>
        </p:nvCxnSpPr>
        <p:spPr>
          <a:xfrm flipH="1" flipV="1">
            <a:off x="1946242" y="4267200"/>
            <a:ext cx="1" cy="1104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>
            <a:off x="1980229" y="3582516"/>
            <a:ext cx="915371" cy="446500"/>
          </a:xfrm>
          <a:prstGeom prst="bent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535050" y="5848290"/>
                <a:ext cx="8271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050" y="5848290"/>
                <a:ext cx="8271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909590" y="5371980"/>
                <a:ext cx="520020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590" y="5371980"/>
                <a:ext cx="52002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2909589" y="3805535"/>
            <a:ext cx="52002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3276600" y="2590800"/>
            <a:ext cx="13990" cy="12147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1" idx="0"/>
            <a:endCxn id="42" idx="2"/>
          </p:cNvCxnSpPr>
          <p:nvPr/>
        </p:nvCxnSpPr>
        <p:spPr>
          <a:xfrm flipH="1" flipV="1">
            <a:off x="3169599" y="4267200"/>
            <a:ext cx="1" cy="1104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758407" y="5848290"/>
                <a:ext cx="8271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407" y="5848290"/>
                <a:ext cx="82715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482243" y="5848290"/>
                <a:ext cx="8271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243" y="5848290"/>
                <a:ext cx="82715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634644" y="5371980"/>
                <a:ext cx="520020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644" y="5371980"/>
                <a:ext cx="52002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5634643" y="3805535"/>
            <a:ext cx="52002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5939806" y="2590800"/>
            <a:ext cx="0" cy="12147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8" idx="0"/>
            <a:endCxn id="49" idx="2"/>
          </p:cNvCxnSpPr>
          <p:nvPr/>
        </p:nvCxnSpPr>
        <p:spPr>
          <a:xfrm flipH="1" flipV="1">
            <a:off x="5894653" y="4267200"/>
            <a:ext cx="1" cy="1104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/>
          <p:nvPr/>
        </p:nvCxnSpPr>
        <p:spPr>
          <a:xfrm>
            <a:off x="5939806" y="3582516"/>
            <a:ext cx="904205" cy="446500"/>
          </a:xfrm>
          <a:prstGeom prst="bentConnector3">
            <a:avLst>
              <a:gd name="adj1" fmla="val 50000"/>
            </a:avLst>
          </a:prstGeom>
          <a:ln w="25400">
            <a:headEnd type="arrow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863676" y="5371980"/>
                <a:ext cx="520020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676" y="5371980"/>
                <a:ext cx="520020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6863675" y="3805535"/>
            <a:ext cx="52002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7123685" y="2590800"/>
            <a:ext cx="0" cy="12315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3" idx="0"/>
            <a:endCxn id="54" idx="2"/>
          </p:cNvCxnSpPr>
          <p:nvPr/>
        </p:nvCxnSpPr>
        <p:spPr>
          <a:xfrm flipH="1" flipV="1">
            <a:off x="7123685" y="4267200"/>
            <a:ext cx="1" cy="1104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/>
          <p:nvPr/>
        </p:nvCxnSpPr>
        <p:spPr>
          <a:xfrm>
            <a:off x="7123685" y="3582516"/>
            <a:ext cx="949358" cy="446500"/>
          </a:xfrm>
          <a:prstGeom prst="bentConnector3">
            <a:avLst>
              <a:gd name="adj1" fmla="val 50000"/>
            </a:avLst>
          </a:prstGeom>
          <a:ln w="25400">
            <a:headEnd type="arrow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6712493" y="5848290"/>
                <a:ext cx="8271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493" y="5848290"/>
                <a:ext cx="827150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8087033" y="5371980"/>
                <a:ext cx="520020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033" y="5371980"/>
                <a:ext cx="520020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8087032" y="3805535"/>
            <a:ext cx="52002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8347042" y="2590800"/>
            <a:ext cx="0" cy="12147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9" idx="0"/>
            <a:endCxn id="60" idx="2"/>
          </p:cNvCxnSpPr>
          <p:nvPr/>
        </p:nvCxnSpPr>
        <p:spPr>
          <a:xfrm flipH="1" flipV="1">
            <a:off x="8347042" y="4267200"/>
            <a:ext cx="1" cy="1104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7935850" y="5848290"/>
                <a:ext cx="8271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850" y="5848290"/>
                <a:ext cx="827150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472157" y="2070677"/>
                <a:ext cx="4726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57" y="2070677"/>
                <a:ext cx="47262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1773081" y="2070677"/>
                <a:ext cx="4726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081" y="2070677"/>
                <a:ext cx="472629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3048000" y="2097197"/>
                <a:ext cx="4726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097197"/>
                <a:ext cx="47262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5655020" y="2058500"/>
                <a:ext cx="4726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020" y="2058500"/>
                <a:ext cx="472629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6955944" y="2058500"/>
                <a:ext cx="4726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944" y="2058500"/>
                <a:ext cx="472629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8149606" y="2085020"/>
                <a:ext cx="4726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606" y="2085020"/>
                <a:ext cx="472629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/>
          <p:cNvSpPr txBox="1"/>
          <p:nvPr/>
        </p:nvSpPr>
        <p:spPr>
          <a:xfrm>
            <a:off x="1455238" y="282714"/>
            <a:ext cx="6317162" cy="707886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The output of the bidirectional layer is the concatenation of the outputs of the two recurrent layers.</a:t>
            </a:r>
          </a:p>
        </p:txBody>
      </p:sp>
      <p:cxnSp>
        <p:nvCxnSpPr>
          <p:cNvPr id="97" name="Straight Arrow Connector 96"/>
          <p:cNvCxnSpPr>
            <a:stCxn id="96" idx="2"/>
            <a:endCxn id="66" idx="0"/>
          </p:cNvCxnSpPr>
          <p:nvPr/>
        </p:nvCxnSpPr>
        <p:spPr>
          <a:xfrm flipH="1">
            <a:off x="4607676" y="990600"/>
            <a:ext cx="6143" cy="898989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4300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Bidirectional Layers in </a:t>
            </a:r>
            <a:r>
              <a:rPr lang="en-US" dirty="0" err="1"/>
              <a:t>Keras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model = </a:t>
            </a:r>
            <a:r>
              <a:rPr lang="en-US" sz="2400" dirty="0" err="1"/>
              <a:t>keras.Sequential</a:t>
            </a:r>
            <a:r>
              <a:rPr lang="en-US" sz="2400" dirty="0"/>
              <a:t>([</a:t>
            </a:r>
            <a:r>
              <a:rPr lang="en-US" sz="2400" dirty="0" err="1"/>
              <a:t>keras.Input</a:t>
            </a:r>
            <a:r>
              <a:rPr lang="en-US" sz="2400" dirty="0"/>
              <a:t>(shape=</a:t>
            </a:r>
            <a:r>
              <a:rPr lang="en-US" sz="2400" dirty="0" err="1"/>
              <a:t>input_shape</a:t>
            </a:r>
            <a:r>
              <a:rPr lang="en-US" sz="2400" dirty="0"/>
              <a:t>),</a:t>
            </a:r>
          </a:p>
          <a:p>
            <a:pPr marL="0" indent="0">
              <a:buNone/>
            </a:pPr>
            <a:r>
              <a:rPr lang="en-US" sz="2400" dirty="0"/>
              <a:t>                          </a:t>
            </a:r>
            <a:r>
              <a:rPr lang="en-US" sz="2400" dirty="0" err="1"/>
              <a:t>keras.layers.Bidirectional</a:t>
            </a:r>
            <a:r>
              <a:rPr lang="en-US" sz="2400" dirty="0"/>
              <a:t>(</a:t>
            </a:r>
            <a:r>
              <a:rPr lang="en-US" sz="2400" dirty="0" err="1"/>
              <a:t>keras.layers.LSTM</a:t>
            </a:r>
            <a:r>
              <a:rPr lang="en-US" sz="2400" dirty="0"/>
              <a:t>(32)),</a:t>
            </a:r>
          </a:p>
          <a:p>
            <a:pPr marL="0" indent="0">
              <a:buNone/>
            </a:pPr>
            <a:r>
              <a:rPr lang="en-US" sz="2400" dirty="0"/>
              <a:t>                          </a:t>
            </a:r>
            <a:r>
              <a:rPr lang="en-US" sz="2400" dirty="0" err="1"/>
              <a:t>keras.layers.Dense</a:t>
            </a:r>
            <a:r>
              <a:rPr lang="en-US" sz="2400" dirty="0"/>
              <a:t>(1),])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 Bidirectional layer takes as argument a recurrent layer.</a:t>
            </a:r>
          </a:p>
          <a:p>
            <a:r>
              <a:rPr lang="en-US" sz="2400" dirty="0"/>
              <a:t>The Bidirectional layer creates two replicas of the recurrent layer.</a:t>
            </a:r>
          </a:p>
          <a:p>
            <a:pPr lvl="1"/>
            <a:r>
              <a:rPr lang="en-US" sz="2000" dirty="0"/>
              <a:t>The first replica processes information in chronological order.</a:t>
            </a:r>
          </a:p>
          <a:p>
            <a:pPr lvl="1"/>
            <a:r>
              <a:rPr lang="en-US" sz="2000" dirty="0"/>
              <a:t>The second replica processes information in </a:t>
            </a:r>
            <a:r>
              <a:rPr lang="en-US" sz="2000" dirty="0" err="1"/>
              <a:t>antichronological</a:t>
            </a:r>
            <a:r>
              <a:rPr lang="en-US" sz="2000" dirty="0"/>
              <a:t> order.</a:t>
            </a:r>
          </a:p>
          <a:p>
            <a:r>
              <a:rPr lang="en-US" sz="2400" dirty="0"/>
              <a:t>The output of the Bidirectional layer is the concatenated output of the two replicas.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0240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4876800"/>
          </a:xfrm>
        </p:spPr>
        <p:txBody>
          <a:bodyPr/>
          <a:lstStyle/>
          <a:p>
            <a:r>
              <a:rPr lang="en-US" sz="2400" dirty="0"/>
              <a:t>Recurrent layers process information one time step at a time.</a:t>
            </a:r>
          </a:p>
          <a:p>
            <a:r>
              <a:rPr lang="en-US" sz="2400" dirty="0"/>
              <a:t>The most simple recurrent layer is </a:t>
            </a:r>
            <a:r>
              <a:rPr lang="en-US" sz="2400" dirty="0" err="1"/>
              <a:t>SimpleRNN</a:t>
            </a:r>
            <a:r>
              <a:rPr lang="en-US" sz="2400" dirty="0"/>
              <a:t>.</a:t>
            </a:r>
          </a:p>
          <a:p>
            <a:r>
              <a:rPr lang="en-US" sz="2400" dirty="0"/>
              <a:t>The LSTM layer is a more complicated recurrent layer, that allows the model to learn when to remember old information and when to replace that “memory” with new information.</a:t>
            </a:r>
          </a:p>
          <a:p>
            <a:r>
              <a:rPr lang="en-US" sz="2400" dirty="0"/>
              <a:t>Recurrent dropout must be handled differently than regular dropout, using optional parameters when creating the recurrent layers.</a:t>
            </a:r>
          </a:p>
          <a:p>
            <a:pPr lvl="1"/>
            <a:r>
              <a:rPr lang="en-US" sz="2000" b="1" dirty="0"/>
              <a:t>dropout</a:t>
            </a:r>
            <a:r>
              <a:rPr lang="en-US" sz="2000" dirty="0"/>
              <a:t> for weights connecting the previous layer to the recurrent layer.</a:t>
            </a:r>
          </a:p>
          <a:p>
            <a:pPr lvl="1"/>
            <a:r>
              <a:rPr lang="en-US" sz="2000" b="1" dirty="0" err="1"/>
              <a:t>recurrent_dropout</a:t>
            </a:r>
            <a:r>
              <a:rPr lang="en-US" sz="2000" b="1" dirty="0"/>
              <a:t> </a:t>
            </a:r>
            <a:r>
              <a:rPr lang="en-US" sz="2000" dirty="0"/>
              <a:t>for weights connecting outputs of the recurrent layer from previous time to the current time step.</a:t>
            </a:r>
          </a:p>
          <a:p>
            <a:r>
              <a:rPr lang="en-US" sz="2400" dirty="0"/>
              <a:t>Bidirectional layers allow processing information both in chronological and in </a:t>
            </a:r>
            <a:r>
              <a:rPr lang="en-US" sz="2400" dirty="0" err="1"/>
              <a:t>antichronological</a:t>
            </a:r>
            <a:r>
              <a:rPr lang="en-US" sz="2400" dirty="0"/>
              <a:t> order.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967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RNN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79550"/>
            <a:ext cx="8458200" cy="4876800"/>
          </a:xfrm>
        </p:spPr>
        <p:txBody>
          <a:bodyPr/>
          <a:lstStyle/>
          <a:p>
            <a:r>
              <a:rPr lang="en-US" sz="2400" dirty="0"/>
              <a:t>The second layer is a </a:t>
            </a:r>
            <a:r>
              <a:rPr lang="en-US" sz="2400" b="1" u="sng" dirty="0"/>
              <a:t>recurrent</a:t>
            </a:r>
            <a:r>
              <a:rPr lang="en-US" sz="2400" dirty="0"/>
              <a:t> layer.</a:t>
            </a:r>
          </a:p>
          <a:p>
            <a:pPr lvl="1"/>
            <a:r>
              <a:rPr lang="en-US" sz="2000" dirty="0"/>
              <a:t>Because of this layer, </a:t>
            </a:r>
            <a:r>
              <a:rPr lang="en-US" sz="2000" b="1" u="sng" dirty="0"/>
              <a:t>this network is not a feedforward neural network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In a feedforward neural network, the inputs to a layer come from the outputs of the previous layer.</a:t>
            </a:r>
          </a:p>
          <a:p>
            <a:pPr lvl="1"/>
            <a:r>
              <a:rPr lang="en-US" sz="2000" dirty="0"/>
              <a:t>Here, some inputs to the second layer come from the second layer itself.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381000" y="3581400"/>
            <a:ext cx="8153400" cy="3156711"/>
            <a:chOff x="381000" y="3581400"/>
            <a:chExt cx="8153400" cy="31567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7696798" y="5225289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6798" y="5225289"/>
                  <a:ext cx="837602" cy="41351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Oval 44"/>
                <p:cNvSpPr/>
                <p:nvPr/>
              </p:nvSpPr>
              <p:spPr>
                <a:xfrm>
                  <a:off x="18676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Oval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7654" y="5673256"/>
                  <a:ext cx="799346" cy="65399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Arrow Connector 45"/>
            <p:cNvCxnSpPr>
              <a:stCxn id="47" idx="0"/>
              <a:endCxn id="51" idx="3"/>
            </p:cNvCxnSpPr>
            <p:nvPr/>
          </p:nvCxnSpPr>
          <p:spPr>
            <a:xfrm flipV="1">
              <a:off x="10092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val 46"/>
                <p:cNvSpPr/>
                <p:nvPr/>
              </p:nvSpPr>
              <p:spPr>
                <a:xfrm>
                  <a:off x="6096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Oval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5670606"/>
                  <a:ext cx="799346" cy="653994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Oval 50"/>
                <p:cNvSpPr/>
                <p:nvPr/>
              </p:nvSpPr>
              <p:spPr>
                <a:xfrm>
                  <a:off x="12192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Oval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648200"/>
                  <a:ext cx="799346" cy="65399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Arrow Connector 51"/>
            <p:cNvCxnSpPr>
              <a:stCxn id="45" idx="0"/>
              <a:endCxn id="51" idx="5"/>
            </p:cNvCxnSpPr>
            <p:nvPr/>
          </p:nvCxnSpPr>
          <p:spPr>
            <a:xfrm flipH="1" flipV="1">
              <a:off x="19014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51" idx="0"/>
            </p:cNvCxnSpPr>
            <p:nvPr/>
          </p:nvCxnSpPr>
          <p:spPr>
            <a:xfrm flipV="1">
              <a:off x="16188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lbow Connector 53"/>
            <p:cNvCxnSpPr>
              <a:endCxn id="60" idx="2"/>
            </p:cNvCxnSpPr>
            <p:nvPr/>
          </p:nvCxnSpPr>
          <p:spPr>
            <a:xfrm>
              <a:off x="1628209" y="4375911"/>
              <a:ext cx="2486591" cy="599286"/>
            </a:xfrm>
            <a:prstGeom prst="bentConnector3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Oval 54"/>
                <p:cNvSpPr/>
                <p:nvPr/>
              </p:nvSpPr>
              <p:spPr>
                <a:xfrm>
                  <a:off x="47632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Oval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3254" y="5673256"/>
                  <a:ext cx="799346" cy="653994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Arrow Connector 55"/>
            <p:cNvCxnSpPr>
              <a:stCxn id="59" idx="0"/>
              <a:endCxn id="60" idx="3"/>
            </p:cNvCxnSpPr>
            <p:nvPr/>
          </p:nvCxnSpPr>
          <p:spPr>
            <a:xfrm flipV="1">
              <a:off x="39048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Oval 58"/>
                <p:cNvSpPr/>
                <p:nvPr/>
              </p:nvSpPr>
              <p:spPr>
                <a:xfrm>
                  <a:off x="35052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Oval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5670606"/>
                  <a:ext cx="799346" cy="653994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Oval 59"/>
                <p:cNvSpPr/>
                <p:nvPr/>
              </p:nvSpPr>
              <p:spPr>
                <a:xfrm>
                  <a:off x="41148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Oval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4648200"/>
                  <a:ext cx="799346" cy="653994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Arrow Connector 60"/>
            <p:cNvCxnSpPr>
              <a:stCxn id="55" idx="0"/>
              <a:endCxn id="60" idx="5"/>
            </p:cNvCxnSpPr>
            <p:nvPr/>
          </p:nvCxnSpPr>
          <p:spPr>
            <a:xfrm flipH="1" flipV="1">
              <a:off x="47970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60" idx="0"/>
            </p:cNvCxnSpPr>
            <p:nvPr/>
          </p:nvCxnSpPr>
          <p:spPr>
            <a:xfrm flipV="1">
              <a:off x="45144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lbow Connector 62"/>
            <p:cNvCxnSpPr>
              <a:endCxn id="70" idx="2"/>
            </p:cNvCxnSpPr>
            <p:nvPr/>
          </p:nvCxnSpPr>
          <p:spPr>
            <a:xfrm>
              <a:off x="4523809" y="4363323"/>
              <a:ext cx="2334191" cy="611874"/>
            </a:xfrm>
            <a:prstGeom prst="bentConnector3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Oval 63"/>
                <p:cNvSpPr/>
                <p:nvPr/>
              </p:nvSpPr>
              <p:spPr>
                <a:xfrm>
                  <a:off x="75064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1,3,2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Oval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6454" y="5673256"/>
                  <a:ext cx="799346" cy="653994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Straight Arrow Connector 64"/>
            <p:cNvCxnSpPr>
              <a:stCxn id="66" idx="0"/>
              <a:endCxn id="70" idx="3"/>
            </p:cNvCxnSpPr>
            <p:nvPr/>
          </p:nvCxnSpPr>
          <p:spPr>
            <a:xfrm flipV="1">
              <a:off x="66480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Oval 65"/>
                <p:cNvSpPr/>
                <p:nvPr/>
              </p:nvSpPr>
              <p:spPr>
                <a:xfrm>
                  <a:off x="62484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1,3,1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Oval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8400" y="5670606"/>
                  <a:ext cx="799346" cy="653994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Oval 69"/>
                <p:cNvSpPr/>
                <p:nvPr/>
              </p:nvSpPr>
              <p:spPr>
                <a:xfrm>
                  <a:off x="68580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Oval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4648200"/>
                  <a:ext cx="799346" cy="653994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1" name="Straight Arrow Connector 70"/>
            <p:cNvCxnSpPr>
              <a:stCxn id="64" idx="0"/>
              <a:endCxn id="70" idx="5"/>
            </p:cNvCxnSpPr>
            <p:nvPr/>
          </p:nvCxnSpPr>
          <p:spPr>
            <a:xfrm flipH="1" flipV="1">
              <a:off x="75402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70" idx="0"/>
            </p:cNvCxnSpPr>
            <p:nvPr/>
          </p:nvCxnSpPr>
          <p:spPr>
            <a:xfrm flipV="1">
              <a:off x="72576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6858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6324600"/>
                  <a:ext cx="637289" cy="41351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ectangle 103"/>
                <p:cNvSpPr/>
                <p:nvPr/>
              </p:nvSpPr>
              <p:spPr>
                <a:xfrm>
                  <a:off x="19535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4" name="Rectangle 1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511" y="6324600"/>
                  <a:ext cx="637289" cy="41351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/>
                <p:cNvSpPr/>
                <p:nvPr/>
              </p:nvSpPr>
              <p:spPr>
                <a:xfrm>
                  <a:off x="35814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5" name="Rectangle 10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400" y="6324600"/>
                  <a:ext cx="637289" cy="41351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Rectangle 105"/>
                <p:cNvSpPr/>
                <p:nvPr/>
              </p:nvSpPr>
              <p:spPr>
                <a:xfrm>
                  <a:off x="48491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6" name="Rectangle 1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9111" y="6324600"/>
                  <a:ext cx="637289" cy="41351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106"/>
                <p:cNvSpPr/>
                <p:nvPr/>
              </p:nvSpPr>
              <p:spPr>
                <a:xfrm>
                  <a:off x="63246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7" name="Rectangle 10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6324600"/>
                  <a:ext cx="637289" cy="41351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/>
                <p:cNvSpPr/>
                <p:nvPr/>
              </p:nvSpPr>
              <p:spPr>
                <a:xfrm>
                  <a:off x="75923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8" name="Rectangle 10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2311" y="6324600"/>
                  <a:ext cx="637289" cy="41351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/>
                <p:cNvSpPr/>
                <p:nvPr/>
              </p:nvSpPr>
              <p:spPr>
                <a:xfrm>
                  <a:off x="1267711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9" name="Rectangle 1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7711" y="3581400"/>
                  <a:ext cx="637289" cy="413511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/>
                <p:cNvSpPr/>
                <p:nvPr/>
              </p:nvSpPr>
              <p:spPr>
                <a:xfrm>
                  <a:off x="4163311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0" name="Rectangle 10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3311" y="3581400"/>
                  <a:ext cx="637289" cy="41351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110"/>
                <p:cNvSpPr/>
                <p:nvPr/>
              </p:nvSpPr>
              <p:spPr>
                <a:xfrm>
                  <a:off x="6858000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1" name="Rectangle 1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3581400"/>
                  <a:ext cx="637289" cy="413511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Rectangle 111"/>
                <p:cNvSpPr/>
                <p:nvPr/>
              </p:nvSpPr>
              <p:spPr>
                <a:xfrm>
                  <a:off x="3810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2" name="Rectangle 1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5137911"/>
                  <a:ext cx="837602" cy="41351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/>
                <p:cNvSpPr/>
                <p:nvPr/>
              </p:nvSpPr>
              <p:spPr>
                <a:xfrm>
                  <a:off x="2057998" y="5181600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3" name="Rectangle 1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998" y="5181600"/>
                  <a:ext cx="837602" cy="41351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/>
                <p:cNvSpPr/>
                <p:nvPr/>
              </p:nvSpPr>
              <p:spPr>
                <a:xfrm>
                  <a:off x="32766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4" name="Rectangle 1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6600" y="5137911"/>
                  <a:ext cx="837602" cy="41351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/>
                <p:cNvSpPr/>
                <p:nvPr/>
              </p:nvSpPr>
              <p:spPr>
                <a:xfrm>
                  <a:off x="4953000" y="5181600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5" name="Rectangle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5181600"/>
                  <a:ext cx="837602" cy="413511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/>
                <p:cNvSpPr/>
                <p:nvPr/>
              </p:nvSpPr>
              <p:spPr>
                <a:xfrm>
                  <a:off x="60198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6" name="Rectangle 1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800" y="5137911"/>
                  <a:ext cx="837602" cy="41351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/>
                <p:cNvSpPr/>
                <p:nvPr/>
              </p:nvSpPr>
              <p:spPr>
                <a:xfrm>
                  <a:off x="2819400" y="4375911"/>
                  <a:ext cx="656975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7" name="Rectangle 1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00" y="4375911"/>
                  <a:ext cx="656975" cy="413511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/>
                <p:cNvSpPr/>
                <p:nvPr/>
              </p:nvSpPr>
              <p:spPr>
                <a:xfrm>
                  <a:off x="5638800" y="4375911"/>
                  <a:ext cx="656975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8" name="Rectangle 1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8800" y="4375911"/>
                  <a:ext cx="656975" cy="413511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3079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RNN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79550"/>
                <a:ext cx="8458200" cy="4876800"/>
              </a:xfrm>
            </p:spPr>
            <p:txBody>
              <a:bodyPr/>
              <a:lstStyle/>
              <a:p>
                <a:r>
                  <a:rPr lang="en-US" sz="2000" dirty="0"/>
                  <a:t>Notice that unit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2,2</m:t>
                        </m:r>
                      </m:sub>
                    </m:sSub>
                  </m:oMath>
                </a14:m>
                <a:r>
                  <a:rPr lang="en-US" sz="2000" dirty="0"/>
                  <a:t> receives inputs not only from input units, but also from second-layer unit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2,1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Similarly, unit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/>
                  <a:t> receives inputs not only from input units, but also from second-layer unit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These connections between units of the same layer are called </a:t>
                </a:r>
                <a:r>
                  <a:rPr lang="en-US" sz="2000" b="1" u="sng" dirty="0"/>
                  <a:t>recurrent connections.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79550"/>
                <a:ext cx="8458200" cy="4876800"/>
              </a:xfrm>
              <a:blipFill>
                <a:blip r:embed="rId3"/>
                <a:stretch>
                  <a:fillRect l="-649" t="-625" r="-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7696798" y="5225289"/>
                <a:ext cx="837602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798" y="5225289"/>
                <a:ext cx="837602" cy="413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81000" y="3581400"/>
            <a:ext cx="7924800" cy="3156711"/>
            <a:chOff x="381000" y="3581400"/>
            <a:chExt cx="7924800" cy="31567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val 48"/>
                <p:cNvSpPr/>
                <p:nvPr/>
              </p:nvSpPr>
              <p:spPr>
                <a:xfrm>
                  <a:off x="18676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Oval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7654" y="5673256"/>
                  <a:ext cx="799346" cy="653994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Arrow Connector 49"/>
            <p:cNvCxnSpPr>
              <a:stCxn id="57" idx="0"/>
              <a:endCxn id="58" idx="3"/>
            </p:cNvCxnSpPr>
            <p:nvPr/>
          </p:nvCxnSpPr>
          <p:spPr>
            <a:xfrm flipV="1">
              <a:off x="10092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Oval 56"/>
                <p:cNvSpPr/>
                <p:nvPr/>
              </p:nvSpPr>
              <p:spPr>
                <a:xfrm>
                  <a:off x="6096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Oval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5670606"/>
                  <a:ext cx="799346" cy="65399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Oval 57"/>
                <p:cNvSpPr/>
                <p:nvPr/>
              </p:nvSpPr>
              <p:spPr>
                <a:xfrm>
                  <a:off x="12192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Oval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648200"/>
                  <a:ext cx="799346" cy="653994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Straight Arrow Connector 67"/>
            <p:cNvCxnSpPr>
              <a:stCxn id="49" idx="0"/>
              <a:endCxn id="58" idx="5"/>
            </p:cNvCxnSpPr>
            <p:nvPr/>
          </p:nvCxnSpPr>
          <p:spPr>
            <a:xfrm flipH="1" flipV="1">
              <a:off x="19014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58" idx="0"/>
            </p:cNvCxnSpPr>
            <p:nvPr/>
          </p:nvCxnSpPr>
          <p:spPr>
            <a:xfrm flipV="1">
              <a:off x="16188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Elbow Connector 72"/>
            <p:cNvCxnSpPr>
              <a:endCxn id="77" idx="2"/>
            </p:cNvCxnSpPr>
            <p:nvPr/>
          </p:nvCxnSpPr>
          <p:spPr>
            <a:xfrm>
              <a:off x="1628209" y="4375911"/>
              <a:ext cx="2486591" cy="599286"/>
            </a:xfrm>
            <a:prstGeom prst="bentConnector3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Oval 73"/>
                <p:cNvSpPr/>
                <p:nvPr/>
              </p:nvSpPr>
              <p:spPr>
                <a:xfrm>
                  <a:off x="47632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Oval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3254" y="5673256"/>
                  <a:ext cx="799346" cy="653994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Arrow Connector 74"/>
            <p:cNvCxnSpPr>
              <a:stCxn id="76" idx="0"/>
              <a:endCxn id="77" idx="3"/>
            </p:cNvCxnSpPr>
            <p:nvPr/>
          </p:nvCxnSpPr>
          <p:spPr>
            <a:xfrm flipV="1">
              <a:off x="39048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Oval 75"/>
                <p:cNvSpPr/>
                <p:nvPr/>
              </p:nvSpPr>
              <p:spPr>
                <a:xfrm>
                  <a:off x="35052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Oval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5670606"/>
                  <a:ext cx="799346" cy="653994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Oval 76"/>
                <p:cNvSpPr/>
                <p:nvPr/>
              </p:nvSpPr>
              <p:spPr>
                <a:xfrm>
                  <a:off x="41148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Oval 7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4648200"/>
                  <a:ext cx="799346" cy="653994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" name="Straight Arrow Connector 77"/>
            <p:cNvCxnSpPr>
              <a:stCxn id="74" idx="0"/>
              <a:endCxn id="77" idx="5"/>
            </p:cNvCxnSpPr>
            <p:nvPr/>
          </p:nvCxnSpPr>
          <p:spPr>
            <a:xfrm flipH="1" flipV="1">
              <a:off x="47970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77" idx="0"/>
            </p:cNvCxnSpPr>
            <p:nvPr/>
          </p:nvCxnSpPr>
          <p:spPr>
            <a:xfrm flipV="1">
              <a:off x="45144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Elbow Connector 79"/>
            <p:cNvCxnSpPr>
              <a:endCxn id="84" idx="2"/>
            </p:cNvCxnSpPr>
            <p:nvPr/>
          </p:nvCxnSpPr>
          <p:spPr>
            <a:xfrm>
              <a:off x="4523809" y="4363323"/>
              <a:ext cx="2334191" cy="611874"/>
            </a:xfrm>
            <a:prstGeom prst="bentConnector3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Oval 80"/>
                <p:cNvSpPr/>
                <p:nvPr/>
              </p:nvSpPr>
              <p:spPr>
                <a:xfrm>
                  <a:off x="75064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1,3,2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Oval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6454" y="5673256"/>
                  <a:ext cx="799346" cy="653994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2" name="Straight Arrow Connector 81"/>
            <p:cNvCxnSpPr>
              <a:stCxn id="83" idx="0"/>
              <a:endCxn id="84" idx="3"/>
            </p:cNvCxnSpPr>
            <p:nvPr/>
          </p:nvCxnSpPr>
          <p:spPr>
            <a:xfrm flipV="1">
              <a:off x="66480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Oval 82"/>
                <p:cNvSpPr/>
                <p:nvPr/>
              </p:nvSpPr>
              <p:spPr>
                <a:xfrm>
                  <a:off x="62484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1,3,1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Oval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8400" y="5670606"/>
                  <a:ext cx="799346" cy="653994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Oval 83"/>
                <p:cNvSpPr/>
                <p:nvPr/>
              </p:nvSpPr>
              <p:spPr>
                <a:xfrm>
                  <a:off x="68580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Oval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4648200"/>
                  <a:ext cx="799346" cy="653994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84"/>
            <p:cNvCxnSpPr>
              <a:stCxn id="81" idx="0"/>
              <a:endCxn id="84" idx="5"/>
            </p:cNvCxnSpPr>
            <p:nvPr/>
          </p:nvCxnSpPr>
          <p:spPr>
            <a:xfrm flipH="1" flipV="1">
              <a:off x="75402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84" idx="0"/>
            </p:cNvCxnSpPr>
            <p:nvPr/>
          </p:nvCxnSpPr>
          <p:spPr>
            <a:xfrm flipV="1">
              <a:off x="72576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/>
                <p:cNvSpPr/>
                <p:nvPr/>
              </p:nvSpPr>
              <p:spPr>
                <a:xfrm>
                  <a:off x="6858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7" name="Rectangle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6324600"/>
                  <a:ext cx="637289" cy="41351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/>
                <p:cNvSpPr/>
                <p:nvPr/>
              </p:nvSpPr>
              <p:spPr>
                <a:xfrm>
                  <a:off x="19535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8" name="Rectangle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511" y="6324600"/>
                  <a:ext cx="637289" cy="41351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35814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400" y="6324600"/>
                  <a:ext cx="637289" cy="41351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/>
                <p:cNvSpPr/>
                <p:nvPr/>
              </p:nvSpPr>
              <p:spPr>
                <a:xfrm>
                  <a:off x="48491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0" name="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9111" y="6324600"/>
                  <a:ext cx="637289" cy="41351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90"/>
                <p:cNvSpPr/>
                <p:nvPr/>
              </p:nvSpPr>
              <p:spPr>
                <a:xfrm>
                  <a:off x="63246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1" name="Rectangle 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6324600"/>
                  <a:ext cx="637289" cy="41351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91"/>
                <p:cNvSpPr/>
                <p:nvPr/>
              </p:nvSpPr>
              <p:spPr>
                <a:xfrm>
                  <a:off x="75923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2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2311" y="6324600"/>
                  <a:ext cx="637289" cy="413511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/>
                <p:cNvSpPr/>
                <p:nvPr/>
              </p:nvSpPr>
              <p:spPr>
                <a:xfrm>
                  <a:off x="1267711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7711" y="3581400"/>
                  <a:ext cx="637289" cy="41351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4163311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3311" y="3581400"/>
                  <a:ext cx="637289" cy="413511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4"/>
                <p:cNvSpPr/>
                <p:nvPr/>
              </p:nvSpPr>
              <p:spPr>
                <a:xfrm>
                  <a:off x="6858000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5" name="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3581400"/>
                  <a:ext cx="637289" cy="41351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/>
                <p:cNvSpPr/>
                <p:nvPr/>
              </p:nvSpPr>
              <p:spPr>
                <a:xfrm>
                  <a:off x="3810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6" name="Rectangle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5137911"/>
                  <a:ext cx="837602" cy="41351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6"/>
                <p:cNvSpPr/>
                <p:nvPr/>
              </p:nvSpPr>
              <p:spPr>
                <a:xfrm>
                  <a:off x="2057998" y="5181600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7" name="Rectangle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998" y="5181600"/>
                  <a:ext cx="837602" cy="413511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/>
                <p:cNvSpPr/>
                <p:nvPr/>
              </p:nvSpPr>
              <p:spPr>
                <a:xfrm>
                  <a:off x="32766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8" name="Rectangle 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6600" y="5137911"/>
                  <a:ext cx="837602" cy="41351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/>
                <p:cNvSpPr/>
                <p:nvPr/>
              </p:nvSpPr>
              <p:spPr>
                <a:xfrm>
                  <a:off x="4953000" y="5181600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9" name="Rectangle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5181600"/>
                  <a:ext cx="837602" cy="413511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/>
                <p:cNvSpPr/>
                <p:nvPr/>
              </p:nvSpPr>
              <p:spPr>
                <a:xfrm>
                  <a:off x="60198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0" name="Rectangle 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800" y="5137911"/>
                  <a:ext cx="837602" cy="41351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/>
                <p:cNvSpPr/>
                <p:nvPr/>
              </p:nvSpPr>
              <p:spPr>
                <a:xfrm>
                  <a:off x="2819400" y="4375911"/>
                  <a:ext cx="656975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1" name="Rectangle 10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00" y="4375911"/>
                  <a:ext cx="656975" cy="413511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5638800" y="4375911"/>
                  <a:ext cx="656975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8800" y="4375911"/>
                  <a:ext cx="656975" cy="413511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25261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RNN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79550"/>
                <a:ext cx="8458200" cy="4876800"/>
              </a:xfrm>
            </p:spPr>
            <p:txBody>
              <a:bodyPr/>
              <a:lstStyle/>
              <a:p>
                <a:r>
                  <a:rPr lang="en-US" sz="2000" dirty="0"/>
                  <a:t>Notice that all units in the second layer share the same weights.</a:t>
                </a:r>
              </a:p>
              <a:p>
                <a:r>
                  <a:rPr lang="en-US" sz="2000" dirty="0"/>
                  <a:t>The weights connecting two input units to a second-layer unit are denoted with the same two symbols.</a:t>
                </a:r>
              </a:p>
              <a:p>
                <a:r>
                  <a:rPr lang="en-US" sz="2000" dirty="0"/>
                  <a:t>There is also a new symbol, the </a:t>
                </a:r>
                <a:r>
                  <a:rPr lang="en-US" sz="2000" b="1" u="sng" dirty="0">
                    <a:solidFill>
                      <a:schemeClr val="tx1"/>
                    </a:solidFill>
                  </a:rPr>
                  <a:t>recurrent weight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2,1</m:t>
                        </m:r>
                      </m:sub>
                    </m:sSub>
                  </m:oMath>
                </a14:m>
                <a:r>
                  <a:rPr lang="en-US" sz="2000" dirty="0"/>
                  <a:t> for the recurrent connections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2,1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, and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79550"/>
                <a:ext cx="8458200" cy="4876800"/>
              </a:xfrm>
              <a:blipFill>
                <a:blip r:embed="rId3"/>
                <a:stretch>
                  <a:fillRect l="-649" t="-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7696798" y="5225289"/>
                <a:ext cx="837602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798" y="5225289"/>
                <a:ext cx="837602" cy="413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81000" y="3581400"/>
            <a:ext cx="7924800" cy="3156711"/>
            <a:chOff x="381000" y="3581400"/>
            <a:chExt cx="7924800" cy="31567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Oval 118"/>
                <p:cNvSpPr/>
                <p:nvPr/>
              </p:nvSpPr>
              <p:spPr>
                <a:xfrm>
                  <a:off x="18676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Oval 1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7654" y="5673256"/>
                  <a:ext cx="799346" cy="653994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0" name="Straight Arrow Connector 119"/>
            <p:cNvCxnSpPr>
              <a:stCxn id="121" idx="0"/>
              <a:endCxn id="122" idx="3"/>
            </p:cNvCxnSpPr>
            <p:nvPr/>
          </p:nvCxnSpPr>
          <p:spPr>
            <a:xfrm flipV="1">
              <a:off x="10092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Oval 120"/>
                <p:cNvSpPr/>
                <p:nvPr/>
              </p:nvSpPr>
              <p:spPr>
                <a:xfrm>
                  <a:off x="6096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Oval 1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5670606"/>
                  <a:ext cx="799346" cy="65399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Oval 121"/>
                <p:cNvSpPr/>
                <p:nvPr/>
              </p:nvSpPr>
              <p:spPr>
                <a:xfrm>
                  <a:off x="12192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Oval 1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648200"/>
                  <a:ext cx="799346" cy="653994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3" name="Straight Arrow Connector 122"/>
            <p:cNvCxnSpPr>
              <a:stCxn id="119" idx="0"/>
              <a:endCxn id="122" idx="5"/>
            </p:cNvCxnSpPr>
            <p:nvPr/>
          </p:nvCxnSpPr>
          <p:spPr>
            <a:xfrm flipH="1" flipV="1">
              <a:off x="19014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22" idx="0"/>
            </p:cNvCxnSpPr>
            <p:nvPr/>
          </p:nvCxnSpPr>
          <p:spPr>
            <a:xfrm flipV="1">
              <a:off x="16188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Elbow Connector 124"/>
            <p:cNvCxnSpPr>
              <a:endCxn id="129" idx="2"/>
            </p:cNvCxnSpPr>
            <p:nvPr/>
          </p:nvCxnSpPr>
          <p:spPr>
            <a:xfrm>
              <a:off x="1628209" y="4375911"/>
              <a:ext cx="2486591" cy="599286"/>
            </a:xfrm>
            <a:prstGeom prst="bentConnector3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Oval 125"/>
                <p:cNvSpPr/>
                <p:nvPr/>
              </p:nvSpPr>
              <p:spPr>
                <a:xfrm>
                  <a:off x="47632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Oval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3254" y="5673256"/>
                  <a:ext cx="799346" cy="653994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7" name="Straight Arrow Connector 126"/>
            <p:cNvCxnSpPr>
              <a:stCxn id="128" idx="0"/>
              <a:endCxn id="129" idx="3"/>
            </p:cNvCxnSpPr>
            <p:nvPr/>
          </p:nvCxnSpPr>
          <p:spPr>
            <a:xfrm flipV="1">
              <a:off x="39048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Oval 127"/>
                <p:cNvSpPr/>
                <p:nvPr/>
              </p:nvSpPr>
              <p:spPr>
                <a:xfrm>
                  <a:off x="35052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Oval 1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5670606"/>
                  <a:ext cx="799346" cy="653994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Oval 128"/>
                <p:cNvSpPr/>
                <p:nvPr/>
              </p:nvSpPr>
              <p:spPr>
                <a:xfrm>
                  <a:off x="41148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Oval 1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4648200"/>
                  <a:ext cx="799346" cy="653994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0" name="Straight Arrow Connector 129"/>
            <p:cNvCxnSpPr>
              <a:stCxn id="126" idx="0"/>
              <a:endCxn id="129" idx="5"/>
            </p:cNvCxnSpPr>
            <p:nvPr/>
          </p:nvCxnSpPr>
          <p:spPr>
            <a:xfrm flipH="1" flipV="1">
              <a:off x="47970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129" idx="0"/>
            </p:cNvCxnSpPr>
            <p:nvPr/>
          </p:nvCxnSpPr>
          <p:spPr>
            <a:xfrm flipV="1">
              <a:off x="45144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Elbow Connector 131"/>
            <p:cNvCxnSpPr>
              <a:endCxn id="136" idx="2"/>
            </p:cNvCxnSpPr>
            <p:nvPr/>
          </p:nvCxnSpPr>
          <p:spPr>
            <a:xfrm>
              <a:off x="4523809" y="4363323"/>
              <a:ext cx="2334191" cy="611874"/>
            </a:xfrm>
            <a:prstGeom prst="bentConnector3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Oval 132"/>
                <p:cNvSpPr/>
                <p:nvPr/>
              </p:nvSpPr>
              <p:spPr>
                <a:xfrm>
                  <a:off x="75064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1,3,2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3" name="Oval 1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6454" y="5673256"/>
                  <a:ext cx="799346" cy="653994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4" name="Straight Arrow Connector 133"/>
            <p:cNvCxnSpPr>
              <a:stCxn id="135" idx="0"/>
              <a:endCxn id="136" idx="3"/>
            </p:cNvCxnSpPr>
            <p:nvPr/>
          </p:nvCxnSpPr>
          <p:spPr>
            <a:xfrm flipV="1">
              <a:off x="66480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Oval 134"/>
                <p:cNvSpPr/>
                <p:nvPr/>
              </p:nvSpPr>
              <p:spPr>
                <a:xfrm>
                  <a:off x="62484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1,3,1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5" name="Oval 1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8400" y="5670606"/>
                  <a:ext cx="799346" cy="653994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Oval 135"/>
                <p:cNvSpPr/>
                <p:nvPr/>
              </p:nvSpPr>
              <p:spPr>
                <a:xfrm>
                  <a:off x="68580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6" name="Oval 1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4648200"/>
                  <a:ext cx="799346" cy="653994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7" name="Straight Arrow Connector 136"/>
            <p:cNvCxnSpPr>
              <a:stCxn id="133" idx="0"/>
              <a:endCxn id="136" idx="5"/>
            </p:cNvCxnSpPr>
            <p:nvPr/>
          </p:nvCxnSpPr>
          <p:spPr>
            <a:xfrm flipH="1" flipV="1">
              <a:off x="75402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136" idx="0"/>
            </p:cNvCxnSpPr>
            <p:nvPr/>
          </p:nvCxnSpPr>
          <p:spPr>
            <a:xfrm flipV="1">
              <a:off x="72576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Rectangle 138"/>
                <p:cNvSpPr/>
                <p:nvPr/>
              </p:nvSpPr>
              <p:spPr>
                <a:xfrm>
                  <a:off x="6858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9" name="Rectangle 1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6324600"/>
                  <a:ext cx="637289" cy="41351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Rectangle 139"/>
                <p:cNvSpPr/>
                <p:nvPr/>
              </p:nvSpPr>
              <p:spPr>
                <a:xfrm>
                  <a:off x="19535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0" name="Rectangle 1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511" y="6324600"/>
                  <a:ext cx="637289" cy="41351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Rectangle 140"/>
                <p:cNvSpPr/>
                <p:nvPr/>
              </p:nvSpPr>
              <p:spPr>
                <a:xfrm>
                  <a:off x="35814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1" name="Rectangle 1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400" y="6324600"/>
                  <a:ext cx="637289" cy="41351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Rectangle 141"/>
                <p:cNvSpPr/>
                <p:nvPr/>
              </p:nvSpPr>
              <p:spPr>
                <a:xfrm>
                  <a:off x="48491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2" name="Rectangle 1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9111" y="6324600"/>
                  <a:ext cx="637289" cy="41351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Rectangle 142"/>
                <p:cNvSpPr/>
                <p:nvPr/>
              </p:nvSpPr>
              <p:spPr>
                <a:xfrm>
                  <a:off x="63246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3" name="Rectangle 1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6324600"/>
                  <a:ext cx="637289" cy="41351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Rectangle 143"/>
                <p:cNvSpPr/>
                <p:nvPr/>
              </p:nvSpPr>
              <p:spPr>
                <a:xfrm>
                  <a:off x="75923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4" name="Rectangle 1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2311" y="6324600"/>
                  <a:ext cx="637289" cy="413511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Rectangle 144"/>
                <p:cNvSpPr/>
                <p:nvPr/>
              </p:nvSpPr>
              <p:spPr>
                <a:xfrm>
                  <a:off x="1267711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5" name="Rectangle 1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7711" y="3581400"/>
                  <a:ext cx="637289" cy="41351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tangle 145"/>
                <p:cNvSpPr/>
                <p:nvPr/>
              </p:nvSpPr>
              <p:spPr>
                <a:xfrm>
                  <a:off x="4163311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6" name="Rectangle 1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3311" y="3581400"/>
                  <a:ext cx="637289" cy="413511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Rectangle 146"/>
                <p:cNvSpPr/>
                <p:nvPr/>
              </p:nvSpPr>
              <p:spPr>
                <a:xfrm>
                  <a:off x="6858000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7" name="Rectangle 1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3581400"/>
                  <a:ext cx="637289" cy="41351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Rectangle 147"/>
                <p:cNvSpPr/>
                <p:nvPr/>
              </p:nvSpPr>
              <p:spPr>
                <a:xfrm>
                  <a:off x="3810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8" name="Rectangle 1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5137911"/>
                  <a:ext cx="837602" cy="41351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/>
                <p:cNvSpPr/>
                <p:nvPr/>
              </p:nvSpPr>
              <p:spPr>
                <a:xfrm>
                  <a:off x="2057998" y="5181600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9" name="Rectangle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998" y="5181600"/>
                  <a:ext cx="837602" cy="413511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Rectangle 149"/>
                <p:cNvSpPr/>
                <p:nvPr/>
              </p:nvSpPr>
              <p:spPr>
                <a:xfrm>
                  <a:off x="32766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0" name="Rectangle 1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6600" y="5137911"/>
                  <a:ext cx="837602" cy="41351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Rectangle 150"/>
                <p:cNvSpPr/>
                <p:nvPr/>
              </p:nvSpPr>
              <p:spPr>
                <a:xfrm>
                  <a:off x="4953000" y="5181600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1" name="Rectangle 1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5181600"/>
                  <a:ext cx="837602" cy="413511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Rectangle 151"/>
                <p:cNvSpPr/>
                <p:nvPr/>
              </p:nvSpPr>
              <p:spPr>
                <a:xfrm>
                  <a:off x="60198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2" name="Rectangle 1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800" y="5137911"/>
                  <a:ext cx="837602" cy="41351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Rectangle 152"/>
                <p:cNvSpPr/>
                <p:nvPr/>
              </p:nvSpPr>
              <p:spPr>
                <a:xfrm>
                  <a:off x="2819400" y="4375911"/>
                  <a:ext cx="656975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3" name="Rectangle 1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00" y="4375911"/>
                  <a:ext cx="656975" cy="413511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Rectangle 153"/>
                <p:cNvSpPr/>
                <p:nvPr/>
              </p:nvSpPr>
              <p:spPr>
                <a:xfrm>
                  <a:off x="5638800" y="4375911"/>
                  <a:ext cx="656975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4" name="Rectangle 1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8800" y="4375911"/>
                  <a:ext cx="656975" cy="413511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9246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79550"/>
            <a:ext cx="8458200" cy="4876800"/>
          </a:xfrm>
        </p:spPr>
        <p:txBody>
          <a:bodyPr/>
          <a:lstStyle/>
          <a:p>
            <a:r>
              <a:rPr lang="en-US" sz="2400" dirty="0"/>
              <a:t>The outputs of the second layer play two roles:</a:t>
            </a:r>
          </a:p>
          <a:p>
            <a:pPr lvl="1"/>
            <a:r>
              <a:rPr lang="en-US" sz="2000" dirty="0"/>
              <a:t>They are used as inputs to other units in the second layer.</a:t>
            </a:r>
          </a:p>
          <a:p>
            <a:pPr lvl="1"/>
            <a:r>
              <a:rPr lang="en-US" sz="2000" dirty="0"/>
              <a:t>They are also the outputs of the entire network.</a:t>
            </a:r>
          </a:p>
          <a:p>
            <a:r>
              <a:rPr lang="en-US" sz="2400" dirty="0"/>
              <a:t>In more complicated models, we could have more layers on top.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381000" y="3581400"/>
            <a:ext cx="8153400" cy="3156711"/>
            <a:chOff x="381000" y="3581400"/>
            <a:chExt cx="8153400" cy="31567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7696798" y="5225289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6798" y="5225289"/>
                  <a:ext cx="837602" cy="41351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Oval 82"/>
                <p:cNvSpPr/>
                <p:nvPr/>
              </p:nvSpPr>
              <p:spPr>
                <a:xfrm>
                  <a:off x="18676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Oval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7654" y="5673256"/>
                  <a:ext cx="799346" cy="65399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4" name="Straight Arrow Connector 83"/>
            <p:cNvCxnSpPr>
              <a:stCxn id="85" idx="0"/>
              <a:endCxn id="86" idx="3"/>
            </p:cNvCxnSpPr>
            <p:nvPr/>
          </p:nvCxnSpPr>
          <p:spPr>
            <a:xfrm flipV="1">
              <a:off x="10092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Oval 84"/>
                <p:cNvSpPr/>
                <p:nvPr/>
              </p:nvSpPr>
              <p:spPr>
                <a:xfrm>
                  <a:off x="6096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Oval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5670606"/>
                  <a:ext cx="799346" cy="653994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Oval 85"/>
                <p:cNvSpPr/>
                <p:nvPr/>
              </p:nvSpPr>
              <p:spPr>
                <a:xfrm>
                  <a:off x="12192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Oval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648200"/>
                  <a:ext cx="799346" cy="65399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/>
            <p:cNvCxnSpPr>
              <a:stCxn id="83" idx="0"/>
              <a:endCxn id="86" idx="5"/>
            </p:cNvCxnSpPr>
            <p:nvPr/>
          </p:nvCxnSpPr>
          <p:spPr>
            <a:xfrm flipH="1" flipV="1">
              <a:off x="19014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86" idx="0"/>
            </p:cNvCxnSpPr>
            <p:nvPr/>
          </p:nvCxnSpPr>
          <p:spPr>
            <a:xfrm flipV="1">
              <a:off x="16188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Elbow Connector 88"/>
            <p:cNvCxnSpPr>
              <a:endCxn id="93" idx="2"/>
            </p:cNvCxnSpPr>
            <p:nvPr/>
          </p:nvCxnSpPr>
          <p:spPr>
            <a:xfrm>
              <a:off x="1628209" y="4375911"/>
              <a:ext cx="2486591" cy="599286"/>
            </a:xfrm>
            <a:prstGeom prst="bentConnector3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Oval 89"/>
                <p:cNvSpPr/>
                <p:nvPr/>
              </p:nvSpPr>
              <p:spPr>
                <a:xfrm>
                  <a:off x="47632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Oval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3254" y="5673256"/>
                  <a:ext cx="799346" cy="653994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" name="Straight Arrow Connector 90"/>
            <p:cNvCxnSpPr>
              <a:stCxn id="92" idx="0"/>
              <a:endCxn id="93" idx="3"/>
            </p:cNvCxnSpPr>
            <p:nvPr/>
          </p:nvCxnSpPr>
          <p:spPr>
            <a:xfrm flipV="1">
              <a:off x="39048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Oval 91"/>
                <p:cNvSpPr/>
                <p:nvPr/>
              </p:nvSpPr>
              <p:spPr>
                <a:xfrm>
                  <a:off x="35052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Oval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5670606"/>
                  <a:ext cx="799346" cy="653994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Oval 92"/>
                <p:cNvSpPr/>
                <p:nvPr/>
              </p:nvSpPr>
              <p:spPr>
                <a:xfrm>
                  <a:off x="41148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Oval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4648200"/>
                  <a:ext cx="799346" cy="653994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4" name="Straight Arrow Connector 93"/>
            <p:cNvCxnSpPr>
              <a:stCxn id="90" idx="0"/>
              <a:endCxn id="93" idx="5"/>
            </p:cNvCxnSpPr>
            <p:nvPr/>
          </p:nvCxnSpPr>
          <p:spPr>
            <a:xfrm flipH="1" flipV="1">
              <a:off x="47970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93" idx="0"/>
            </p:cNvCxnSpPr>
            <p:nvPr/>
          </p:nvCxnSpPr>
          <p:spPr>
            <a:xfrm flipV="1">
              <a:off x="45144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Elbow Connector 95"/>
            <p:cNvCxnSpPr>
              <a:endCxn id="100" idx="2"/>
            </p:cNvCxnSpPr>
            <p:nvPr/>
          </p:nvCxnSpPr>
          <p:spPr>
            <a:xfrm>
              <a:off x="4523809" y="4363323"/>
              <a:ext cx="2334191" cy="611874"/>
            </a:xfrm>
            <a:prstGeom prst="bentConnector3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Oval 96"/>
                <p:cNvSpPr/>
                <p:nvPr/>
              </p:nvSpPr>
              <p:spPr>
                <a:xfrm>
                  <a:off x="7506454" y="567325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1,3,2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Oval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6454" y="5673256"/>
                  <a:ext cx="799346" cy="653994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8" name="Straight Arrow Connector 97"/>
            <p:cNvCxnSpPr>
              <a:stCxn id="99" idx="0"/>
              <a:endCxn id="100" idx="3"/>
            </p:cNvCxnSpPr>
            <p:nvPr/>
          </p:nvCxnSpPr>
          <p:spPr>
            <a:xfrm flipV="1">
              <a:off x="6648073" y="5206419"/>
              <a:ext cx="326989" cy="4641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Oval 98"/>
                <p:cNvSpPr/>
                <p:nvPr/>
              </p:nvSpPr>
              <p:spPr>
                <a:xfrm>
                  <a:off x="6248400" y="5670606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1,3,1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Oval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8400" y="5670606"/>
                  <a:ext cx="799346" cy="653994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Oval 99"/>
                <p:cNvSpPr/>
                <p:nvPr/>
              </p:nvSpPr>
              <p:spPr>
                <a:xfrm>
                  <a:off x="6858000" y="4648200"/>
                  <a:ext cx="799346" cy="65399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Oval 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4648200"/>
                  <a:ext cx="799346" cy="653994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1" name="Straight Arrow Connector 100"/>
            <p:cNvCxnSpPr>
              <a:stCxn id="97" idx="0"/>
              <a:endCxn id="100" idx="5"/>
            </p:cNvCxnSpPr>
            <p:nvPr/>
          </p:nvCxnSpPr>
          <p:spPr>
            <a:xfrm flipH="1" flipV="1">
              <a:off x="7540284" y="5206419"/>
              <a:ext cx="365843" cy="4668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100" idx="0"/>
            </p:cNvCxnSpPr>
            <p:nvPr/>
          </p:nvCxnSpPr>
          <p:spPr>
            <a:xfrm flipV="1">
              <a:off x="7257673" y="3962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6858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6324600"/>
                  <a:ext cx="637289" cy="41351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ectangle 103"/>
                <p:cNvSpPr/>
                <p:nvPr/>
              </p:nvSpPr>
              <p:spPr>
                <a:xfrm>
                  <a:off x="19535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4" name="Rectangle 1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511" y="6324600"/>
                  <a:ext cx="637289" cy="41351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/>
                <p:cNvSpPr/>
                <p:nvPr/>
              </p:nvSpPr>
              <p:spPr>
                <a:xfrm>
                  <a:off x="35814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5" name="Rectangle 10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400" y="6324600"/>
                  <a:ext cx="637289" cy="41351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Rectangle 105"/>
                <p:cNvSpPr/>
                <p:nvPr/>
              </p:nvSpPr>
              <p:spPr>
                <a:xfrm>
                  <a:off x="48491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6" name="Rectangle 1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9111" y="6324600"/>
                  <a:ext cx="637289" cy="41351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106"/>
                <p:cNvSpPr/>
                <p:nvPr/>
              </p:nvSpPr>
              <p:spPr>
                <a:xfrm>
                  <a:off x="6324600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7" name="Rectangle 10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6324600"/>
                  <a:ext cx="637289" cy="41351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/>
                <p:cNvSpPr/>
                <p:nvPr/>
              </p:nvSpPr>
              <p:spPr>
                <a:xfrm>
                  <a:off x="7592311" y="63246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8" name="Rectangle 10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2311" y="6324600"/>
                  <a:ext cx="637289" cy="41351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/>
                <p:cNvSpPr/>
                <p:nvPr/>
              </p:nvSpPr>
              <p:spPr>
                <a:xfrm>
                  <a:off x="1267711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Rectangle 1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7711" y="3581400"/>
                  <a:ext cx="637289" cy="413511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/>
                <p:cNvSpPr/>
                <p:nvPr/>
              </p:nvSpPr>
              <p:spPr>
                <a:xfrm>
                  <a:off x="4163311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Rectangle 10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3311" y="3581400"/>
                  <a:ext cx="637289" cy="41351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110"/>
                <p:cNvSpPr/>
                <p:nvPr/>
              </p:nvSpPr>
              <p:spPr>
                <a:xfrm>
                  <a:off x="6858000" y="3581400"/>
                  <a:ext cx="637289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Rectangle 1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3581400"/>
                  <a:ext cx="637289" cy="413511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Rectangle 111"/>
                <p:cNvSpPr/>
                <p:nvPr/>
              </p:nvSpPr>
              <p:spPr>
                <a:xfrm>
                  <a:off x="3810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2" name="Rectangle 1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5137911"/>
                  <a:ext cx="837602" cy="41351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/>
                <p:cNvSpPr/>
                <p:nvPr/>
              </p:nvSpPr>
              <p:spPr>
                <a:xfrm>
                  <a:off x="2057998" y="5181600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3" name="Rectangle 1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998" y="5181600"/>
                  <a:ext cx="837602" cy="41351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/>
                <p:cNvSpPr/>
                <p:nvPr/>
              </p:nvSpPr>
              <p:spPr>
                <a:xfrm>
                  <a:off x="32766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4" name="Rectangle 1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6600" y="5137911"/>
                  <a:ext cx="837602" cy="41351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/>
                <p:cNvSpPr/>
                <p:nvPr/>
              </p:nvSpPr>
              <p:spPr>
                <a:xfrm>
                  <a:off x="4953000" y="5181600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5" name="Rectangle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5181600"/>
                  <a:ext cx="837602" cy="413511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/>
                <p:cNvSpPr/>
                <p:nvPr/>
              </p:nvSpPr>
              <p:spPr>
                <a:xfrm>
                  <a:off x="6019800" y="5137911"/>
                  <a:ext cx="837602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6" name="Rectangle 1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800" y="5137911"/>
                  <a:ext cx="837602" cy="41351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/>
                <p:cNvSpPr/>
                <p:nvPr/>
              </p:nvSpPr>
              <p:spPr>
                <a:xfrm>
                  <a:off x="2819400" y="4375911"/>
                  <a:ext cx="656975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7" name="Rectangle 1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00" y="4375911"/>
                  <a:ext cx="656975" cy="413511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Rectangle 154"/>
                <p:cNvSpPr/>
                <p:nvPr/>
              </p:nvSpPr>
              <p:spPr>
                <a:xfrm>
                  <a:off x="5638800" y="4375911"/>
                  <a:ext cx="656975" cy="4135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5" name="Rectangle 1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8800" y="4375911"/>
                  <a:ext cx="656975" cy="413511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88640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5889944BB334799533CD849BA11EA" ma:contentTypeVersion="13" ma:contentTypeDescription="Create a new document." ma:contentTypeScope="" ma:versionID="f98ea0103e7521bf603d3d4b74d9017f">
  <xsd:schema xmlns:xsd="http://www.w3.org/2001/XMLSchema" xmlns:xs="http://www.w3.org/2001/XMLSchema" xmlns:p="http://schemas.microsoft.com/office/2006/metadata/properties" xmlns:ns3="10f37ff0-b97a-40d0-a943-a94b1e0ce6f2" xmlns:ns4="169f0bbc-c66a-4669-ba93-1a37129081a6" targetNamespace="http://schemas.microsoft.com/office/2006/metadata/properties" ma:root="true" ma:fieldsID="19670c01b5dc22d4ce3a7867501a5d1e" ns3:_="" ns4:_="">
    <xsd:import namespace="10f37ff0-b97a-40d0-a943-a94b1e0ce6f2"/>
    <xsd:import namespace="169f0bbc-c66a-4669-ba93-1a37129081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37ff0-b97a-40d0-a943-a94b1e0ce6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9f0bbc-c66a-4669-ba93-1a37129081a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E5B7A5-AE0D-440D-8A7D-7039F6E1934A}">
  <ds:schemaRefs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169f0bbc-c66a-4669-ba93-1a37129081a6"/>
    <ds:schemaRef ds:uri="http://purl.org/dc/terms/"/>
    <ds:schemaRef ds:uri="10f37ff0-b97a-40d0-a943-a94b1e0ce6f2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E5C4AE7-F87F-4424-B8DD-FCD225F4FB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f37ff0-b97a-40d0-a943-a94b1e0ce6f2"/>
    <ds:schemaRef ds:uri="169f0bbc-c66a-4669-ba93-1a37129081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C29AB4-BBD1-47A6-B797-A5E4C9BB9F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8100</TotalTime>
  <Words>4867</Words>
  <Application>Microsoft Office PowerPoint</Application>
  <PresentationFormat>On-screen Show (4:3)</PresentationFormat>
  <Paragraphs>1164</Paragraphs>
  <Slides>57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Calibri</vt:lpstr>
      <vt:lpstr>Cambria Math</vt:lpstr>
      <vt:lpstr>Office Theme</vt:lpstr>
      <vt:lpstr>PowerPoint Presentation</vt:lpstr>
      <vt:lpstr>Jena Climate: RNN Results</vt:lpstr>
      <vt:lpstr>A Simple RNN Model</vt:lpstr>
      <vt:lpstr>A Simple RNN Model</vt:lpstr>
      <vt:lpstr>A Simple RNN Model</vt:lpstr>
      <vt:lpstr>A Simple RNN Model</vt:lpstr>
      <vt:lpstr>A Simple RNN Model</vt:lpstr>
      <vt:lpstr>A Simple RNN Model</vt:lpstr>
      <vt:lpstr>Computing the Output</vt:lpstr>
      <vt:lpstr>Computing the Output</vt:lpstr>
      <vt:lpstr>Computing the Output</vt:lpstr>
      <vt:lpstr>Computing the Output</vt:lpstr>
      <vt:lpstr>Order of Output Computations</vt:lpstr>
      <vt:lpstr>Translating to Keras</vt:lpstr>
      <vt:lpstr>Translating to Keras</vt:lpstr>
      <vt:lpstr>Simplifying the Drawings</vt:lpstr>
      <vt:lpstr>Simplifying the Drawings</vt:lpstr>
      <vt:lpstr>Simplifying the Drawings</vt:lpstr>
      <vt:lpstr>Simplifying the Drawings</vt:lpstr>
      <vt:lpstr>Simplifying the Drawings</vt:lpstr>
      <vt:lpstr>An RNN Network for Jena Climate</vt:lpstr>
      <vt:lpstr>An RNN Network for Jena Climate</vt:lpstr>
      <vt:lpstr>An RNN Network for Jena Climate</vt:lpstr>
      <vt:lpstr>Detour: The return_sequences option</vt:lpstr>
      <vt:lpstr>Detour: The return_sequences option</vt:lpstr>
      <vt:lpstr>Detour: The return_sequences option</vt:lpstr>
      <vt:lpstr>Detour: The return_sequences option</vt:lpstr>
      <vt:lpstr>LSTM Layer</vt:lpstr>
      <vt:lpstr>SimpleRNN Computations at Time t</vt:lpstr>
      <vt:lpstr>LSTM Computations at Time t</vt:lpstr>
      <vt:lpstr>LSTM Computations at Time t</vt:lpstr>
      <vt:lpstr>An Intuitive Interpetation</vt:lpstr>
      <vt:lpstr>An Intuitive Interpetation</vt:lpstr>
      <vt:lpstr>An Intuitive Interpetation</vt:lpstr>
      <vt:lpstr>The Vanishing Gradient Problem</vt:lpstr>
      <vt:lpstr>The Vanishing Gradient Problem</vt:lpstr>
      <vt:lpstr>The Vanishing Gradient Problem</vt:lpstr>
      <vt:lpstr>The Vanishing Gradient Problem</vt:lpstr>
      <vt:lpstr>The Vanishing Gradient Problem</vt:lpstr>
      <vt:lpstr>The Vanishing Gradient Problem</vt:lpstr>
      <vt:lpstr>The Vanishing Gradient Problem</vt:lpstr>
      <vt:lpstr>The Vanishing Gradient Problem</vt:lpstr>
      <vt:lpstr>The Vanishing Gradient Problem</vt:lpstr>
      <vt:lpstr>LSTMs and Vanishing Gradients</vt:lpstr>
      <vt:lpstr>Detour: ResNet</vt:lpstr>
      <vt:lpstr>GRU</vt:lpstr>
      <vt:lpstr>Recurrent Dropout</vt:lpstr>
      <vt:lpstr>Recurrent Dropout</vt:lpstr>
      <vt:lpstr>Recurrent Dropout</vt:lpstr>
      <vt:lpstr>Bidirectional Layers</vt:lpstr>
      <vt:lpstr>Bidirectional Layers</vt:lpstr>
      <vt:lpstr>PowerPoint Presentation</vt:lpstr>
      <vt:lpstr>PowerPoint Presentation</vt:lpstr>
      <vt:lpstr>PowerPoint Presentation</vt:lpstr>
      <vt:lpstr>PowerPoint Presentation</vt:lpstr>
      <vt:lpstr>Bidirectional Layers in Keras</vt:lpstr>
      <vt:lpstr>RNN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athitsos</dc:creator>
  <cp:lastModifiedBy>Vassilis Athitsos</cp:lastModifiedBy>
  <cp:revision>800</cp:revision>
  <dcterms:created xsi:type="dcterms:W3CDTF">2006-08-16T00:00:00Z</dcterms:created>
  <dcterms:modified xsi:type="dcterms:W3CDTF">2025-01-11T01:32:49Z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0x01010080B5889944BB334799533CD849BA11EA</vt:lpwstr>
  </property>
</Properties>
</file>