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1"/>
  </p:notesMasterIdLst>
  <p:handoutMasterIdLst>
    <p:handoutMasterId r:id="rId112"/>
  </p:handout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7" r:id="rId25"/>
    <p:sldId id="276" r:id="rId26"/>
    <p:sldId id="278" r:id="rId27"/>
    <p:sldId id="279" r:id="rId28"/>
    <p:sldId id="280" r:id="rId29"/>
    <p:sldId id="281" r:id="rId30"/>
    <p:sldId id="282" r:id="rId31"/>
    <p:sldId id="283" r:id="rId32"/>
    <p:sldId id="284" r:id="rId33"/>
    <p:sldId id="285" r:id="rId34"/>
    <p:sldId id="286" r:id="rId35"/>
    <p:sldId id="288" r:id="rId36"/>
    <p:sldId id="290" r:id="rId37"/>
    <p:sldId id="289" r:id="rId38"/>
    <p:sldId id="291" r:id="rId39"/>
    <p:sldId id="292" r:id="rId40"/>
    <p:sldId id="293" r:id="rId41"/>
    <p:sldId id="294" r:id="rId42"/>
    <p:sldId id="297" r:id="rId43"/>
    <p:sldId id="298" r:id="rId44"/>
    <p:sldId id="295" r:id="rId45"/>
    <p:sldId id="296" r:id="rId46"/>
    <p:sldId id="299" r:id="rId47"/>
    <p:sldId id="300" r:id="rId48"/>
    <p:sldId id="301" r:id="rId49"/>
    <p:sldId id="302" r:id="rId50"/>
    <p:sldId id="316" r:id="rId51"/>
    <p:sldId id="317" r:id="rId52"/>
    <p:sldId id="318" r:id="rId53"/>
    <p:sldId id="303" r:id="rId54"/>
    <p:sldId id="304" r:id="rId55"/>
    <p:sldId id="305" r:id="rId56"/>
    <p:sldId id="306" r:id="rId57"/>
    <p:sldId id="307" r:id="rId58"/>
    <p:sldId id="308" r:id="rId59"/>
    <p:sldId id="309" r:id="rId60"/>
    <p:sldId id="310" r:id="rId61"/>
    <p:sldId id="311" r:id="rId62"/>
    <p:sldId id="312" r:id="rId63"/>
    <p:sldId id="313" r:id="rId64"/>
    <p:sldId id="314" r:id="rId65"/>
    <p:sldId id="315" r:id="rId66"/>
    <p:sldId id="319" r:id="rId67"/>
    <p:sldId id="320" r:id="rId68"/>
    <p:sldId id="321" r:id="rId69"/>
    <p:sldId id="322" r:id="rId70"/>
    <p:sldId id="323" r:id="rId71"/>
    <p:sldId id="324" r:id="rId72"/>
    <p:sldId id="340" r:id="rId73"/>
    <p:sldId id="341" r:id="rId74"/>
    <p:sldId id="325" r:id="rId75"/>
    <p:sldId id="326" r:id="rId76"/>
    <p:sldId id="327" r:id="rId77"/>
    <p:sldId id="328" r:id="rId78"/>
    <p:sldId id="329" r:id="rId79"/>
    <p:sldId id="330" r:id="rId80"/>
    <p:sldId id="331" r:id="rId81"/>
    <p:sldId id="333" r:id="rId82"/>
    <p:sldId id="335" r:id="rId83"/>
    <p:sldId id="336" r:id="rId84"/>
    <p:sldId id="362" r:id="rId85"/>
    <p:sldId id="337" r:id="rId86"/>
    <p:sldId id="338" r:id="rId87"/>
    <p:sldId id="339" r:id="rId88"/>
    <p:sldId id="334" r:id="rId89"/>
    <p:sldId id="342" r:id="rId90"/>
    <p:sldId id="343" r:id="rId91"/>
    <p:sldId id="344" r:id="rId92"/>
    <p:sldId id="345" r:id="rId93"/>
    <p:sldId id="346" r:id="rId94"/>
    <p:sldId id="357" r:id="rId95"/>
    <p:sldId id="358" r:id="rId96"/>
    <p:sldId id="359" r:id="rId97"/>
    <p:sldId id="360" r:id="rId98"/>
    <p:sldId id="361" r:id="rId99"/>
    <p:sldId id="347" r:id="rId100"/>
    <p:sldId id="348" r:id="rId101"/>
    <p:sldId id="349" r:id="rId102"/>
    <p:sldId id="350" r:id="rId103"/>
    <p:sldId id="351" r:id="rId104"/>
    <p:sldId id="352" r:id="rId105"/>
    <p:sldId id="353" r:id="rId106"/>
    <p:sldId id="354" r:id="rId107"/>
    <p:sldId id="355" r:id="rId108"/>
    <p:sldId id="356" r:id="rId109"/>
    <p:sldId id="332" r:id="rId110"/>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0D8E8"/>
    <a:srgbClr val="E9ED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0CA087D-F16D-4A88-998A-0AC999DE1B67}" v="4" dt="2025-01-11T01:33:21.84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261" autoAdjust="0"/>
    <p:restoredTop sz="92284" autoAdjust="0"/>
  </p:normalViewPr>
  <p:slideViewPr>
    <p:cSldViewPr>
      <p:cViewPr varScale="1">
        <p:scale>
          <a:sx n="93" d="100"/>
          <a:sy n="93" d="100"/>
        </p:scale>
        <p:origin x="344" y="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17332"/>
    </p:cViewPr>
  </p:sorterViewPr>
  <p:notesViewPr>
    <p:cSldViewPr>
      <p:cViewPr varScale="1">
        <p:scale>
          <a:sx n="87" d="100"/>
          <a:sy n="87" d="100"/>
        </p:scale>
        <p:origin x="-1254" y="-90"/>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117" Type="http://schemas.microsoft.com/office/2016/11/relationships/changesInfo" Target="changesInfos/changesInfo1.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slide" Target="slides/slide64.xml"/><Relationship Id="rId84" Type="http://schemas.openxmlformats.org/officeDocument/2006/relationships/slide" Target="slides/slide80.xml"/><Relationship Id="rId89" Type="http://schemas.openxmlformats.org/officeDocument/2006/relationships/slide" Target="slides/slide85.xml"/><Relationship Id="rId112" Type="http://schemas.openxmlformats.org/officeDocument/2006/relationships/handoutMaster" Target="handoutMasters/handoutMaster1.xml"/><Relationship Id="rId16" Type="http://schemas.openxmlformats.org/officeDocument/2006/relationships/slide" Target="slides/slide12.xml"/><Relationship Id="rId107" Type="http://schemas.openxmlformats.org/officeDocument/2006/relationships/slide" Target="slides/slide103.xml"/><Relationship Id="rId11" Type="http://schemas.openxmlformats.org/officeDocument/2006/relationships/slide" Target="slides/slide7.xml"/><Relationship Id="rId32" Type="http://schemas.openxmlformats.org/officeDocument/2006/relationships/slide" Target="slides/slide28.xml"/><Relationship Id="rId37" Type="http://schemas.openxmlformats.org/officeDocument/2006/relationships/slide" Target="slides/slide33.xml"/><Relationship Id="rId53" Type="http://schemas.openxmlformats.org/officeDocument/2006/relationships/slide" Target="slides/slide49.xml"/><Relationship Id="rId58" Type="http://schemas.openxmlformats.org/officeDocument/2006/relationships/slide" Target="slides/slide54.xml"/><Relationship Id="rId74" Type="http://schemas.openxmlformats.org/officeDocument/2006/relationships/slide" Target="slides/slide70.xml"/><Relationship Id="rId79" Type="http://schemas.openxmlformats.org/officeDocument/2006/relationships/slide" Target="slides/slide75.xml"/><Relationship Id="rId102" Type="http://schemas.openxmlformats.org/officeDocument/2006/relationships/slide" Target="slides/slide98.xml"/><Relationship Id="rId5" Type="http://schemas.openxmlformats.org/officeDocument/2006/relationships/slide" Target="slides/slide1.xml"/><Relationship Id="rId90" Type="http://schemas.openxmlformats.org/officeDocument/2006/relationships/slide" Target="slides/slide86.xml"/><Relationship Id="rId95" Type="http://schemas.openxmlformats.org/officeDocument/2006/relationships/slide" Target="slides/slide91.xml"/><Relationship Id="rId22" Type="http://schemas.openxmlformats.org/officeDocument/2006/relationships/slide" Target="slides/slide18.xml"/><Relationship Id="rId27" Type="http://schemas.openxmlformats.org/officeDocument/2006/relationships/slide" Target="slides/slide23.xml"/><Relationship Id="rId43" Type="http://schemas.openxmlformats.org/officeDocument/2006/relationships/slide" Target="slides/slide39.xml"/><Relationship Id="rId48" Type="http://schemas.openxmlformats.org/officeDocument/2006/relationships/slide" Target="slides/slide44.xml"/><Relationship Id="rId64" Type="http://schemas.openxmlformats.org/officeDocument/2006/relationships/slide" Target="slides/slide60.xml"/><Relationship Id="rId69" Type="http://schemas.openxmlformats.org/officeDocument/2006/relationships/slide" Target="slides/slide65.xml"/><Relationship Id="rId113" Type="http://schemas.openxmlformats.org/officeDocument/2006/relationships/presProps" Target="presProps.xml"/><Relationship Id="rId118" Type="http://schemas.microsoft.com/office/2015/10/relationships/revisionInfo" Target="revisionInfo.xml"/><Relationship Id="rId80" Type="http://schemas.openxmlformats.org/officeDocument/2006/relationships/slide" Target="slides/slide76.xml"/><Relationship Id="rId85" Type="http://schemas.openxmlformats.org/officeDocument/2006/relationships/slide" Target="slides/slide81.xml"/><Relationship Id="rId12" Type="http://schemas.openxmlformats.org/officeDocument/2006/relationships/slide" Target="slides/slide8.xml"/><Relationship Id="rId17" Type="http://schemas.openxmlformats.org/officeDocument/2006/relationships/slide" Target="slides/slide13.xml"/><Relationship Id="rId33" Type="http://schemas.openxmlformats.org/officeDocument/2006/relationships/slide" Target="slides/slide29.xml"/><Relationship Id="rId38" Type="http://schemas.openxmlformats.org/officeDocument/2006/relationships/slide" Target="slides/slide34.xml"/><Relationship Id="rId59" Type="http://schemas.openxmlformats.org/officeDocument/2006/relationships/slide" Target="slides/slide55.xml"/><Relationship Id="rId103" Type="http://schemas.openxmlformats.org/officeDocument/2006/relationships/slide" Target="slides/slide99.xml"/><Relationship Id="rId108" Type="http://schemas.openxmlformats.org/officeDocument/2006/relationships/slide" Target="slides/slide104.xml"/><Relationship Id="rId54" Type="http://schemas.openxmlformats.org/officeDocument/2006/relationships/slide" Target="slides/slide50.xml"/><Relationship Id="rId70" Type="http://schemas.openxmlformats.org/officeDocument/2006/relationships/slide" Target="slides/slide66.xml"/><Relationship Id="rId75" Type="http://schemas.openxmlformats.org/officeDocument/2006/relationships/slide" Target="slides/slide71.xml"/><Relationship Id="rId91" Type="http://schemas.openxmlformats.org/officeDocument/2006/relationships/slide" Target="slides/slide87.xml"/><Relationship Id="rId96" Type="http://schemas.openxmlformats.org/officeDocument/2006/relationships/slide" Target="slides/slide92.xml"/><Relationship Id="rId1" Type="http://schemas.openxmlformats.org/officeDocument/2006/relationships/customXml" Target="../customXml/item1.xml"/><Relationship Id="rId6" Type="http://schemas.openxmlformats.org/officeDocument/2006/relationships/slide" Target="slides/slide2.xml"/><Relationship Id="rId23" Type="http://schemas.openxmlformats.org/officeDocument/2006/relationships/slide" Target="slides/slide19.xml"/><Relationship Id="rId28" Type="http://schemas.openxmlformats.org/officeDocument/2006/relationships/slide" Target="slides/slide24.xml"/><Relationship Id="rId49" Type="http://schemas.openxmlformats.org/officeDocument/2006/relationships/slide" Target="slides/slide45.xml"/><Relationship Id="rId114" Type="http://schemas.openxmlformats.org/officeDocument/2006/relationships/viewProps" Target="viewProps.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slide" Target="slides/slide74.xml"/><Relationship Id="rId81" Type="http://schemas.openxmlformats.org/officeDocument/2006/relationships/slide" Target="slides/slide77.xml"/><Relationship Id="rId86" Type="http://schemas.openxmlformats.org/officeDocument/2006/relationships/slide" Target="slides/slide82.xml"/><Relationship Id="rId94" Type="http://schemas.openxmlformats.org/officeDocument/2006/relationships/slide" Target="slides/slide90.xml"/><Relationship Id="rId99" Type="http://schemas.openxmlformats.org/officeDocument/2006/relationships/slide" Target="slides/slide95.xml"/><Relationship Id="rId101" Type="http://schemas.openxmlformats.org/officeDocument/2006/relationships/slide" Target="slides/slide97.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109" Type="http://schemas.openxmlformats.org/officeDocument/2006/relationships/slide" Target="slides/slide10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slide" Target="slides/slide72.xml"/><Relationship Id="rId97" Type="http://schemas.openxmlformats.org/officeDocument/2006/relationships/slide" Target="slides/slide93.xml"/><Relationship Id="rId104" Type="http://schemas.openxmlformats.org/officeDocument/2006/relationships/slide" Target="slides/slide100.xml"/><Relationship Id="rId7" Type="http://schemas.openxmlformats.org/officeDocument/2006/relationships/slide" Target="slides/slide3.xml"/><Relationship Id="rId71" Type="http://schemas.openxmlformats.org/officeDocument/2006/relationships/slide" Target="slides/slide67.xml"/><Relationship Id="rId92" Type="http://schemas.openxmlformats.org/officeDocument/2006/relationships/slide" Target="slides/slide88.xml"/><Relationship Id="rId2" Type="http://schemas.openxmlformats.org/officeDocument/2006/relationships/customXml" Target="../customXml/item2.xml"/><Relationship Id="rId29" Type="http://schemas.openxmlformats.org/officeDocument/2006/relationships/slide" Target="slides/slide25.xml"/><Relationship Id="rId24" Type="http://schemas.openxmlformats.org/officeDocument/2006/relationships/slide" Target="slides/slide20.xml"/><Relationship Id="rId40" Type="http://schemas.openxmlformats.org/officeDocument/2006/relationships/slide" Target="slides/slide36.xml"/><Relationship Id="rId45" Type="http://schemas.openxmlformats.org/officeDocument/2006/relationships/slide" Target="slides/slide41.xml"/><Relationship Id="rId66" Type="http://schemas.openxmlformats.org/officeDocument/2006/relationships/slide" Target="slides/slide62.xml"/><Relationship Id="rId87" Type="http://schemas.openxmlformats.org/officeDocument/2006/relationships/slide" Target="slides/slide83.xml"/><Relationship Id="rId110" Type="http://schemas.openxmlformats.org/officeDocument/2006/relationships/slide" Target="slides/slide106.xml"/><Relationship Id="rId115" Type="http://schemas.openxmlformats.org/officeDocument/2006/relationships/theme" Target="theme/theme1.xml"/><Relationship Id="rId61" Type="http://schemas.openxmlformats.org/officeDocument/2006/relationships/slide" Target="slides/slide57.xml"/><Relationship Id="rId82" Type="http://schemas.openxmlformats.org/officeDocument/2006/relationships/slide" Target="slides/slide78.xml"/><Relationship Id="rId19" Type="http://schemas.openxmlformats.org/officeDocument/2006/relationships/slide" Target="slides/slide15.xml"/><Relationship Id="rId14" Type="http://schemas.openxmlformats.org/officeDocument/2006/relationships/slide" Target="slides/slide10.xml"/><Relationship Id="rId30" Type="http://schemas.openxmlformats.org/officeDocument/2006/relationships/slide" Target="slides/slide26.xml"/><Relationship Id="rId35" Type="http://schemas.openxmlformats.org/officeDocument/2006/relationships/slide" Target="slides/slide31.xml"/><Relationship Id="rId56" Type="http://schemas.openxmlformats.org/officeDocument/2006/relationships/slide" Target="slides/slide52.xml"/><Relationship Id="rId77" Type="http://schemas.openxmlformats.org/officeDocument/2006/relationships/slide" Target="slides/slide73.xml"/><Relationship Id="rId100" Type="http://schemas.openxmlformats.org/officeDocument/2006/relationships/slide" Target="slides/slide96.xml"/><Relationship Id="rId105" Type="http://schemas.openxmlformats.org/officeDocument/2006/relationships/slide" Target="slides/slide101.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93" Type="http://schemas.openxmlformats.org/officeDocument/2006/relationships/slide" Target="slides/slide89.xml"/><Relationship Id="rId98" Type="http://schemas.openxmlformats.org/officeDocument/2006/relationships/slide" Target="slides/slide94.xml"/><Relationship Id="rId3" Type="http://schemas.openxmlformats.org/officeDocument/2006/relationships/customXml" Target="../customXml/item3.xml"/><Relationship Id="rId25" Type="http://schemas.openxmlformats.org/officeDocument/2006/relationships/slide" Target="slides/slide21.xml"/><Relationship Id="rId46" Type="http://schemas.openxmlformats.org/officeDocument/2006/relationships/slide" Target="slides/slide42.xml"/><Relationship Id="rId67" Type="http://schemas.openxmlformats.org/officeDocument/2006/relationships/slide" Target="slides/slide63.xml"/><Relationship Id="rId116" Type="http://schemas.openxmlformats.org/officeDocument/2006/relationships/tableStyles" Target="tableStyles.xml"/><Relationship Id="rId20" Type="http://schemas.openxmlformats.org/officeDocument/2006/relationships/slide" Target="slides/slide16.xml"/><Relationship Id="rId41" Type="http://schemas.openxmlformats.org/officeDocument/2006/relationships/slide" Target="slides/slide37.xml"/><Relationship Id="rId62" Type="http://schemas.openxmlformats.org/officeDocument/2006/relationships/slide" Target="slides/slide58.xml"/><Relationship Id="rId83" Type="http://schemas.openxmlformats.org/officeDocument/2006/relationships/slide" Target="slides/slide79.xml"/><Relationship Id="rId88" Type="http://schemas.openxmlformats.org/officeDocument/2006/relationships/slide" Target="slides/slide84.xml"/><Relationship Id="rId111" Type="http://schemas.openxmlformats.org/officeDocument/2006/relationships/notesMaster" Target="notesMasters/notesMaster1.xml"/><Relationship Id="rId15" Type="http://schemas.openxmlformats.org/officeDocument/2006/relationships/slide" Target="slides/slide11.xml"/><Relationship Id="rId36" Type="http://schemas.openxmlformats.org/officeDocument/2006/relationships/slide" Target="slides/slide32.xml"/><Relationship Id="rId57" Type="http://schemas.openxmlformats.org/officeDocument/2006/relationships/slide" Target="slides/slide53.xml"/><Relationship Id="rId106" Type="http://schemas.openxmlformats.org/officeDocument/2006/relationships/slide" Target="slides/slide10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assilis Athitsos" userId="cac912e4-cfd7-44a5-98fd-59802aaf955c" providerId="ADAL" clId="{00CA087D-F16D-4A88-998A-0AC999DE1B67}"/>
    <pc:docChg chg="modSld">
      <pc:chgData name="Vassilis Athitsos" userId="cac912e4-cfd7-44a5-98fd-59802aaf955c" providerId="ADAL" clId="{00CA087D-F16D-4A88-998A-0AC999DE1B67}" dt="2025-01-11T01:33:21.844" v="3" actId="20577"/>
      <pc:docMkLst>
        <pc:docMk/>
      </pc:docMkLst>
      <pc:sldChg chg="modSp">
        <pc:chgData name="Vassilis Athitsos" userId="cac912e4-cfd7-44a5-98fd-59802aaf955c" providerId="ADAL" clId="{00CA087D-F16D-4A88-998A-0AC999DE1B67}" dt="2025-01-11T01:33:21.844" v="3" actId="20577"/>
        <pc:sldMkLst>
          <pc:docMk/>
          <pc:sldMk cId="3255105699" sldId="256"/>
        </pc:sldMkLst>
        <pc:spChg chg="mod">
          <ac:chgData name="Vassilis Athitsos" userId="cac912e4-cfd7-44a5-98fd-59802aaf955c" providerId="ADAL" clId="{00CA087D-F16D-4A88-998A-0AC999DE1B67}" dt="2025-01-11T01:33:21.844" v="3" actId="20577"/>
          <ac:spMkLst>
            <pc:docMk/>
            <pc:sldMk cId="3255105699" sldId="256"/>
            <ac:spMk id="5" creationId="{00000000-0000-0000-0000-000000000000}"/>
          </ac:spMkLst>
        </pc:spChg>
      </pc:sldChg>
    </pc:docChg>
  </pc:docChgLst>
  <pc:docChgLst>
    <pc:chgData name="Vassilis Athitsos" userId="cac912e4-cfd7-44a5-98fd-59802aaf955c" providerId="ADAL" clId="{88C46242-D974-4F31-B1D8-006A0E8CA346}"/>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143375" y="0"/>
            <a:ext cx="3170238" cy="479425"/>
          </a:xfrm>
          <a:prstGeom prst="rect">
            <a:avLst/>
          </a:prstGeom>
        </p:spPr>
        <p:txBody>
          <a:bodyPr vert="horz" lIns="91440" tIns="45720" rIns="91440" bIns="45720" rtlCol="0"/>
          <a:lstStyle>
            <a:lvl1pPr algn="r">
              <a:defRPr sz="1200"/>
            </a:lvl1pPr>
          </a:lstStyle>
          <a:p>
            <a:fld id="{19C8421C-8D12-40DA-9A7B-265D7490C88C}" type="datetimeFigureOut">
              <a:rPr lang="en-US" smtClean="0"/>
              <a:t>1/10/2025</a:t>
            </a:fld>
            <a:endParaRPr lang="en-US"/>
          </a:p>
        </p:txBody>
      </p:sp>
      <p:sp>
        <p:nvSpPr>
          <p:cNvPr id="4" name="Footer Placeholder 3"/>
          <p:cNvSpPr>
            <a:spLocks noGrp="1"/>
          </p:cNvSpPr>
          <p:nvPr>
            <p:ph type="ftr" sz="quarter" idx="2"/>
          </p:nvPr>
        </p:nvSpPr>
        <p:spPr>
          <a:xfrm>
            <a:off x="0" y="9120188"/>
            <a:ext cx="3170238" cy="4794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143375" y="9120188"/>
            <a:ext cx="3170238" cy="479425"/>
          </a:xfrm>
          <a:prstGeom prst="rect">
            <a:avLst/>
          </a:prstGeom>
        </p:spPr>
        <p:txBody>
          <a:bodyPr vert="horz" lIns="91440" tIns="45720" rIns="91440" bIns="45720" rtlCol="0" anchor="b"/>
          <a:lstStyle>
            <a:lvl1pPr algn="r">
              <a:defRPr sz="1200"/>
            </a:lvl1pPr>
          </a:lstStyle>
          <a:p>
            <a:fld id="{0BCCA3C7-F538-4CDD-A942-504D0B9CC4F8}" type="slidenum">
              <a:rPr lang="en-US" smtClean="0"/>
              <a:t>‹#›</a:t>
            </a:fld>
            <a:endParaRPr lang="en-US"/>
          </a:p>
        </p:txBody>
      </p:sp>
    </p:spTree>
    <p:extLst>
      <p:ext uri="{BB962C8B-B14F-4D97-AF65-F5344CB8AC3E}">
        <p14:creationId xmlns:p14="http://schemas.microsoft.com/office/powerpoint/2010/main" val="19032233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143375" y="0"/>
            <a:ext cx="3170238" cy="479425"/>
          </a:xfrm>
          <a:prstGeom prst="rect">
            <a:avLst/>
          </a:prstGeom>
        </p:spPr>
        <p:txBody>
          <a:bodyPr vert="horz" lIns="91440" tIns="45720" rIns="91440" bIns="45720" rtlCol="0"/>
          <a:lstStyle>
            <a:lvl1pPr algn="r">
              <a:defRPr sz="1200"/>
            </a:lvl1pPr>
          </a:lstStyle>
          <a:p>
            <a:fld id="{C6BBB22C-122D-4EE2-9812-B1AA4CFA3383}" type="datetimeFigureOut">
              <a:rPr lang="en-US" smtClean="0"/>
              <a:pPr/>
              <a:t>1/10/2025</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31838" y="4560888"/>
            <a:ext cx="5851525" cy="431958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20188"/>
            <a:ext cx="3170238" cy="4794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143375" y="9120188"/>
            <a:ext cx="3170238" cy="479425"/>
          </a:xfrm>
          <a:prstGeom prst="rect">
            <a:avLst/>
          </a:prstGeom>
        </p:spPr>
        <p:txBody>
          <a:bodyPr vert="horz" lIns="91440" tIns="45720" rIns="91440" bIns="45720" rtlCol="0" anchor="b"/>
          <a:lstStyle>
            <a:lvl1pPr algn="r">
              <a:defRPr sz="1200"/>
            </a:lvl1pPr>
          </a:lstStyle>
          <a:p>
            <a:fld id="{25095B3F-8216-487B-AC35-BDA8990236ED}" type="slidenum">
              <a:rPr lang="en-US" smtClean="0"/>
              <a:pPr/>
              <a:t>‹#›</a:t>
            </a:fld>
            <a:endParaRPr lang="en-US"/>
          </a:p>
        </p:txBody>
      </p:sp>
    </p:spTree>
    <p:extLst>
      <p:ext uri="{BB962C8B-B14F-4D97-AF65-F5344CB8AC3E}">
        <p14:creationId xmlns:p14="http://schemas.microsoft.com/office/powerpoint/2010/main" val="13368103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1</a:t>
            </a:fld>
            <a:endParaRPr lang="en-US"/>
          </a:p>
        </p:txBody>
      </p:sp>
    </p:spTree>
    <p:extLst>
      <p:ext uri="{BB962C8B-B14F-4D97-AF65-F5344CB8AC3E}">
        <p14:creationId xmlns:p14="http://schemas.microsoft.com/office/powerpoint/2010/main" val="40512106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10</a:t>
            </a:fld>
            <a:endParaRPr lang="en-US"/>
          </a:p>
        </p:txBody>
      </p:sp>
    </p:spTree>
    <p:extLst>
      <p:ext uri="{BB962C8B-B14F-4D97-AF65-F5344CB8AC3E}">
        <p14:creationId xmlns:p14="http://schemas.microsoft.com/office/powerpoint/2010/main" val="1613420243"/>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105</a:t>
            </a:fld>
            <a:endParaRPr lang="en-US"/>
          </a:p>
        </p:txBody>
      </p:sp>
    </p:spTree>
    <p:extLst>
      <p:ext uri="{BB962C8B-B14F-4D97-AF65-F5344CB8AC3E}">
        <p14:creationId xmlns:p14="http://schemas.microsoft.com/office/powerpoint/2010/main" val="30329466"/>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106</a:t>
            </a:fld>
            <a:endParaRPr lang="en-US"/>
          </a:p>
        </p:txBody>
      </p:sp>
    </p:spTree>
    <p:extLst>
      <p:ext uri="{BB962C8B-B14F-4D97-AF65-F5344CB8AC3E}">
        <p14:creationId xmlns:p14="http://schemas.microsoft.com/office/powerpoint/2010/main" val="13281984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11</a:t>
            </a:fld>
            <a:endParaRPr lang="en-US"/>
          </a:p>
        </p:txBody>
      </p:sp>
    </p:spTree>
    <p:extLst>
      <p:ext uri="{BB962C8B-B14F-4D97-AF65-F5344CB8AC3E}">
        <p14:creationId xmlns:p14="http://schemas.microsoft.com/office/powerpoint/2010/main" val="24707840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12</a:t>
            </a:fld>
            <a:endParaRPr lang="en-US"/>
          </a:p>
        </p:txBody>
      </p:sp>
    </p:spTree>
    <p:extLst>
      <p:ext uri="{BB962C8B-B14F-4D97-AF65-F5344CB8AC3E}">
        <p14:creationId xmlns:p14="http://schemas.microsoft.com/office/powerpoint/2010/main" val="24269712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13</a:t>
            </a:fld>
            <a:endParaRPr lang="en-US"/>
          </a:p>
        </p:txBody>
      </p:sp>
    </p:spTree>
    <p:extLst>
      <p:ext uri="{BB962C8B-B14F-4D97-AF65-F5344CB8AC3E}">
        <p14:creationId xmlns:p14="http://schemas.microsoft.com/office/powerpoint/2010/main" val="39143894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14</a:t>
            </a:fld>
            <a:endParaRPr lang="en-US"/>
          </a:p>
        </p:txBody>
      </p:sp>
    </p:spTree>
    <p:extLst>
      <p:ext uri="{BB962C8B-B14F-4D97-AF65-F5344CB8AC3E}">
        <p14:creationId xmlns:p14="http://schemas.microsoft.com/office/powerpoint/2010/main" val="11088660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15</a:t>
            </a:fld>
            <a:endParaRPr lang="en-US"/>
          </a:p>
        </p:txBody>
      </p:sp>
    </p:spTree>
    <p:extLst>
      <p:ext uri="{BB962C8B-B14F-4D97-AF65-F5344CB8AC3E}">
        <p14:creationId xmlns:p14="http://schemas.microsoft.com/office/powerpoint/2010/main" val="154945319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5095B3F-8216-487B-AC35-BDA8990236ED}" type="slidenum">
              <a:rPr lang="en-US" smtClean="0"/>
              <a:pPr/>
              <a:t>16</a:t>
            </a:fld>
            <a:endParaRPr lang="en-US"/>
          </a:p>
        </p:txBody>
      </p:sp>
    </p:spTree>
    <p:extLst>
      <p:ext uri="{BB962C8B-B14F-4D97-AF65-F5344CB8AC3E}">
        <p14:creationId xmlns:p14="http://schemas.microsoft.com/office/powerpoint/2010/main" val="361179366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5095B3F-8216-487B-AC35-BDA8990236ED}" type="slidenum">
              <a:rPr lang="en-US" smtClean="0"/>
              <a:pPr/>
              <a:t>17</a:t>
            </a:fld>
            <a:endParaRPr lang="en-US"/>
          </a:p>
        </p:txBody>
      </p:sp>
    </p:spTree>
    <p:extLst>
      <p:ext uri="{BB962C8B-B14F-4D97-AF65-F5344CB8AC3E}">
        <p14:creationId xmlns:p14="http://schemas.microsoft.com/office/powerpoint/2010/main" val="349976460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18</a:t>
            </a:fld>
            <a:endParaRPr lang="en-US"/>
          </a:p>
        </p:txBody>
      </p:sp>
    </p:spTree>
    <p:extLst>
      <p:ext uri="{BB962C8B-B14F-4D97-AF65-F5344CB8AC3E}">
        <p14:creationId xmlns:p14="http://schemas.microsoft.com/office/powerpoint/2010/main" val="140881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19</a:t>
            </a:fld>
            <a:endParaRPr lang="en-US"/>
          </a:p>
        </p:txBody>
      </p:sp>
    </p:spTree>
    <p:extLst>
      <p:ext uri="{BB962C8B-B14F-4D97-AF65-F5344CB8AC3E}">
        <p14:creationId xmlns:p14="http://schemas.microsoft.com/office/powerpoint/2010/main" val="12796490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2</a:t>
            </a:fld>
            <a:endParaRPr lang="en-US"/>
          </a:p>
        </p:txBody>
      </p:sp>
    </p:spTree>
    <p:extLst>
      <p:ext uri="{BB962C8B-B14F-4D97-AF65-F5344CB8AC3E}">
        <p14:creationId xmlns:p14="http://schemas.microsoft.com/office/powerpoint/2010/main" val="417899187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20</a:t>
            </a:fld>
            <a:endParaRPr lang="en-US"/>
          </a:p>
        </p:txBody>
      </p:sp>
    </p:spTree>
    <p:extLst>
      <p:ext uri="{BB962C8B-B14F-4D97-AF65-F5344CB8AC3E}">
        <p14:creationId xmlns:p14="http://schemas.microsoft.com/office/powerpoint/2010/main" val="375108056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21</a:t>
            </a:fld>
            <a:endParaRPr lang="en-US"/>
          </a:p>
        </p:txBody>
      </p:sp>
    </p:spTree>
    <p:extLst>
      <p:ext uri="{BB962C8B-B14F-4D97-AF65-F5344CB8AC3E}">
        <p14:creationId xmlns:p14="http://schemas.microsoft.com/office/powerpoint/2010/main" val="91010669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22</a:t>
            </a:fld>
            <a:endParaRPr lang="en-US"/>
          </a:p>
        </p:txBody>
      </p:sp>
    </p:spTree>
    <p:extLst>
      <p:ext uri="{BB962C8B-B14F-4D97-AF65-F5344CB8AC3E}">
        <p14:creationId xmlns:p14="http://schemas.microsoft.com/office/powerpoint/2010/main" val="313003378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23</a:t>
            </a:fld>
            <a:endParaRPr lang="en-US"/>
          </a:p>
        </p:txBody>
      </p:sp>
    </p:spTree>
    <p:extLst>
      <p:ext uri="{BB962C8B-B14F-4D97-AF65-F5344CB8AC3E}">
        <p14:creationId xmlns:p14="http://schemas.microsoft.com/office/powerpoint/2010/main" val="195477482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24</a:t>
            </a:fld>
            <a:endParaRPr lang="en-US"/>
          </a:p>
        </p:txBody>
      </p:sp>
    </p:spTree>
    <p:extLst>
      <p:ext uri="{BB962C8B-B14F-4D97-AF65-F5344CB8AC3E}">
        <p14:creationId xmlns:p14="http://schemas.microsoft.com/office/powerpoint/2010/main" val="90034250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25</a:t>
            </a:fld>
            <a:endParaRPr lang="en-US"/>
          </a:p>
        </p:txBody>
      </p:sp>
    </p:spTree>
    <p:extLst>
      <p:ext uri="{BB962C8B-B14F-4D97-AF65-F5344CB8AC3E}">
        <p14:creationId xmlns:p14="http://schemas.microsoft.com/office/powerpoint/2010/main" val="12493170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26</a:t>
            </a:fld>
            <a:endParaRPr lang="en-US"/>
          </a:p>
        </p:txBody>
      </p:sp>
    </p:spTree>
    <p:extLst>
      <p:ext uri="{BB962C8B-B14F-4D97-AF65-F5344CB8AC3E}">
        <p14:creationId xmlns:p14="http://schemas.microsoft.com/office/powerpoint/2010/main" val="280515518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27</a:t>
            </a:fld>
            <a:endParaRPr lang="en-US"/>
          </a:p>
        </p:txBody>
      </p:sp>
    </p:spTree>
    <p:extLst>
      <p:ext uri="{BB962C8B-B14F-4D97-AF65-F5344CB8AC3E}">
        <p14:creationId xmlns:p14="http://schemas.microsoft.com/office/powerpoint/2010/main" val="286707037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28</a:t>
            </a:fld>
            <a:endParaRPr lang="en-US"/>
          </a:p>
        </p:txBody>
      </p:sp>
    </p:spTree>
    <p:extLst>
      <p:ext uri="{BB962C8B-B14F-4D97-AF65-F5344CB8AC3E}">
        <p14:creationId xmlns:p14="http://schemas.microsoft.com/office/powerpoint/2010/main" val="203572176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29</a:t>
            </a:fld>
            <a:endParaRPr lang="en-US"/>
          </a:p>
        </p:txBody>
      </p:sp>
    </p:spTree>
    <p:extLst>
      <p:ext uri="{BB962C8B-B14F-4D97-AF65-F5344CB8AC3E}">
        <p14:creationId xmlns:p14="http://schemas.microsoft.com/office/powerpoint/2010/main" val="2410838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3</a:t>
            </a:fld>
            <a:endParaRPr lang="en-US"/>
          </a:p>
        </p:txBody>
      </p:sp>
    </p:spTree>
    <p:extLst>
      <p:ext uri="{BB962C8B-B14F-4D97-AF65-F5344CB8AC3E}">
        <p14:creationId xmlns:p14="http://schemas.microsoft.com/office/powerpoint/2010/main" val="312063957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30</a:t>
            </a:fld>
            <a:endParaRPr lang="en-US"/>
          </a:p>
        </p:txBody>
      </p:sp>
    </p:spTree>
    <p:extLst>
      <p:ext uri="{BB962C8B-B14F-4D97-AF65-F5344CB8AC3E}">
        <p14:creationId xmlns:p14="http://schemas.microsoft.com/office/powerpoint/2010/main" val="128814768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31</a:t>
            </a:fld>
            <a:endParaRPr lang="en-US"/>
          </a:p>
        </p:txBody>
      </p:sp>
    </p:spTree>
    <p:extLst>
      <p:ext uri="{BB962C8B-B14F-4D97-AF65-F5344CB8AC3E}">
        <p14:creationId xmlns:p14="http://schemas.microsoft.com/office/powerpoint/2010/main" val="182077259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32</a:t>
            </a:fld>
            <a:endParaRPr lang="en-US"/>
          </a:p>
        </p:txBody>
      </p:sp>
    </p:spTree>
    <p:extLst>
      <p:ext uri="{BB962C8B-B14F-4D97-AF65-F5344CB8AC3E}">
        <p14:creationId xmlns:p14="http://schemas.microsoft.com/office/powerpoint/2010/main" val="306147539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33</a:t>
            </a:fld>
            <a:endParaRPr lang="en-US"/>
          </a:p>
        </p:txBody>
      </p:sp>
    </p:spTree>
    <p:extLst>
      <p:ext uri="{BB962C8B-B14F-4D97-AF65-F5344CB8AC3E}">
        <p14:creationId xmlns:p14="http://schemas.microsoft.com/office/powerpoint/2010/main" val="267327172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34</a:t>
            </a:fld>
            <a:endParaRPr lang="en-US"/>
          </a:p>
        </p:txBody>
      </p:sp>
    </p:spTree>
    <p:extLst>
      <p:ext uri="{BB962C8B-B14F-4D97-AF65-F5344CB8AC3E}">
        <p14:creationId xmlns:p14="http://schemas.microsoft.com/office/powerpoint/2010/main" val="216031996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35</a:t>
            </a:fld>
            <a:endParaRPr lang="en-US"/>
          </a:p>
        </p:txBody>
      </p:sp>
    </p:spTree>
    <p:extLst>
      <p:ext uri="{BB962C8B-B14F-4D97-AF65-F5344CB8AC3E}">
        <p14:creationId xmlns:p14="http://schemas.microsoft.com/office/powerpoint/2010/main" val="40143930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36</a:t>
            </a:fld>
            <a:endParaRPr lang="en-US"/>
          </a:p>
        </p:txBody>
      </p:sp>
    </p:spTree>
    <p:extLst>
      <p:ext uri="{BB962C8B-B14F-4D97-AF65-F5344CB8AC3E}">
        <p14:creationId xmlns:p14="http://schemas.microsoft.com/office/powerpoint/2010/main" val="360297511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37</a:t>
            </a:fld>
            <a:endParaRPr lang="en-US"/>
          </a:p>
        </p:txBody>
      </p:sp>
    </p:spTree>
    <p:extLst>
      <p:ext uri="{BB962C8B-B14F-4D97-AF65-F5344CB8AC3E}">
        <p14:creationId xmlns:p14="http://schemas.microsoft.com/office/powerpoint/2010/main" val="275341489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38</a:t>
            </a:fld>
            <a:endParaRPr lang="en-US"/>
          </a:p>
        </p:txBody>
      </p:sp>
    </p:spTree>
    <p:extLst>
      <p:ext uri="{BB962C8B-B14F-4D97-AF65-F5344CB8AC3E}">
        <p14:creationId xmlns:p14="http://schemas.microsoft.com/office/powerpoint/2010/main" val="271114660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39</a:t>
            </a:fld>
            <a:endParaRPr lang="en-US"/>
          </a:p>
        </p:txBody>
      </p:sp>
    </p:spTree>
    <p:extLst>
      <p:ext uri="{BB962C8B-B14F-4D97-AF65-F5344CB8AC3E}">
        <p14:creationId xmlns:p14="http://schemas.microsoft.com/office/powerpoint/2010/main" val="18201949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4</a:t>
            </a:fld>
            <a:endParaRPr lang="en-US"/>
          </a:p>
        </p:txBody>
      </p:sp>
    </p:spTree>
    <p:extLst>
      <p:ext uri="{BB962C8B-B14F-4D97-AF65-F5344CB8AC3E}">
        <p14:creationId xmlns:p14="http://schemas.microsoft.com/office/powerpoint/2010/main" val="121134756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40</a:t>
            </a:fld>
            <a:endParaRPr lang="en-US"/>
          </a:p>
        </p:txBody>
      </p:sp>
    </p:spTree>
    <p:extLst>
      <p:ext uri="{BB962C8B-B14F-4D97-AF65-F5344CB8AC3E}">
        <p14:creationId xmlns:p14="http://schemas.microsoft.com/office/powerpoint/2010/main" val="1810553783"/>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41</a:t>
            </a:fld>
            <a:endParaRPr lang="en-US"/>
          </a:p>
        </p:txBody>
      </p:sp>
    </p:spTree>
    <p:extLst>
      <p:ext uri="{BB962C8B-B14F-4D97-AF65-F5344CB8AC3E}">
        <p14:creationId xmlns:p14="http://schemas.microsoft.com/office/powerpoint/2010/main" val="277800151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42</a:t>
            </a:fld>
            <a:endParaRPr lang="en-US"/>
          </a:p>
        </p:txBody>
      </p:sp>
    </p:spTree>
    <p:extLst>
      <p:ext uri="{BB962C8B-B14F-4D97-AF65-F5344CB8AC3E}">
        <p14:creationId xmlns:p14="http://schemas.microsoft.com/office/powerpoint/2010/main" val="12910774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43</a:t>
            </a:fld>
            <a:endParaRPr lang="en-US"/>
          </a:p>
        </p:txBody>
      </p:sp>
    </p:spTree>
    <p:extLst>
      <p:ext uri="{BB962C8B-B14F-4D97-AF65-F5344CB8AC3E}">
        <p14:creationId xmlns:p14="http://schemas.microsoft.com/office/powerpoint/2010/main" val="874017473"/>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44</a:t>
            </a:fld>
            <a:endParaRPr lang="en-US"/>
          </a:p>
        </p:txBody>
      </p:sp>
    </p:spTree>
    <p:extLst>
      <p:ext uri="{BB962C8B-B14F-4D97-AF65-F5344CB8AC3E}">
        <p14:creationId xmlns:p14="http://schemas.microsoft.com/office/powerpoint/2010/main" val="15384881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45</a:t>
            </a:fld>
            <a:endParaRPr lang="en-US"/>
          </a:p>
        </p:txBody>
      </p:sp>
    </p:spTree>
    <p:extLst>
      <p:ext uri="{BB962C8B-B14F-4D97-AF65-F5344CB8AC3E}">
        <p14:creationId xmlns:p14="http://schemas.microsoft.com/office/powerpoint/2010/main" val="2760445829"/>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46</a:t>
            </a:fld>
            <a:endParaRPr lang="en-US"/>
          </a:p>
        </p:txBody>
      </p:sp>
    </p:spTree>
    <p:extLst>
      <p:ext uri="{BB962C8B-B14F-4D97-AF65-F5344CB8AC3E}">
        <p14:creationId xmlns:p14="http://schemas.microsoft.com/office/powerpoint/2010/main" val="1428278816"/>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47</a:t>
            </a:fld>
            <a:endParaRPr lang="en-US"/>
          </a:p>
        </p:txBody>
      </p:sp>
    </p:spTree>
    <p:extLst>
      <p:ext uri="{BB962C8B-B14F-4D97-AF65-F5344CB8AC3E}">
        <p14:creationId xmlns:p14="http://schemas.microsoft.com/office/powerpoint/2010/main" val="706537338"/>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48</a:t>
            </a:fld>
            <a:endParaRPr lang="en-US"/>
          </a:p>
        </p:txBody>
      </p:sp>
    </p:spTree>
    <p:extLst>
      <p:ext uri="{BB962C8B-B14F-4D97-AF65-F5344CB8AC3E}">
        <p14:creationId xmlns:p14="http://schemas.microsoft.com/office/powerpoint/2010/main" val="1719337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49</a:t>
            </a:fld>
            <a:endParaRPr lang="en-US"/>
          </a:p>
        </p:txBody>
      </p:sp>
    </p:spTree>
    <p:extLst>
      <p:ext uri="{BB962C8B-B14F-4D97-AF65-F5344CB8AC3E}">
        <p14:creationId xmlns:p14="http://schemas.microsoft.com/office/powerpoint/2010/main" val="12149074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5</a:t>
            </a:fld>
            <a:endParaRPr lang="en-US"/>
          </a:p>
        </p:txBody>
      </p:sp>
    </p:spTree>
    <p:extLst>
      <p:ext uri="{BB962C8B-B14F-4D97-AF65-F5344CB8AC3E}">
        <p14:creationId xmlns:p14="http://schemas.microsoft.com/office/powerpoint/2010/main" val="319103320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50</a:t>
            </a:fld>
            <a:endParaRPr lang="en-US"/>
          </a:p>
        </p:txBody>
      </p:sp>
    </p:spTree>
    <p:extLst>
      <p:ext uri="{BB962C8B-B14F-4D97-AF65-F5344CB8AC3E}">
        <p14:creationId xmlns:p14="http://schemas.microsoft.com/office/powerpoint/2010/main" val="2167789132"/>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51</a:t>
            </a:fld>
            <a:endParaRPr lang="en-US"/>
          </a:p>
        </p:txBody>
      </p:sp>
    </p:spTree>
    <p:extLst>
      <p:ext uri="{BB962C8B-B14F-4D97-AF65-F5344CB8AC3E}">
        <p14:creationId xmlns:p14="http://schemas.microsoft.com/office/powerpoint/2010/main" val="1682847267"/>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52</a:t>
            </a:fld>
            <a:endParaRPr lang="en-US"/>
          </a:p>
        </p:txBody>
      </p:sp>
    </p:spTree>
    <p:extLst>
      <p:ext uri="{BB962C8B-B14F-4D97-AF65-F5344CB8AC3E}">
        <p14:creationId xmlns:p14="http://schemas.microsoft.com/office/powerpoint/2010/main" val="63344378"/>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53</a:t>
            </a:fld>
            <a:endParaRPr lang="en-US"/>
          </a:p>
        </p:txBody>
      </p:sp>
    </p:spTree>
    <p:extLst>
      <p:ext uri="{BB962C8B-B14F-4D97-AF65-F5344CB8AC3E}">
        <p14:creationId xmlns:p14="http://schemas.microsoft.com/office/powerpoint/2010/main" val="266134624"/>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54</a:t>
            </a:fld>
            <a:endParaRPr lang="en-US"/>
          </a:p>
        </p:txBody>
      </p:sp>
    </p:spTree>
    <p:extLst>
      <p:ext uri="{BB962C8B-B14F-4D97-AF65-F5344CB8AC3E}">
        <p14:creationId xmlns:p14="http://schemas.microsoft.com/office/powerpoint/2010/main" val="1014305650"/>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55</a:t>
            </a:fld>
            <a:endParaRPr lang="en-US"/>
          </a:p>
        </p:txBody>
      </p:sp>
    </p:spTree>
    <p:extLst>
      <p:ext uri="{BB962C8B-B14F-4D97-AF65-F5344CB8AC3E}">
        <p14:creationId xmlns:p14="http://schemas.microsoft.com/office/powerpoint/2010/main" val="442694720"/>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56</a:t>
            </a:fld>
            <a:endParaRPr lang="en-US"/>
          </a:p>
        </p:txBody>
      </p:sp>
    </p:spTree>
    <p:extLst>
      <p:ext uri="{BB962C8B-B14F-4D97-AF65-F5344CB8AC3E}">
        <p14:creationId xmlns:p14="http://schemas.microsoft.com/office/powerpoint/2010/main" val="886183682"/>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57</a:t>
            </a:fld>
            <a:endParaRPr lang="en-US"/>
          </a:p>
        </p:txBody>
      </p:sp>
    </p:spTree>
    <p:extLst>
      <p:ext uri="{BB962C8B-B14F-4D97-AF65-F5344CB8AC3E}">
        <p14:creationId xmlns:p14="http://schemas.microsoft.com/office/powerpoint/2010/main" val="2672857175"/>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58</a:t>
            </a:fld>
            <a:endParaRPr lang="en-US"/>
          </a:p>
        </p:txBody>
      </p:sp>
    </p:spTree>
    <p:extLst>
      <p:ext uri="{BB962C8B-B14F-4D97-AF65-F5344CB8AC3E}">
        <p14:creationId xmlns:p14="http://schemas.microsoft.com/office/powerpoint/2010/main" val="4113147815"/>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59</a:t>
            </a:fld>
            <a:endParaRPr lang="en-US"/>
          </a:p>
        </p:txBody>
      </p:sp>
    </p:spTree>
    <p:extLst>
      <p:ext uri="{BB962C8B-B14F-4D97-AF65-F5344CB8AC3E}">
        <p14:creationId xmlns:p14="http://schemas.microsoft.com/office/powerpoint/2010/main" val="20612782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6</a:t>
            </a:fld>
            <a:endParaRPr lang="en-US"/>
          </a:p>
        </p:txBody>
      </p:sp>
    </p:spTree>
    <p:extLst>
      <p:ext uri="{BB962C8B-B14F-4D97-AF65-F5344CB8AC3E}">
        <p14:creationId xmlns:p14="http://schemas.microsoft.com/office/powerpoint/2010/main" val="3753719683"/>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60</a:t>
            </a:fld>
            <a:endParaRPr lang="en-US"/>
          </a:p>
        </p:txBody>
      </p:sp>
    </p:spTree>
    <p:extLst>
      <p:ext uri="{BB962C8B-B14F-4D97-AF65-F5344CB8AC3E}">
        <p14:creationId xmlns:p14="http://schemas.microsoft.com/office/powerpoint/2010/main" val="1449956634"/>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61</a:t>
            </a:fld>
            <a:endParaRPr lang="en-US"/>
          </a:p>
        </p:txBody>
      </p:sp>
    </p:spTree>
    <p:extLst>
      <p:ext uri="{BB962C8B-B14F-4D97-AF65-F5344CB8AC3E}">
        <p14:creationId xmlns:p14="http://schemas.microsoft.com/office/powerpoint/2010/main" val="2724345538"/>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62</a:t>
            </a:fld>
            <a:endParaRPr lang="en-US"/>
          </a:p>
        </p:txBody>
      </p:sp>
    </p:spTree>
    <p:extLst>
      <p:ext uri="{BB962C8B-B14F-4D97-AF65-F5344CB8AC3E}">
        <p14:creationId xmlns:p14="http://schemas.microsoft.com/office/powerpoint/2010/main" val="3897396465"/>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63</a:t>
            </a:fld>
            <a:endParaRPr lang="en-US"/>
          </a:p>
        </p:txBody>
      </p:sp>
    </p:spTree>
    <p:extLst>
      <p:ext uri="{BB962C8B-B14F-4D97-AF65-F5344CB8AC3E}">
        <p14:creationId xmlns:p14="http://schemas.microsoft.com/office/powerpoint/2010/main" val="1218056872"/>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64</a:t>
            </a:fld>
            <a:endParaRPr lang="en-US"/>
          </a:p>
        </p:txBody>
      </p:sp>
    </p:spTree>
    <p:extLst>
      <p:ext uri="{BB962C8B-B14F-4D97-AF65-F5344CB8AC3E}">
        <p14:creationId xmlns:p14="http://schemas.microsoft.com/office/powerpoint/2010/main" val="1744155428"/>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65</a:t>
            </a:fld>
            <a:endParaRPr lang="en-US"/>
          </a:p>
        </p:txBody>
      </p:sp>
    </p:spTree>
    <p:extLst>
      <p:ext uri="{BB962C8B-B14F-4D97-AF65-F5344CB8AC3E}">
        <p14:creationId xmlns:p14="http://schemas.microsoft.com/office/powerpoint/2010/main" val="2197330647"/>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66</a:t>
            </a:fld>
            <a:endParaRPr lang="en-US"/>
          </a:p>
        </p:txBody>
      </p:sp>
    </p:spTree>
    <p:extLst>
      <p:ext uri="{BB962C8B-B14F-4D97-AF65-F5344CB8AC3E}">
        <p14:creationId xmlns:p14="http://schemas.microsoft.com/office/powerpoint/2010/main" val="2766618141"/>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67</a:t>
            </a:fld>
            <a:endParaRPr lang="en-US"/>
          </a:p>
        </p:txBody>
      </p:sp>
    </p:spTree>
    <p:extLst>
      <p:ext uri="{BB962C8B-B14F-4D97-AF65-F5344CB8AC3E}">
        <p14:creationId xmlns:p14="http://schemas.microsoft.com/office/powerpoint/2010/main" val="457053875"/>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68</a:t>
            </a:fld>
            <a:endParaRPr lang="en-US"/>
          </a:p>
        </p:txBody>
      </p:sp>
    </p:spTree>
    <p:extLst>
      <p:ext uri="{BB962C8B-B14F-4D97-AF65-F5344CB8AC3E}">
        <p14:creationId xmlns:p14="http://schemas.microsoft.com/office/powerpoint/2010/main" val="4033970834"/>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69</a:t>
            </a:fld>
            <a:endParaRPr lang="en-US"/>
          </a:p>
        </p:txBody>
      </p:sp>
    </p:spTree>
    <p:extLst>
      <p:ext uri="{BB962C8B-B14F-4D97-AF65-F5344CB8AC3E}">
        <p14:creationId xmlns:p14="http://schemas.microsoft.com/office/powerpoint/2010/main" val="8419473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7</a:t>
            </a:fld>
            <a:endParaRPr lang="en-US"/>
          </a:p>
        </p:txBody>
      </p:sp>
    </p:spTree>
    <p:extLst>
      <p:ext uri="{BB962C8B-B14F-4D97-AF65-F5344CB8AC3E}">
        <p14:creationId xmlns:p14="http://schemas.microsoft.com/office/powerpoint/2010/main" val="2086537410"/>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70</a:t>
            </a:fld>
            <a:endParaRPr lang="en-US"/>
          </a:p>
        </p:txBody>
      </p:sp>
    </p:spTree>
    <p:extLst>
      <p:ext uri="{BB962C8B-B14F-4D97-AF65-F5344CB8AC3E}">
        <p14:creationId xmlns:p14="http://schemas.microsoft.com/office/powerpoint/2010/main" val="4161434328"/>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71</a:t>
            </a:fld>
            <a:endParaRPr lang="en-US"/>
          </a:p>
        </p:txBody>
      </p:sp>
    </p:spTree>
    <p:extLst>
      <p:ext uri="{BB962C8B-B14F-4D97-AF65-F5344CB8AC3E}">
        <p14:creationId xmlns:p14="http://schemas.microsoft.com/office/powerpoint/2010/main" val="2887196971"/>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72</a:t>
            </a:fld>
            <a:endParaRPr lang="en-US"/>
          </a:p>
        </p:txBody>
      </p:sp>
    </p:spTree>
    <p:extLst>
      <p:ext uri="{BB962C8B-B14F-4D97-AF65-F5344CB8AC3E}">
        <p14:creationId xmlns:p14="http://schemas.microsoft.com/office/powerpoint/2010/main" val="1949581635"/>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73</a:t>
            </a:fld>
            <a:endParaRPr lang="en-US"/>
          </a:p>
        </p:txBody>
      </p:sp>
    </p:spTree>
    <p:extLst>
      <p:ext uri="{BB962C8B-B14F-4D97-AF65-F5344CB8AC3E}">
        <p14:creationId xmlns:p14="http://schemas.microsoft.com/office/powerpoint/2010/main" val="2968570826"/>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74</a:t>
            </a:fld>
            <a:endParaRPr lang="en-US"/>
          </a:p>
        </p:txBody>
      </p:sp>
    </p:spTree>
    <p:extLst>
      <p:ext uri="{BB962C8B-B14F-4D97-AF65-F5344CB8AC3E}">
        <p14:creationId xmlns:p14="http://schemas.microsoft.com/office/powerpoint/2010/main" val="3004277266"/>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75</a:t>
            </a:fld>
            <a:endParaRPr lang="en-US"/>
          </a:p>
        </p:txBody>
      </p:sp>
    </p:spTree>
    <p:extLst>
      <p:ext uri="{BB962C8B-B14F-4D97-AF65-F5344CB8AC3E}">
        <p14:creationId xmlns:p14="http://schemas.microsoft.com/office/powerpoint/2010/main" val="1317134370"/>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76</a:t>
            </a:fld>
            <a:endParaRPr lang="en-US"/>
          </a:p>
        </p:txBody>
      </p:sp>
    </p:spTree>
    <p:extLst>
      <p:ext uri="{BB962C8B-B14F-4D97-AF65-F5344CB8AC3E}">
        <p14:creationId xmlns:p14="http://schemas.microsoft.com/office/powerpoint/2010/main" val="3983648048"/>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77</a:t>
            </a:fld>
            <a:endParaRPr lang="en-US"/>
          </a:p>
        </p:txBody>
      </p:sp>
    </p:spTree>
    <p:extLst>
      <p:ext uri="{BB962C8B-B14F-4D97-AF65-F5344CB8AC3E}">
        <p14:creationId xmlns:p14="http://schemas.microsoft.com/office/powerpoint/2010/main" val="3500974523"/>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78</a:t>
            </a:fld>
            <a:endParaRPr lang="en-US"/>
          </a:p>
        </p:txBody>
      </p:sp>
    </p:spTree>
    <p:extLst>
      <p:ext uri="{BB962C8B-B14F-4D97-AF65-F5344CB8AC3E}">
        <p14:creationId xmlns:p14="http://schemas.microsoft.com/office/powerpoint/2010/main" val="204924465"/>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79</a:t>
            </a:fld>
            <a:endParaRPr lang="en-US"/>
          </a:p>
        </p:txBody>
      </p:sp>
    </p:spTree>
    <p:extLst>
      <p:ext uri="{BB962C8B-B14F-4D97-AF65-F5344CB8AC3E}">
        <p14:creationId xmlns:p14="http://schemas.microsoft.com/office/powerpoint/2010/main" val="15026744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8</a:t>
            </a:fld>
            <a:endParaRPr lang="en-US"/>
          </a:p>
        </p:txBody>
      </p:sp>
    </p:spTree>
    <p:extLst>
      <p:ext uri="{BB962C8B-B14F-4D97-AF65-F5344CB8AC3E}">
        <p14:creationId xmlns:p14="http://schemas.microsoft.com/office/powerpoint/2010/main" val="3746927588"/>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80</a:t>
            </a:fld>
            <a:endParaRPr lang="en-US"/>
          </a:p>
        </p:txBody>
      </p:sp>
    </p:spTree>
    <p:extLst>
      <p:ext uri="{BB962C8B-B14F-4D97-AF65-F5344CB8AC3E}">
        <p14:creationId xmlns:p14="http://schemas.microsoft.com/office/powerpoint/2010/main" val="1176338698"/>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81</a:t>
            </a:fld>
            <a:endParaRPr lang="en-US"/>
          </a:p>
        </p:txBody>
      </p:sp>
    </p:spTree>
    <p:extLst>
      <p:ext uri="{BB962C8B-B14F-4D97-AF65-F5344CB8AC3E}">
        <p14:creationId xmlns:p14="http://schemas.microsoft.com/office/powerpoint/2010/main" val="4258784077"/>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82</a:t>
            </a:fld>
            <a:endParaRPr lang="en-US"/>
          </a:p>
        </p:txBody>
      </p:sp>
    </p:spTree>
    <p:extLst>
      <p:ext uri="{BB962C8B-B14F-4D97-AF65-F5344CB8AC3E}">
        <p14:creationId xmlns:p14="http://schemas.microsoft.com/office/powerpoint/2010/main" val="2610454417"/>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83</a:t>
            </a:fld>
            <a:endParaRPr lang="en-US"/>
          </a:p>
        </p:txBody>
      </p:sp>
    </p:spTree>
    <p:extLst>
      <p:ext uri="{BB962C8B-B14F-4D97-AF65-F5344CB8AC3E}">
        <p14:creationId xmlns:p14="http://schemas.microsoft.com/office/powerpoint/2010/main" val="72970593"/>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84</a:t>
            </a:fld>
            <a:endParaRPr lang="en-US"/>
          </a:p>
        </p:txBody>
      </p:sp>
    </p:spTree>
    <p:extLst>
      <p:ext uri="{BB962C8B-B14F-4D97-AF65-F5344CB8AC3E}">
        <p14:creationId xmlns:p14="http://schemas.microsoft.com/office/powerpoint/2010/main" val="1226499458"/>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85</a:t>
            </a:fld>
            <a:endParaRPr lang="en-US"/>
          </a:p>
        </p:txBody>
      </p:sp>
    </p:spTree>
    <p:extLst>
      <p:ext uri="{BB962C8B-B14F-4D97-AF65-F5344CB8AC3E}">
        <p14:creationId xmlns:p14="http://schemas.microsoft.com/office/powerpoint/2010/main" val="2245518531"/>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86</a:t>
            </a:fld>
            <a:endParaRPr lang="en-US"/>
          </a:p>
        </p:txBody>
      </p:sp>
    </p:spTree>
    <p:extLst>
      <p:ext uri="{BB962C8B-B14F-4D97-AF65-F5344CB8AC3E}">
        <p14:creationId xmlns:p14="http://schemas.microsoft.com/office/powerpoint/2010/main" val="3468439808"/>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87</a:t>
            </a:fld>
            <a:endParaRPr lang="en-US"/>
          </a:p>
        </p:txBody>
      </p:sp>
    </p:spTree>
    <p:extLst>
      <p:ext uri="{BB962C8B-B14F-4D97-AF65-F5344CB8AC3E}">
        <p14:creationId xmlns:p14="http://schemas.microsoft.com/office/powerpoint/2010/main" val="3775862354"/>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88</a:t>
            </a:fld>
            <a:endParaRPr lang="en-US"/>
          </a:p>
        </p:txBody>
      </p:sp>
    </p:spTree>
    <p:extLst>
      <p:ext uri="{BB962C8B-B14F-4D97-AF65-F5344CB8AC3E}">
        <p14:creationId xmlns:p14="http://schemas.microsoft.com/office/powerpoint/2010/main" val="4241592233"/>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89</a:t>
            </a:fld>
            <a:endParaRPr lang="en-US"/>
          </a:p>
        </p:txBody>
      </p:sp>
    </p:spTree>
    <p:extLst>
      <p:ext uri="{BB962C8B-B14F-4D97-AF65-F5344CB8AC3E}">
        <p14:creationId xmlns:p14="http://schemas.microsoft.com/office/powerpoint/2010/main" val="4250133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9</a:t>
            </a:fld>
            <a:endParaRPr lang="en-US"/>
          </a:p>
        </p:txBody>
      </p:sp>
    </p:spTree>
    <p:extLst>
      <p:ext uri="{BB962C8B-B14F-4D97-AF65-F5344CB8AC3E}">
        <p14:creationId xmlns:p14="http://schemas.microsoft.com/office/powerpoint/2010/main" val="154810504"/>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90</a:t>
            </a:fld>
            <a:endParaRPr lang="en-US"/>
          </a:p>
        </p:txBody>
      </p:sp>
    </p:spTree>
    <p:extLst>
      <p:ext uri="{BB962C8B-B14F-4D97-AF65-F5344CB8AC3E}">
        <p14:creationId xmlns:p14="http://schemas.microsoft.com/office/powerpoint/2010/main" val="850648384"/>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96</a:t>
            </a:fld>
            <a:endParaRPr lang="en-US"/>
          </a:p>
        </p:txBody>
      </p:sp>
    </p:spTree>
    <p:extLst>
      <p:ext uri="{BB962C8B-B14F-4D97-AF65-F5344CB8AC3E}">
        <p14:creationId xmlns:p14="http://schemas.microsoft.com/office/powerpoint/2010/main" val="858972959"/>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97</a:t>
            </a:fld>
            <a:endParaRPr lang="en-US"/>
          </a:p>
        </p:txBody>
      </p:sp>
    </p:spTree>
    <p:extLst>
      <p:ext uri="{BB962C8B-B14F-4D97-AF65-F5344CB8AC3E}">
        <p14:creationId xmlns:p14="http://schemas.microsoft.com/office/powerpoint/2010/main" val="3468427069"/>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98</a:t>
            </a:fld>
            <a:endParaRPr lang="en-US"/>
          </a:p>
        </p:txBody>
      </p:sp>
    </p:spTree>
    <p:extLst>
      <p:ext uri="{BB962C8B-B14F-4D97-AF65-F5344CB8AC3E}">
        <p14:creationId xmlns:p14="http://schemas.microsoft.com/office/powerpoint/2010/main" val="3771763659"/>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99</a:t>
            </a:fld>
            <a:endParaRPr lang="en-US"/>
          </a:p>
        </p:txBody>
      </p:sp>
    </p:spTree>
    <p:extLst>
      <p:ext uri="{BB962C8B-B14F-4D97-AF65-F5344CB8AC3E}">
        <p14:creationId xmlns:p14="http://schemas.microsoft.com/office/powerpoint/2010/main" val="3309201622"/>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100</a:t>
            </a:fld>
            <a:endParaRPr lang="en-US"/>
          </a:p>
        </p:txBody>
      </p:sp>
    </p:spTree>
    <p:extLst>
      <p:ext uri="{BB962C8B-B14F-4D97-AF65-F5344CB8AC3E}">
        <p14:creationId xmlns:p14="http://schemas.microsoft.com/office/powerpoint/2010/main" val="4043628480"/>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101</a:t>
            </a:fld>
            <a:endParaRPr lang="en-US"/>
          </a:p>
        </p:txBody>
      </p:sp>
    </p:spTree>
    <p:extLst>
      <p:ext uri="{BB962C8B-B14F-4D97-AF65-F5344CB8AC3E}">
        <p14:creationId xmlns:p14="http://schemas.microsoft.com/office/powerpoint/2010/main" val="849092652"/>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102</a:t>
            </a:fld>
            <a:endParaRPr lang="en-US"/>
          </a:p>
        </p:txBody>
      </p:sp>
    </p:spTree>
    <p:extLst>
      <p:ext uri="{BB962C8B-B14F-4D97-AF65-F5344CB8AC3E}">
        <p14:creationId xmlns:p14="http://schemas.microsoft.com/office/powerpoint/2010/main" val="421571027"/>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103</a:t>
            </a:fld>
            <a:endParaRPr lang="en-US"/>
          </a:p>
        </p:txBody>
      </p:sp>
    </p:spTree>
    <p:extLst>
      <p:ext uri="{BB962C8B-B14F-4D97-AF65-F5344CB8AC3E}">
        <p14:creationId xmlns:p14="http://schemas.microsoft.com/office/powerpoint/2010/main" val="2016478326"/>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5095B3F-8216-487B-AC35-BDA8990236ED}" type="slidenum">
              <a:rPr lang="en-US" smtClean="0"/>
              <a:pPr/>
              <a:t>104</a:t>
            </a:fld>
            <a:endParaRPr lang="en-US"/>
          </a:p>
        </p:txBody>
      </p:sp>
    </p:spTree>
    <p:extLst>
      <p:ext uri="{BB962C8B-B14F-4D97-AF65-F5344CB8AC3E}">
        <p14:creationId xmlns:p14="http://schemas.microsoft.com/office/powerpoint/2010/main" val="39132360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9D9714B-E11A-4793-9D4B-C7DA0B002A2E}" type="datetime1">
              <a:rPr lang="en-US" smtClean="0"/>
              <a:pPr/>
              <a:t>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DFD6908-18CF-4D46-A568-031B411BADDC}" type="datetime1">
              <a:rPr lang="en-US" smtClean="0"/>
              <a:pPr/>
              <a:t>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540A0BF-8AB8-438E-8F5F-3BC988050D5C}" type="datetime1">
              <a:rPr lang="en-US" smtClean="0"/>
              <a:pPr/>
              <a:t>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90600"/>
          </a:xfrm>
        </p:spPr>
        <p:txBody>
          <a:bodyPr>
            <a:noAutofit/>
          </a:bodyPr>
          <a:lstStyle/>
          <a:p>
            <a:r>
              <a:rPr lang="en-US" dirty="0"/>
              <a:t>Click to edit Master title style</a:t>
            </a:r>
          </a:p>
        </p:txBody>
      </p:sp>
      <p:sp>
        <p:nvSpPr>
          <p:cNvPr id="3" name="Content Placeholder 2"/>
          <p:cNvSpPr>
            <a:spLocks noGrp="1"/>
          </p:cNvSpPr>
          <p:nvPr>
            <p:ph idx="1"/>
          </p:nvPr>
        </p:nvSpPr>
        <p:spPr>
          <a:xfrm>
            <a:off x="457200" y="1447800"/>
            <a:ext cx="8229600" cy="4876800"/>
          </a:xfrm>
        </p:spPr>
        <p:txBody>
          <a:bodyPr>
            <a:no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EDD1D551-D1C9-475F-8F97-B5E238F846DE}" type="datetime1">
              <a:rPr lang="en-US" smtClean="0"/>
              <a:pPr/>
              <a:t>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885A71D-2E90-4908-919F-619FDB1089CE}" type="datetime1">
              <a:rPr lang="en-US" smtClean="0"/>
              <a:pPr/>
              <a:t>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B74358A-EF12-449E-95F9-53ECB702F323}" type="datetime1">
              <a:rPr lang="en-US" smtClean="0"/>
              <a:pPr/>
              <a:t>1/10/2025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5FBF9DE-364F-4108-BF86-9295B2495FBB}" type="datetime1">
              <a:rPr lang="en-US" smtClean="0"/>
              <a:pPr/>
              <a:t>1/10/2025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F3091E9-5B6C-4491-8FE2-FE8BB8D7CBC7}" type="datetime1">
              <a:rPr lang="en-US" smtClean="0"/>
              <a:pPr/>
              <a:t>1/10/2025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7432F4-B520-430E-BC9F-5620D1D82898}" type="datetime1">
              <a:rPr lang="en-US" smtClean="0"/>
              <a:pPr/>
              <a:t>1/10/2025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D321798-164E-4412-9238-A87AFC6688E7}" type="datetime1">
              <a:rPr lang="en-US" smtClean="0"/>
              <a:pPr/>
              <a:t>1/10/2025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36B5C6D-AA2A-4233-A83B-6410688265D8}" type="datetime1">
              <a:rPr lang="en-US" smtClean="0"/>
              <a:pPr/>
              <a:t>1/10/2025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1F1508-6116-47D0-9391-D505EF128AA1}" type="datetime1">
              <a:rPr lang="en-US" smtClean="0"/>
              <a:pPr/>
              <a:t>1/10/2025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7.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98.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9.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3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subTitle" idx="1"/>
          </p:nvPr>
        </p:nvSpPr>
        <p:spPr>
          <a:xfrm>
            <a:off x="1219200" y="1981200"/>
            <a:ext cx="6858000" cy="1752600"/>
          </a:xfrm>
        </p:spPr>
        <p:txBody>
          <a:bodyPr>
            <a:normAutofit/>
          </a:bodyPr>
          <a:lstStyle/>
          <a:p>
            <a:pPr eaLnBrk="1" hangingPunct="1"/>
            <a:r>
              <a:rPr lang="en-US" dirty="0"/>
              <a:t>Processing Text with Neural Networks</a:t>
            </a:r>
          </a:p>
        </p:txBody>
      </p:sp>
      <p:sp>
        <p:nvSpPr>
          <p:cNvPr id="5" name="Text Box 4"/>
          <p:cNvSpPr txBox="1">
            <a:spLocks noChangeArrowheads="1"/>
          </p:cNvSpPr>
          <p:nvPr/>
        </p:nvSpPr>
        <p:spPr bwMode="auto">
          <a:xfrm>
            <a:off x="1956310" y="4191000"/>
            <a:ext cx="5148845"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2000">
                <a:latin typeface="+mn-lt"/>
              </a:rPr>
              <a:t>CSE 4311 </a:t>
            </a:r>
            <a:r>
              <a:rPr lang="en-US" sz="2000" dirty="0">
                <a:latin typeface="+mn-lt"/>
              </a:rPr>
              <a:t>– Neural Networks and Deep Learning</a:t>
            </a:r>
          </a:p>
          <a:p>
            <a:pPr algn="ctr" eaLnBrk="1" hangingPunct="1"/>
            <a:r>
              <a:rPr lang="en-US" sz="2000" dirty="0">
                <a:latin typeface="+mn-lt"/>
              </a:rPr>
              <a:t>Vassilis Athitsos</a:t>
            </a:r>
          </a:p>
          <a:p>
            <a:pPr algn="ctr" eaLnBrk="1" hangingPunct="1"/>
            <a:r>
              <a:rPr lang="en-US" sz="2000" dirty="0">
                <a:latin typeface="+mn-lt"/>
              </a:rPr>
              <a:t>Computer Science and Engineering Department</a:t>
            </a:r>
          </a:p>
          <a:p>
            <a:pPr algn="ctr" eaLnBrk="1" hangingPunct="1"/>
            <a:r>
              <a:rPr lang="en-US" sz="2000" dirty="0">
                <a:latin typeface="+mn-lt"/>
              </a:rPr>
              <a:t>University of Texas at Arlington</a:t>
            </a:r>
          </a:p>
        </p:txBody>
      </p:sp>
      <p:sp>
        <p:nvSpPr>
          <p:cNvPr id="6" name="Slide Number Placeholder 5"/>
          <p:cNvSpPr>
            <a:spLocks noGrp="1"/>
          </p:cNvSpPr>
          <p:nvPr>
            <p:ph type="sldNum" sz="quarter" idx="12"/>
          </p:nvPr>
        </p:nvSpPr>
        <p:spPr/>
        <p:txBody>
          <a:bodyPr/>
          <a:lstStyle/>
          <a:p>
            <a:fld id="{B6F15528-21DE-4FAA-801E-634DDDAF4B2B}" type="slidenum">
              <a:rPr lang="en-US" smtClean="0"/>
              <a:pPr/>
              <a:t>1</a:t>
            </a:fld>
            <a:endParaRPr lang="en-US" dirty="0"/>
          </a:p>
        </p:txBody>
      </p:sp>
    </p:spTree>
    <p:extLst>
      <p:ext uri="{BB962C8B-B14F-4D97-AF65-F5344CB8AC3E}">
        <p14:creationId xmlns:p14="http://schemas.microsoft.com/office/powerpoint/2010/main" val="32551056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Standardization Steps</a:t>
            </a:r>
          </a:p>
        </p:txBody>
      </p:sp>
      <p:sp>
        <p:nvSpPr>
          <p:cNvPr id="3" name="Content Placeholder 2"/>
          <p:cNvSpPr>
            <a:spLocks noGrp="1"/>
          </p:cNvSpPr>
          <p:nvPr>
            <p:ph idx="1"/>
          </p:nvPr>
        </p:nvSpPr>
        <p:spPr/>
        <p:txBody>
          <a:bodyPr/>
          <a:lstStyle/>
          <a:p>
            <a:pPr marL="457200" lvl="1" indent="0">
              <a:buNone/>
            </a:pPr>
            <a:r>
              <a:rPr lang="en-US" sz="2000" dirty="0"/>
              <a:t>“sunset came. </a:t>
            </a:r>
            <a:r>
              <a:rPr lang="en-US" sz="2000" dirty="0" err="1"/>
              <a:t>i</a:t>
            </a:r>
            <a:r>
              <a:rPr lang="en-US" sz="2000" dirty="0"/>
              <a:t> was staring at the Mexico sky. </a:t>
            </a:r>
            <a:r>
              <a:rPr lang="en-US" sz="2000" dirty="0" err="1"/>
              <a:t>Isnt</a:t>
            </a:r>
            <a:r>
              <a:rPr lang="en-US" sz="2000" dirty="0"/>
              <a:t> nature splendid??”</a:t>
            </a:r>
          </a:p>
          <a:p>
            <a:pPr marL="457200" lvl="1" indent="0">
              <a:buNone/>
            </a:pPr>
            <a:r>
              <a:rPr lang="en-US" sz="2000" dirty="0"/>
              <a:t>“Sunset came; I stared at the México sky. Isn’t nature splendid?”</a:t>
            </a:r>
          </a:p>
          <a:p>
            <a:pPr marL="457200" lvl="1" indent="0">
              <a:buNone/>
            </a:pPr>
            <a:endParaRPr lang="en-US" sz="1200" dirty="0"/>
          </a:p>
          <a:p>
            <a:r>
              <a:rPr lang="en-US" sz="2400" dirty="0"/>
              <a:t>As a system designer, you get to decide what rules to apply.</a:t>
            </a:r>
          </a:p>
          <a:p>
            <a:r>
              <a:rPr lang="en-US" sz="2400" dirty="0"/>
              <a:t>Some commonly used ones:</a:t>
            </a:r>
          </a:p>
          <a:p>
            <a:pPr lvl="1"/>
            <a:r>
              <a:rPr lang="en-US" sz="2000" dirty="0"/>
              <a:t>Map upper case to lower case.</a:t>
            </a:r>
          </a:p>
          <a:p>
            <a:pPr lvl="1"/>
            <a:r>
              <a:rPr lang="en-US" sz="2000" dirty="0"/>
              <a:t>Remove punctuation.</a:t>
            </a:r>
          </a:p>
          <a:p>
            <a:pPr lvl="1"/>
            <a:r>
              <a:rPr lang="en-US" sz="2000" dirty="0"/>
              <a:t>Convert special characters (like “é” in “México”) to standard forms. For example, we can map “é” to “e”, so that “México” becomes “Mexico”.</a:t>
            </a:r>
          </a:p>
          <a:p>
            <a:r>
              <a:rPr lang="en-US" sz="2400" dirty="0"/>
              <a:t>Applying these three rules, the two sentences become:</a:t>
            </a:r>
          </a:p>
          <a:p>
            <a:pPr marL="457200" lvl="1" indent="0">
              <a:buNone/>
            </a:pPr>
            <a:br>
              <a:rPr lang="en-US" sz="1200" dirty="0"/>
            </a:br>
            <a:r>
              <a:rPr lang="en-US" sz="2000" dirty="0"/>
              <a:t>“sunset came </a:t>
            </a:r>
            <a:r>
              <a:rPr lang="en-US" sz="2000" dirty="0" err="1"/>
              <a:t>i</a:t>
            </a:r>
            <a:r>
              <a:rPr lang="en-US" sz="2000" dirty="0"/>
              <a:t> was staring at the </a:t>
            </a:r>
            <a:r>
              <a:rPr lang="en-US" sz="2000" dirty="0" err="1"/>
              <a:t>mexico</a:t>
            </a:r>
            <a:r>
              <a:rPr lang="en-US" sz="2000" dirty="0"/>
              <a:t> sky </a:t>
            </a:r>
            <a:r>
              <a:rPr lang="en-US" sz="2000" dirty="0" err="1"/>
              <a:t>isnt</a:t>
            </a:r>
            <a:r>
              <a:rPr lang="en-US" sz="2000" dirty="0"/>
              <a:t> nature splendid”</a:t>
            </a:r>
          </a:p>
          <a:p>
            <a:pPr marL="457200" lvl="1" indent="0">
              <a:buNone/>
            </a:pPr>
            <a:r>
              <a:rPr lang="en-US" sz="2000" dirty="0"/>
              <a:t>“sunset came I stared at the </a:t>
            </a:r>
            <a:r>
              <a:rPr lang="en-US" sz="2000" dirty="0" err="1"/>
              <a:t>mexico</a:t>
            </a:r>
            <a:r>
              <a:rPr lang="en-US" sz="2000" dirty="0"/>
              <a:t> sky </a:t>
            </a:r>
            <a:r>
              <a:rPr lang="en-US" sz="2000" dirty="0" err="1"/>
              <a:t>isnt</a:t>
            </a:r>
            <a:r>
              <a:rPr lang="en-US" sz="2000" dirty="0"/>
              <a:t> nature splendid”</a:t>
            </a:r>
          </a:p>
          <a:p>
            <a:pPr marL="457200" lvl="1" indent="0">
              <a:buNone/>
            </a:pPr>
            <a:endParaRPr lang="en-US" sz="1100" dirty="0"/>
          </a:p>
          <a:p>
            <a:pPr lvl="0"/>
            <a:r>
              <a:rPr lang="en-US" sz="2400" dirty="0">
                <a:solidFill>
                  <a:prstClr val="black"/>
                </a:solidFill>
              </a:rPr>
              <a:t>Any comments about these “standardization” rules?</a:t>
            </a:r>
            <a:endParaRPr lang="en-US" sz="2000" dirty="0"/>
          </a:p>
          <a:p>
            <a:pPr marL="0" indent="0">
              <a:buNone/>
            </a:pPr>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10</a:t>
            </a:fld>
            <a:endParaRPr lang="en-US" dirty="0"/>
          </a:p>
        </p:txBody>
      </p:sp>
    </p:spTree>
    <p:extLst>
      <p:ext uri="{BB962C8B-B14F-4D97-AF65-F5344CB8AC3E}">
        <p14:creationId xmlns:p14="http://schemas.microsoft.com/office/powerpoint/2010/main" val="3024319144"/>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Results</a:t>
            </a:r>
          </a:p>
        </p:txBody>
      </p:sp>
      <p:sp>
        <p:nvSpPr>
          <p:cNvPr id="3" name="Content Placeholder 2"/>
          <p:cNvSpPr>
            <a:spLocks noGrp="1"/>
          </p:cNvSpPr>
          <p:nvPr>
            <p:ph idx="1"/>
          </p:nvPr>
        </p:nvSpPr>
        <p:spPr/>
        <p:txBody>
          <a:bodyPr/>
          <a:lstStyle/>
          <a:p>
            <a:r>
              <a:rPr lang="en-US" sz="2400" dirty="0"/>
              <a:t>In our dataset, using the count of appearances for each token does not make much difference in accuracy.</a:t>
            </a:r>
          </a:p>
          <a:p>
            <a:r>
              <a:rPr lang="en-US" sz="2400" dirty="0"/>
              <a:t>Using bigrams, the test accuracy is around 90% whether we use the "</a:t>
            </a:r>
            <a:r>
              <a:rPr lang="en-US" sz="2400" dirty="0" err="1"/>
              <a:t>multi_hot</a:t>
            </a:r>
            <a:r>
              <a:rPr lang="en-US" sz="2400" dirty="0"/>
              <a:t>" option (corresponding to bag-of-words vectors) or the "count" option.</a:t>
            </a:r>
          </a:p>
          <a:p>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100</a:t>
            </a:fld>
            <a:endParaRPr lang="en-US" dirty="0"/>
          </a:p>
        </p:txBody>
      </p:sp>
    </p:spTree>
    <p:extLst>
      <p:ext uri="{BB962C8B-B14F-4D97-AF65-F5344CB8AC3E}">
        <p14:creationId xmlns:p14="http://schemas.microsoft.com/office/powerpoint/2010/main" val="2707352549"/>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TF-IDF Normalization</a:t>
            </a:r>
          </a:p>
        </p:txBody>
      </p:sp>
      <p:sp>
        <p:nvSpPr>
          <p:cNvPr id="3" name="Content Placeholder 2"/>
          <p:cNvSpPr>
            <a:spLocks noGrp="1"/>
          </p:cNvSpPr>
          <p:nvPr>
            <p:ph idx="1"/>
          </p:nvPr>
        </p:nvSpPr>
        <p:spPr/>
        <p:txBody>
          <a:bodyPr/>
          <a:lstStyle/>
          <a:p>
            <a:r>
              <a:rPr lang="en-US" sz="2400" dirty="0"/>
              <a:t>As we saw, in count-of-words vectors, positions corresponding to common tokens tend to have much higher values.</a:t>
            </a:r>
          </a:p>
          <a:p>
            <a:r>
              <a:rPr lang="en-US" sz="2400" dirty="0"/>
              <a:t>We can deal with this problem using normalization.</a:t>
            </a:r>
          </a:p>
          <a:p>
            <a:r>
              <a:rPr lang="en-US" sz="2400" dirty="0"/>
              <a:t>We can apply the types of normalization that we used before:</a:t>
            </a:r>
          </a:p>
          <a:p>
            <a:pPr lvl="1"/>
            <a:r>
              <a:rPr lang="en-US" sz="2000" dirty="0"/>
              <a:t>Subtract the min value and divide by (max-min), to map the values of each dimension to the [0,1] interval (at least for the training data).</a:t>
            </a:r>
          </a:p>
          <a:p>
            <a:pPr lvl="1"/>
            <a:r>
              <a:rPr lang="en-US" sz="2000" dirty="0"/>
              <a:t>Subtract the mean value and divide by standard deviation, so that the values of each dimension have a mean of 0 and a standard deviation of 1 (at least for the training data).</a:t>
            </a:r>
          </a:p>
          <a:p>
            <a:r>
              <a:rPr lang="en-US" sz="2400" dirty="0"/>
              <a:t>For count-of-words vectors, another normalization method is typically used, that is called “TF-IDF”. </a:t>
            </a:r>
          </a:p>
          <a:p>
            <a:pPr lvl="1"/>
            <a:r>
              <a:rPr lang="en-US" sz="2000" dirty="0"/>
              <a:t>TF-IDF stands for “term frequency, inverse document frequency.”</a:t>
            </a:r>
          </a:p>
          <a:p>
            <a:pPr lvl="1"/>
            <a:endParaRPr lang="en-US" sz="20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101</a:t>
            </a:fld>
            <a:endParaRPr lang="en-US" dirty="0"/>
          </a:p>
        </p:txBody>
      </p:sp>
    </p:spTree>
    <p:extLst>
      <p:ext uri="{BB962C8B-B14F-4D97-AF65-F5344CB8AC3E}">
        <p14:creationId xmlns:p14="http://schemas.microsoft.com/office/powerpoint/2010/main" val="1635802656"/>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TF-IDF Normalization</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304800" y="1447800"/>
                <a:ext cx="8382000" cy="4876800"/>
              </a:xfrm>
            </p:spPr>
            <p:txBody>
              <a:bodyPr/>
              <a:lstStyle/>
              <a:p>
                <a:r>
                  <a:rPr lang="en-US" sz="2400" dirty="0"/>
                  <a:t>TF-IDF stands for “term frequency, inverse document frequency.”</a:t>
                </a:r>
              </a:p>
              <a:p>
                <a:r>
                  <a:rPr lang="en-US" sz="2400" dirty="0"/>
                  <a:t>Given a text document </a:t>
                </a:r>
                <a14:m>
                  <m:oMath xmlns:m="http://schemas.openxmlformats.org/officeDocument/2006/math">
                    <m:r>
                      <a:rPr lang="en-US" sz="2400" b="0" i="1" smtClean="0">
                        <a:latin typeface="Cambria Math" panose="02040503050406030204" pitchFamily="18" charset="0"/>
                      </a:rPr>
                      <m:t>𝑆</m:t>
                    </m:r>
                  </m:oMath>
                </a14:m>
                <a:r>
                  <a:rPr lang="en-US" sz="2400" dirty="0"/>
                  <a:t> that we want to </a:t>
                </a:r>
                <a:r>
                  <a:rPr lang="en-US" sz="2400" dirty="0" err="1"/>
                  <a:t>vectorize</a:t>
                </a:r>
                <a:r>
                  <a:rPr lang="en-US" sz="2400" dirty="0"/>
                  <a:t>, for every token </a:t>
                </a:r>
                <a14:m>
                  <m:oMath xmlns:m="http://schemas.openxmlformats.org/officeDocument/2006/math">
                    <m:r>
                      <a:rPr lang="en-US" sz="2400" i="1">
                        <a:latin typeface="Cambria Math" panose="02040503050406030204" pitchFamily="18" charset="0"/>
                      </a:rPr>
                      <m:t>𝑇</m:t>
                    </m:r>
                  </m:oMath>
                </a14:m>
                <a:r>
                  <a:rPr lang="en-US" sz="2400" dirty="0"/>
                  <a:t>, we compute two numbers:</a:t>
                </a:r>
              </a:p>
              <a:p>
                <a:pPr lvl="1"/>
                <a14:m>
                  <m:oMath xmlns:m="http://schemas.openxmlformats.org/officeDocument/2006/math">
                    <m:r>
                      <m:rPr>
                        <m:sty m:val="p"/>
                      </m:rPr>
                      <a:rPr lang="en-US" sz="2000">
                        <a:latin typeface="Cambria Math" panose="02040503050406030204" pitchFamily="18" charset="0"/>
                      </a:rPr>
                      <m:t>term</m:t>
                    </m:r>
                    <m:r>
                      <a:rPr lang="en-US" sz="2000">
                        <a:latin typeface="Cambria Math" panose="02040503050406030204" pitchFamily="18" charset="0"/>
                      </a:rPr>
                      <m:t>_</m:t>
                    </m:r>
                    <m:r>
                      <m:rPr>
                        <m:sty m:val="p"/>
                      </m:rPr>
                      <a:rPr lang="en-US" sz="2000">
                        <a:latin typeface="Cambria Math" panose="02040503050406030204" pitchFamily="18" charset="0"/>
                      </a:rPr>
                      <m:t>frequency</m:t>
                    </m:r>
                    <m:r>
                      <a:rPr lang="en-US" sz="2000" i="1">
                        <a:latin typeface="Cambria Math" panose="02040503050406030204" pitchFamily="18" charset="0"/>
                      </a:rPr>
                      <m:t>(</m:t>
                    </m:r>
                    <m:r>
                      <a:rPr lang="en-US" sz="2000" i="1">
                        <a:latin typeface="Cambria Math" panose="02040503050406030204" pitchFamily="18" charset="0"/>
                      </a:rPr>
                      <m:t>𝑇</m:t>
                    </m:r>
                    <m:r>
                      <a:rPr lang="en-US" sz="2000" i="1">
                        <a:latin typeface="Cambria Math" panose="02040503050406030204" pitchFamily="18" charset="0"/>
                      </a:rPr>
                      <m:t>,</m:t>
                    </m:r>
                    <m:r>
                      <a:rPr lang="en-US" sz="2000" b="0" i="1" smtClean="0">
                        <a:latin typeface="Cambria Math" panose="02040503050406030204" pitchFamily="18" charset="0"/>
                      </a:rPr>
                      <m:t>𝑆</m:t>
                    </m:r>
                    <m:r>
                      <a:rPr lang="en-US" sz="2000" i="1">
                        <a:latin typeface="Cambria Math" panose="02040503050406030204" pitchFamily="18" charset="0"/>
                      </a:rPr>
                      <m:t>)</m:t>
                    </m:r>
                  </m:oMath>
                </a14:m>
                <a:r>
                  <a:rPr lang="en-US" sz="2000" dirty="0"/>
                  <a:t>: how many times the token appears in the document.</a:t>
                </a:r>
              </a:p>
              <a:p>
                <a:pPr lvl="1"/>
                <a14:m>
                  <m:oMath xmlns:m="http://schemas.openxmlformats.org/officeDocument/2006/math">
                    <m:r>
                      <m:rPr>
                        <m:sty m:val="p"/>
                      </m:rPr>
                      <a:rPr lang="en-US" sz="2000">
                        <a:latin typeface="Cambria Math" panose="02040503050406030204" pitchFamily="18" charset="0"/>
                      </a:rPr>
                      <m:t>dataset</m:t>
                    </m:r>
                    <m:r>
                      <a:rPr lang="en-US" sz="2000">
                        <a:latin typeface="Cambria Math" panose="02040503050406030204" pitchFamily="18" charset="0"/>
                      </a:rPr>
                      <m:t>_</m:t>
                    </m:r>
                    <m:r>
                      <m:rPr>
                        <m:sty m:val="p"/>
                      </m:rPr>
                      <a:rPr lang="en-US" sz="2000">
                        <a:latin typeface="Cambria Math" panose="02040503050406030204" pitchFamily="18" charset="0"/>
                      </a:rPr>
                      <m:t>frequency</m:t>
                    </m:r>
                    <m:r>
                      <a:rPr lang="en-US" sz="2000" i="1">
                        <a:latin typeface="Cambria Math" panose="02040503050406030204" pitchFamily="18" charset="0"/>
                      </a:rPr>
                      <m:t>(</m:t>
                    </m:r>
                    <m:r>
                      <a:rPr lang="en-US" sz="2000" i="1">
                        <a:latin typeface="Cambria Math" panose="02040503050406030204" pitchFamily="18" charset="0"/>
                      </a:rPr>
                      <m:t>𝑇</m:t>
                    </m:r>
                    <m:r>
                      <a:rPr lang="en-US" sz="2000" i="1">
                        <a:latin typeface="Cambria Math" panose="02040503050406030204" pitchFamily="18" charset="0"/>
                      </a:rPr>
                      <m:t>)</m:t>
                    </m:r>
                  </m:oMath>
                </a14:m>
                <a:r>
                  <a:rPr lang="en-US" sz="2000" dirty="0"/>
                  <a:t>: how many times the token appears in the entire training dataset.</a:t>
                </a:r>
              </a:p>
              <a:p>
                <a:r>
                  <a:rPr lang="en-US" sz="2400" dirty="0"/>
                  <a:t>In the vector that represents the document, at the position that corresponds to token T, we store value </a:t>
                </a:r>
                <a14:m>
                  <m:oMath xmlns:m="http://schemas.openxmlformats.org/officeDocument/2006/math">
                    <m:f>
                      <m:fPr>
                        <m:ctrlPr>
                          <a:rPr lang="en-US" sz="2400" i="1" smtClean="0">
                            <a:latin typeface="Cambria Math" panose="02040503050406030204" pitchFamily="18" charset="0"/>
                          </a:rPr>
                        </m:ctrlPr>
                      </m:fPr>
                      <m:num>
                        <m:r>
                          <m:rPr>
                            <m:sty m:val="p"/>
                          </m:rPr>
                          <a:rPr lang="en-US" sz="2400" i="0">
                            <a:latin typeface="Cambria Math" panose="02040503050406030204" pitchFamily="18" charset="0"/>
                          </a:rPr>
                          <m:t>term</m:t>
                        </m:r>
                        <m:r>
                          <a:rPr lang="en-US" sz="2400" i="0">
                            <a:latin typeface="Cambria Math" panose="02040503050406030204" pitchFamily="18" charset="0"/>
                          </a:rPr>
                          <m:t>_</m:t>
                        </m:r>
                        <m:r>
                          <m:rPr>
                            <m:sty m:val="p"/>
                          </m:rPr>
                          <a:rPr lang="en-US" sz="2400" i="0">
                            <a:latin typeface="Cambria Math" panose="02040503050406030204" pitchFamily="18" charset="0"/>
                          </a:rPr>
                          <m:t>frequency</m:t>
                        </m:r>
                        <m:r>
                          <a:rPr lang="en-US" sz="2400" i="1">
                            <a:latin typeface="Cambria Math" panose="02040503050406030204" pitchFamily="18" charset="0"/>
                          </a:rPr>
                          <m:t>(</m:t>
                        </m:r>
                        <m:r>
                          <a:rPr lang="en-US" sz="2400" i="1">
                            <a:latin typeface="Cambria Math" panose="02040503050406030204" pitchFamily="18" charset="0"/>
                          </a:rPr>
                          <m:t>𝑇</m:t>
                        </m:r>
                        <m:r>
                          <a:rPr lang="en-US" sz="2400" i="1">
                            <a:latin typeface="Cambria Math" panose="02040503050406030204" pitchFamily="18" charset="0"/>
                          </a:rPr>
                          <m:t>,</m:t>
                        </m:r>
                        <m:r>
                          <a:rPr lang="en-US" sz="2400" b="0" i="1" smtClean="0">
                            <a:latin typeface="Cambria Math" panose="02040503050406030204" pitchFamily="18" charset="0"/>
                          </a:rPr>
                          <m:t>𝑆</m:t>
                        </m:r>
                        <m:r>
                          <a:rPr lang="en-US" sz="2400" i="1">
                            <a:latin typeface="Cambria Math" panose="02040503050406030204" pitchFamily="18" charset="0"/>
                          </a:rPr>
                          <m:t>)</m:t>
                        </m:r>
                      </m:num>
                      <m:den>
                        <m:r>
                          <m:rPr>
                            <m:sty m:val="p"/>
                          </m:rPr>
                          <a:rPr lang="en-US" sz="2400" i="0">
                            <a:latin typeface="Cambria Math" panose="02040503050406030204" pitchFamily="18" charset="0"/>
                          </a:rPr>
                          <m:t>dataset</m:t>
                        </m:r>
                        <m:r>
                          <a:rPr lang="en-US" sz="2400" i="0">
                            <a:latin typeface="Cambria Math" panose="02040503050406030204" pitchFamily="18" charset="0"/>
                          </a:rPr>
                          <m:t>_</m:t>
                        </m:r>
                        <m:r>
                          <m:rPr>
                            <m:sty m:val="p"/>
                          </m:rPr>
                          <a:rPr lang="en-US" sz="2400" i="0">
                            <a:latin typeface="Cambria Math" panose="02040503050406030204" pitchFamily="18" charset="0"/>
                          </a:rPr>
                          <m:t>frequency</m:t>
                        </m:r>
                        <m:r>
                          <a:rPr lang="en-US" sz="2400" i="1">
                            <a:latin typeface="Cambria Math" panose="02040503050406030204" pitchFamily="18" charset="0"/>
                          </a:rPr>
                          <m:t>(</m:t>
                        </m:r>
                        <m:r>
                          <a:rPr lang="en-US" sz="2400" i="1">
                            <a:latin typeface="Cambria Math" panose="02040503050406030204" pitchFamily="18" charset="0"/>
                          </a:rPr>
                          <m:t>𝑇</m:t>
                        </m:r>
                        <m:r>
                          <a:rPr lang="en-US" sz="2400" i="1">
                            <a:latin typeface="Cambria Math" panose="02040503050406030204" pitchFamily="18" charset="0"/>
                          </a:rPr>
                          <m:t>)</m:t>
                        </m:r>
                      </m:den>
                    </m:f>
                  </m:oMath>
                </a14:m>
                <a:r>
                  <a:rPr lang="en-US" sz="2400" dirty="0"/>
                  <a:t>.</a:t>
                </a:r>
              </a:p>
              <a:p>
                <a:r>
                  <a:rPr lang="en-US" sz="2400" dirty="0"/>
                  <a:t>The resulting vector is called the TF-IDF vector for that document.</a:t>
                </a:r>
              </a:p>
              <a:p>
                <a:pPr lvl="1"/>
                <a:endParaRPr lang="en-US" sz="2000"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304800" y="1447800"/>
                <a:ext cx="8382000" cy="4876800"/>
              </a:xfrm>
              <a:blipFill>
                <a:blip r:embed="rId3"/>
                <a:stretch>
                  <a:fillRect l="-945" t="-1000" r="-1018" b="-1125"/>
                </a:stretch>
              </a:blipFill>
            </p:spPr>
            <p:txBody>
              <a:bodyPr/>
              <a:lstStyle/>
              <a:p>
                <a:r>
                  <a:rPr lang="en-US">
                    <a:noFill/>
                  </a:rPr>
                  <a:t> </a:t>
                </a:r>
              </a:p>
            </p:txBody>
          </p:sp>
        </mc:Fallback>
      </mc:AlternateContent>
      <p:sp>
        <p:nvSpPr>
          <p:cNvPr id="4" name="Slide Number Placeholder 3"/>
          <p:cNvSpPr>
            <a:spLocks noGrp="1"/>
          </p:cNvSpPr>
          <p:nvPr>
            <p:ph type="sldNum" sz="quarter" idx="12"/>
          </p:nvPr>
        </p:nvSpPr>
        <p:spPr/>
        <p:txBody>
          <a:bodyPr/>
          <a:lstStyle/>
          <a:p>
            <a:fld id="{B6F15528-21DE-4FAA-801E-634DDDAF4B2B}" type="slidenum">
              <a:rPr lang="en-US" smtClean="0"/>
              <a:pPr/>
              <a:t>102</a:t>
            </a:fld>
            <a:endParaRPr lang="en-US" dirty="0"/>
          </a:p>
        </p:txBody>
      </p:sp>
    </p:spTree>
    <p:extLst>
      <p:ext uri="{BB962C8B-B14F-4D97-AF65-F5344CB8AC3E}">
        <p14:creationId xmlns:p14="http://schemas.microsoft.com/office/powerpoint/2010/main" val="751758234"/>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TF-IDF Pseudocode</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304800" y="1447800"/>
                <a:ext cx="8382000" cy="4876800"/>
              </a:xfrm>
            </p:spPr>
            <p:txBody>
              <a:bodyPr/>
              <a:lstStyle/>
              <a:p>
                <a:pPr marL="0" indent="0">
                  <a:buNone/>
                </a:pPr>
                <a:r>
                  <a:rPr lang="en-US" sz="2400" dirty="0"/>
                  <a:t> Function </a:t>
                </a:r>
                <a14:m>
                  <m:oMath xmlns:m="http://schemas.openxmlformats.org/officeDocument/2006/math">
                    <m:r>
                      <m:rPr>
                        <m:sty m:val="p"/>
                      </m:rPr>
                      <a:rPr lang="en-US" sz="2400" b="0" i="0" smtClean="0">
                        <a:latin typeface="Cambria Math" panose="02040503050406030204" pitchFamily="18" charset="0"/>
                      </a:rPr>
                      <m:t>IDF</m:t>
                    </m:r>
                    <m:r>
                      <a:rPr lang="en-US" sz="2400">
                        <a:latin typeface="Cambria Math" panose="02040503050406030204" pitchFamily="18" charset="0"/>
                      </a:rPr>
                      <m:t>_</m:t>
                    </m:r>
                    <m:r>
                      <m:rPr>
                        <m:sty m:val="p"/>
                      </m:rPr>
                      <a:rPr lang="en-US" sz="2400" b="0" i="0" smtClean="0">
                        <a:latin typeface="Cambria Math" panose="02040503050406030204" pitchFamily="18" charset="0"/>
                      </a:rPr>
                      <m:t>V</m:t>
                    </m:r>
                    <m:r>
                      <m:rPr>
                        <m:sty m:val="p"/>
                      </m:rPr>
                      <a:rPr lang="en-US" sz="2400">
                        <a:latin typeface="Cambria Math" panose="02040503050406030204" pitchFamily="18" charset="0"/>
                      </a:rPr>
                      <m:t>ector</m:t>
                    </m:r>
                    <m:r>
                      <a:rPr lang="en-US" sz="2400" b="0" i="0" smtClean="0">
                        <a:latin typeface="Cambria Math" panose="02040503050406030204" pitchFamily="18" charset="0"/>
                      </a:rPr>
                      <m:t>(</m:t>
                    </m:r>
                    <m:r>
                      <m:rPr>
                        <m:sty m:val="p"/>
                      </m:rPr>
                      <a:rPr lang="en-US" sz="2400">
                        <a:latin typeface="Cambria Math" panose="02040503050406030204" pitchFamily="18" charset="0"/>
                      </a:rPr>
                      <m:t>TrData</m:t>
                    </m:r>
                    <m:r>
                      <a:rPr lang="en-US" sz="2400" b="0" i="0" smtClean="0">
                        <a:latin typeface="Cambria Math" panose="02040503050406030204" pitchFamily="18" charset="0"/>
                      </a:rPr>
                      <m:t>, </m:t>
                    </m:r>
                    <m:r>
                      <a:rPr lang="en-US" sz="2400" b="0" i="1" smtClean="0">
                        <a:latin typeface="Cambria Math" panose="02040503050406030204" pitchFamily="18" charset="0"/>
                      </a:rPr>
                      <m:t>𝑆</m:t>
                    </m:r>
                    <m:r>
                      <a:rPr lang="en-US" sz="2400" b="0" i="0" smtClean="0">
                        <a:latin typeface="Cambria Math" panose="02040503050406030204" pitchFamily="18" charset="0"/>
                      </a:rPr>
                      <m:t>)</m:t>
                    </m:r>
                  </m:oMath>
                </a14:m>
                <a:r>
                  <a:rPr lang="en-US" sz="2400" dirty="0"/>
                  <a:t>:</a:t>
                </a:r>
              </a:p>
              <a:p>
                <a:r>
                  <a:rPr lang="en-US" sz="2400" dirty="0"/>
                  <a:t>Inputs: </a:t>
                </a:r>
              </a:p>
              <a:p>
                <a:pPr lvl="1"/>
                <a14:m>
                  <m:oMath xmlns:m="http://schemas.openxmlformats.org/officeDocument/2006/math">
                    <m:r>
                      <m:rPr>
                        <m:sty m:val="p"/>
                      </m:rPr>
                      <a:rPr lang="en-US" sz="2000" b="0" i="0" smtClean="0">
                        <a:latin typeface="Cambria Math" panose="02040503050406030204" pitchFamily="18" charset="0"/>
                      </a:rPr>
                      <m:t>TrData</m:t>
                    </m:r>
                  </m:oMath>
                </a14:m>
                <a:r>
                  <a:rPr lang="en-US" sz="2000" dirty="0"/>
                  <a:t>, a list of strings (our training dataset).</a:t>
                </a:r>
              </a:p>
              <a:p>
                <a:pPr lvl="1"/>
                <a14:m>
                  <m:oMath xmlns:m="http://schemas.openxmlformats.org/officeDocument/2006/math">
                    <m:r>
                      <a:rPr lang="en-US" sz="2000" b="0" i="1" smtClean="0">
                        <a:latin typeface="Cambria Math" panose="02040503050406030204" pitchFamily="18" charset="0"/>
                      </a:rPr>
                      <m:t>𝑆</m:t>
                    </m:r>
                  </m:oMath>
                </a14:m>
                <a:r>
                  <a:rPr lang="en-US" sz="2000" dirty="0"/>
                  <a:t>, a string (the current document that we want to </a:t>
                </a:r>
                <a:r>
                  <a:rPr lang="en-US" sz="2000" dirty="0" err="1"/>
                  <a:t>vectorize</a:t>
                </a:r>
                <a:r>
                  <a:rPr lang="en-US" sz="2000" dirty="0"/>
                  <a:t>).</a:t>
                </a:r>
              </a:p>
              <a:p>
                <a:r>
                  <a:rPr lang="en-US" sz="2400" dirty="0"/>
                  <a:t>Code:</a:t>
                </a:r>
              </a:p>
              <a:p>
                <a:pPr lvl="1"/>
                <a:r>
                  <a:rPr lang="en-US" sz="2000" b="0" dirty="0"/>
                  <a:t>Set </a:t>
                </a:r>
                <a14:m>
                  <m:oMath xmlns:m="http://schemas.openxmlformats.org/officeDocument/2006/math">
                    <m:r>
                      <m:rPr>
                        <m:sty m:val="p"/>
                      </m:rPr>
                      <a:rPr lang="en-US" sz="2000" b="0" i="0" smtClean="0">
                        <a:latin typeface="Cambria Math" panose="02040503050406030204" pitchFamily="18" charset="0"/>
                      </a:rPr>
                      <m:t>L</m:t>
                    </m:r>
                    <m:r>
                      <a:rPr lang="en-US" sz="2000" b="0" i="0" smtClean="0">
                        <a:latin typeface="Cambria Math" panose="02040503050406030204" pitchFamily="18" charset="0"/>
                      </a:rPr>
                      <m:t>=</m:t>
                    </m:r>
                  </m:oMath>
                </a14:m>
                <a:r>
                  <a:rPr lang="en-US" sz="2000" b="0" i="0" dirty="0">
                    <a:latin typeface="Cambria Math" panose="02040503050406030204" pitchFamily="18" charset="0"/>
                  </a:rPr>
                  <a:t> </a:t>
                </a:r>
                <a:r>
                  <a:rPr lang="en-US" sz="2000" dirty="0"/>
                  <a:t>size of the vocabulary of </a:t>
                </a:r>
                <a14:m>
                  <m:oMath xmlns:m="http://schemas.openxmlformats.org/officeDocument/2006/math">
                    <m:r>
                      <m:rPr>
                        <m:sty m:val="p"/>
                      </m:rPr>
                      <a:rPr lang="en-US" sz="2000">
                        <a:latin typeface="Cambria Math" panose="02040503050406030204" pitchFamily="18" charset="0"/>
                      </a:rPr>
                      <m:t>TrData</m:t>
                    </m:r>
                  </m:oMath>
                </a14:m>
                <a:r>
                  <a:rPr lang="en-US" sz="2000"/>
                  <a:t>.</a:t>
                </a:r>
                <a:endParaRPr lang="en-US" sz="2000" b="0" i="0" dirty="0">
                  <a:latin typeface="Cambria Math" panose="02040503050406030204" pitchFamily="18" charset="0"/>
                </a:endParaRPr>
              </a:p>
              <a:p>
                <a:pPr lvl="1"/>
                <a14:m>
                  <m:oMath xmlns:m="http://schemas.openxmlformats.org/officeDocument/2006/math">
                    <m:r>
                      <m:rPr>
                        <m:sty m:val="p"/>
                      </m:rPr>
                      <a:rPr lang="en-US" sz="2000" b="0" i="0" smtClean="0">
                        <a:latin typeface="Cambria Math" panose="02040503050406030204" pitchFamily="18" charset="0"/>
                      </a:rPr>
                      <m:t>idf</m:t>
                    </m:r>
                    <m:r>
                      <a:rPr lang="en-US" sz="2000" b="0" i="0" smtClean="0">
                        <a:latin typeface="Cambria Math" panose="02040503050406030204" pitchFamily="18" charset="0"/>
                      </a:rPr>
                      <m:t>_</m:t>
                    </m:r>
                    <m:r>
                      <m:rPr>
                        <m:sty m:val="p"/>
                      </m:rPr>
                      <a:rPr lang="en-US" sz="2000" b="0" i="0" smtClean="0">
                        <a:latin typeface="Cambria Math" panose="02040503050406030204" pitchFamily="18" charset="0"/>
                      </a:rPr>
                      <m:t>vector</m:t>
                    </m:r>
                  </m:oMath>
                </a14:m>
                <a:r>
                  <a:rPr lang="en-US" sz="2000" dirty="0"/>
                  <a:t> = new vector of size </a:t>
                </a:r>
                <a14:m>
                  <m:oMath xmlns:m="http://schemas.openxmlformats.org/officeDocument/2006/math">
                    <m:r>
                      <m:rPr>
                        <m:sty m:val="p"/>
                      </m:rPr>
                      <a:rPr lang="en-US" sz="2000">
                        <a:latin typeface="Cambria Math" panose="02040503050406030204" pitchFamily="18" charset="0"/>
                      </a:rPr>
                      <m:t>L</m:t>
                    </m:r>
                  </m:oMath>
                </a14:m>
                <a:r>
                  <a:rPr lang="en-US" sz="2000" dirty="0"/>
                  <a:t>.</a:t>
                </a:r>
              </a:p>
              <a:p>
                <a:pPr lvl="1"/>
                <a:r>
                  <a:rPr lang="en-US" sz="2000" dirty="0"/>
                  <a:t>For </a:t>
                </a:r>
                <a14:m>
                  <m:oMath xmlns:m="http://schemas.openxmlformats.org/officeDocument/2006/math">
                    <m:r>
                      <a:rPr lang="en-US" sz="2000" i="1" dirty="0" smtClean="0">
                        <a:latin typeface="Cambria Math" panose="02040503050406030204" pitchFamily="18" charset="0"/>
                      </a:rPr>
                      <m:t>𝑖</m:t>
                    </m:r>
                    <m:r>
                      <a:rPr lang="en-US" sz="2000" i="1" dirty="0" smtClean="0">
                        <a:latin typeface="Cambria Math" panose="02040503050406030204" pitchFamily="18" charset="0"/>
                      </a:rPr>
                      <m:t> = 1 </m:t>
                    </m:r>
                  </m:oMath>
                </a14:m>
                <a:r>
                  <a:rPr lang="en-US" sz="2000" dirty="0"/>
                  <a:t>to </a:t>
                </a:r>
                <a14:m>
                  <m:oMath xmlns:m="http://schemas.openxmlformats.org/officeDocument/2006/math">
                    <m:r>
                      <m:rPr>
                        <m:sty m:val="p"/>
                      </m:rPr>
                      <a:rPr lang="en-US" sz="2000">
                        <a:latin typeface="Cambria Math" panose="02040503050406030204" pitchFamily="18" charset="0"/>
                      </a:rPr>
                      <m:t>L</m:t>
                    </m:r>
                  </m:oMath>
                </a14:m>
                <a:r>
                  <a:rPr lang="en-US" sz="2000" dirty="0"/>
                  <a:t>:</a:t>
                </a:r>
              </a:p>
              <a:p>
                <a:pPr lvl="2"/>
                <a14:m>
                  <m:oMath xmlns:m="http://schemas.openxmlformats.org/officeDocument/2006/math">
                    <m:r>
                      <a:rPr lang="en-US" i="1">
                        <a:latin typeface="Cambria Math" panose="02040503050406030204" pitchFamily="18" charset="0"/>
                      </a:rPr>
                      <m:t>𝑇</m:t>
                    </m:r>
                    <m:r>
                      <a:rPr lang="en-US" b="0" i="0" smtClean="0">
                        <a:latin typeface="Cambria Math" panose="02040503050406030204" pitchFamily="18" charset="0"/>
                      </a:rPr>
                      <m:t>=</m:t>
                    </m:r>
                    <m:r>
                      <m:rPr>
                        <m:sty m:val="p"/>
                      </m:rPr>
                      <a:rPr lang="en-US" b="0" i="0" smtClean="0">
                        <a:latin typeface="Cambria Math" panose="02040503050406030204" pitchFamily="18" charset="0"/>
                      </a:rPr>
                      <m:t>vocabulary</m:t>
                    </m:r>
                    <m:d>
                      <m:dPr>
                        <m:begChr m:val="["/>
                        <m:endChr m:val="]"/>
                        <m:ctrlPr>
                          <a:rPr lang="en-US" b="0" i="1" smtClean="0">
                            <a:latin typeface="Cambria Math" panose="02040503050406030204" pitchFamily="18" charset="0"/>
                          </a:rPr>
                        </m:ctrlPr>
                      </m:dPr>
                      <m:e>
                        <m:r>
                          <m:rPr>
                            <m:sty m:val="p"/>
                          </m:rPr>
                          <a:rPr lang="en-US" b="0" i="0" smtClean="0">
                            <a:latin typeface="Cambria Math" panose="02040503050406030204" pitchFamily="18" charset="0"/>
                          </a:rPr>
                          <m:t>i</m:t>
                        </m:r>
                      </m:e>
                    </m:d>
                  </m:oMath>
                </a14:m>
                <a:r>
                  <a:rPr lang="en-US" dirty="0"/>
                  <a:t>   # T is the token at position </a:t>
                </a:r>
                <a:r>
                  <a:rPr lang="en-US" dirty="0" err="1"/>
                  <a:t>i</a:t>
                </a:r>
                <a:r>
                  <a:rPr lang="en-US" dirty="0"/>
                  <a:t> in the vocabulary.</a:t>
                </a:r>
              </a:p>
              <a:p>
                <a:pPr lvl="2"/>
                <a14:m>
                  <m:oMath xmlns:m="http://schemas.openxmlformats.org/officeDocument/2006/math">
                    <m:r>
                      <m:rPr>
                        <m:sty m:val="p"/>
                      </m:rPr>
                      <a:rPr lang="en-US">
                        <a:latin typeface="Cambria Math" panose="02040503050406030204" pitchFamily="18" charset="0"/>
                      </a:rPr>
                      <m:t>term</m:t>
                    </m:r>
                    <m:r>
                      <a:rPr lang="en-US">
                        <a:latin typeface="Cambria Math" panose="02040503050406030204" pitchFamily="18" charset="0"/>
                      </a:rPr>
                      <m:t>_</m:t>
                    </m:r>
                    <m:r>
                      <m:rPr>
                        <m:sty m:val="p"/>
                      </m:rPr>
                      <a:rPr lang="en-US">
                        <a:latin typeface="Cambria Math" panose="02040503050406030204" pitchFamily="18" charset="0"/>
                      </a:rPr>
                      <m:t>frequency</m:t>
                    </m:r>
                    <m:d>
                      <m:dPr>
                        <m:ctrlPr>
                          <a:rPr lang="en-US" i="1">
                            <a:latin typeface="Cambria Math" panose="02040503050406030204" pitchFamily="18" charset="0"/>
                          </a:rPr>
                        </m:ctrlPr>
                      </m:dPr>
                      <m:e>
                        <m:r>
                          <a:rPr lang="en-US" i="1">
                            <a:latin typeface="Cambria Math" panose="02040503050406030204" pitchFamily="18" charset="0"/>
                          </a:rPr>
                          <m:t>𝑇</m:t>
                        </m:r>
                        <m:r>
                          <a:rPr lang="en-US" i="1">
                            <a:latin typeface="Cambria Math" panose="02040503050406030204" pitchFamily="18" charset="0"/>
                          </a:rPr>
                          <m:t>,</m:t>
                        </m:r>
                        <m:r>
                          <a:rPr lang="en-US" b="0" i="1" smtClean="0">
                            <a:latin typeface="Cambria Math" panose="02040503050406030204" pitchFamily="18" charset="0"/>
                          </a:rPr>
                          <m:t>𝑆</m:t>
                        </m:r>
                      </m:e>
                    </m:d>
                  </m:oMath>
                </a14:m>
                <a:r>
                  <a:rPr lang="en-US" dirty="0"/>
                  <a:t> = number of appearances of </a:t>
                </a:r>
                <a14:m>
                  <m:oMath xmlns:m="http://schemas.openxmlformats.org/officeDocument/2006/math">
                    <m:r>
                      <a:rPr lang="en-US" i="1">
                        <a:latin typeface="Cambria Math" panose="02040503050406030204" pitchFamily="18" charset="0"/>
                      </a:rPr>
                      <m:t>𝑇</m:t>
                    </m:r>
                  </m:oMath>
                </a14:m>
                <a:r>
                  <a:rPr lang="en-US" dirty="0"/>
                  <a:t> in </a:t>
                </a:r>
                <a14:m>
                  <m:oMath xmlns:m="http://schemas.openxmlformats.org/officeDocument/2006/math">
                    <m:r>
                      <a:rPr lang="en-US" b="0" i="1" smtClean="0">
                        <a:latin typeface="Cambria Math" panose="02040503050406030204" pitchFamily="18" charset="0"/>
                      </a:rPr>
                      <m:t>𝑆</m:t>
                    </m:r>
                  </m:oMath>
                </a14:m>
                <a:r>
                  <a:rPr lang="en-US" dirty="0"/>
                  <a:t>.</a:t>
                </a:r>
              </a:p>
              <a:p>
                <a:pPr lvl="2"/>
                <a14:m>
                  <m:oMath xmlns:m="http://schemas.openxmlformats.org/officeDocument/2006/math">
                    <m:r>
                      <m:rPr>
                        <m:sty m:val="p"/>
                      </m:rPr>
                      <a:rPr lang="en-US">
                        <a:latin typeface="Cambria Math" panose="02040503050406030204" pitchFamily="18" charset="0"/>
                      </a:rPr>
                      <m:t>dataset</m:t>
                    </m:r>
                    <m:r>
                      <a:rPr lang="en-US">
                        <a:latin typeface="Cambria Math" panose="02040503050406030204" pitchFamily="18" charset="0"/>
                      </a:rPr>
                      <m:t>_</m:t>
                    </m:r>
                    <m:r>
                      <m:rPr>
                        <m:sty m:val="p"/>
                      </m:rPr>
                      <a:rPr lang="en-US">
                        <a:latin typeface="Cambria Math" panose="02040503050406030204" pitchFamily="18" charset="0"/>
                      </a:rPr>
                      <m:t>frequency</m:t>
                    </m:r>
                    <m:r>
                      <a:rPr lang="en-US" i="1">
                        <a:latin typeface="Cambria Math" panose="02040503050406030204" pitchFamily="18" charset="0"/>
                      </a:rPr>
                      <m:t>(</m:t>
                    </m:r>
                    <m:r>
                      <a:rPr lang="en-US" i="1">
                        <a:latin typeface="Cambria Math" panose="02040503050406030204" pitchFamily="18" charset="0"/>
                      </a:rPr>
                      <m:t>𝑇</m:t>
                    </m:r>
                    <m:r>
                      <a:rPr lang="en-US" i="1">
                        <a:latin typeface="Cambria Math" panose="02040503050406030204" pitchFamily="18" charset="0"/>
                      </a:rPr>
                      <m:t>)</m:t>
                    </m:r>
                  </m:oMath>
                </a14:m>
                <a:r>
                  <a:rPr lang="en-US" dirty="0"/>
                  <a:t>: number of appearances of </a:t>
                </a:r>
                <a14:m>
                  <m:oMath xmlns:m="http://schemas.openxmlformats.org/officeDocument/2006/math">
                    <m:r>
                      <a:rPr lang="en-US" i="1">
                        <a:latin typeface="Cambria Math" panose="02040503050406030204" pitchFamily="18" charset="0"/>
                      </a:rPr>
                      <m:t>𝑇</m:t>
                    </m:r>
                    <m:r>
                      <a:rPr lang="en-US" i="1">
                        <a:latin typeface="Cambria Math" panose="02040503050406030204" pitchFamily="18" charset="0"/>
                      </a:rPr>
                      <m:t> </m:t>
                    </m:r>
                  </m:oMath>
                </a14:m>
                <a:r>
                  <a:rPr lang="en-US" dirty="0"/>
                  <a:t>in </a:t>
                </a:r>
                <a14:m>
                  <m:oMath xmlns:m="http://schemas.openxmlformats.org/officeDocument/2006/math">
                    <m:r>
                      <m:rPr>
                        <m:sty m:val="p"/>
                      </m:rPr>
                      <a:rPr lang="en-US">
                        <a:latin typeface="Cambria Math" panose="02040503050406030204" pitchFamily="18" charset="0"/>
                      </a:rPr>
                      <m:t>TrData</m:t>
                    </m:r>
                  </m:oMath>
                </a14:m>
                <a:r>
                  <a:rPr lang="en-US" dirty="0"/>
                  <a:t>.</a:t>
                </a:r>
              </a:p>
              <a:p>
                <a:pPr lvl="2"/>
                <a14:m>
                  <m:oMath xmlns:m="http://schemas.openxmlformats.org/officeDocument/2006/math">
                    <m:r>
                      <m:rPr>
                        <m:sty m:val="p"/>
                      </m:rPr>
                      <a:rPr lang="en-US">
                        <a:latin typeface="Cambria Math" panose="02040503050406030204" pitchFamily="18" charset="0"/>
                      </a:rPr>
                      <m:t>idf</m:t>
                    </m:r>
                    <m:r>
                      <a:rPr lang="en-US">
                        <a:latin typeface="Cambria Math" panose="02040503050406030204" pitchFamily="18" charset="0"/>
                      </a:rPr>
                      <m:t>_</m:t>
                    </m:r>
                    <m:r>
                      <m:rPr>
                        <m:sty m:val="p"/>
                      </m:rPr>
                      <a:rPr lang="en-US">
                        <a:latin typeface="Cambria Math" panose="02040503050406030204" pitchFamily="18" charset="0"/>
                      </a:rPr>
                      <m:t>vector</m:t>
                    </m:r>
                    <m:d>
                      <m:dPr>
                        <m:begChr m:val="["/>
                        <m:endChr m:val="]"/>
                        <m:ctrlPr>
                          <a:rPr lang="en-US" b="0" i="1" smtClean="0">
                            <a:latin typeface="Cambria Math" panose="02040503050406030204" pitchFamily="18" charset="0"/>
                          </a:rPr>
                        </m:ctrlPr>
                      </m:dPr>
                      <m:e>
                        <m:r>
                          <m:rPr>
                            <m:sty m:val="p"/>
                          </m:rPr>
                          <a:rPr lang="en-US" b="0" i="0" smtClean="0">
                            <a:latin typeface="Cambria Math" panose="02040503050406030204" pitchFamily="18" charset="0"/>
                          </a:rPr>
                          <m:t>i</m:t>
                        </m:r>
                      </m:e>
                    </m:d>
                    <m:r>
                      <a:rPr lang="en-US" b="0" i="0" smtClean="0">
                        <a:latin typeface="Cambria Math" panose="02040503050406030204" pitchFamily="18" charset="0"/>
                      </a:rPr>
                      <m:t>=</m:t>
                    </m:r>
                    <m:f>
                      <m:fPr>
                        <m:ctrlPr>
                          <a:rPr lang="en-US" i="1">
                            <a:latin typeface="Cambria Math" panose="02040503050406030204" pitchFamily="18" charset="0"/>
                          </a:rPr>
                        </m:ctrlPr>
                      </m:fPr>
                      <m:num>
                        <m:r>
                          <m:rPr>
                            <m:sty m:val="p"/>
                          </m:rPr>
                          <a:rPr lang="en-US">
                            <a:latin typeface="Cambria Math" panose="02040503050406030204" pitchFamily="18" charset="0"/>
                          </a:rPr>
                          <m:t>term</m:t>
                        </m:r>
                        <m:r>
                          <a:rPr lang="en-US">
                            <a:latin typeface="Cambria Math" panose="02040503050406030204" pitchFamily="18" charset="0"/>
                          </a:rPr>
                          <m:t>_</m:t>
                        </m:r>
                        <m:r>
                          <m:rPr>
                            <m:sty m:val="p"/>
                          </m:rPr>
                          <a:rPr lang="en-US">
                            <a:latin typeface="Cambria Math" panose="02040503050406030204" pitchFamily="18" charset="0"/>
                          </a:rPr>
                          <m:t>frequency</m:t>
                        </m:r>
                        <m:r>
                          <a:rPr lang="en-US" i="1">
                            <a:latin typeface="Cambria Math" panose="02040503050406030204" pitchFamily="18" charset="0"/>
                          </a:rPr>
                          <m:t>(</m:t>
                        </m:r>
                        <m:r>
                          <a:rPr lang="en-US" i="1">
                            <a:latin typeface="Cambria Math" panose="02040503050406030204" pitchFamily="18" charset="0"/>
                          </a:rPr>
                          <m:t>𝑇</m:t>
                        </m:r>
                        <m:r>
                          <a:rPr lang="en-US" i="1">
                            <a:latin typeface="Cambria Math" panose="02040503050406030204" pitchFamily="18" charset="0"/>
                          </a:rPr>
                          <m:t>,</m:t>
                        </m:r>
                        <m:r>
                          <a:rPr lang="en-US" b="0" i="1" smtClean="0">
                            <a:latin typeface="Cambria Math" panose="02040503050406030204" pitchFamily="18" charset="0"/>
                          </a:rPr>
                          <m:t>𝑆</m:t>
                        </m:r>
                        <m:r>
                          <a:rPr lang="en-US" i="1">
                            <a:latin typeface="Cambria Math" panose="02040503050406030204" pitchFamily="18" charset="0"/>
                          </a:rPr>
                          <m:t>)</m:t>
                        </m:r>
                      </m:num>
                      <m:den>
                        <m:r>
                          <m:rPr>
                            <m:sty m:val="p"/>
                          </m:rPr>
                          <a:rPr lang="en-US">
                            <a:latin typeface="Cambria Math" panose="02040503050406030204" pitchFamily="18" charset="0"/>
                          </a:rPr>
                          <m:t>dataset</m:t>
                        </m:r>
                        <m:r>
                          <a:rPr lang="en-US">
                            <a:latin typeface="Cambria Math" panose="02040503050406030204" pitchFamily="18" charset="0"/>
                          </a:rPr>
                          <m:t>_</m:t>
                        </m:r>
                        <m:r>
                          <m:rPr>
                            <m:sty m:val="p"/>
                          </m:rPr>
                          <a:rPr lang="en-US">
                            <a:latin typeface="Cambria Math" panose="02040503050406030204" pitchFamily="18" charset="0"/>
                          </a:rPr>
                          <m:t>frequency</m:t>
                        </m:r>
                        <m:r>
                          <a:rPr lang="en-US" i="1">
                            <a:latin typeface="Cambria Math" panose="02040503050406030204" pitchFamily="18" charset="0"/>
                          </a:rPr>
                          <m:t>(</m:t>
                        </m:r>
                        <m:r>
                          <a:rPr lang="en-US" i="1">
                            <a:latin typeface="Cambria Math" panose="02040503050406030204" pitchFamily="18" charset="0"/>
                          </a:rPr>
                          <m:t>𝑇</m:t>
                        </m:r>
                        <m:r>
                          <a:rPr lang="en-US" i="1">
                            <a:latin typeface="Cambria Math" panose="02040503050406030204" pitchFamily="18" charset="0"/>
                          </a:rPr>
                          <m:t>)</m:t>
                        </m:r>
                      </m:den>
                    </m:f>
                  </m:oMath>
                </a14:m>
                <a:endParaRPr lang="en-US" dirty="0"/>
              </a:p>
              <a:p>
                <a:pPr lvl="1"/>
                <a:r>
                  <a:rPr lang="en-US" sz="2000" dirty="0"/>
                  <a:t>Return </a:t>
                </a:r>
                <a14:m>
                  <m:oMath xmlns:m="http://schemas.openxmlformats.org/officeDocument/2006/math">
                    <m:r>
                      <m:rPr>
                        <m:sty m:val="p"/>
                      </m:rPr>
                      <a:rPr lang="en-US" sz="2000">
                        <a:latin typeface="Cambria Math" panose="02040503050406030204" pitchFamily="18" charset="0"/>
                      </a:rPr>
                      <m:t>idf</m:t>
                    </m:r>
                    <m:r>
                      <a:rPr lang="en-US" sz="2000">
                        <a:latin typeface="Cambria Math" panose="02040503050406030204" pitchFamily="18" charset="0"/>
                      </a:rPr>
                      <m:t>_</m:t>
                    </m:r>
                    <m:r>
                      <m:rPr>
                        <m:sty m:val="p"/>
                      </m:rPr>
                      <a:rPr lang="en-US" sz="2000">
                        <a:latin typeface="Cambria Math" panose="02040503050406030204" pitchFamily="18" charset="0"/>
                      </a:rPr>
                      <m:t>vector</m:t>
                    </m:r>
                  </m:oMath>
                </a14:m>
                <a:r>
                  <a:rPr lang="en-US" sz="2000" dirty="0"/>
                  <a:t>.</a:t>
                </a:r>
              </a:p>
              <a:p>
                <a:pPr lvl="1"/>
                <a:endParaRPr lang="en-US" sz="2000"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304800" y="1447800"/>
                <a:ext cx="8382000" cy="4876800"/>
              </a:xfrm>
              <a:blipFill>
                <a:blip r:embed="rId3"/>
                <a:stretch>
                  <a:fillRect l="-945" t="-1000" b="-9000"/>
                </a:stretch>
              </a:blipFill>
            </p:spPr>
            <p:txBody>
              <a:bodyPr/>
              <a:lstStyle/>
              <a:p>
                <a:r>
                  <a:rPr lang="en-US">
                    <a:noFill/>
                  </a:rPr>
                  <a:t> </a:t>
                </a:r>
              </a:p>
            </p:txBody>
          </p:sp>
        </mc:Fallback>
      </mc:AlternateContent>
      <p:sp>
        <p:nvSpPr>
          <p:cNvPr id="4" name="Slide Number Placeholder 3"/>
          <p:cNvSpPr>
            <a:spLocks noGrp="1"/>
          </p:cNvSpPr>
          <p:nvPr>
            <p:ph type="sldNum" sz="quarter" idx="12"/>
          </p:nvPr>
        </p:nvSpPr>
        <p:spPr/>
        <p:txBody>
          <a:bodyPr/>
          <a:lstStyle/>
          <a:p>
            <a:fld id="{B6F15528-21DE-4FAA-801E-634DDDAF4B2B}" type="slidenum">
              <a:rPr lang="en-US" smtClean="0"/>
              <a:pPr/>
              <a:t>103</a:t>
            </a:fld>
            <a:endParaRPr lang="en-US" dirty="0"/>
          </a:p>
        </p:txBody>
      </p:sp>
    </p:spTree>
    <p:extLst>
      <p:ext uri="{BB962C8B-B14F-4D97-AF65-F5344CB8AC3E}">
        <p14:creationId xmlns:p14="http://schemas.microsoft.com/office/powerpoint/2010/main" val="2170728464"/>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TF-IDF Vectorization in </a:t>
            </a:r>
            <a:r>
              <a:rPr lang="en-US" dirty="0" err="1"/>
              <a:t>Keras</a:t>
            </a:r>
            <a:endParaRPr lang="en-US" dirty="0"/>
          </a:p>
        </p:txBody>
      </p:sp>
      <p:sp>
        <p:nvSpPr>
          <p:cNvPr id="3" name="Content Placeholder 2"/>
          <p:cNvSpPr>
            <a:spLocks noGrp="1"/>
          </p:cNvSpPr>
          <p:nvPr>
            <p:ph idx="1"/>
          </p:nvPr>
        </p:nvSpPr>
        <p:spPr>
          <a:xfrm>
            <a:off x="457200" y="1447800"/>
            <a:ext cx="8382000" cy="4876800"/>
          </a:xfrm>
        </p:spPr>
        <p:txBody>
          <a:bodyPr/>
          <a:lstStyle/>
          <a:p>
            <a:pPr marL="0" indent="0">
              <a:buNone/>
            </a:pPr>
            <a:r>
              <a:rPr lang="en-US" sz="2000" dirty="0" err="1"/>
              <a:t>text_vectorization</a:t>
            </a:r>
            <a:r>
              <a:rPr lang="en-US" sz="2000" dirty="0"/>
              <a:t> = </a:t>
            </a:r>
            <a:r>
              <a:rPr lang="en-US" sz="2000" dirty="0" err="1"/>
              <a:t>TextVectorization</a:t>
            </a:r>
            <a:r>
              <a:rPr lang="en-US" sz="2000" dirty="0"/>
              <a:t>(</a:t>
            </a:r>
            <a:r>
              <a:rPr lang="en-US" sz="2000" dirty="0" err="1"/>
              <a:t>max_tokens</a:t>
            </a:r>
            <a:r>
              <a:rPr lang="en-US" sz="2000" dirty="0"/>
              <a:t>=20000, </a:t>
            </a:r>
            <a:r>
              <a:rPr lang="en-US" sz="2000" dirty="0" err="1"/>
              <a:t>ngrams</a:t>
            </a:r>
            <a:r>
              <a:rPr lang="en-US" sz="2000" dirty="0"/>
              <a:t>=2,</a:t>
            </a:r>
          </a:p>
          <a:p>
            <a:pPr marL="0" indent="0">
              <a:buNone/>
            </a:pPr>
            <a:r>
              <a:rPr lang="en-US" sz="2000" dirty="0"/>
              <a:t>                                       </a:t>
            </a:r>
            <a:r>
              <a:rPr lang="en-US" sz="2000" dirty="0" err="1">
                <a:solidFill>
                  <a:srgbClr val="FF0000"/>
                </a:solidFill>
              </a:rPr>
              <a:t>output_mode</a:t>
            </a:r>
            <a:r>
              <a:rPr lang="en-US" sz="2000" dirty="0">
                <a:solidFill>
                  <a:srgbClr val="FF0000"/>
                </a:solidFill>
              </a:rPr>
              <a:t>="</a:t>
            </a:r>
            <a:r>
              <a:rPr lang="en-US" sz="2000" dirty="0" err="1">
                <a:solidFill>
                  <a:srgbClr val="FF0000"/>
                </a:solidFill>
              </a:rPr>
              <a:t>tf_idf</a:t>
            </a:r>
            <a:r>
              <a:rPr lang="en-US" sz="2000" dirty="0">
                <a:solidFill>
                  <a:srgbClr val="FF0000"/>
                </a:solidFill>
              </a:rPr>
              <a:t>"</a:t>
            </a:r>
            <a:r>
              <a:rPr lang="en-US" sz="2000" dirty="0"/>
              <a:t>)</a:t>
            </a:r>
          </a:p>
          <a:p>
            <a:pPr marL="0" indent="0">
              <a:buNone/>
            </a:pPr>
            <a:endParaRPr lang="en-US" sz="1200" dirty="0"/>
          </a:p>
          <a:p>
            <a:pPr marL="0" indent="0">
              <a:buNone/>
            </a:pPr>
            <a:r>
              <a:rPr lang="en-US" sz="2000" dirty="0" err="1"/>
              <a:t>text_only_train_ds</a:t>
            </a:r>
            <a:r>
              <a:rPr lang="en-US" sz="2000" dirty="0"/>
              <a:t> = </a:t>
            </a:r>
            <a:r>
              <a:rPr lang="en-US" sz="2000" dirty="0" err="1"/>
              <a:t>train_ds.map</a:t>
            </a:r>
            <a:r>
              <a:rPr lang="en-US" sz="2000" dirty="0"/>
              <a:t>(lambda x, y: x)</a:t>
            </a:r>
          </a:p>
          <a:p>
            <a:pPr marL="0" indent="0">
              <a:buNone/>
            </a:pPr>
            <a:r>
              <a:rPr lang="en-US" sz="2000" dirty="0" err="1"/>
              <a:t>text_vectorization.adapt</a:t>
            </a:r>
            <a:r>
              <a:rPr lang="en-US" sz="2000" dirty="0"/>
              <a:t>(</a:t>
            </a:r>
            <a:r>
              <a:rPr lang="en-US" sz="2000" dirty="0" err="1"/>
              <a:t>text_only_train_ds</a:t>
            </a:r>
            <a:r>
              <a:rPr lang="en-US" sz="2000" dirty="0"/>
              <a:t>)</a:t>
            </a:r>
          </a:p>
          <a:p>
            <a:pPr marL="0" indent="0">
              <a:buNone/>
            </a:pPr>
            <a:r>
              <a:rPr lang="en-US" sz="2000" dirty="0"/>
              <a:t>tfidf_2gram_train_ds = </a:t>
            </a:r>
            <a:r>
              <a:rPr lang="en-US" sz="2000" dirty="0" err="1"/>
              <a:t>train_ds.map</a:t>
            </a:r>
            <a:r>
              <a:rPr lang="en-US" sz="2000" dirty="0"/>
              <a:t>(lambda x, y: (</a:t>
            </a:r>
            <a:r>
              <a:rPr lang="en-US" sz="2000" dirty="0" err="1"/>
              <a:t>text_vectorization</a:t>
            </a:r>
            <a:r>
              <a:rPr lang="en-US" sz="2000" dirty="0"/>
              <a:t>(x), y))</a:t>
            </a:r>
          </a:p>
          <a:p>
            <a:pPr marL="0" indent="0">
              <a:buNone/>
            </a:pPr>
            <a:r>
              <a:rPr lang="en-US" sz="2000" dirty="0"/>
              <a:t>tfidf_2gram_val_ds = </a:t>
            </a:r>
            <a:r>
              <a:rPr lang="en-US" sz="2000" dirty="0" err="1"/>
              <a:t>val_ds.map</a:t>
            </a:r>
            <a:r>
              <a:rPr lang="en-US" sz="2000" dirty="0"/>
              <a:t>(lambda x, y: (</a:t>
            </a:r>
            <a:r>
              <a:rPr lang="en-US" sz="2000" dirty="0" err="1"/>
              <a:t>text_vectorization</a:t>
            </a:r>
            <a:r>
              <a:rPr lang="en-US" sz="2000" dirty="0"/>
              <a:t>(x), y))</a:t>
            </a:r>
          </a:p>
          <a:p>
            <a:pPr marL="0" indent="0">
              <a:buNone/>
            </a:pPr>
            <a:r>
              <a:rPr lang="en-US" sz="2000" dirty="0"/>
              <a:t>tfidf_2gram_test_ds = </a:t>
            </a:r>
            <a:r>
              <a:rPr lang="en-US" sz="2000" dirty="0" err="1"/>
              <a:t>test_ds.map</a:t>
            </a:r>
            <a:r>
              <a:rPr lang="en-US" sz="2000" dirty="0"/>
              <a:t>(lambda x, y: (</a:t>
            </a:r>
            <a:r>
              <a:rPr lang="en-US" sz="2000" dirty="0" err="1"/>
              <a:t>text_vectorization</a:t>
            </a:r>
            <a:r>
              <a:rPr lang="en-US" sz="2000" dirty="0"/>
              <a:t>(x), y))</a:t>
            </a:r>
          </a:p>
          <a:p>
            <a:endParaRPr lang="en-US" sz="1200" dirty="0"/>
          </a:p>
          <a:p>
            <a:r>
              <a:rPr lang="en-US" sz="2400" dirty="0"/>
              <a:t>TF-IDF vectorization is pre-implemented in </a:t>
            </a:r>
            <a:r>
              <a:rPr lang="en-US" sz="2400" dirty="0" err="1"/>
              <a:t>Keras</a:t>
            </a:r>
            <a:endParaRPr lang="en-US" sz="2400" dirty="0"/>
          </a:p>
          <a:p>
            <a:r>
              <a:rPr lang="en-US" sz="2400" dirty="0"/>
              <a:t>We just use </a:t>
            </a:r>
            <a:r>
              <a:rPr lang="en-US" sz="2400" b="1" dirty="0" err="1"/>
              <a:t>output_mode</a:t>
            </a:r>
            <a:r>
              <a:rPr lang="en-US" sz="2400" b="1" dirty="0"/>
              <a:t>="</a:t>
            </a:r>
            <a:r>
              <a:rPr lang="en-US" sz="2400" b="1" dirty="0" err="1"/>
              <a:t>tf_idf</a:t>
            </a:r>
            <a:r>
              <a:rPr lang="en-US" sz="2400" b="1" dirty="0"/>
              <a:t>"</a:t>
            </a:r>
            <a:r>
              <a:rPr lang="en-US" sz="2400" dirty="0"/>
              <a:t> when we create the text vectorization layer.</a:t>
            </a:r>
          </a:p>
          <a:p>
            <a:pPr lvl="1"/>
            <a:r>
              <a:rPr lang="en-US" sz="2000" dirty="0"/>
              <a:t>To get bag-of-words vectors, we used </a:t>
            </a:r>
            <a:r>
              <a:rPr lang="en-US" sz="2000" b="1" dirty="0" err="1"/>
              <a:t>output_mode</a:t>
            </a:r>
            <a:r>
              <a:rPr lang="en-US" sz="2000" b="1" dirty="0"/>
              <a:t>="</a:t>
            </a:r>
            <a:r>
              <a:rPr lang="en-US" sz="2000" b="1" dirty="0" err="1"/>
              <a:t>multi_hot</a:t>
            </a:r>
            <a:r>
              <a:rPr lang="en-US" sz="2000" b="1" dirty="0"/>
              <a:t>".</a:t>
            </a:r>
          </a:p>
          <a:p>
            <a:pPr lvl="1"/>
            <a:r>
              <a:rPr lang="en-US" sz="2000" dirty="0"/>
              <a:t>To get count-of-tokens vectors, we used </a:t>
            </a:r>
            <a:r>
              <a:rPr lang="en-US" sz="2000" b="1" dirty="0" err="1"/>
              <a:t>output_mode</a:t>
            </a:r>
            <a:r>
              <a:rPr lang="en-US" sz="2000" b="1" dirty="0"/>
              <a:t>="count".</a:t>
            </a:r>
            <a:endParaRPr lang="en-US" sz="20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104</a:t>
            </a:fld>
            <a:endParaRPr lang="en-US" dirty="0"/>
          </a:p>
        </p:txBody>
      </p:sp>
    </p:spTree>
    <p:extLst>
      <p:ext uri="{BB962C8B-B14F-4D97-AF65-F5344CB8AC3E}">
        <p14:creationId xmlns:p14="http://schemas.microsoft.com/office/powerpoint/2010/main" val="637295400"/>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TF-IDF Results</a:t>
            </a:r>
          </a:p>
        </p:txBody>
      </p:sp>
      <p:sp>
        <p:nvSpPr>
          <p:cNvPr id="3" name="Content Placeholder 2"/>
          <p:cNvSpPr>
            <a:spLocks noGrp="1"/>
          </p:cNvSpPr>
          <p:nvPr>
            <p:ph idx="1"/>
          </p:nvPr>
        </p:nvSpPr>
        <p:spPr/>
        <p:txBody>
          <a:bodyPr/>
          <a:lstStyle/>
          <a:p>
            <a:r>
              <a:rPr lang="en-US" sz="2400" dirty="0"/>
              <a:t>In our dataset, using TF-IDF vectors does not make much difference in accuracy.</a:t>
            </a:r>
          </a:p>
          <a:p>
            <a:r>
              <a:rPr lang="en-US" sz="2400" dirty="0"/>
              <a:t>Using bigrams, the test accuracy is around 89.5% using TF-IDF vectors.</a:t>
            </a:r>
          </a:p>
          <a:p>
            <a:pPr lvl="1"/>
            <a:r>
              <a:rPr lang="en-US" sz="2000" dirty="0"/>
              <a:t>We got around 90% with bigrams and bag-of-words vectors.</a:t>
            </a:r>
          </a:p>
          <a:p>
            <a:pPr lvl="1"/>
            <a:r>
              <a:rPr lang="en-US" sz="2000" dirty="0"/>
              <a:t>We also got around 90% with bigrams and count-of-tokens vectors.</a:t>
            </a:r>
          </a:p>
          <a:p>
            <a:r>
              <a:rPr lang="en-US" sz="2400" dirty="0"/>
              <a:t>In general, people working with text often report that using TF-IDF vectors improves performance, at least by a small amount.</a:t>
            </a:r>
          </a:p>
          <a:p>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105</a:t>
            </a:fld>
            <a:endParaRPr lang="en-US" dirty="0"/>
          </a:p>
        </p:txBody>
      </p:sp>
    </p:spTree>
    <p:extLst>
      <p:ext uri="{BB962C8B-B14F-4D97-AF65-F5344CB8AC3E}">
        <p14:creationId xmlns:p14="http://schemas.microsoft.com/office/powerpoint/2010/main" val="927384716"/>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a:t>
            </a:r>
          </a:p>
        </p:txBody>
      </p:sp>
      <p:sp>
        <p:nvSpPr>
          <p:cNvPr id="3" name="Content Placeholder 2"/>
          <p:cNvSpPr>
            <a:spLocks noGrp="1"/>
          </p:cNvSpPr>
          <p:nvPr>
            <p:ph idx="1"/>
          </p:nvPr>
        </p:nvSpPr>
        <p:spPr>
          <a:xfrm>
            <a:off x="304800" y="1447800"/>
            <a:ext cx="8763000" cy="4876800"/>
          </a:xfrm>
        </p:spPr>
        <p:txBody>
          <a:bodyPr/>
          <a:lstStyle/>
          <a:p>
            <a:r>
              <a:rPr lang="en-US" sz="2400" dirty="0"/>
              <a:t>We have covered some basic methods for text classification using neural networks.</a:t>
            </a:r>
          </a:p>
          <a:p>
            <a:r>
              <a:rPr lang="en-US" sz="2400" dirty="0"/>
              <a:t>First, we preprocessed the text dataset to obtain a vector dataset.</a:t>
            </a:r>
          </a:p>
          <a:p>
            <a:pPr lvl="1"/>
            <a:r>
              <a:rPr lang="en-US" sz="2000" dirty="0"/>
              <a:t>Standardization.</a:t>
            </a:r>
          </a:p>
          <a:p>
            <a:pPr lvl="1"/>
            <a:r>
              <a:rPr lang="en-US" sz="2000" dirty="0"/>
              <a:t>Tokenization (words or bigrams).</a:t>
            </a:r>
          </a:p>
          <a:p>
            <a:pPr lvl="1"/>
            <a:r>
              <a:rPr lang="en-US" sz="2000" dirty="0"/>
              <a:t>Vocabulary Indexing.</a:t>
            </a:r>
          </a:p>
          <a:p>
            <a:pPr lvl="1"/>
            <a:r>
              <a:rPr lang="en-US" sz="2000" dirty="0"/>
              <a:t>Converting each text input to a bag-of-words vector.</a:t>
            </a:r>
          </a:p>
          <a:p>
            <a:r>
              <a:rPr lang="en-US" sz="2400" dirty="0"/>
              <a:t>Then, we trained and tested a fully connected model using the bag-of-words vectors.</a:t>
            </a:r>
          </a:p>
          <a:p>
            <a:pPr lvl="1"/>
            <a:r>
              <a:rPr lang="en-US" sz="2000" dirty="0"/>
              <a:t>We saw variations, such as count-of-tokens vectors and TF-IDF vectors.</a:t>
            </a:r>
          </a:p>
          <a:p>
            <a:r>
              <a:rPr lang="en-US" sz="2400" dirty="0"/>
              <a:t>Next: </a:t>
            </a:r>
          </a:p>
          <a:p>
            <a:pPr lvl="1"/>
            <a:r>
              <a:rPr lang="en-US" sz="2000" dirty="0"/>
              <a:t>Using a recurrent model, and a method called “word </a:t>
            </a:r>
            <a:r>
              <a:rPr lang="en-US" sz="2000" dirty="0" err="1"/>
              <a:t>embeddings</a:t>
            </a:r>
            <a:r>
              <a:rPr lang="en-US" sz="2000" dirty="0"/>
              <a:t>”.</a:t>
            </a:r>
          </a:p>
          <a:p>
            <a:pPr lvl="1"/>
            <a:r>
              <a:rPr lang="en-US" sz="2000" dirty="0"/>
              <a:t>Translation from English to Spanish, using Transformers.</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106</a:t>
            </a:fld>
            <a:endParaRPr lang="en-US" dirty="0"/>
          </a:p>
        </p:txBody>
      </p:sp>
    </p:spTree>
    <p:extLst>
      <p:ext uri="{BB962C8B-B14F-4D97-AF65-F5344CB8AC3E}">
        <p14:creationId xmlns:p14="http://schemas.microsoft.com/office/powerpoint/2010/main" val="14642458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Standardization Steps</a:t>
            </a:r>
          </a:p>
        </p:txBody>
      </p:sp>
      <p:sp>
        <p:nvSpPr>
          <p:cNvPr id="3" name="Content Placeholder 2"/>
          <p:cNvSpPr>
            <a:spLocks noGrp="1"/>
          </p:cNvSpPr>
          <p:nvPr>
            <p:ph idx="1"/>
          </p:nvPr>
        </p:nvSpPr>
        <p:spPr/>
        <p:txBody>
          <a:bodyPr/>
          <a:lstStyle/>
          <a:p>
            <a:pPr marL="457200" lvl="1" indent="0">
              <a:buNone/>
            </a:pPr>
            <a:r>
              <a:rPr lang="en-US" sz="2000" dirty="0"/>
              <a:t>“sunset came. </a:t>
            </a:r>
            <a:r>
              <a:rPr lang="en-US" sz="2000" dirty="0" err="1"/>
              <a:t>i</a:t>
            </a:r>
            <a:r>
              <a:rPr lang="en-US" sz="2000" dirty="0"/>
              <a:t> was staring at the Mexico sky. </a:t>
            </a:r>
            <a:r>
              <a:rPr lang="en-US" sz="2000" dirty="0" err="1"/>
              <a:t>Isnt</a:t>
            </a:r>
            <a:r>
              <a:rPr lang="en-US" sz="2000" dirty="0"/>
              <a:t> nature splendid??”</a:t>
            </a:r>
          </a:p>
          <a:p>
            <a:pPr marL="457200" lvl="1" indent="0">
              <a:buNone/>
            </a:pPr>
            <a:r>
              <a:rPr lang="en-US" sz="2000" dirty="0"/>
              <a:t>“Sunset came; I stared at the México sky. Isn’t nature splendid?”</a:t>
            </a:r>
          </a:p>
          <a:p>
            <a:pPr marL="457200" lvl="1" indent="0">
              <a:buNone/>
            </a:pPr>
            <a:endParaRPr lang="en-US" sz="1200" dirty="0"/>
          </a:p>
          <a:p>
            <a:r>
              <a:rPr lang="en-US" sz="2400" dirty="0"/>
              <a:t>After our “standardization”, the two sentences become:</a:t>
            </a:r>
          </a:p>
          <a:p>
            <a:pPr marL="457200" lvl="1" indent="0">
              <a:buNone/>
            </a:pPr>
            <a:br>
              <a:rPr lang="en-US" sz="1200" dirty="0"/>
            </a:br>
            <a:r>
              <a:rPr lang="en-US" sz="2000" dirty="0"/>
              <a:t>“sunset came </a:t>
            </a:r>
            <a:r>
              <a:rPr lang="en-US" sz="2000" dirty="0" err="1"/>
              <a:t>i</a:t>
            </a:r>
            <a:r>
              <a:rPr lang="en-US" sz="2000" dirty="0"/>
              <a:t> was staring at the </a:t>
            </a:r>
            <a:r>
              <a:rPr lang="en-US" sz="2000" dirty="0" err="1"/>
              <a:t>mexico</a:t>
            </a:r>
            <a:r>
              <a:rPr lang="en-US" sz="2000" dirty="0"/>
              <a:t> sky </a:t>
            </a:r>
            <a:r>
              <a:rPr lang="en-US" sz="2000" dirty="0" err="1"/>
              <a:t>isnt</a:t>
            </a:r>
            <a:r>
              <a:rPr lang="en-US" sz="2000" dirty="0"/>
              <a:t> nature splendid”</a:t>
            </a:r>
          </a:p>
          <a:p>
            <a:pPr marL="457200" lvl="1" indent="0">
              <a:buNone/>
            </a:pPr>
            <a:r>
              <a:rPr lang="en-US" sz="2000" dirty="0"/>
              <a:t>“sunset came I stared at the </a:t>
            </a:r>
            <a:r>
              <a:rPr lang="en-US" sz="2000" dirty="0" err="1"/>
              <a:t>mexico</a:t>
            </a:r>
            <a:r>
              <a:rPr lang="en-US" sz="2000" dirty="0"/>
              <a:t> sky </a:t>
            </a:r>
            <a:r>
              <a:rPr lang="en-US" sz="2000" dirty="0" err="1"/>
              <a:t>isnt</a:t>
            </a:r>
            <a:r>
              <a:rPr lang="en-US" sz="2000" dirty="0"/>
              <a:t> nature splendid”</a:t>
            </a:r>
          </a:p>
          <a:p>
            <a:pPr marL="457200" lvl="1" indent="0">
              <a:buNone/>
            </a:pPr>
            <a:endParaRPr lang="en-US" sz="1000" dirty="0"/>
          </a:p>
          <a:p>
            <a:pPr lvl="0"/>
            <a:r>
              <a:rPr lang="en-US" sz="2400" dirty="0">
                <a:solidFill>
                  <a:prstClr val="black"/>
                </a:solidFill>
              </a:rPr>
              <a:t>Some standardization rules may hurt accuracy.</a:t>
            </a:r>
          </a:p>
          <a:p>
            <a:pPr lvl="0"/>
            <a:r>
              <a:rPr lang="en-US" sz="2400" dirty="0">
                <a:solidFill>
                  <a:prstClr val="black"/>
                </a:solidFill>
              </a:rPr>
              <a:t>In this case: is it a good idea to remove periods and question marks? They may have useful information.</a:t>
            </a:r>
          </a:p>
          <a:p>
            <a:pPr lvl="1"/>
            <a:r>
              <a:rPr lang="en-US" sz="2000" dirty="0">
                <a:solidFill>
                  <a:prstClr val="black"/>
                </a:solidFill>
              </a:rPr>
              <a:t>As is often the case in machine learning, the best way to resolve this question is to try both ways and see which one gives the best results.</a:t>
            </a:r>
            <a:endParaRPr lang="en-US" sz="1600" dirty="0"/>
          </a:p>
          <a:p>
            <a:pPr marL="0" indent="0">
              <a:buNone/>
            </a:pPr>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11</a:t>
            </a:fld>
            <a:endParaRPr lang="en-US" dirty="0"/>
          </a:p>
        </p:txBody>
      </p:sp>
    </p:spTree>
    <p:extLst>
      <p:ext uri="{BB962C8B-B14F-4D97-AF65-F5344CB8AC3E}">
        <p14:creationId xmlns:p14="http://schemas.microsoft.com/office/powerpoint/2010/main" val="7162039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Standardization: Stemming</a:t>
            </a:r>
          </a:p>
        </p:txBody>
      </p:sp>
      <p:sp>
        <p:nvSpPr>
          <p:cNvPr id="3" name="Content Placeholder 2"/>
          <p:cNvSpPr>
            <a:spLocks noGrp="1"/>
          </p:cNvSpPr>
          <p:nvPr>
            <p:ph idx="1"/>
          </p:nvPr>
        </p:nvSpPr>
        <p:spPr/>
        <p:txBody>
          <a:bodyPr/>
          <a:lstStyle/>
          <a:p>
            <a:pPr lvl="0"/>
            <a:r>
              <a:rPr lang="en-US" sz="2400" dirty="0">
                <a:solidFill>
                  <a:prstClr val="black"/>
                </a:solidFill>
              </a:rPr>
              <a:t>Stemming means converting variations of a term (such as a verb or noun) into a standard form.</a:t>
            </a:r>
          </a:p>
          <a:p>
            <a:pPr lvl="1"/>
            <a:r>
              <a:rPr lang="en-US" sz="2000" dirty="0">
                <a:solidFill>
                  <a:prstClr val="black"/>
                </a:solidFill>
              </a:rPr>
              <a:t>“mouse”, “mouse’s”, “mice” would all map to [mouse].</a:t>
            </a:r>
          </a:p>
          <a:p>
            <a:pPr lvl="1"/>
            <a:r>
              <a:rPr lang="en-US" sz="2000" dirty="0">
                <a:solidFill>
                  <a:prstClr val="black"/>
                </a:solidFill>
              </a:rPr>
              <a:t>“go”, “goes”, “is going”, “went”, “has gone” would all map to [go].</a:t>
            </a:r>
          </a:p>
          <a:p>
            <a:pPr marL="457200" lvl="1" indent="0">
              <a:buNone/>
            </a:pPr>
            <a:endParaRPr lang="en-US" sz="2000" dirty="0">
              <a:solidFill>
                <a:prstClr val="black"/>
              </a:solidFill>
            </a:endParaRPr>
          </a:p>
          <a:p>
            <a:r>
              <a:rPr lang="en-US" sz="2400" dirty="0">
                <a:solidFill>
                  <a:prstClr val="black"/>
                </a:solidFill>
              </a:rPr>
              <a:t>Our original sentences were:</a:t>
            </a:r>
          </a:p>
          <a:p>
            <a:pPr marL="457200" lvl="1" indent="0">
              <a:buNone/>
            </a:pPr>
            <a:endParaRPr lang="en-US" sz="1200" dirty="0"/>
          </a:p>
          <a:p>
            <a:pPr marL="457200" lvl="1" indent="0">
              <a:buNone/>
            </a:pPr>
            <a:r>
              <a:rPr lang="en-US" sz="2000" dirty="0"/>
              <a:t>“sunset came. </a:t>
            </a:r>
            <a:r>
              <a:rPr lang="en-US" sz="2000" dirty="0" err="1"/>
              <a:t>i</a:t>
            </a:r>
            <a:r>
              <a:rPr lang="en-US" sz="2000" dirty="0"/>
              <a:t> was staring at the Mexico sky. </a:t>
            </a:r>
            <a:r>
              <a:rPr lang="en-US" sz="2000" dirty="0" err="1"/>
              <a:t>Isnt</a:t>
            </a:r>
            <a:r>
              <a:rPr lang="en-US" sz="2000" dirty="0"/>
              <a:t> nature splendid??”</a:t>
            </a:r>
          </a:p>
          <a:p>
            <a:pPr marL="457200" lvl="1" indent="0">
              <a:buNone/>
            </a:pPr>
            <a:r>
              <a:rPr lang="en-US" sz="2000" dirty="0"/>
              <a:t>“Sunset came; I stared at the México sky. Isn’t nature splendid?”</a:t>
            </a:r>
          </a:p>
          <a:p>
            <a:pPr marL="457200" lvl="1" indent="0">
              <a:buNone/>
            </a:pPr>
            <a:endParaRPr lang="en-US" sz="1200" dirty="0"/>
          </a:p>
          <a:p>
            <a:r>
              <a:rPr lang="en-US" sz="2400" dirty="0"/>
              <a:t>Combining stemming with the previous standardization steps, both sentences map to the same “standardized” sentence:</a:t>
            </a:r>
          </a:p>
          <a:p>
            <a:pPr marL="457200" lvl="1" indent="0">
              <a:buNone/>
            </a:pPr>
            <a:br>
              <a:rPr lang="en-US" sz="1200" dirty="0"/>
            </a:br>
            <a:r>
              <a:rPr lang="en-US" sz="2000" dirty="0"/>
              <a:t>“sunset [come] </a:t>
            </a:r>
            <a:r>
              <a:rPr lang="en-US" sz="2000" dirty="0" err="1"/>
              <a:t>i</a:t>
            </a:r>
            <a:r>
              <a:rPr lang="en-US" sz="2000" dirty="0"/>
              <a:t> [stare] at the </a:t>
            </a:r>
            <a:r>
              <a:rPr lang="en-US" sz="2000" dirty="0" err="1"/>
              <a:t>mexico</a:t>
            </a:r>
            <a:r>
              <a:rPr lang="en-US" sz="2000" dirty="0"/>
              <a:t> sky [be] [not] nature splendid”</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12</a:t>
            </a:fld>
            <a:endParaRPr lang="en-US" dirty="0"/>
          </a:p>
        </p:txBody>
      </p:sp>
    </p:spTree>
    <p:extLst>
      <p:ext uri="{BB962C8B-B14F-4D97-AF65-F5344CB8AC3E}">
        <p14:creationId xmlns:p14="http://schemas.microsoft.com/office/powerpoint/2010/main" val="8914424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Standardization: Stemming</a:t>
            </a:r>
          </a:p>
        </p:txBody>
      </p:sp>
      <p:sp>
        <p:nvSpPr>
          <p:cNvPr id="3" name="Content Placeholder 2"/>
          <p:cNvSpPr>
            <a:spLocks noGrp="1"/>
          </p:cNvSpPr>
          <p:nvPr>
            <p:ph idx="1"/>
          </p:nvPr>
        </p:nvSpPr>
        <p:spPr>
          <a:xfrm>
            <a:off x="304800" y="1447800"/>
            <a:ext cx="8382000" cy="4876800"/>
          </a:xfrm>
        </p:spPr>
        <p:txBody>
          <a:bodyPr/>
          <a:lstStyle/>
          <a:p>
            <a:r>
              <a:rPr lang="en-US" sz="2400" dirty="0">
                <a:solidFill>
                  <a:prstClr val="black"/>
                </a:solidFill>
              </a:rPr>
              <a:t>Our original sentences were:</a:t>
            </a:r>
          </a:p>
          <a:p>
            <a:pPr marL="457200" lvl="1" indent="0">
              <a:buNone/>
            </a:pPr>
            <a:endParaRPr lang="en-US" sz="1200" dirty="0"/>
          </a:p>
          <a:p>
            <a:pPr marL="457200" lvl="1" indent="0">
              <a:buNone/>
            </a:pPr>
            <a:r>
              <a:rPr lang="en-US" sz="2000" dirty="0"/>
              <a:t>“sunset came. </a:t>
            </a:r>
            <a:r>
              <a:rPr lang="en-US" sz="2000" dirty="0" err="1"/>
              <a:t>i</a:t>
            </a:r>
            <a:r>
              <a:rPr lang="en-US" sz="2000" dirty="0"/>
              <a:t> was staring at the Mexico sky. </a:t>
            </a:r>
            <a:r>
              <a:rPr lang="en-US" sz="2000" dirty="0" err="1"/>
              <a:t>Isnt</a:t>
            </a:r>
            <a:r>
              <a:rPr lang="en-US" sz="2000" dirty="0"/>
              <a:t> nature splendid??”</a:t>
            </a:r>
          </a:p>
          <a:p>
            <a:pPr marL="457200" lvl="1" indent="0">
              <a:buNone/>
            </a:pPr>
            <a:r>
              <a:rPr lang="en-US" sz="2000" dirty="0"/>
              <a:t>“Sunset came; I stared at the México sky. Isn’t nature splendid?”</a:t>
            </a:r>
          </a:p>
          <a:p>
            <a:pPr marL="457200" lvl="1" indent="0">
              <a:buNone/>
            </a:pPr>
            <a:endParaRPr lang="en-US" sz="1200" dirty="0"/>
          </a:p>
          <a:p>
            <a:r>
              <a:rPr lang="en-US" sz="2400" dirty="0"/>
              <a:t>Combining stemming with the previous standardization steps, both sentences map to the same “standardized” sentence:</a:t>
            </a:r>
          </a:p>
          <a:p>
            <a:pPr marL="457200" lvl="1" indent="0">
              <a:buNone/>
            </a:pPr>
            <a:br>
              <a:rPr lang="en-US" sz="1200" dirty="0"/>
            </a:br>
            <a:r>
              <a:rPr lang="en-US" sz="2000" dirty="0"/>
              <a:t>“sunset [come] </a:t>
            </a:r>
            <a:r>
              <a:rPr lang="en-US" sz="2000" dirty="0" err="1"/>
              <a:t>i</a:t>
            </a:r>
            <a:r>
              <a:rPr lang="en-US" sz="2000" dirty="0"/>
              <a:t> [stare] at the </a:t>
            </a:r>
            <a:r>
              <a:rPr lang="en-US" sz="2000" dirty="0" err="1"/>
              <a:t>mexico</a:t>
            </a:r>
            <a:r>
              <a:rPr lang="en-US" sz="2000" dirty="0"/>
              <a:t> sky [be] [not] nature splendid”</a:t>
            </a:r>
          </a:p>
          <a:p>
            <a:pPr marL="457200" lvl="1" indent="0">
              <a:buNone/>
            </a:pPr>
            <a:endParaRPr lang="en-US" sz="1200" dirty="0"/>
          </a:p>
          <a:p>
            <a:pPr lvl="0"/>
            <a:r>
              <a:rPr lang="en-US" sz="2400" dirty="0">
                <a:solidFill>
                  <a:prstClr val="black"/>
                </a:solidFill>
              </a:rPr>
              <a:t>Stemming can help or hurt accuracy, depending on the dataset.</a:t>
            </a:r>
          </a:p>
          <a:p>
            <a:pPr lvl="1"/>
            <a:r>
              <a:rPr lang="en-US" sz="2000" dirty="0">
                <a:solidFill>
                  <a:prstClr val="black"/>
                </a:solidFill>
              </a:rPr>
              <a:t>Stemming provides additional simplification of the learning problem.</a:t>
            </a:r>
          </a:p>
          <a:p>
            <a:pPr lvl="1"/>
            <a:r>
              <a:rPr lang="en-US" sz="2000" dirty="0">
                <a:solidFill>
                  <a:prstClr val="black"/>
                </a:solidFill>
              </a:rPr>
              <a:t>Stemming throws away information that may or may not be useful. For example, verb tenses may not be important in classifying a review as positive or negative, but they are important for translation to Spanish.</a:t>
            </a:r>
            <a:endParaRPr lang="en-US" sz="16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13</a:t>
            </a:fld>
            <a:endParaRPr lang="en-US" dirty="0"/>
          </a:p>
        </p:txBody>
      </p:sp>
    </p:spTree>
    <p:extLst>
      <p:ext uri="{BB962C8B-B14F-4D97-AF65-F5344CB8AC3E}">
        <p14:creationId xmlns:p14="http://schemas.microsoft.com/office/powerpoint/2010/main" val="11522388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Tokenization</a:t>
            </a:r>
          </a:p>
        </p:txBody>
      </p:sp>
      <p:sp>
        <p:nvSpPr>
          <p:cNvPr id="3" name="Content Placeholder 2"/>
          <p:cNvSpPr>
            <a:spLocks noGrp="1"/>
          </p:cNvSpPr>
          <p:nvPr>
            <p:ph idx="1"/>
          </p:nvPr>
        </p:nvSpPr>
        <p:spPr/>
        <p:txBody>
          <a:bodyPr/>
          <a:lstStyle/>
          <a:p>
            <a:r>
              <a:rPr lang="en-US" sz="2400" dirty="0"/>
              <a:t>A piece of text is a sequence.</a:t>
            </a:r>
          </a:p>
          <a:p>
            <a:r>
              <a:rPr lang="en-US" sz="2400" dirty="0"/>
              <a:t>However, to fully implement a text processing model, we need to answer this question: text is a sequence of </a:t>
            </a:r>
            <a:r>
              <a:rPr lang="en-US" sz="2400" b="1" u="sng" dirty="0"/>
              <a:t>what</a:t>
            </a:r>
            <a:r>
              <a:rPr lang="en-US" sz="2400" dirty="0"/>
              <a:t>?</a:t>
            </a:r>
          </a:p>
          <a:p>
            <a:r>
              <a:rPr lang="en-US" sz="2400" dirty="0"/>
              <a:t>Tokenization converts the input text into a sequence of tokens. We get to decide what a token should be.</a:t>
            </a:r>
          </a:p>
          <a:p>
            <a:r>
              <a:rPr lang="en-US" sz="2400" dirty="0"/>
              <a:t>At one extreme, each token is a character.</a:t>
            </a:r>
          </a:p>
          <a:p>
            <a:pPr lvl="1"/>
            <a:r>
              <a:rPr lang="en-US" sz="2000" dirty="0"/>
              <a:t>Then, we view the text as a sequence of characters.</a:t>
            </a:r>
          </a:p>
          <a:p>
            <a:pPr lvl="1"/>
            <a:r>
              <a:rPr lang="en-US" sz="2000" dirty="0"/>
              <a:t>This is a rare approach, it typically does not give good results.</a:t>
            </a:r>
          </a:p>
          <a:p>
            <a:r>
              <a:rPr lang="en-US" sz="2400" dirty="0"/>
              <a:t>We can also have each token be a word.</a:t>
            </a:r>
          </a:p>
          <a:p>
            <a:pPr lvl="1"/>
            <a:r>
              <a:rPr lang="en-US" sz="2000" dirty="0"/>
              <a:t>Then, the text is a sequence of words.</a:t>
            </a:r>
          </a:p>
          <a:p>
            <a:r>
              <a:rPr lang="en-US" sz="2400" dirty="0"/>
              <a:t>We can have each token be part of a word, for example separating “going” into token [go] and token [</a:t>
            </a:r>
            <a:r>
              <a:rPr lang="en-US" sz="2400" dirty="0" err="1"/>
              <a:t>ing</a:t>
            </a:r>
            <a:r>
              <a:rPr lang="en-US" sz="2400" dirty="0"/>
              <a:t>]. </a:t>
            </a:r>
          </a:p>
          <a:p>
            <a:pPr lvl="1"/>
            <a:r>
              <a:rPr lang="en-US" sz="2000" dirty="0"/>
              <a:t>This is more challenging to do correctly, but it can be useful.</a:t>
            </a:r>
          </a:p>
          <a:p>
            <a:pPr marL="0" indent="0">
              <a:buNone/>
            </a:pPr>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14</a:t>
            </a:fld>
            <a:endParaRPr lang="en-US" dirty="0"/>
          </a:p>
        </p:txBody>
      </p:sp>
    </p:spTree>
    <p:extLst>
      <p:ext uri="{BB962C8B-B14F-4D97-AF65-F5344CB8AC3E}">
        <p14:creationId xmlns:p14="http://schemas.microsoft.com/office/powerpoint/2010/main" val="41900620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Tokenization: N-Grams</a:t>
            </a:r>
          </a:p>
        </p:txBody>
      </p:sp>
      <p:sp>
        <p:nvSpPr>
          <p:cNvPr id="3" name="Content Placeholder 2"/>
          <p:cNvSpPr>
            <a:spLocks noGrp="1"/>
          </p:cNvSpPr>
          <p:nvPr>
            <p:ph idx="1"/>
          </p:nvPr>
        </p:nvSpPr>
        <p:spPr>
          <a:xfrm>
            <a:off x="457200" y="1447800"/>
            <a:ext cx="7848600" cy="4876800"/>
          </a:xfrm>
        </p:spPr>
        <p:txBody>
          <a:bodyPr/>
          <a:lstStyle/>
          <a:p>
            <a:r>
              <a:rPr lang="en-US" sz="2400" dirty="0"/>
              <a:t>For our purposes, an N-gram is a sequence of N consecutive words.</a:t>
            </a:r>
          </a:p>
          <a:p>
            <a:pPr lvl="1"/>
            <a:r>
              <a:rPr lang="en-US" sz="2000" dirty="0"/>
              <a:t>In other applications, an N-gram can be a sequence of N consecutive letters, or N consecutive items of some other type.</a:t>
            </a:r>
          </a:p>
          <a:p>
            <a:r>
              <a:rPr lang="en-US" sz="2400" dirty="0"/>
              <a:t>We can choose to use N-grams for tokenization.</a:t>
            </a:r>
          </a:p>
          <a:p>
            <a:pPr lvl="1"/>
            <a:r>
              <a:rPr lang="en-US" sz="2000" dirty="0"/>
              <a:t>Most often we use 2-grams (bigrams) or 3-grams (trigrams).</a:t>
            </a:r>
          </a:p>
          <a:p>
            <a:r>
              <a:rPr lang="en-US" sz="2400" dirty="0" err="1">
                <a:solidFill>
                  <a:prstClr val="black"/>
                </a:solidFill>
              </a:rPr>
              <a:t>Keras</a:t>
            </a:r>
            <a:r>
              <a:rPr lang="en-US" sz="2400" dirty="0">
                <a:solidFill>
                  <a:prstClr val="black"/>
                </a:solidFill>
              </a:rPr>
              <a:t> has predefined methods for text tokenization. We can specify if we want those methods to use words or N-grams as tokens.</a:t>
            </a:r>
          </a:p>
          <a:p>
            <a:pPr lvl="1"/>
            <a:r>
              <a:rPr lang="en-US" sz="2000" dirty="0">
                <a:solidFill>
                  <a:prstClr val="black"/>
                </a:solidFill>
              </a:rPr>
              <a:t>We will see sample code in a bit.</a:t>
            </a:r>
            <a:endParaRPr lang="en-US" sz="1600" dirty="0">
              <a:solidFill>
                <a:prstClr val="black"/>
              </a:solidFill>
            </a:endParaRPr>
          </a:p>
          <a:p>
            <a:pPr marL="0" indent="0">
              <a:buNone/>
            </a:pPr>
            <a:endParaRPr lang="en-US" sz="1800" dirty="0"/>
          </a:p>
          <a:p>
            <a:pPr marL="0" indent="0">
              <a:buNone/>
            </a:pPr>
            <a:endParaRPr lang="en-US" sz="2000" dirty="0"/>
          </a:p>
          <a:p>
            <a:pPr marL="0" indent="0">
              <a:buNone/>
            </a:pPr>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15</a:t>
            </a:fld>
            <a:endParaRPr lang="en-US" dirty="0"/>
          </a:p>
        </p:txBody>
      </p:sp>
    </p:spTree>
    <p:extLst>
      <p:ext uri="{BB962C8B-B14F-4D97-AF65-F5344CB8AC3E}">
        <p14:creationId xmlns:p14="http://schemas.microsoft.com/office/powerpoint/2010/main" val="30279142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N-Grams in </a:t>
            </a:r>
            <a:r>
              <a:rPr lang="en-US" dirty="0" err="1"/>
              <a:t>Keras</a:t>
            </a:r>
            <a:endParaRPr lang="en-US" dirty="0"/>
          </a:p>
        </p:txBody>
      </p:sp>
      <p:sp>
        <p:nvSpPr>
          <p:cNvPr id="3" name="Content Placeholder 2"/>
          <p:cNvSpPr>
            <a:spLocks noGrp="1"/>
          </p:cNvSpPr>
          <p:nvPr>
            <p:ph idx="1"/>
          </p:nvPr>
        </p:nvSpPr>
        <p:spPr>
          <a:xfrm>
            <a:off x="304800" y="1447800"/>
            <a:ext cx="7620000" cy="4876800"/>
          </a:xfrm>
        </p:spPr>
        <p:txBody>
          <a:bodyPr/>
          <a:lstStyle/>
          <a:p>
            <a:r>
              <a:rPr lang="en-US" sz="2400" dirty="0">
                <a:solidFill>
                  <a:prstClr val="black"/>
                </a:solidFill>
              </a:rPr>
              <a:t>In </a:t>
            </a:r>
            <a:r>
              <a:rPr lang="en-US" sz="2400" dirty="0" err="1">
                <a:solidFill>
                  <a:prstClr val="black"/>
                </a:solidFill>
              </a:rPr>
              <a:t>Keras</a:t>
            </a:r>
            <a:r>
              <a:rPr lang="en-US" sz="2400" dirty="0">
                <a:solidFill>
                  <a:prstClr val="black"/>
                </a:solidFill>
              </a:rPr>
              <a:t>, if we use N-grams, it will create </a:t>
            </a:r>
            <a:br>
              <a:rPr lang="en-US" sz="2400" dirty="0">
                <a:solidFill>
                  <a:prstClr val="black"/>
                </a:solidFill>
              </a:rPr>
            </a:br>
            <a:r>
              <a:rPr lang="en-US" sz="2400" dirty="0">
                <a:solidFill>
                  <a:prstClr val="black"/>
                </a:solidFill>
              </a:rPr>
              <a:t>a token for each sequence of consecutive </a:t>
            </a:r>
            <a:br>
              <a:rPr lang="en-US" sz="2400" dirty="0">
                <a:solidFill>
                  <a:prstClr val="black"/>
                </a:solidFill>
              </a:rPr>
            </a:br>
            <a:r>
              <a:rPr lang="en-US" sz="2400" dirty="0">
                <a:solidFill>
                  <a:prstClr val="black"/>
                </a:solidFill>
              </a:rPr>
              <a:t>words with length </a:t>
            </a:r>
            <a:r>
              <a:rPr lang="en-US" sz="2400" b="1" u="sng" dirty="0">
                <a:solidFill>
                  <a:prstClr val="black"/>
                </a:solidFill>
              </a:rPr>
              <a:t>up to</a:t>
            </a:r>
            <a:r>
              <a:rPr lang="en-US" sz="2400" dirty="0">
                <a:solidFill>
                  <a:prstClr val="black"/>
                </a:solidFill>
              </a:rPr>
              <a:t> length N, as </a:t>
            </a:r>
            <a:br>
              <a:rPr lang="en-US" sz="2400" dirty="0">
                <a:solidFill>
                  <a:prstClr val="black"/>
                </a:solidFill>
              </a:rPr>
            </a:br>
            <a:r>
              <a:rPr lang="en-US" sz="2400" dirty="0">
                <a:solidFill>
                  <a:prstClr val="black"/>
                </a:solidFill>
              </a:rPr>
              <a:t>opposed to </a:t>
            </a:r>
            <a:r>
              <a:rPr lang="en-US" sz="2400" b="1" u="sng" dirty="0">
                <a:solidFill>
                  <a:prstClr val="black"/>
                </a:solidFill>
              </a:rPr>
              <a:t>just</a:t>
            </a:r>
            <a:r>
              <a:rPr lang="en-US" sz="2400" dirty="0">
                <a:solidFill>
                  <a:prstClr val="black"/>
                </a:solidFill>
              </a:rPr>
              <a:t> length N.</a:t>
            </a:r>
            <a:br>
              <a:rPr lang="en-US" sz="2400" dirty="0">
                <a:solidFill>
                  <a:prstClr val="black"/>
                </a:solidFill>
              </a:rPr>
            </a:br>
            <a:endParaRPr lang="en-US" sz="1200" dirty="0">
              <a:solidFill>
                <a:prstClr val="black"/>
              </a:solidFill>
            </a:endParaRPr>
          </a:p>
          <a:p>
            <a:r>
              <a:rPr lang="en-US" sz="2400" dirty="0"/>
              <a:t>For example: suppose that our </a:t>
            </a:r>
            <a:br>
              <a:rPr lang="en-US" sz="2400" dirty="0"/>
            </a:br>
            <a:r>
              <a:rPr lang="en-US" sz="2400" dirty="0"/>
              <a:t>standardized text is:</a:t>
            </a:r>
          </a:p>
          <a:p>
            <a:pPr marL="457200" lvl="1" indent="0">
              <a:buNone/>
            </a:pPr>
            <a:r>
              <a:rPr lang="en-US" sz="2000" dirty="0"/>
              <a:t>“it is a beautiful day”</a:t>
            </a:r>
          </a:p>
          <a:p>
            <a:pPr marL="0" lvl="0" indent="0">
              <a:buNone/>
            </a:pPr>
            <a:endParaRPr lang="en-US" sz="1200" dirty="0">
              <a:solidFill>
                <a:prstClr val="black"/>
              </a:solidFill>
            </a:endParaRPr>
          </a:p>
          <a:p>
            <a:pPr lvl="0"/>
            <a:r>
              <a:rPr lang="en-US" sz="2400" dirty="0">
                <a:solidFill>
                  <a:prstClr val="black"/>
                </a:solidFill>
              </a:rPr>
              <a:t>If we use 2-gram (bigram) </a:t>
            </a:r>
            <a:br>
              <a:rPr lang="en-US" sz="2400" dirty="0">
                <a:solidFill>
                  <a:prstClr val="black"/>
                </a:solidFill>
              </a:rPr>
            </a:br>
            <a:r>
              <a:rPr lang="en-US" sz="2400" dirty="0">
                <a:solidFill>
                  <a:prstClr val="black"/>
                </a:solidFill>
              </a:rPr>
              <a:t>tokenization, then </a:t>
            </a:r>
            <a:r>
              <a:rPr lang="en-US" sz="2400" dirty="0" err="1">
                <a:solidFill>
                  <a:prstClr val="black"/>
                </a:solidFill>
              </a:rPr>
              <a:t>Keras</a:t>
            </a:r>
            <a:r>
              <a:rPr lang="en-US" sz="2400" dirty="0">
                <a:solidFill>
                  <a:prstClr val="black"/>
                </a:solidFill>
              </a:rPr>
              <a:t> produces </a:t>
            </a:r>
            <a:br>
              <a:rPr lang="en-US" sz="2400" dirty="0">
                <a:solidFill>
                  <a:prstClr val="black"/>
                </a:solidFill>
              </a:rPr>
            </a:br>
            <a:r>
              <a:rPr lang="en-US" sz="2400" dirty="0">
                <a:solidFill>
                  <a:prstClr val="black"/>
                </a:solidFill>
              </a:rPr>
              <a:t>the token sequence on the right:</a:t>
            </a:r>
          </a:p>
          <a:p>
            <a:pPr lvl="1"/>
            <a:r>
              <a:rPr lang="en-US" sz="2000" dirty="0">
                <a:solidFill>
                  <a:prstClr val="black"/>
                </a:solidFill>
              </a:rPr>
              <a:t>We get a token for each word (word sequence of length 1).</a:t>
            </a:r>
          </a:p>
          <a:p>
            <a:pPr lvl="1"/>
            <a:r>
              <a:rPr lang="en-US" sz="2000" dirty="0">
                <a:solidFill>
                  <a:prstClr val="black"/>
                </a:solidFill>
              </a:rPr>
              <a:t>We get a token for each sequence of two consecutive words.</a:t>
            </a:r>
          </a:p>
          <a:p>
            <a:pPr marL="0" indent="0">
              <a:buNone/>
            </a:pPr>
            <a:endParaRPr lang="en-US" sz="2400" dirty="0">
              <a:solidFill>
                <a:prstClr val="black"/>
              </a:solidFill>
            </a:endParaRPr>
          </a:p>
          <a:p>
            <a:pPr marL="0" lvl="0" indent="0">
              <a:buNone/>
            </a:pPr>
            <a:endParaRPr lang="en-US" sz="2400" dirty="0">
              <a:solidFill>
                <a:prstClr val="black"/>
              </a:solidFill>
            </a:endParaRPr>
          </a:p>
          <a:p>
            <a:pPr marL="0" indent="0">
              <a:buNone/>
            </a:pPr>
            <a:endParaRPr lang="en-US" sz="2000" dirty="0"/>
          </a:p>
          <a:p>
            <a:pPr marL="0" indent="0">
              <a:buNone/>
            </a:pPr>
            <a:endParaRPr lang="en-US" sz="2000" dirty="0"/>
          </a:p>
          <a:p>
            <a:pPr marL="0" indent="0">
              <a:buNone/>
            </a:pPr>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16</a:t>
            </a:fld>
            <a:endParaRPr lang="en-US" dirty="0"/>
          </a:p>
        </p:txBody>
      </p:sp>
      <p:sp>
        <p:nvSpPr>
          <p:cNvPr id="6" name="Rectangle 5"/>
          <p:cNvSpPr/>
          <p:nvPr/>
        </p:nvSpPr>
        <p:spPr>
          <a:xfrm>
            <a:off x="6705600" y="1935301"/>
            <a:ext cx="2057400" cy="2862322"/>
          </a:xfrm>
          <a:prstGeom prst="rect">
            <a:avLst/>
          </a:prstGeom>
          <a:solidFill>
            <a:srgbClr val="FFFF00"/>
          </a:solidFill>
          <a:ln w="25400">
            <a:solidFill>
              <a:schemeClr val="accent1"/>
            </a:solidFill>
          </a:ln>
        </p:spPr>
        <p:txBody>
          <a:bodyPr wrap="square">
            <a:spAutoFit/>
          </a:bodyPr>
          <a:lstStyle/>
          <a:p>
            <a:r>
              <a:rPr lang="en-US" sz="2000" dirty="0">
                <a:solidFill>
                  <a:prstClr val="black"/>
                </a:solidFill>
              </a:rPr>
              <a:t>("it",</a:t>
            </a:r>
          </a:p>
          <a:p>
            <a:r>
              <a:rPr lang="en-US" sz="2000" dirty="0">
                <a:solidFill>
                  <a:prstClr val="black"/>
                </a:solidFill>
              </a:rPr>
              <a:t> "is",</a:t>
            </a:r>
          </a:p>
          <a:p>
            <a:r>
              <a:rPr lang="en-US" sz="2000" dirty="0">
                <a:solidFill>
                  <a:prstClr val="black"/>
                </a:solidFill>
              </a:rPr>
              <a:t> "a",</a:t>
            </a:r>
          </a:p>
          <a:p>
            <a:r>
              <a:rPr lang="en-US" sz="2000" dirty="0">
                <a:solidFill>
                  <a:prstClr val="black"/>
                </a:solidFill>
              </a:rPr>
              <a:t> "beautiful",</a:t>
            </a:r>
          </a:p>
          <a:p>
            <a:r>
              <a:rPr lang="en-US" sz="2000" dirty="0">
                <a:solidFill>
                  <a:prstClr val="black"/>
                </a:solidFill>
              </a:rPr>
              <a:t> "day",</a:t>
            </a:r>
          </a:p>
          <a:p>
            <a:r>
              <a:rPr lang="en-US" sz="2000" dirty="0">
                <a:solidFill>
                  <a:prstClr val="black"/>
                </a:solidFill>
              </a:rPr>
              <a:t> "it is",</a:t>
            </a:r>
          </a:p>
          <a:p>
            <a:r>
              <a:rPr lang="en-US" sz="2000" dirty="0">
                <a:solidFill>
                  <a:prstClr val="black"/>
                </a:solidFill>
              </a:rPr>
              <a:t> "is a",</a:t>
            </a:r>
          </a:p>
          <a:p>
            <a:r>
              <a:rPr lang="en-US" sz="2000" dirty="0">
                <a:solidFill>
                  <a:prstClr val="black"/>
                </a:solidFill>
              </a:rPr>
              <a:t> "a beautiful",</a:t>
            </a:r>
          </a:p>
          <a:p>
            <a:r>
              <a:rPr lang="en-US" sz="2000" dirty="0">
                <a:solidFill>
                  <a:prstClr val="black"/>
                </a:solidFill>
              </a:rPr>
              <a:t> "beautiful day"</a:t>
            </a:r>
            <a:r>
              <a:rPr lang="en-US" sz="2000" dirty="0"/>
              <a:t>)</a:t>
            </a:r>
          </a:p>
        </p:txBody>
      </p:sp>
      <p:cxnSp>
        <p:nvCxnSpPr>
          <p:cNvPr id="8" name="Elbow Connector 7"/>
          <p:cNvCxnSpPr/>
          <p:nvPr/>
        </p:nvCxnSpPr>
        <p:spPr>
          <a:xfrm flipV="1">
            <a:off x="4953000" y="3290262"/>
            <a:ext cx="1709928" cy="2240280"/>
          </a:xfrm>
          <a:prstGeom prst="bentConnector3">
            <a:avLst>
              <a:gd name="adj1" fmla="val 50000"/>
            </a:avLst>
          </a:prstGeom>
          <a:ln w="38100">
            <a:tailEnd type="arrow" w="lg"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803508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Trigram Example</a:t>
            </a:r>
          </a:p>
        </p:txBody>
      </p:sp>
      <p:sp>
        <p:nvSpPr>
          <p:cNvPr id="3" name="Content Placeholder 2"/>
          <p:cNvSpPr>
            <a:spLocks noGrp="1"/>
          </p:cNvSpPr>
          <p:nvPr>
            <p:ph idx="1"/>
          </p:nvPr>
        </p:nvSpPr>
        <p:spPr>
          <a:xfrm>
            <a:off x="304800" y="1447800"/>
            <a:ext cx="7620000" cy="4876800"/>
          </a:xfrm>
        </p:spPr>
        <p:txBody>
          <a:bodyPr/>
          <a:lstStyle/>
          <a:p>
            <a:r>
              <a:rPr lang="en-US" sz="2400" dirty="0">
                <a:solidFill>
                  <a:prstClr val="black"/>
                </a:solidFill>
              </a:rPr>
              <a:t>With the same standardized text:</a:t>
            </a:r>
            <a:endParaRPr lang="en-US" sz="2400" dirty="0"/>
          </a:p>
          <a:p>
            <a:pPr marL="457200" lvl="1" indent="0">
              <a:buNone/>
            </a:pPr>
            <a:r>
              <a:rPr lang="en-US" sz="2000" dirty="0"/>
              <a:t>“it is a beautiful day”</a:t>
            </a:r>
          </a:p>
          <a:p>
            <a:pPr marL="0" lvl="0" indent="0">
              <a:buNone/>
            </a:pPr>
            <a:endParaRPr lang="en-US" sz="1200" dirty="0">
              <a:solidFill>
                <a:prstClr val="black"/>
              </a:solidFill>
            </a:endParaRPr>
          </a:p>
          <a:p>
            <a:pPr lvl="0"/>
            <a:r>
              <a:rPr lang="en-US" sz="2400" dirty="0">
                <a:solidFill>
                  <a:prstClr val="black"/>
                </a:solidFill>
              </a:rPr>
              <a:t>If we use 3-gram (trigram) </a:t>
            </a:r>
            <a:br>
              <a:rPr lang="en-US" sz="2400" dirty="0">
                <a:solidFill>
                  <a:prstClr val="black"/>
                </a:solidFill>
              </a:rPr>
            </a:br>
            <a:r>
              <a:rPr lang="en-US" sz="2400" dirty="0">
                <a:solidFill>
                  <a:prstClr val="black"/>
                </a:solidFill>
              </a:rPr>
              <a:t>tokenization, then </a:t>
            </a:r>
            <a:r>
              <a:rPr lang="en-US" sz="2400" dirty="0" err="1">
                <a:solidFill>
                  <a:prstClr val="black"/>
                </a:solidFill>
              </a:rPr>
              <a:t>Keras</a:t>
            </a:r>
            <a:r>
              <a:rPr lang="en-US" sz="2400" dirty="0">
                <a:solidFill>
                  <a:prstClr val="black"/>
                </a:solidFill>
              </a:rPr>
              <a:t> produces </a:t>
            </a:r>
            <a:br>
              <a:rPr lang="en-US" sz="2400" dirty="0">
                <a:solidFill>
                  <a:prstClr val="black"/>
                </a:solidFill>
              </a:rPr>
            </a:br>
            <a:r>
              <a:rPr lang="en-US" sz="2400" dirty="0">
                <a:solidFill>
                  <a:prstClr val="black"/>
                </a:solidFill>
              </a:rPr>
              <a:t>the token sequence on the right:</a:t>
            </a:r>
          </a:p>
          <a:p>
            <a:pPr lvl="1"/>
            <a:r>
              <a:rPr lang="en-US" sz="2000" dirty="0">
                <a:solidFill>
                  <a:prstClr val="black"/>
                </a:solidFill>
              </a:rPr>
              <a:t>We get a token for each word </a:t>
            </a:r>
            <a:br>
              <a:rPr lang="en-US" sz="2000" dirty="0">
                <a:solidFill>
                  <a:prstClr val="black"/>
                </a:solidFill>
              </a:rPr>
            </a:br>
            <a:r>
              <a:rPr lang="en-US" sz="2000" dirty="0">
                <a:solidFill>
                  <a:prstClr val="black"/>
                </a:solidFill>
              </a:rPr>
              <a:t>(word sequence of length 1).</a:t>
            </a:r>
          </a:p>
          <a:p>
            <a:pPr lvl="1"/>
            <a:r>
              <a:rPr lang="en-US" sz="2000" dirty="0">
                <a:solidFill>
                  <a:prstClr val="black"/>
                </a:solidFill>
              </a:rPr>
              <a:t>We get a token for each sequence </a:t>
            </a:r>
            <a:br>
              <a:rPr lang="en-US" sz="2000" dirty="0">
                <a:solidFill>
                  <a:prstClr val="black"/>
                </a:solidFill>
              </a:rPr>
            </a:br>
            <a:r>
              <a:rPr lang="en-US" sz="2000" dirty="0">
                <a:solidFill>
                  <a:prstClr val="black"/>
                </a:solidFill>
              </a:rPr>
              <a:t>of two consecutive words.</a:t>
            </a:r>
          </a:p>
          <a:p>
            <a:pPr lvl="1"/>
            <a:r>
              <a:rPr lang="en-US" sz="2000" dirty="0">
                <a:solidFill>
                  <a:prstClr val="black"/>
                </a:solidFill>
              </a:rPr>
              <a:t>We get a token for each sequence </a:t>
            </a:r>
            <a:br>
              <a:rPr lang="en-US" sz="2000" dirty="0">
                <a:solidFill>
                  <a:prstClr val="black"/>
                </a:solidFill>
              </a:rPr>
            </a:br>
            <a:r>
              <a:rPr lang="en-US" sz="2000" dirty="0">
                <a:solidFill>
                  <a:prstClr val="black"/>
                </a:solidFill>
              </a:rPr>
              <a:t>of three consecutive words.</a:t>
            </a:r>
          </a:p>
          <a:p>
            <a:pPr marL="0" indent="0">
              <a:buNone/>
            </a:pPr>
            <a:endParaRPr lang="en-US" sz="2400" dirty="0">
              <a:solidFill>
                <a:prstClr val="black"/>
              </a:solidFill>
            </a:endParaRPr>
          </a:p>
          <a:p>
            <a:pPr marL="0" lvl="0" indent="0">
              <a:buNone/>
            </a:pPr>
            <a:endParaRPr lang="en-US" sz="2400" dirty="0">
              <a:solidFill>
                <a:prstClr val="black"/>
              </a:solidFill>
            </a:endParaRPr>
          </a:p>
          <a:p>
            <a:pPr marL="0" indent="0">
              <a:buNone/>
            </a:pPr>
            <a:endParaRPr lang="en-US" sz="2000" dirty="0"/>
          </a:p>
          <a:p>
            <a:pPr marL="0" indent="0">
              <a:buNone/>
            </a:pPr>
            <a:endParaRPr lang="en-US" sz="2000" dirty="0"/>
          </a:p>
          <a:p>
            <a:pPr marL="0" indent="0">
              <a:buNone/>
            </a:pPr>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17</a:t>
            </a:fld>
            <a:endParaRPr lang="en-US" dirty="0"/>
          </a:p>
        </p:txBody>
      </p:sp>
      <p:sp>
        <p:nvSpPr>
          <p:cNvPr id="6" name="Rectangle 5"/>
          <p:cNvSpPr/>
          <p:nvPr/>
        </p:nvSpPr>
        <p:spPr>
          <a:xfrm>
            <a:off x="6705600" y="1935301"/>
            <a:ext cx="2209800" cy="3785652"/>
          </a:xfrm>
          <a:prstGeom prst="rect">
            <a:avLst/>
          </a:prstGeom>
          <a:solidFill>
            <a:srgbClr val="FFFF00"/>
          </a:solidFill>
          <a:ln w="25400">
            <a:solidFill>
              <a:schemeClr val="accent1"/>
            </a:solidFill>
          </a:ln>
        </p:spPr>
        <p:txBody>
          <a:bodyPr wrap="square">
            <a:spAutoFit/>
          </a:bodyPr>
          <a:lstStyle/>
          <a:p>
            <a:r>
              <a:rPr lang="en-US" sz="2000" dirty="0">
                <a:solidFill>
                  <a:prstClr val="black"/>
                </a:solidFill>
              </a:rPr>
              <a:t>("it",</a:t>
            </a:r>
          </a:p>
          <a:p>
            <a:r>
              <a:rPr lang="en-US" sz="2000" dirty="0">
                <a:solidFill>
                  <a:prstClr val="black"/>
                </a:solidFill>
              </a:rPr>
              <a:t> "is",</a:t>
            </a:r>
          </a:p>
          <a:p>
            <a:r>
              <a:rPr lang="en-US" sz="2000" dirty="0">
                <a:solidFill>
                  <a:prstClr val="black"/>
                </a:solidFill>
              </a:rPr>
              <a:t> "a",</a:t>
            </a:r>
          </a:p>
          <a:p>
            <a:r>
              <a:rPr lang="en-US" sz="2000" dirty="0">
                <a:solidFill>
                  <a:prstClr val="black"/>
                </a:solidFill>
              </a:rPr>
              <a:t> "beautiful",</a:t>
            </a:r>
          </a:p>
          <a:p>
            <a:r>
              <a:rPr lang="en-US" sz="2000" dirty="0">
                <a:solidFill>
                  <a:prstClr val="black"/>
                </a:solidFill>
              </a:rPr>
              <a:t> "day",</a:t>
            </a:r>
          </a:p>
          <a:p>
            <a:r>
              <a:rPr lang="en-US" sz="2000" dirty="0">
                <a:solidFill>
                  <a:prstClr val="black"/>
                </a:solidFill>
              </a:rPr>
              <a:t> "it is",</a:t>
            </a:r>
          </a:p>
          <a:p>
            <a:r>
              <a:rPr lang="en-US" sz="2000" dirty="0">
                <a:solidFill>
                  <a:prstClr val="black"/>
                </a:solidFill>
              </a:rPr>
              <a:t> "is a",</a:t>
            </a:r>
          </a:p>
          <a:p>
            <a:r>
              <a:rPr lang="en-US" sz="2000" dirty="0">
                <a:solidFill>
                  <a:prstClr val="black"/>
                </a:solidFill>
              </a:rPr>
              <a:t> "a beautiful",</a:t>
            </a:r>
          </a:p>
          <a:p>
            <a:r>
              <a:rPr lang="en-US" sz="2000" dirty="0">
                <a:solidFill>
                  <a:prstClr val="black"/>
                </a:solidFill>
              </a:rPr>
              <a:t> "beautiful day",</a:t>
            </a:r>
          </a:p>
          <a:p>
            <a:r>
              <a:rPr lang="en-US" sz="2000" dirty="0">
                <a:solidFill>
                  <a:prstClr val="black"/>
                </a:solidFill>
              </a:rPr>
              <a:t> "it is a",</a:t>
            </a:r>
          </a:p>
          <a:p>
            <a:r>
              <a:rPr lang="en-US" sz="2000" dirty="0">
                <a:solidFill>
                  <a:prstClr val="black"/>
                </a:solidFill>
              </a:rPr>
              <a:t> "is a beautiful",</a:t>
            </a:r>
          </a:p>
          <a:p>
            <a:r>
              <a:rPr lang="en-US" sz="2000" dirty="0">
                <a:solidFill>
                  <a:prstClr val="black"/>
                </a:solidFill>
              </a:rPr>
              <a:t> "a beautiful day“)</a:t>
            </a:r>
            <a:endParaRPr lang="en-US" sz="2000" dirty="0"/>
          </a:p>
        </p:txBody>
      </p:sp>
      <p:cxnSp>
        <p:nvCxnSpPr>
          <p:cNvPr id="7" name="Straight Arrow Connector 6"/>
          <p:cNvCxnSpPr/>
          <p:nvPr/>
        </p:nvCxnSpPr>
        <p:spPr>
          <a:xfrm>
            <a:off x="4953000" y="3429000"/>
            <a:ext cx="1676400" cy="0"/>
          </a:xfrm>
          <a:prstGeom prst="straightConnector1">
            <a:avLst/>
          </a:prstGeom>
          <a:ln w="38100">
            <a:tailEnd type="arrow" w="lg"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464369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Computing the Vocabulary</a:t>
            </a:r>
          </a:p>
        </p:txBody>
      </p:sp>
      <p:sp>
        <p:nvSpPr>
          <p:cNvPr id="3" name="Content Placeholder 2"/>
          <p:cNvSpPr>
            <a:spLocks noGrp="1"/>
          </p:cNvSpPr>
          <p:nvPr>
            <p:ph idx="1"/>
          </p:nvPr>
        </p:nvSpPr>
        <p:spPr/>
        <p:txBody>
          <a:bodyPr/>
          <a:lstStyle/>
          <a:p>
            <a:r>
              <a:rPr lang="en-US" sz="2400" dirty="0"/>
              <a:t>Given a text dataset, the </a:t>
            </a:r>
            <a:r>
              <a:rPr lang="en-US" sz="2400" b="1" u="sng" dirty="0"/>
              <a:t>vocabulary</a:t>
            </a:r>
            <a:r>
              <a:rPr lang="en-US" sz="2400" dirty="0"/>
              <a:t> is the list of all unique tokens in that dataset.</a:t>
            </a:r>
          </a:p>
          <a:p>
            <a:pPr lvl="1"/>
            <a:r>
              <a:rPr lang="en-US" sz="2000" dirty="0"/>
              <a:t>Note that if we use N-grams, the vocabulary contains sequences of words in addition to individual words.</a:t>
            </a:r>
          </a:p>
          <a:p>
            <a:r>
              <a:rPr lang="en-US" sz="2400" dirty="0"/>
              <a:t>For example: Here is a dataset consisting of these sentences:</a:t>
            </a:r>
            <a:br>
              <a:rPr lang="en-US" sz="2400" dirty="0"/>
            </a:br>
            <a:endParaRPr lang="en-US" sz="1200" dirty="0"/>
          </a:p>
          <a:p>
            <a:pPr marL="0" indent="0">
              <a:buNone/>
            </a:pPr>
            <a:r>
              <a:rPr lang="en-US" sz="2000" dirty="0"/>
              <a:t>"It is a beautiful day"</a:t>
            </a:r>
          </a:p>
          <a:p>
            <a:pPr marL="0" indent="0">
              <a:buNone/>
            </a:pPr>
            <a:r>
              <a:rPr lang="en-US" sz="2000" dirty="0"/>
              <a:t>"The sun is shining"</a:t>
            </a:r>
          </a:p>
          <a:p>
            <a:pPr marL="0" indent="0">
              <a:buNone/>
            </a:pPr>
            <a:r>
              <a:rPr lang="en-US" sz="2000" dirty="0"/>
              <a:t>"The weather is a bit warmer"</a:t>
            </a:r>
          </a:p>
          <a:p>
            <a:endParaRPr lang="en-US" sz="1200" dirty="0"/>
          </a:p>
          <a:p>
            <a:r>
              <a:rPr lang="en-US" sz="2400" dirty="0"/>
              <a:t>If we use words as tokens, then the vocabulary is: </a:t>
            </a:r>
            <a:br>
              <a:rPr lang="en-US" sz="2400" dirty="0"/>
            </a:br>
            <a:endParaRPr lang="en-US" sz="1200" dirty="0"/>
          </a:p>
          <a:p>
            <a:pPr marL="0" indent="0">
              <a:buNone/>
            </a:pPr>
            <a:r>
              <a:rPr lang="en-US" sz="2000" dirty="0"/>
              <a:t>['is', 'the', 'a', 'weather', 'warmer', 'sun', 'shining', 'it', 'day', 'bit', 'beautiful‘]</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18</a:t>
            </a:fld>
            <a:endParaRPr lang="en-US" dirty="0"/>
          </a:p>
        </p:txBody>
      </p:sp>
    </p:spTree>
    <p:extLst>
      <p:ext uri="{BB962C8B-B14F-4D97-AF65-F5344CB8AC3E}">
        <p14:creationId xmlns:p14="http://schemas.microsoft.com/office/powerpoint/2010/main" val="26611872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Computing the Vocabulary</a:t>
            </a:r>
          </a:p>
        </p:txBody>
      </p:sp>
      <p:sp>
        <p:nvSpPr>
          <p:cNvPr id="3" name="Content Placeholder 2"/>
          <p:cNvSpPr>
            <a:spLocks noGrp="1"/>
          </p:cNvSpPr>
          <p:nvPr>
            <p:ph idx="1"/>
          </p:nvPr>
        </p:nvSpPr>
        <p:spPr/>
        <p:txBody>
          <a:bodyPr/>
          <a:lstStyle/>
          <a:p>
            <a:r>
              <a:rPr lang="en-US" sz="2400" dirty="0"/>
              <a:t>Given a text dataset, the </a:t>
            </a:r>
            <a:r>
              <a:rPr lang="en-US" sz="2400" b="1" u="sng" dirty="0"/>
              <a:t>vocabulary</a:t>
            </a:r>
            <a:r>
              <a:rPr lang="en-US" sz="2400" dirty="0"/>
              <a:t> is the list of all unique tokens in that dataset.</a:t>
            </a:r>
          </a:p>
          <a:p>
            <a:pPr lvl="1"/>
            <a:r>
              <a:rPr lang="en-US" sz="2000" dirty="0"/>
              <a:t>Note that if we use N-grams, the vocabulary contains sequences of words in addition to individual words.</a:t>
            </a:r>
          </a:p>
          <a:p>
            <a:r>
              <a:rPr lang="en-US" sz="2400" dirty="0"/>
              <a:t>For example: Here is a dataset consisting of these sentences:</a:t>
            </a:r>
            <a:br>
              <a:rPr lang="en-US" sz="2400" dirty="0"/>
            </a:br>
            <a:endParaRPr lang="en-US" sz="1200" dirty="0"/>
          </a:p>
          <a:p>
            <a:pPr marL="0" indent="0">
              <a:buNone/>
            </a:pPr>
            <a:r>
              <a:rPr lang="en-US" sz="2000" dirty="0"/>
              <a:t>"It is a beautiful day"</a:t>
            </a:r>
          </a:p>
          <a:p>
            <a:pPr marL="0" indent="0">
              <a:buNone/>
            </a:pPr>
            <a:r>
              <a:rPr lang="en-US" sz="2000" dirty="0"/>
              <a:t>"The sun is shining"</a:t>
            </a:r>
          </a:p>
          <a:p>
            <a:pPr marL="0" indent="0">
              <a:buNone/>
            </a:pPr>
            <a:r>
              <a:rPr lang="en-US" sz="2000" dirty="0"/>
              <a:t>"The weather is a bit warmer"</a:t>
            </a:r>
          </a:p>
          <a:p>
            <a:endParaRPr lang="en-US" sz="1200" dirty="0"/>
          </a:p>
          <a:p>
            <a:r>
              <a:rPr lang="en-US" sz="2400" dirty="0"/>
              <a:t>If we use bigram tokenization, then the vocabulary is: </a:t>
            </a:r>
            <a:br>
              <a:rPr lang="en-US" sz="2400" dirty="0"/>
            </a:br>
            <a:endParaRPr lang="en-US" sz="1200" dirty="0"/>
          </a:p>
          <a:p>
            <a:pPr marL="0" indent="0">
              <a:buNone/>
            </a:pPr>
            <a:r>
              <a:rPr lang="en-US" sz="2000" dirty="0"/>
              <a:t>['is', 'the', 'is a', 'a', 'weather is', 'weather', 'warmer', 'the weather', 'the sun', 'sun is', 'sun', 'shining', 'it is', 'it', 'is shining', 'day', 'bit warmer', 'bit', 'beautiful day', 'beautiful', 'a bit', 'a beautiful']</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19</a:t>
            </a:fld>
            <a:endParaRPr lang="en-US" dirty="0"/>
          </a:p>
        </p:txBody>
      </p:sp>
    </p:spTree>
    <p:extLst>
      <p:ext uri="{BB962C8B-B14F-4D97-AF65-F5344CB8AC3E}">
        <p14:creationId xmlns:p14="http://schemas.microsoft.com/office/powerpoint/2010/main" val="37344346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 Example of Text Classification</a:t>
            </a:r>
          </a:p>
        </p:txBody>
      </p:sp>
      <p:sp>
        <p:nvSpPr>
          <p:cNvPr id="3" name="Content Placeholder 2"/>
          <p:cNvSpPr>
            <a:spLocks noGrp="1"/>
          </p:cNvSpPr>
          <p:nvPr>
            <p:ph idx="1"/>
          </p:nvPr>
        </p:nvSpPr>
        <p:spPr/>
        <p:txBody>
          <a:bodyPr/>
          <a:lstStyle/>
          <a:p>
            <a:r>
              <a:rPr lang="en-US" sz="2400" dirty="0"/>
              <a:t>Input: the following text, containing a movie review. </a:t>
            </a:r>
          </a:p>
          <a:p>
            <a:pPr marL="0" indent="0">
              <a:buNone/>
            </a:pPr>
            <a:endParaRPr lang="en-US" sz="1400" dirty="0"/>
          </a:p>
          <a:p>
            <a:pPr marL="0" indent="0">
              <a:buNone/>
            </a:pPr>
            <a:r>
              <a:rPr lang="en-US" sz="2000" dirty="0"/>
              <a:t>“From the beginning of the movie, it gives the feeling the director is trying to portray something, what I mean to say that instead of the story dictating the style in which the movie should be made, he has gone in the opposite way, he had a type of move that he wanted to make, and wrote a story to suite it. And he has failed in it very badly. I guess he was trying to make a stylish movie. Any way I think this movie is a total waste of time and effort. In the credit of the director, he knows the media that he is working with, what I am trying to say is I have seen worst movies than this. Here at least the director knows to maintain the continuity in the movie. And the actors also have given a decent performance.”</a:t>
            </a:r>
            <a:endParaRPr lang="en-US" sz="2400" dirty="0"/>
          </a:p>
          <a:p>
            <a:pPr marL="0" indent="0">
              <a:buNone/>
            </a:pPr>
            <a:endParaRPr lang="en-US" sz="1400" dirty="0"/>
          </a:p>
          <a:p>
            <a:r>
              <a:rPr lang="en-US" sz="2400" dirty="0"/>
              <a:t>Output: Is this a positive review or negative review?</a:t>
            </a:r>
          </a:p>
          <a:p>
            <a:pPr lvl="1"/>
            <a:r>
              <a:rPr lang="en-US" sz="2000" dirty="0"/>
              <a:t>Classification problem, two classes: “positive” and “negative”.</a:t>
            </a:r>
          </a:p>
          <a:p>
            <a:pPr lvl="1"/>
            <a:r>
              <a:rPr lang="en-US" sz="2000" dirty="0"/>
              <a:t>The correct answer here is “negative”.</a:t>
            </a:r>
          </a:p>
        </p:txBody>
      </p:sp>
      <p:sp>
        <p:nvSpPr>
          <p:cNvPr id="4" name="Slide Number Placeholder 3"/>
          <p:cNvSpPr>
            <a:spLocks noGrp="1"/>
          </p:cNvSpPr>
          <p:nvPr>
            <p:ph type="sldNum" sz="quarter" idx="12"/>
          </p:nvPr>
        </p:nvSpPr>
        <p:spPr/>
        <p:txBody>
          <a:bodyPr/>
          <a:lstStyle/>
          <a:p>
            <a:fld id="{B6F15528-21DE-4FAA-801E-634DDDAF4B2B}" type="slidenum">
              <a:rPr lang="en-US" smtClean="0"/>
              <a:pPr/>
              <a:t>2</a:t>
            </a:fld>
            <a:endParaRPr lang="en-US" dirty="0"/>
          </a:p>
        </p:txBody>
      </p:sp>
    </p:spTree>
    <p:extLst>
      <p:ext uri="{BB962C8B-B14F-4D97-AF65-F5344CB8AC3E}">
        <p14:creationId xmlns:p14="http://schemas.microsoft.com/office/powerpoint/2010/main" val="26150485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Vocabulary Indexing</a:t>
            </a:r>
          </a:p>
        </p:txBody>
      </p:sp>
      <p:sp>
        <p:nvSpPr>
          <p:cNvPr id="3" name="Content Placeholder 2"/>
          <p:cNvSpPr>
            <a:spLocks noGrp="1"/>
          </p:cNvSpPr>
          <p:nvPr>
            <p:ph idx="1"/>
          </p:nvPr>
        </p:nvSpPr>
        <p:spPr>
          <a:xfrm>
            <a:off x="457200" y="1295400"/>
            <a:ext cx="8229600" cy="4876800"/>
          </a:xfrm>
        </p:spPr>
        <p:txBody>
          <a:bodyPr/>
          <a:lstStyle/>
          <a:p>
            <a:r>
              <a:rPr lang="en-US" sz="2400" dirty="0"/>
              <a:t>In vocabulary indexing, we convert a sequence of tokens into a sequence of integers.</a:t>
            </a:r>
          </a:p>
          <a:p>
            <a:r>
              <a:rPr lang="en-US" sz="2400" dirty="0"/>
              <a:t>Our vocabulary is a list of tokens.</a:t>
            </a:r>
          </a:p>
          <a:p>
            <a:r>
              <a:rPr lang="en-US" sz="2400" dirty="0"/>
              <a:t>Each token in the sequence is replaced by the position of that token in the vocabulary.</a:t>
            </a:r>
          </a:p>
          <a:p>
            <a:r>
              <a:rPr lang="en-US" sz="2400" dirty="0"/>
              <a:t>This way, we end up with a numerical sequence, i.e., a time series.</a:t>
            </a:r>
          </a:p>
          <a:p>
            <a:r>
              <a:rPr lang="en-US" sz="2400" dirty="0"/>
              <a:t>This time series can be used as input to a neural network, or it can be (and typically is) further processed.</a:t>
            </a:r>
            <a:endParaRPr lang="en-US" sz="20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20</a:t>
            </a:fld>
            <a:endParaRPr lang="en-US" dirty="0"/>
          </a:p>
        </p:txBody>
      </p:sp>
    </p:spTree>
    <p:extLst>
      <p:ext uri="{BB962C8B-B14F-4D97-AF65-F5344CB8AC3E}">
        <p14:creationId xmlns:p14="http://schemas.microsoft.com/office/powerpoint/2010/main" val="15307666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Vocabulary Indexing: An Example</a:t>
            </a:r>
          </a:p>
        </p:txBody>
      </p:sp>
      <p:sp>
        <p:nvSpPr>
          <p:cNvPr id="3" name="Content Placeholder 2"/>
          <p:cNvSpPr>
            <a:spLocks noGrp="1"/>
          </p:cNvSpPr>
          <p:nvPr>
            <p:ph idx="1"/>
          </p:nvPr>
        </p:nvSpPr>
        <p:spPr>
          <a:xfrm>
            <a:off x="457200" y="1295400"/>
            <a:ext cx="8458200" cy="4876800"/>
          </a:xfrm>
        </p:spPr>
        <p:txBody>
          <a:bodyPr/>
          <a:lstStyle/>
          <a:p>
            <a:r>
              <a:rPr lang="en-US" sz="2400" dirty="0"/>
              <a:t>Suppose that we use words as tokens, and the vocabulary is:</a:t>
            </a:r>
          </a:p>
          <a:p>
            <a:pPr marL="0" indent="0">
              <a:buNone/>
            </a:pPr>
            <a:r>
              <a:rPr lang="en-US" sz="2000" dirty="0"/>
              <a:t>      ['is', 'the', 'a', 'weather', 'warmer', 'sun', 'shining', 'it', 'day', 'bit', 'beautiful‘]</a:t>
            </a:r>
          </a:p>
          <a:p>
            <a:pPr marL="0" indent="0">
              <a:buNone/>
            </a:pPr>
            <a:r>
              <a:rPr lang="en-US" sz="2000" dirty="0">
                <a:solidFill>
                  <a:srgbClr val="FF0000"/>
                </a:solidFill>
              </a:rPr>
              <a:t>    </a:t>
            </a:r>
          </a:p>
          <a:p>
            <a:r>
              <a:rPr lang="en-US" sz="2400" dirty="0"/>
              <a:t>Input sentence: "It is a beautiful day"</a:t>
            </a:r>
          </a:p>
          <a:p>
            <a:r>
              <a:rPr lang="en-US" sz="2400" dirty="0"/>
              <a:t>Sequence of tokens: ("it", "is", "a", "beautiful", "day“)</a:t>
            </a:r>
          </a:p>
          <a:p>
            <a:r>
              <a:rPr lang="en-US" sz="2400" dirty="0"/>
              <a:t>7 is the position of “it” in the vocabulary.</a:t>
            </a:r>
          </a:p>
          <a:p>
            <a:r>
              <a:rPr lang="en-US" sz="2400" dirty="0"/>
              <a:t>0 is the position of “is” in the vocabulary.</a:t>
            </a:r>
          </a:p>
          <a:p>
            <a:r>
              <a:rPr lang="en-US" sz="2400" dirty="0"/>
              <a:t>2 is the position of “a” in the vocabulary.</a:t>
            </a:r>
          </a:p>
          <a:p>
            <a:r>
              <a:rPr lang="en-US" sz="2400" dirty="0"/>
              <a:t>10 is the position of “beautiful” in the vocabulary.</a:t>
            </a:r>
          </a:p>
          <a:p>
            <a:r>
              <a:rPr lang="en-US" sz="2400" dirty="0"/>
              <a:t>8 is the position of “day” in the vocabulary.</a:t>
            </a:r>
          </a:p>
          <a:p>
            <a:r>
              <a:rPr lang="en-US" sz="2400" dirty="0"/>
              <a:t>Result of vocabulary indexing: sequence (7,  0,  2, 10,  8)</a:t>
            </a:r>
          </a:p>
          <a:p>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21</a:t>
            </a:fld>
            <a:endParaRPr lang="en-US" dirty="0"/>
          </a:p>
        </p:txBody>
      </p:sp>
      <p:sp>
        <p:nvSpPr>
          <p:cNvPr id="5" name="Rectangle 4"/>
          <p:cNvSpPr/>
          <p:nvPr/>
        </p:nvSpPr>
        <p:spPr>
          <a:xfrm>
            <a:off x="76200" y="1992868"/>
            <a:ext cx="8610600" cy="400110"/>
          </a:xfrm>
          <a:prstGeom prst="rect">
            <a:avLst/>
          </a:prstGeom>
        </p:spPr>
        <p:txBody>
          <a:bodyPr wrap="square">
            <a:spAutoFit/>
          </a:bodyPr>
          <a:lstStyle/>
          <a:p>
            <a:r>
              <a:rPr lang="en-US" sz="2000" dirty="0">
                <a:solidFill>
                  <a:srgbClr val="FF0000"/>
                </a:solidFill>
              </a:rPr>
              <a:t> index:   0       1      2          3                 4           5           6          7       8       9           10</a:t>
            </a:r>
            <a:endParaRPr lang="en-US" sz="2000" dirty="0"/>
          </a:p>
        </p:txBody>
      </p:sp>
    </p:spTree>
    <p:extLst>
      <p:ext uri="{BB962C8B-B14F-4D97-AF65-F5344CB8AC3E}">
        <p14:creationId xmlns:p14="http://schemas.microsoft.com/office/powerpoint/2010/main" val="32944173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Vocabulary Indexing: An Example</a:t>
            </a:r>
          </a:p>
        </p:txBody>
      </p:sp>
      <p:sp>
        <p:nvSpPr>
          <p:cNvPr id="3" name="Content Placeholder 2"/>
          <p:cNvSpPr>
            <a:spLocks noGrp="1"/>
          </p:cNvSpPr>
          <p:nvPr>
            <p:ph idx="1"/>
          </p:nvPr>
        </p:nvSpPr>
        <p:spPr>
          <a:xfrm>
            <a:off x="457200" y="1295400"/>
            <a:ext cx="8458200" cy="4876800"/>
          </a:xfrm>
        </p:spPr>
        <p:txBody>
          <a:bodyPr/>
          <a:lstStyle/>
          <a:p>
            <a:r>
              <a:rPr lang="en-US" sz="2400" dirty="0"/>
              <a:t>Suppose that we use bigrams as tokens, and the vocabulary is:</a:t>
            </a:r>
            <a:br>
              <a:rPr lang="en-US" sz="2400" dirty="0"/>
            </a:br>
            <a:endParaRPr lang="en-US" sz="1200" dirty="0"/>
          </a:p>
          <a:p>
            <a:pPr marL="0" indent="0">
              <a:buNone/>
            </a:pPr>
            <a:r>
              <a:rPr lang="en-US" sz="2000" dirty="0"/>
              <a:t>['is', 'the', 'is a', 'a', 'weather is', 'weather', 'warmer', 'the weather', 'the sun', </a:t>
            </a:r>
          </a:p>
          <a:p>
            <a:pPr marL="0" indent="0">
              <a:buNone/>
            </a:pPr>
            <a:endParaRPr lang="en-US" sz="2000" dirty="0"/>
          </a:p>
          <a:p>
            <a:pPr marL="0" indent="0">
              <a:buNone/>
            </a:pPr>
            <a:r>
              <a:rPr lang="en-US" sz="2000" dirty="0"/>
              <a:t>'sun is', 'sun', 'shining', 'it is', 'it', 'is shining', 'day', 'bit warmer', 'bit', </a:t>
            </a:r>
          </a:p>
          <a:p>
            <a:pPr marL="0" indent="0">
              <a:buNone/>
            </a:pPr>
            <a:endParaRPr lang="en-US" sz="2000" dirty="0"/>
          </a:p>
          <a:p>
            <a:pPr marL="0" indent="0">
              <a:buNone/>
            </a:pPr>
            <a:r>
              <a:rPr lang="en-US" sz="2000" dirty="0"/>
              <a:t>'beautiful day', 'beautiful', 'a bit', 'a beautiful']</a:t>
            </a:r>
          </a:p>
          <a:p>
            <a:pPr marL="0" indent="0">
              <a:buNone/>
            </a:pPr>
            <a:r>
              <a:rPr lang="en-US" sz="2000" dirty="0">
                <a:solidFill>
                  <a:srgbClr val="FF0000"/>
                </a:solidFill>
              </a:rPr>
              <a:t>    </a:t>
            </a:r>
          </a:p>
          <a:p>
            <a:r>
              <a:rPr lang="en-US" sz="2400" dirty="0"/>
              <a:t>Input sentence: "It is a beautiful day"</a:t>
            </a:r>
          </a:p>
          <a:p>
            <a:r>
              <a:rPr lang="en-US" sz="2400" dirty="0"/>
              <a:t>Sequence of tokens: </a:t>
            </a:r>
          </a:p>
          <a:p>
            <a:pPr marL="0" indent="0">
              <a:buNone/>
            </a:pPr>
            <a:r>
              <a:rPr lang="en-US" sz="2000" dirty="0"/>
              <a:t>("it", "is", "a", "beautiful", "day", "it is", "is a", "a beautiful", "beautiful day")</a:t>
            </a:r>
          </a:p>
          <a:p>
            <a:r>
              <a:rPr lang="en-US" sz="2400" dirty="0"/>
              <a:t>Result of vocabulary indexing: (13,  0,  3, 19, 15, 12,  2, 21, 18)</a:t>
            </a:r>
          </a:p>
          <a:p>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22</a:t>
            </a:fld>
            <a:endParaRPr lang="en-US" dirty="0"/>
          </a:p>
        </p:txBody>
      </p:sp>
      <p:sp>
        <p:nvSpPr>
          <p:cNvPr id="5" name="Rectangle 4"/>
          <p:cNvSpPr/>
          <p:nvPr/>
        </p:nvSpPr>
        <p:spPr>
          <a:xfrm>
            <a:off x="609600" y="2145268"/>
            <a:ext cx="7620000" cy="400110"/>
          </a:xfrm>
          <a:prstGeom prst="rect">
            <a:avLst/>
          </a:prstGeom>
        </p:spPr>
        <p:txBody>
          <a:bodyPr wrap="square">
            <a:spAutoFit/>
          </a:bodyPr>
          <a:lstStyle/>
          <a:p>
            <a:r>
              <a:rPr lang="en-US" sz="2000" dirty="0">
                <a:solidFill>
                  <a:srgbClr val="FF0000"/>
                </a:solidFill>
              </a:rPr>
              <a:t>0      1        2      3            4                    5                6                   7                     8</a:t>
            </a:r>
            <a:endParaRPr lang="en-US" sz="2000" dirty="0"/>
          </a:p>
        </p:txBody>
      </p:sp>
      <p:sp>
        <p:nvSpPr>
          <p:cNvPr id="6" name="Rectangle 5"/>
          <p:cNvSpPr/>
          <p:nvPr/>
        </p:nvSpPr>
        <p:spPr>
          <a:xfrm>
            <a:off x="609600" y="2895600"/>
            <a:ext cx="8001000" cy="400110"/>
          </a:xfrm>
          <a:prstGeom prst="rect">
            <a:avLst/>
          </a:prstGeom>
        </p:spPr>
        <p:txBody>
          <a:bodyPr wrap="square">
            <a:spAutoFit/>
          </a:bodyPr>
          <a:lstStyle/>
          <a:p>
            <a:r>
              <a:rPr lang="en-US" sz="2000" dirty="0">
                <a:solidFill>
                  <a:srgbClr val="FF0000"/>
                </a:solidFill>
              </a:rPr>
              <a:t> 9          10          11         12    13         14           15            16             17</a:t>
            </a:r>
            <a:endParaRPr lang="en-US" sz="2000" dirty="0"/>
          </a:p>
        </p:txBody>
      </p:sp>
      <p:sp>
        <p:nvSpPr>
          <p:cNvPr id="7" name="Rectangle 6"/>
          <p:cNvSpPr/>
          <p:nvPr/>
        </p:nvSpPr>
        <p:spPr>
          <a:xfrm>
            <a:off x="609600" y="3638490"/>
            <a:ext cx="5181600" cy="400110"/>
          </a:xfrm>
          <a:prstGeom prst="rect">
            <a:avLst/>
          </a:prstGeom>
        </p:spPr>
        <p:txBody>
          <a:bodyPr wrap="square">
            <a:spAutoFit/>
          </a:bodyPr>
          <a:lstStyle/>
          <a:p>
            <a:r>
              <a:rPr lang="en-US" sz="2000" dirty="0">
                <a:solidFill>
                  <a:srgbClr val="FF0000"/>
                </a:solidFill>
              </a:rPr>
              <a:t>       18                     19            20               21</a:t>
            </a:r>
            <a:endParaRPr lang="en-US" sz="2000" dirty="0"/>
          </a:p>
        </p:txBody>
      </p:sp>
    </p:spTree>
    <p:extLst>
      <p:ext uri="{BB962C8B-B14F-4D97-AF65-F5344CB8AC3E}">
        <p14:creationId xmlns:p14="http://schemas.microsoft.com/office/powerpoint/2010/main" val="11666307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From Indices to One-Hot Vectors</a:t>
            </a:r>
          </a:p>
        </p:txBody>
      </p:sp>
      <p:sp>
        <p:nvSpPr>
          <p:cNvPr id="3" name="Content Placeholder 2"/>
          <p:cNvSpPr>
            <a:spLocks noGrp="1"/>
          </p:cNvSpPr>
          <p:nvPr>
            <p:ph idx="1"/>
          </p:nvPr>
        </p:nvSpPr>
        <p:spPr>
          <a:xfrm>
            <a:off x="457200" y="1295400"/>
            <a:ext cx="8458200" cy="4876800"/>
          </a:xfrm>
        </p:spPr>
        <p:txBody>
          <a:bodyPr/>
          <a:lstStyle/>
          <a:p>
            <a:r>
              <a:rPr lang="en-US" sz="2400" dirty="0"/>
              <a:t>In our previous example using words as tokens:</a:t>
            </a:r>
          </a:p>
          <a:p>
            <a:r>
              <a:rPr lang="en-US" sz="2400" dirty="0"/>
              <a:t>The vocabulary was:</a:t>
            </a:r>
          </a:p>
          <a:p>
            <a:pPr marL="0" indent="0">
              <a:buNone/>
            </a:pPr>
            <a:r>
              <a:rPr lang="en-US" sz="2000" dirty="0"/>
              <a:t>['is', 'the', 'a', 'weather', 'warmer', 'sun', 'shining', 'it', 'day', 'bit', 'beautiful‘]</a:t>
            </a:r>
            <a:endParaRPr lang="en-US" sz="2000" dirty="0">
              <a:solidFill>
                <a:srgbClr val="FF0000"/>
              </a:solidFill>
            </a:endParaRPr>
          </a:p>
          <a:p>
            <a:r>
              <a:rPr lang="en-US" sz="2400" dirty="0"/>
              <a:t>Input sentence: "It is a beautiful day"</a:t>
            </a:r>
          </a:p>
          <a:p>
            <a:r>
              <a:rPr lang="en-US" sz="2400" dirty="0"/>
              <a:t>Result of vocabulary indexing: sequence (7,  0,  2, 10,  8)</a:t>
            </a:r>
          </a:p>
          <a:p>
            <a:r>
              <a:rPr lang="en-US" sz="2400" dirty="0"/>
              <a:t>Using this sequence of integers directly as input to a neural network is a bad idea.</a:t>
            </a:r>
          </a:p>
          <a:p>
            <a:r>
              <a:rPr lang="en-US" sz="2400" dirty="0"/>
              <a:t>Why? </a:t>
            </a:r>
            <a:endParaRPr lang="en-US" sz="20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23</a:t>
            </a:fld>
            <a:endParaRPr lang="en-US" dirty="0"/>
          </a:p>
        </p:txBody>
      </p:sp>
    </p:spTree>
    <p:extLst>
      <p:ext uri="{BB962C8B-B14F-4D97-AF65-F5344CB8AC3E}">
        <p14:creationId xmlns:p14="http://schemas.microsoft.com/office/powerpoint/2010/main" val="7314691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From Indices to One-Hot Vectors</a:t>
            </a:r>
          </a:p>
        </p:txBody>
      </p:sp>
      <p:sp>
        <p:nvSpPr>
          <p:cNvPr id="3" name="Content Placeholder 2"/>
          <p:cNvSpPr>
            <a:spLocks noGrp="1"/>
          </p:cNvSpPr>
          <p:nvPr>
            <p:ph idx="1"/>
          </p:nvPr>
        </p:nvSpPr>
        <p:spPr>
          <a:xfrm>
            <a:off x="457200" y="1219200"/>
            <a:ext cx="8458200" cy="4876800"/>
          </a:xfrm>
        </p:spPr>
        <p:txBody>
          <a:bodyPr/>
          <a:lstStyle/>
          <a:p>
            <a:r>
              <a:rPr lang="en-US" sz="2400" dirty="0"/>
              <a:t>Input sentence: "It is a beautiful day"</a:t>
            </a:r>
          </a:p>
          <a:p>
            <a:r>
              <a:rPr lang="en-US" sz="2400" dirty="0"/>
              <a:t>Result of vocabulary indexing: sequence (7,  0,  2, 10,  8)</a:t>
            </a:r>
          </a:p>
          <a:p>
            <a:r>
              <a:rPr lang="en-US" sz="2400" dirty="0"/>
              <a:t>Using this sequence of integers directly as input to a neural network is a bad idea.</a:t>
            </a:r>
          </a:p>
          <a:p>
            <a:r>
              <a:rPr lang="en-US" sz="2400" dirty="0"/>
              <a:t>Why? For the same reason that using integer labels as target outputs (in previous </a:t>
            </a:r>
            <a:r>
              <a:rPr lang="en-US" sz="2400" dirty="0" err="1"/>
              <a:t>homeworks</a:t>
            </a:r>
            <a:r>
              <a:rPr lang="en-US" sz="2400" dirty="0"/>
              <a:t>) was a bad idea.</a:t>
            </a:r>
          </a:p>
          <a:p>
            <a:r>
              <a:rPr lang="en-US" sz="2400" dirty="0"/>
              <a:t>In the Jena Climate dataset, each number stood for a physical observation. </a:t>
            </a:r>
          </a:p>
          <a:p>
            <a:pPr lvl="1"/>
            <a:r>
              <a:rPr lang="en-US" sz="2000" dirty="0"/>
              <a:t>Numbers close to each other corresponded to physical quantities (like temperatures in Celsius) close to each other.</a:t>
            </a:r>
          </a:p>
          <a:p>
            <a:r>
              <a:rPr lang="en-US" sz="2400" dirty="0"/>
              <a:t>The numbers we get from vocabulary indexing do not have that property. </a:t>
            </a:r>
          </a:p>
          <a:p>
            <a:pPr lvl="1"/>
            <a:r>
              <a:rPr lang="en-US" sz="2000" dirty="0"/>
              <a:t>Similar numbers do not correspond to tokens with similar meanings. They just correspond to positions in a list of tokens.</a:t>
            </a:r>
          </a:p>
        </p:txBody>
      </p:sp>
      <p:sp>
        <p:nvSpPr>
          <p:cNvPr id="4" name="Slide Number Placeholder 3"/>
          <p:cNvSpPr>
            <a:spLocks noGrp="1"/>
          </p:cNvSpPr>
          <p:nvPr>
            <p:ph type="sldNum" sz="quarter" idx="12"/>
          </p:nvPr>
        </p:nvSpPr>
        <p:spPr/>
        <p:txBody>
          <a:bodyPr/>
          <a:lstStyle/>
          <a:p>
            <a:fld id="{B6F15528-21DE-4FAA-801E-634DDDAF4B2B}" type="slidenum">
              <a:rPr lang="en-US" smtClean="0"/>
              <a:pPr/>
              <a:t>24</a:t>
            </a:fld>
            <a:endParaRPr lang="en-US" dirty="0"/>
          </a:p>
        </p:txBody>
      </p:sp>
    </p:spTree>
    <p:extLst>
      <p:ext uri="{BB962C8B-B14F-4D97-AF65-F5344CB8AC3E}">
        <p14:creationId xmlns:p14="http://schemas.microsoft.com/office/powerpoint/2010/main" val="12757961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457200"/>
            <a:ext cx="4038600" cy="990600"/>
          </a:xfrm>
        </p:spPr>
        <p:txBody>
          <a:bodyPr/>
          <a:lstStyle/>
          <a:p>
            <a:r>
              <a:rPr lang="en-US" dirty="0"/>
              <a:t>From Indices to </a:t>
            </a:r>
            <a:br>
              <a:rPr lang="en-US" dirty="0"/>
            </a:br>
            <a:r>
              <a:rPr lang="en-US" dirty="0"/>
              <a:t>One-Hot Vectors</a:t>
            </a:r>
          </a:p>
        </p:txBody>
      </p:sp>
      <p:sp>
        <p:nvSpPr>
          <p:cNvPr id="3" name="Content Placeholder 2"/>
          <p:cNvSpPr>
            <a:spLocks noGrp="1"/>
          </p:cNvSpPr>
          <p:nvPr>
            <p:ph idx="1"/>
          </p:nvPr>
        </p:nvSpPr>
        <p:spPr>
          <a:xfrm>
            <a:off x="318427" y="2133600"/>
            <a:ext cx="2859194" cy="3048000"/>
          </a:xfrm>
        </p:spPr>
        <p:txBody>
          <a:bodyPr/>
          <a:lstStyle/>
          <a:p>
            <a:r>
              <a:rPr lang="en-US" sz="2400" dirty="0"/>
              <a:t>We map each index to a one-hot vector.</a:t>
            </a:r>
          </a:p>
          <a:p>
            <a:r>
              <a:rPr lang="en-US" sz="2400" dirty="0"/>
              <a:t>This way, the sentence becomes a time series of one-hot vectors.</a:t>
            </a:r>
          </a:p>
          <a:p>
            <a:pPr marL="0" indent="0">
              <a:buNone/>
            </a:pPr>
            <a:endParaRPr lang="en-US" sz="2400" dirty="0"/>
          </a:p>
          <a:p>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25</a:t>
            </a:fld>
            <a:endParaRPr lang="en-US" dirty="0"/>
          </a:p>
        </p:txBody>
      </p:sp>
      <mc:AlternateContent xmlns:mc="http://schemas.openxmlformats.org/markup-compatibility/2006" xmlns:a14="http://schemas.microsoft.com/office/drawing/2010/main">
        <mc:Choice Requires="a14">
          <p:sp>
            <p:nvSpPr>
              <p:cNvPr id="5" name="TextBox 4"/>
              <p:cNvSpPr txBox="1"/>
              <p:nvPr/>
            </p:nvSpPr>
            <p:spPr>
              <a:xfrm>
                <a:off x="5638800" y="2528644"/>
                <a:ext cx="3419847" cy="3955378"/>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d>
                        <m:dPr>
                          <m:ctrlPr>
                            <a:rPr lang="en-US" sz="2400" i="1" smtClean="0">
                              <a:latin typeface="Cambria Math" panose="02040503050406030204" pitchFamily="18" charset="0"/>
                            </a:rPr>
                          </m:ctrlPr>
                        </m:dPr>
                        <m:e>
                          <m:d>
                            <m:dPr>
                              <m:begChr m:val="["/>
                              <m:endChr m:val="]"/>
                              <m:ctrlPr>
                                <a:rPr lang="en-US" sz="2400" i="1">
                                  <a:latin typeface="Cambria Math" panose="02040503050406030204" pitchFamily="18" charset="0"/>
                                </a:rPr>
                              </m:ctrlPr>
                            </m:dPr>
                            <m:e>
                              <m:eqArr>
                                <m:eqArrPr>
                                  <m:ctrlPr>
                                    <a:rPr lang="en-US" sz="2400" i="1">
                                      <a:latin typeface="Cambria Math" panose="02040503050406030204" pitchFamily="18" charset="0"/>
                                    </a:rPr>
                                  </m:ctrlPr>
                                </m:eqArrPr>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1</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qArr>
                            </m:e>
                          </m:d>
                          <m:r>
                            <a:rPr lang="en-US" sz="2400" i="1">
                              <a:latin typeface="Cambria Math" panose="02040503050406030204" pitchFamily="18" charset="0"/>
                            </a:rPr>
                            <m:t>,</m:t>
                          </m:r>
                          <m:d>
                            <m:dPr>
                              <m:begChr m:val="["/>
                              <m:endChr m:val="]"/>
                              <m:ctrlPr>
                                <a:rPr lang="en-US" sz="2400" i="1">
                                  <a:latin typeface="Cambria Math" panose="02040503050406030204" pitchFamily="18" charset="0"/>
                                </a:rPr>
                              </m:ctrlPr>
                            </m:dPr>
                            <m:e>
                              <m:eqArr>
                                <m:eqArrPr>
                                  <m:ctrlPr>
                                    <a:rPr lang="en-US" sz="2400" i="1">
                                      <a:latin typeface="Cambria Math" panose="02040503050406030204" pitchFamily="18" charset="0"/>
                                    </a:rPr>
                                  </m:ctrlPr>
                                </m:eqArrPr>
                                <m:e>
                                  <m:r>
                                    <a:rPr lang="en-US" sz="2400" b="0" i="1" smtClean="0">
                                      <a:latin typeface="Cambria Math" panose="02040503050406030204" pitchFamily="18" charset="0"/>
                                    </a:rPr>
                                    <m:t>1</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b="0" i="1" smtClean="0">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qArr>
                            </m:e>
                          </m:d>
                          <m:r>
                            <a:rPr lang="en-US" sz="2400" i="1">
                              <a:latin typeface="Cambria Math" panose="02040503050406030204" pitchFamily="18" charset="0"/>
                            </a:rPr>
                            <m:t>,</m:t>
                          </m:r>
                          <m:d>
                            <m:dPr>
                              <m:begChr m:val="["/>
                              <m:endChr m:val="]"/>
                              <m:ctrlPr>
                                <a:rPr lang="en-US" sz="2400" i="1">
                                  <a:latin typeface="Cambria Math" panose="02040503050406030204" pitchFamily="18" charset="0"/>
                                </a:rPr>
                              </m:ctrlPr>
                            </m:dPr>
                            <m:e>
                              <m:eqArr>
                                <m:eqArrPr>
                                  <m:ctrlPr>
                                    <a:rPr lang="en-US" sz="2400" i="1">
                                      <a:latin typeface="Cambria Math" panose="02040503050406030204" pitchFamily="18" charset="0"/>
                                    </a:rPr>
                                  </m:ctrlPr>
                                </m:eqArrPr>
                                <m:e>
                                  <m:r>
                                    <a:rPr lang="en-US" sz="2400" i="1">
                                      <a:latin typeface="Cambria Math" panose="02040503050406030204" pitchFamily="18" charset="0"/>
                                    </a:rPr>
                                    <m:t>0</m:t>
                                  </m:r>
                                </m:e>
                                <m:e>
                                  <m:r>
                                    <a:rPr lang="en-US" sz="2400" i="1">
                                      <a:latin typeface="Cambria Math" panose="02040503050406030204" pitchFamily="18" charset="0"/>
                                    </a:rPr>
                                    <m:t>0</m:t>
                                  </m:r>
                                </m:e>
                                <m:e>
                                  <m:r>
                                    <a:rPr lang="en-US" sz="2400" b="0" i="1" smtClean="0">
                                      <a:latin typeface="Cambria Math" panose="02040503050406030204" pitchFamily="18" charset="0"/>
                                    </a:rPr>
                                    <m:t>1</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b="0" i="1" smtClean="0">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qArr>
                            </m:e>
                          </m:d>
                          <m:r>
                            <a:rPr lang="en-US" sz="2400" i="1">
                              <a:latin typeface="Cambria Math" panose="02040503050406030204" pitchFamily="18" charset="0"/>
                            </a:rPr>
                            <m:t>,</m:t>
                          </m:r>
                          <m:d>
                            <m:dPr>
                              <m:begChr m:val="["/>
                              <m:endChr m:val="]"/>
                              <m:ctrlPr>
                                <a:rPr lang="en-US" sz="2400" i="1">
                                  <a:latin typeface="Cambria Math" panose="02040503050406030204" pitchFamily="18" charset="0"/>
                                </a:rPr>
                              </m:ctrlPr>
                            </m:dPr>
                            <m:e>
                              <m:eqArr>
                                <m:eqArrPr>
                                  <m:ctrlPr>
                                    <a:rPr lang="en-US" sz="2400" i="1">
                                      <a:latin typeface="Cambria Math" panose="02040503050406030204" pitchFamily="18" charset="0"/>
                                    </a:rPr>
                                  </m:ctrlPr>
                                </m:eqArrPr>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b="0" i="1" smtClean="0">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b="0" i="1" smtClean="0">
                                      <a:latin typeface="Cambria Math" panose="02040503050406030204" pitchFamily="18" charset="0"/>
                                    </a:rPr>
                                    <m:t>1</m:t>
                                  </m:r>
                                </m:e>
                              </m:eqArr>
                            </m:e>
                          </m:d>
                          <m:r>
                            <a:rPr lang="en-US" sz="2400" i="1">
                              <a:latin typeface="Cambria Math" panose="02040503050406030204" pitchFamily="18" charset="0"/>
                            </a:rPr>
                            <m:t>,</m:t>
                          </m:r>
                          <m:d>
                            <m:dPr>
                              <m:begChr m:val="["/>
                              <m:endChr m:val="]"/>
                              <m:ctrlPr>
                                <a:rPr lang="en-US" sz="2400" i="1">
                                  <a:latin typeface="Cambria Math" panose="02040503050406030204" pitchFamily="18" charset="0"/>
                                </a:rPr>
                              </m:ctrlPr>
                            </m:dPr>
                            <m:e>
                              <m:eqArr>
                                <m:eqArrPr>
                                  <m:ctrlPr>
                                    <a:rPr lang="en-US" sz="2400" i="1">
                                      <a:latin typeface="Cambria Math" panose="02040503050406030204" pitchFamily="18" charset="0"/>
                                    </a:rPr>
                                  </m:ctrlPr>
                                </m:eqArrPr>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b="0" i="1" smtClean="0">
                                      <a:latin typeface="Cambria Math" panose="02040503050406030204" pitchFamily="18" charset="0"/>
                                    </a:rPr>
                                    <m:t>0</m:t>
                                  </m:r>
                                </m:e>
                                <m:e>
                                  <m:r>
                                    <a:rPr lang="en-US" sz="2400" b="0" i="1" smtClean="0">
                                      <a:latin typeface="Cambria Math" panose="02040503050406030204" pitchFamily="18" charset="0"/>
                                    </a:rPr>
                                    <m:t>1</m:t>
                                  </m:r>
                                </m:e>
                                <m:e>
                                  <m:r>
                                    <a:rPr lang="en-US" sz="2400" i="1">
                                      <a:latin typeface="Cambria Math" panose="02040503050406030204" pitchFamily="18" charset="0"/>
                                    </a:rPr>
                                    <m:t>0</m:t>
                                  </m:r>
                                </m:e>
                                <m:e>
                                  <m:r>
                                    <a:rPr lang="en-US" sz="2400" i="1">
                                      <a:latin typeface="Cambria Math" panose="02040503050406030204" pitchFamily="18" charset="0"/>
                                    </a:rPr>
                                    <m:t>0</m:t>
                                  </m:r>
                                </m:e>
                              </m:eqArr>
                            </m:e>
                          </m:d>
                        </m:e>
                      </m:d>
                    </m:oMath>
                  </m:oMathPara>
                </a14:m>
                <a:endParaRPr lang="en-US" sz="2400" dirty="0"/>
              </a:p>
            </p:txBody>
          </p:sp>
        </mc:Choice>
        <mc:Fallback xmlns="">
          <p:sp>
            <p:nvSpPr>
              <p:cNvPr id="5" name="TextBox 4"/>
              <p:cNvSpPr txBox="1">
                <a:spLocks noRot="1" noChangeAspect="1" noMove="1" noResize="1" noEditPoints="1" noAdjustHandles="1" noChangeArrowheads="1" noChangeShapeType="1" noTextEdit="1"/>
              </p:cNvSpPr>
              <p:nvPr/>
            </p:nvSpPr>
            <p:spPr>
              <a:xfrm>
                <a:off x="5638800" y="2528644"/>
                <a:ext cx="3419847" cy="3955378"/>
              </a:xfrm>
              <a:prstGeom prst="rect">
                <a:avLst/>
              </a:prstGeom>
              <a:blipFill>
                <a:blip r:embed="rId3"/>
                <a:stretch>
                  <a:fillRect/>
                </a:stretch>
              </a:blipFill>
            </p:spPr>
            <p:txBody>
              <a:bodyPr/>
              <a:lstStyle/>
              <a:p>
                <a:r>
                  <a:rPr lang="en-US">
                    <a:noFill/>
                  </a:rPr>
                  <a:t> </a:t>
                </a:r>
              </a:p>
            </p:txBody>
          </p:sp>
        </mc:Fallback>
      </mc:AlternateContent>
      <p:sp>
        <p:nvSpPr>
          <p:cNvPr id="6" name="Rectangle 5"/>
          <p:cNvSpPr/>
          <p:nvPr/>
        </p:nvSpPr>
        <p:spPr>
          <a:xfrm>
            <a:off x="6019800" y="1912022"/>
            <a:ext cx="2819400" cy="461665"/>
          </a:xfrm>
          <a:prstGeom prst="rect">
            <a:avLst/>
          </a:prstGeom>
        </p:spPr>
        <p:txBody>
          <a:bodyPr wrap="square">
            <a:spAutoFit/>
          </a:bodyPr>
          <a:lstStyle/>
          <a:p>
            <a:r>
              <a:rPr lang="en-US" sz="2400" dirty="0">
                <a:latin typeface="Cambria" panose="02040503050406030204" pitchFamily="18" charset="0"/>
                <a:ea typeface="Cambria" panose="02040503050406030204" pitchFamily="18" charset="0"/>
              </a:rPr>
              <a:t>(7,    0,    2,    10,   8)</a:t>
            </a:r>
          </a:p>
        </p:txBody>
      </p:sp>
      <p:sp>
        <p:nvSpPr>
          <p:cNvPr id="7" name="Rectangle 6"/>
          <p:cNvSpPr/>
          <p:nvPr/>
        </p:nvSpPr>
        <p:spPr>
          <a:xfrm>
            <a:off x="6191090" y="842157"/>
            <a:ext cx="2800510" cy="461665"/>
          </a:xfrm>
          <a:prstGeom prst="rect">
            <a:avLst/>
          </a:prstGeom>
        </p:spPr>
        <p:txBody>
          <a:bodyPr wrap="none">
            <a:spAutoFit/>
          </a:bodyPr>
          <a:lstStyle/>
          <a:p>
            <a:r>
              <a:rPr lang="en-US" sz="2400" dirty="0"/>
              <a:t>"It is a beautiful day“</a:t>
            </a:r>
          </a:p>
        </p:txBody>
      </p:sp>
      <p:sp>
        <p:nvSpPr>
          <p:cNvPr id="8" name="Rectangle 7"/>
          <p:cNvSpPr/>
          <p:nvPr/>
        </p:nvSpPr>
        <p:spPr>
          <a:xfrm>
            <a:off x="4452151" y="705492"/>
            <a:ext cx="1316579" cy="830997"/>
          </a:xfrm>
          <a:prstGeom prst="rect">
            <a:avLst/>
          </a:prstGeom>
          <a:solidFill>
            <a:srgbClr val="FFFF00"/>
          </a:solidFill>
          <a:ln w="25400">
            <a:solidFill>
              <a:schemeClr val="accent1"/>
            </a:solidFill>
          </a:ln>
        </p:spPr>
        <p:txBody>
          <a:bodyPr wrap="none">
            <a:spAutoFit/>
          </a:bodyPr>
          <a:lstStyle/>
          <a:p>
            <a:pPr algn="ctr"/>
            <a:r>
              <a:rPr lang="en-US" sz="2400" dirty="0"/>
              <a:t>Input </a:t>
            </a:r>
            <a:br>
              <a:rPr lang="en-US" sz="2400" dirty="0"/>
            </a:br>
            <a:r>
              <a:rPr lang="en-US" sz="2400" dirty="0"/>
              <a:t>sentence</a:t>
            </a:r>
          </a:p>
        </p:txBody>
      </p:sp>
      <p:sp>
        <p:nvSpPr>
          <p:cNvPr id="9" name="Rectangle 8"/>
          <p:cNvSpPr/>
          <p:nvPr/>
        </p:nvSpPr>
        <p:spPr>
          <a:xfrm>
            <a:off x="4267200" y="1697647"/>
            <a:ext cx="1425433" cy="830997"/>
          </a:xfrm>
          <a:prstGeom prst="rect">
            <a:avLst/>
          </a:prstGeom>
          <a:solidFill>
            <a:srgbClr val="FFFF00"/>
          </a:solidFill>
          <a:ln w="25400">
            <a:solidFill>
              <a:schemeClr val="accent1"/>
            </a:solidFill>
          </a:ln>
        </p:spPr>
        <p:txBody>
          <a:bodyPr wrap="square">
            <a:spAutoFit/>
          </a:bodyPr>
          <a:lstStyle/>
          <a:p>
            <a:pPr algn="ctr"/>
            <a:r>
              <a:rPr lang="en-US" sz="2400" dirty="0"/>
              <a:t>Sequence </a:t>
            </a:r>
            <a:br>
              <a:rPr lang="en-US" sz="2400" dirty="0"/>
            </a:br>
            <a:r>
              <a:rPr lang="en-US" sz="2400" dirty="0"/>
              <a:t>of indices</a:t>
            </a:r>
          </a:p>
        </p:txBody>
      </p:sp>
      <p:sp>
        <p:nvSpPr>
          <p:cNvPr id="10" name="Rectangle 9"/>
          <p:cNvSpPr/>
          <p:nvPr/>
        </p:nvSpPr>
        <p:spPr>
          <a:xfrm>
            <a:off x="2667000" y="5053181"/>
            <a:ext cx="2595376" cy="830997"/>
          </a:xfrm>
          <a:prstGeom prst="rect">
            <a:avLst/>
          </a:prstGeom>
          <a:solidFill>
            <a:srgbClr val="FFFF00"/>
          </a:solidFill>
          <a:ln w="25400">
            <a:solidFill>
              <a:schemeClr val="accent1"/>
            </a:solidFill>
          </a:ln>
        </p:spPr>
        <p:txBody>
          <a:bodyPr wrap="square">
            <a:spAutoFit/>
          </a:bodyPr>
          <a:lstStyle/>
          <a:p>
            <a:pPr algn="ctr"/>
            <a:r>
              <a:rPr lang="en-US" sz="2400" dirty="0"/>
              <a:t>Sequence of</a:t>
            </a:r>
            <a:br>
              <a:rPr lang="en-US" sz="2400" dirty="0"/>
            </a:br>
            <a:r>
              <a:rPr lang="en-US" sz="2400" dirty="0"/>
              <a:t>one-hot vectors</a:t>
            </a:r>
          </a:p>
        </p:txBody>
      </p:sp>
      <p:cxnSp>
        <p:nvCxnSpPr>
          <p:cNvPr id="11" name="Straight Arrow Connector 10"/>
          <p:cNvCxnSpPr/>
          <p:nvPr/>
        </p:nvCxnSpPr>
        <p:spPr>
          <a:xfrm>
            <a:off x="5791200" y="1066800"/>
            <a:ext cx="381000" cy="0"/>
          </a:xfrm>
          <a:prstGeom prst="straightConnector1">
            <a:avLst/>
          </a:prstGeom>
          <a:ln w="38100">
            <a:tailEnd type="arrow" w="lg" len="med"/>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5262376" y="4419600"/>
            <a:ext cx="528824" cy="633581"/>
          </a:xfrm>
          <a:prstGeom prst="straightConnector1">
            <a:avLst/>
          </a:prstGeom>
          <a:ln w="38100">
            <a:tailEnd type="arrow" w="lg" len="med"/>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5727010" y="2133600"/>
            <a:ext cx="381000" cy="0"/>
          </a:xfrm>
          <a:prstGeom prst="straightConnector1">
            <a:avLst/>
          </a:prstGeom>
          <a:ln w="38100">
            <a:tailEnd type="arrow" w="lg"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114376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457200"/>
            <a:ext cx="4038600" cy="990600"/>
          </a:xfrm>
        </p:spPr>
        <p:txBody>
          <a:bodyPr/>
          <a:lstStyle/>
          <a:p>
            <a:r>
              <a:rPr lang="en-US" dirty="0"/>
              <a:t>From Indices to </a:t>
            </a:r>
            <a:br>
              <a:rPr lang="en-US" dirty="0"/>
            </a:br>
            <a:r>
              <a:rPr lang="en-US" dirty="0"/>
              <a:t>One-Hot Vectors</a:t>
            </a:r>
          </a:p>
        </p:txBody>
      </p:sp>
      <p:sp>
        <p:nvSpPr>
          <p:cNvPr id="3" name="Content Placeholder 2"/>
          <p:cNvSpPr>
            <a:spLocks noGrp="1"/>
          </p:cNvSpPr>
          <p:nvPr>
            <p:ph idx="1"/>
          </p:nvPr>
        </p:nvSpPr>
        <p:spPr>
          <a:xfrm>
            <a:off x="166027" y="2057400"/>
            <a:ext cx="4286124" cy="3048000"/>
          </a:xfrm>
        </p:spPr>
        <p:txBody>
          <a:bodyPr/>
          <a:lstStyle/>
          <a:p>
            <a:r>
              <a:rPr lang="en-US" sz="2400" dirty="0"/>
              <a:t>So, first we map all text samples in our dataset to sequences of one-hot vectors.</a:t>
            </a:r>
          </a:p>
          <a:p>
            <a:r>
              <a:rPr lang="en-US" sz="2400" dirty="0"/>
              <a:t>Then, we can use a neural network on our dataset.</a:t>
            </a:r>
          </a:p>
          <a:p>
            <a:r>
              <a:rPr lang="en-US" sz="2400" dirty="0"/>
              <a:t>What type of network?</a:t>
            </a:r>
          </a:p>
          <a:p>
            <a:pPr lvl="1"/>
            <a:r>
              <a:rPr lang="en-US" sz="2000" dirty="0"/>
              <a:t>Fully connected?</a:t>
            </a:r>
          </a:p>
          <a:p>
            <a:pPr lvl="1"/>
            <a:r>
              <a:rPr lang="en-US" sz="2000" dirty="0"/>
              <a:t>RNN?</a:t>
            </a:r>
          </a:p>
          <a:p>
            <a:pPr lvl="1"/>
            <a:endParaRPr lang="en-US" sz="2000" dirty="0"/>
          </a:p>
          <a:p>
            <a:pPr marL="0" indent="0">
              <a:buNone/>
            </a:pPr>
            <a:endParaRPr lang="en-US" sz="2400" dirty="0"/>
          </a:p>
          <a:p>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26</a:t>
            </a:fld>
            <a:endParaRPr lang="en-US" dirty="0"/>
          </a:p>
        </p:txBody>
      </p:sp>
      <mc:AlternateContent xmlns:mc="http://schemas.openxmlformats.org/markup-compatibility/2006" xmlns:a14="http://schemas.microsoft.com/office/drawing/2010/main">
        <mc:Choice Requires="a14">
          <p:sp>
            <p:nvSpPr>
              <p:cNvPr id="5" name="TextBox 4"/>
              <p:cNvSpPr txBox="1"/>
              <p:nvPr/>
            </p:nvSpPr>
            <p:spPr>
              <a:xfrm>
                <a:off x="5638800" y="2528644"/>
                <a:ext cx="3419847" cy="3955378"/>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d>
                        <m:dPr>
                          <m:ctrlPr>
                            <a:rPr lang="en-US" sz="2400" i="1" smtClean="0">
                              <a:latin typeface="Cambria Math" panose="02040503050406030204" pitchFamily="18" charset="0"/>
                            </a:rPr>
                          </m:ctrlPr>
                        </m:dPr>
                        <m:e>
                          <m:d>
                            <m:dPr>
                              <m:begChr m:val="["/>
                              <m:endChr m:val="]"/>
                              <m:ctrlPr>
                                <a:rPr lang="en-US" sz="2400" i="1">
                                  <a:latin typeface="Cambria Math" panose="02040503050406030204" pitchFamily="18" charset="0"/>
                                </a:rPr>
                              </m:ctrlPr>
                            </m:dPr>
                            <m:e>
                              <m:eqArr>
                                <m:eqArrPr>
                                  <m:ctrlPr>
                                    <a:rPr lang="en-US" sz="2400" i="1">
                                      <a:latin typeface="Cambria Math" panose="02040503050406030204" pitchFamily="18" charset="0"/>
                                    </a:rPr>
                                  </m:ctrlPr>
                                </m:eqArrPr>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1</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qArr>
                            </m:e>
                          </m:d>
                          <m:r>
                            <a:rPr lang="en-US" sz="2400" i="1">
                              <a:latin typeface="Cambria Math" panose="02040503050406030204" pitchFamily="18" charset="0"/>
                            </a:rPr>
                            <m:t>,</m:t>
                          </m:r>
                          <m:d>
                            <m:dPr>
                              <m:begChr m:val="["/>
                              <m:endChr m:val="]"/>
                              <m:ctrlPr>
                                <a:rPr lang="en-US" sz="2400" i="1">
                                  <a:latin typeface="Cambria Math" panose="02040503050406030204" pitchFamily="18" charset="0"/>
                                </a:rPr>
                              </m:ctrlPr>
                            </m:dPr>
                            <m:e>
                              <m:eqArr>
                                <m:eqArrPr>
                                  <m:ctrlPr>
                                    <a:rPr lang="en-US" sz="2400" i="1">
                                      <a:latin typeface="Cambria Math" panose="02040503050406030204" pitchFamily="18" charset="0"/>
                                    </a:rPr>
                                  </m:ctrlPr>
                                </m:eqArrPr>
                                <m:e>
                                  <m:r>
                                    <a:rPr lang="en-US" sz="2400" b="0" i="1" smtClean="0">
                                      <a:latin typeface="Cambria Math" panose="02040503050406030204" pitchFamily="18" charset="0"/>
                                    </a:rPr>
                                    <m:t>1</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b="0" i="1" smtClean="0">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qArr>
                            </m:e>
                          </m:d>
                          <m:r>
                            <a:rPr lang="en-US" sz="2400" i="1">
                              <a:latin typeface="Cambria Math" panose="02040503050406030204" pitchFamily="18" charset="0"/>
                            </a:rPr>
                            <m:t>,</m:t>
                          </m:r>
                          <m:d>
                            <m:dPr>
                              <m:begChr m:val="["/>
                              <m:endChr m:val="]"/>
                              <m:ctrlPr>
                                <a:rPr lang="en-US" sz="2400" i="1">
                                  <a:latin typeface="Cambria Math" panose="02040503050406030204" pitchFamily="18" charset="0"/>
                                </a:rPr>
                              </m:ctrlPr>
                            </m:dPr>
                            <m:e>
                              <m:eqArr>
                                <m:eqArrPr>
                                  <m:ctrlPr>
                                    <a:rPr lang="en-US" sz="2400" i="1">
                                      <a:latin typeface="Cambria Math" panose="02040503050406030204" pitchFamily="18" charset="0"/>
                                    </a:rPr>
                                  </m:ctrlPr>
                                </m:eqArrPr>
                                <m:e>
                                  <m:r>
                                    <a:rPr lang="en-US" sz="2400" i="1">
                                      <a:latin typeface="Cambria Math" panose="02040503050406030204" pitchFamily="18" charset="0"/>
                                    </a:rPr>
                                    <m:t>0</m:t>
                                  </m:r>
                                </m:e>
                                <m:e>
                                  <m:r>
                                    <a:rPr lang="en-US" sz="2400" i="1">
                                      <a:latin typeface="Cambria Math" panose="02040503050406030204" pitchFamily="18" charset="0"/>
                                    </a:rPr>
                                    <m:t>0</m:t>
                                  </m:r>
                                </m:e>
                                <m:e>
                                  <m:r>
                                    <a:rPr lang="en-US" sz="2400" b="0" i="1" smtClean="0">
                                      <a:latin typeface="Cambria Math" panose="02040503050406030204" pitchFamily="18" charset="0"/>
                                    </a:rPr>
                                    <m:t>1</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b="0" i="1" smtClean="0">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qArr>
                            </m:e>
                          </m:d>
                          <m:r>
                            <a:rPr lang="en-US" sz="2400" i="1">
                              <a:latin typeface="Cambria Math" panose="02040503050406030204" pitchFamily="18" charset="0"/>
                            </a:rPr>
                            <m:t>,</m:t>
                          </m:r>
                          <m:d>
                            <m:dPr>
                              <m:begChr m:val="["/>
                              <m:endChr m:val="]"/>
                              <m:ctrlPr>
                                <a:rPr lang="en-US" sz="2400" i="1">
                                  <a:latin typeface="Cambria Math" panose="02040503050406030204" pitchFamily="18" charset="0"/>
                                </a:rPr>
                              </m:ctrlPr>
                            </m:dPr>
                            <m:e>
                              <m:eqArr>
                                <m:eqArrPr>
                                  <m:ctrlPr>
                                    <a:rPr lang="en-US" sz="2400" i="1">
                                      <a:latin typeface="Cambria Math" panose="02040503050406030204" pitchFamily="18" charset="0"/>
                                    </a:rPr>
                                  </m:ctrlPr>
                                </m:eqArrPr>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b="0" i="1" smtClean="0">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b="0" i="1" smtClean="0">
                                      <a:latin typeface="Cambria Math" panose="02040503050406030204" pitchFamily="18" charset="0"/>
                                    </a:rPr>
                                    <m:t>1</m:t>
                                  </m:r>
                                </m:e>
                              </m:eqArr>
                            </m:e>
                          </m:d>
                          <m:r>
                            <a:rPr lang="en-US" sz="2400" i="1">
                              <a:latin typeface="Cambria Math" panose="02040503050406030204" pitchFamily="18" charset="0"/>
                            </a:rPr>
                            <m:t>,</m:t>
                          </m:r>
                          <m:d>
                            <m:dPr>
                              <m:begChr m:val="["/>
                              <m:endChr m:val="]"/>
                              <m:ctrlPr>
                                <a:rPr lang="en-US" sz="2400" i="1">
                                  <a:latin typeface="Cambria Math" panose="02040503050406030204" pitchFamily="18" charset="0"/>
                                </a:rPr>
                              </m:ctrlPr>
                            </m:dPr>
                            <m:e>
                              <m:eqArr>
                                <m:eqArrPr>
                                  <m:ctrlPr>
                                    <a:rPr lang="en-US" sz="2400" i="1">
                                      <a:latin typeface="Cambria Math" panose="02040503050406030204" pitchFamily="18" charset="0"/>
                                    </a:rPr>
                                  </m:ctrlPr>
                                </m:eqArrPr>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b="0" i="1" smtClean="0">
                                      <a:latin typeface="Cambria Math" panose="02040503050406030204" pitchFamily="18" charset="0"/>
                                    </a:rPr>
                                    <m:t>0</m:t>
                                  </m:r>
                                </m:e>
                                <m:e>
                                  <m:r>
                                    <a:rPr lang="en-US" sz="2400" b="0" i="1" smtClean="0">
                                      <a:latin typeface="Cambria Math" panose="02040503050406030204" pitchFamily="18" charset="0"/>
                                    </a:rPr>
                                    <m:t>1</m:t>
                                  </m:r>
                                </m:e>
                                <m:e>
                                  <m:r>
                                    <a:rPr lang="en-US" sz="2400" i="1">
                                      <a:latin typeface="Cambria Math" panose="02040503050406030204" pitchFamily="18" charset="0"/>
                                    </a:rPr>
                                    <m:t>0</m:t>
                                  </m:r>
                                </m:e>
                                <m:e>
                                  <m:r>
                                    <a:rPr lang="en-US" sz="2400" i="1">
                                      <a:latin typeface="Cambria Math" panose="02040503050406030204" pitchFamily="18" charset="0"/>
                                    </a:rPr>
                                    <m:t>0</m:t>
                                  </m:r>
                                </m:e>
                              </m:eqArr>
                            </m:e>
                          </m:d>
                        </m:e>
                      </m:d>
                    </m:oMath>
                  </m:oMathPara>
                </a14:m>
                <a:endParaRPr lang="en-US" sz="2400" dirty="0"/>
              </a:p>
            </p:txBody>
          </p:sp>
        </mc:Choice>
        <mc:Fallback xmlns="">
          <p:sp>
            <p:nvSpPr>
              <p:cNvPr id="5" name="TextBox 4"/>
              <p:cNvSpPr txBox="1">
                <a:spLocks noRot="1" noChangeAspect="1" noMove="1" noResize="1" noEditPoints="1" noAdjustHandles="1" noChangeArrowheads="1" noChangeShapeType="1" noTextEdit="1"/>
              </p:cNvSpPr>
              <p:nvPr/>
            </p:nvSpPr>
            <p:spPr>
              <a:xfrm>
                <a:off x="5638800" y="2528644"/>
                <a:ext cx="3419847" cy="3955378"/>
              </a:xfrm>
              <a:prstGeom prst="rect">
                <a:avLst/>
              </a:prstGeom>
              <a:blipFill>
                <a:blip r:embed="rId3"/>
                <a:stretch>
                  <a:fillRect/>
                </a:stretch>
              </a:blipFill>
            </p:spPr>
            <p:txBody>
              <a:bodyPr/>
              <a:lstStyle/>
              <a:p>
                <a:r>
                  <a:rPr lang="en-US">
                    <a:noFill/>
                  </a:rPr>
                  <a:t> </a:t>
                </a:r>
              </a:p>
            </p:txBody>
          </p:sp>
        </mc:Fallback>
      </mc:AlternateContent>
      <p:sp>
        <p:nvSpPr>
          <p:cNvPr id="6" name="Rectangle 5"/>
          <p:cNvSpPr/>
          <p:nvPr/>
        </p:nvSpPr>
        <p:spPr>
          <a:xfrm>
            <a:off x="6019800" y="1912022"/>
            <a:ext cx="2819400" cy="461665"/>
          </a:xfrm>
          <a:prstGeom prst="rect">
            <a:avLst/>
          </a:prstGeom>
        </p:spPr>
        <p:txBody>
          <a:bodyPr wrap="square">
            <a:spAutoFit/>
          </a:bodyPr>
          <a:lstStyle/>
          <a:p>
            <a:r>
              <a:rPr lang="en-US" sz="2400" dirty="0">
                <a:latin typeface="Cambria" panose="02040503050406030204" pitchFamily="18" charset="0"/>
                <a:ea typeface="Cambria" panose="02040503050406030204" pitchFamily="18" charset="0"/>
              </a:rPr>
              <a:t>(7,    0,    2,    10,   8)</a:t>
            </a:r>
          </a:p>
        </p:txBody>
      </p:sp>
      <p:sp>
        <p:nvSpPr>
          <p:cNvPr id="7" name="Rectangle 6"/>
          <p:cNvSpPr/>
          <p:nvPr/>
        </p:nvSpPr>
        <p:spPr>
          <a:xfrm>
            <a:off x="6191090" y="842157"/>
            <a:ext cx="2800510" cy="461665"/>
          </a:xfrm>
          <a:prstGeom prst="rect">
            <a:avLst/>
          </a:prstGeom>
        </p:spPr>
        <p:txBody>
          <a:bodyPr wrap="none">
            <a:spAutoFit/>
          </a:bodyPr>
          <a:lstStyle/>
          <a:p>
            <a:r>
              <a:rPr lang="en-US" sz="2400" dirty="0"/>
              <a:t>"It is a beautiful day“</a:t>
            </a:r>
          </a:p>
        </p:txBody>
      </p:sp>
      <p:sp>
        <p:nvSpPr>
          <p:cNvPr id="8" name="Rectangle 7"/>
          <p:cNvSpPr/>
          <p:nvPr/>
        </p:nvSpPr>
        <p:spPr>
          <a:xfrm>
            <a:off x="4452151" y="705492"/>
            <a:ext cx="1316579" cy="830997"/>
          </a:xfrm>
          <a:prstGeom prst="rect">
            <a:avLst/>
          </a:prstGeom>
          <a:solidFill>
            <a:srgbClr val="FFFF00"/>
          </a:solidFill>
          <a:ln w="25400">
            <a:solidFill>
              <a:schemeClr val="accent1"/>
            </a:solidFill>
          </a:ln>
        </p:spPr>
        <p:txBody>
          <a:bodyPr wrap="none">
            <a:spAutoFit/>
          </a:bodyPr>
          <a:lstStyle/>
          <a:p>
            <a:pPr algn="ctr"/>
            <a:r>
              <a:rPr lang="en-US" sz="2400" dirty="0"/>
              <a:t>Input </a:t>
            </a:r>
            <a:br>
              <a:rPr lang="en-US" sz="2400" dirty="0"/>
            </a:br>
            <a:r>
              <a:rPr lang="en-US" sz="2400" dirty="0"/>
              <a:t>sentence</a:t>
            </a:r>
          </a:p>
        </p:txBody>
      </p:sp>
      <p:sp>
        <p:nvSpPr>
          <p:cNvPr id="9" name="Rectangle 8"/>
          <p:cNvSpPr/>
          <p:nvPr/>
        </p:nvSpPr>
        <p:spPr>
          <a:xfrm>
            <a:off x="4267200" y="1697647"/>
            <a:ext cx="1425433" cy="830997"/>
          </a:xfrm>
          <a:prstGeom prst="rect">
            <a:avLst/>
          </a:prstGeom>
          <a:solidFill>
            <a:srgbClr val="FFFF00"/>
          </a:solidFill>
          <a:ln w="25400">
            <a:solidFill>
              <a:schemeClr val="accent1"/>
            </a:solidFill>
          </a:ln>
        </p:spPr>
        <p:txBody>
          <a:bodyPr wrap="square">
            <a:spAutoFit/>
          </a:bodyPr>
          <a:lstStyle/>
          <a:p>
            <a:pPr algn="ctr"/>
            <a:r>
              <a:rPr lang="en-US" sz="2400" dirty="0"/>
              <a:t>Sequence </a:t>
            </a:r>
            <a:br>
              <a:rPr lang="en-US" sz="2400" dirty="0"/>
            </a:br>
            <a:r>
              <a:rPr lang="en-US" sz="2400" dirty="0"/>
              <a:t>of indices</a:t>
            </a:r>
          </a:p>
        </p:txBody>
      </p:sp>
      <p:sp>
        <p:nvSpPr>
          <p:cNvPr id="10" name="Rectangle 9"/>
          <p:cNvSpPr/>
          <p:nvPr/>
        </p:nvSpPr>
        <p:spPr>
          <a:xfrm>
            <a:off x="2667000" y="5053181"/>
            <a:ext cx="2595376" cy="830997"/>
          </a:xfrm>
          <a:prstGeom prst="rect">
            <a:avLst/>
          </a:prstGeom>
          <a:solidFill>
            <a:srgbClr val="FFFF00"/>
          </a:solidFill>
          <a:ln w="25400">
            <a:solidFill>
              <a:schemeClr val="accent1"/>
            </a:solidFill>
          </a:ln>
        </p:spPr>
        <p:txBody>
          <a:bodyPr wrap="square">
            <a:spAutoFit/>
          </a:bodyPr>
          <a:lstStyle/>
          <a:p>
            <a:pPr algn="ctr"/>
            <a:r>
              <a:rPr lang="en-US" sz="2400" dirty="0"/>
              <a:t>Sequence of</a:t>
            </a:r>
            <a:br>
              <a:rPr lang="en-US" sz="2400" dirty="0"/>
            </a:br>
            <a:r>
              <a:rPr lang="en-US" sz="2400" dirty="0"/>
              <a:t>one-hot vectors</a:t>
            </a:r>
          </a:p>
        </p:txBody>
      </p:sp>
      <p:cxnSp>
        <p:nvCxnSpPr>
          <p:cNvPr id="11" name="Straight Arrow Connector 10"/>
          <p:cNvCxnSpPr/>
          <p:nvPr/>
        </p:nvCxnSpPr>
        <p:spPr>
          <a:xfrm>
            <a:off x="5791200" y="1066800"/>
            <a:ext cx="381000" cy="0"/>
          </a:xfrm>
          <a:prstGeom prst="straightConnector1">
            <a:avLst/>
          </a:prstGeom>
          <a:ln w="38100">
            <a:tailEnd type="arrow" w="lg" len="med"/>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5262376" y="4419600"/>
            <a:ext cx="528824" cy="633581"/>
          </a:xfrm>
          <a:prstGeom prst="straightConnector1">
            <a:avLst/>
          </a:prstGeom>
          <a:ln w="38100">
            <a:tailEnd type="arrow" w="lg" len="med"/>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5727010" y="2133600"/>
            <a:ext cx="381000" cy="0"/>
          </a:xfrm>
          <a:prstGeom prst="straightConnector1">
            <a:avLst/>
          </a:prstGeom>
          <a:ln w="38100">
            <a:tailEnd type="arrow" w="lg"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49823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Applying a Neural Network</a:t>
            </a:r>
          </a:p>
        </p:txBody>
      </p:sp>
      <p:sp>
        <p:nvSpPr>
          <p:cNvPr id="3" name="Content Placeholder 2"/>
          <p:cNvSpPr>
            <a:spLocks noGrp="1"/>
          </p:cNvSpPr>
          <p:nvPr>
            <p:ph idx="1"/>
          </p:nvPr>
        </p:nvSpPr>
        <p:spPr/>
        <p:txBody>
          <a:bodyPr/>
          <a:lstStyle/>
          <a:p>
            <a:r>
              <a:rPr lang="en-US" sz="2400" dirty="0"/>
              <a:t>At this point, we have seen how to convert a text sequence to a time series (sequence of vectors).</a:t>
            </a:r>
          </a:p>
          <a:p>
            <a:r>
              <a:rPr lang="en-US" sz="2400" dirty="0"/>
              <a:t>The next step is to apply a neural network to the data.</a:t>
            </a:r>
          </a:p>
          <a:p>
            <a:r>
              <a:rPr lang="en-US" sz="2400" dirty="0"/>
              <a:t>We will see three different approaches.</a:t>
            </a:r>
          </a:p>
          <a:p>
            <a:r>
              <a:rPr lang="en-US" sz="2400" dirty="0"/>
              <a:t>First: </a:t>
            </a:r>
            <a:r>
              <a:rPr lang="en-US" sz="2400" b="1" u="sng" dirty="0"/>
              <a:t>bag-of-words</a:t>
            </a:r>
            <a:r>
              <a:rPr lang="en-US" sz="2400" dirty="0"/>
              <a:t>. </a:t>
            </a:r>
          </a:p>
          <a:p>
            <a:pPr lvl="1"/>
            <a:r>
              <a:rPr lang="en-US" sz="2000" dirty="0"/>
              <a:t>We map the sequence of one-hot vectors into a</a:t>
            </a:r>
            <a:r>
              <a:rPr lang="en-US" sz="2000" b="1" dirty="0"/>
              <a:t> </a:t>
            </a:r>
            <a:r>
              <a:rPr lang="en-US" sz="2000" dirty="0"/>
              <a:t>single “summary” vector, called a “bag of words”.</a:t>
            </a:r>
          </a:p>
          <a:p>
            <a:pPr lvl="1"/>
            <a:r>
              <a:rPr lang="en-US" sz="2000" dirty="0"/>
              <a:t>We use a fully connected model to process these “bags of words”.</a:t>
            </a:r>
          </a:p>
          <a:p>
            <a:r>
              <a:rPr lang="en-US" sz="2400" dirty="0"/>
              <a:t>Second: RNNs.</a:t>
            </a:r>
          </a:p>
          <a:p>
            <a:pPr lvl="1"/>
            <a:r>
              <a:rPr lang="en-US" sz="2000" dirty="0"/>
              <a:t>RNNs are designed for time series, and a sequence of one-hot vectors is already a time series.</a:t>
            </a:r>
          </a:p>
          <a:p>
            <a:r>
              <a:rPr lang="en-US" sz="2400" dirty="0"/>
              <a:t>Third: </a:t>
            </a:r>
            <a:r>
              <a:rPr lang="en-US" sz="2400" b="1" u="sng" dirty="0"/>
              <a:t>Transformers</a:t>
            </a:r>
            <a:r>
              <a:rPr lang="en-US" sz="2400" dirty="0"/>
              <a:t>. </a:t>
            </a:r>
          </a:p>
          <a:p>
            <a:pPr lvl="1"/>
            <a:r>
              <a:rPr lang="en-US" sz="2000" dirty="0"/>
              <a:t>This is a more complicated approach, but it is very widely used.</a:t>
            </a:r>
          </a:p>
          <a:p>
            <a:pPr lvl="1"/>
            <a:endParaRPr lang="en-US" sz="2000" dirty="0"/>
          </a:p>
          <a:p>
            <a:pPr lvl="1"/>
            <a:endParaRPr lang="en-US" sz="16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27</a:t>
            </a:fld>
            <a:endParaRPr lang="en-US" dirty="0"/>
          </a:p>
        </p:txBody>
      </p:sp>
    </p:spTree>
    <p:extLst>
      <p:ext uri="{BB962C8B-B14F-4D97-AF65-F5344CB8AC3E}">
        <p14:creationId xmlns:p14="http://schemas.microsoft.com/office/powerpoint/2010/main" val="239687180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Bag of Words (</a:t>
            </a:r>
            <a:r>
              <a:rPr lang="en-US" dirty="0" err="1"/>
              <a:t>BoW</a:t>
            </a:r>
            <a:r>
              <a:rPr lang="en-US" dirty="0"/>
              <a:t>)</a:t>
            </a:r>
          </a:p>
        </p:txBody>
      </p:sp>
      <p:sp>
        <p:nvSpPr>
          <p:cNvPr id="3" name="Content Placeholder 2"/>
          <p:cNvSpPr>
            <a:spLocks noGrp="1"/>
          </p:cNvSpPr>
          <p:nvPr>
            <p:ph idx="1"/>
          </p:nvPr>
        </p:nvSpPr>
        <p:spPr>
          <a:xfrm>
            <a:off x="5334000" y="1240668"/>
            <a:ext cx="3657600" cy="5029200"/>
          </a:xfrm>
        </p:spPr>
        <p:txBody>
          <a:bodyPr/>
          <a:lstStyle/>
          <a:p>
            <a:r>
              <a:rPr lang="en-US" sz="2000" dirty="0"/>
              <a:t>The </a:t>
            </a:r>
            <a:r>
              <a:rPr lang="en-US" sz="2000" dirty="0" err="1"/>
              <a:t>BoW</a:t>
            </a:r>
            <a:r>
              <a:rPr lang="en-US" sz="2000" dirty="0"/>
              <a:t> vector has the same number of dimensions as the number of tokens in the vocabulary.</a:t>
            </a:r>
          </a:p>
          <a:p>
            <a:r>
              <a:rPr lang="en-US" sz="2000" dirty="0"/>
              <a:t>In other words, the </a:t>
            </a:r>
            <a:r>
              <a:rPr lang="en-US" sz="2000" dirty="0" err="1"/>
              <a:t>BoW</a:t>
            </a:r>
            <a:r>
              <a:rPr lang="en-US" sz="2000" dirty="0"/>
              <a:t> vector has the same number of dimensions as any element of the sequence of one hot vectors.</a:t>
            </a:r>
          </a:p>
          <a:p>
            <a:r>
              <a:rPr lang="en-US" sz="2000" dirty="0"/>
              <a:t>The </a:t>
            </a:r>
            <a:r>
              <a:rPr lang="en-US" sz="2000" dirty="0" err="1"/>
              <a:t>BoW</a:t>
            </a:r>
            <a:r>
              <a:rPr lang="en-US" sz="2000" dirty="0"/>
              <a:t> vector is what we call a </a:t>
            </a:r>
            <a:r>
              <a:rPr lang="en-US" sz="2000" b="1" u="sng" dirty="0"/>
              <a:t>multi-hot vector</a:t>
            </a:r>
            <a:r>
              <a:rPr lang="en-US" sz="2000" dirty="0"/>
              <a:t>. Each value is equal to 0 or 1, and multiple values can be equal to 1.</a:t>
            </a:r>
          </a:p>
          <a:p>
            <a:r>
              <a:rPr lang="en-US" sz="2000" dirty="0"/>
              <a:t>In contrast, in a one-hot vector, only one value can be equal to 1.</a:t>
            </a:r>
          </a:p>
          <a:p>
            <a:endParaRPr lang="en-US" sz="20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28</a:t>
            </a:fld>
            <a:endParaRPr lang="en-US" dirty="0"/>
          </a:p>
        </p:txBody>
      </p:sp>
      <mc:AlternateContent xmlns:mc="http://schemas.openxmlformats.org/markup-compatibility/2006" xmlns:a14="http://schemas.microsoft.com/office/drawing/2010/main">
        <mc:Choice Requires="a14">
          <p:sp>
            <p:nvSpPr>
              <p:cNvPr id="5" name="TextBox 4"/>
              <p:cNvSpPr txBox="1"/>
              <p:nvPr/>
            </p:nvSpPr>
            <p:spPr>
              <a:xfrm>
                <a:off x="76200" y="2743200"/>
                <a:ext cx="3419847" cy="3955378"/>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d>
                        <m:dPr>
                          <m:ctrlPr>
                            <a:rPr lang="en-US" sz="2400" i="1" smtClean="0">
                              <a:latin typeface="Cambria Math" panose="02040503050406030204" pitchFamily="18" charset="0"/>
                            </a:rPr>
                          </m:ctrlPr>
                        </m:dPr>
                        <m:e>
                          <m:d>
                            <m:dPr>
                              <m:begChr m:val="["/>
                              <m:endChr m:val="]"/>
                              <m:ctrlPr>
                                <a:rPr lang="en-US" sz="2400" i="1">
                                  <a:latin typeface="Cambria Math" panose="02040503050406030204" pitchFamily="18" charset="0"/>
                                </a:rPr>
                              </m:ctrlPr>
                            </m:dPr>
                            <m:e>
                              <m:eqArr>
                                <m:eqArrPr>
                                  <m:ctrlPr>
                                    <a:rPr lang="en-US" sz="2400" i="1">
                                      <a:latin typeface="Cambria Math" panose="02040503050406030204" pitchFamily="18" charset="0"/>
                                    </a:rPr>
                                  </m:ctrlPr>
                                </m:eqArrPr>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1</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qArr>
                            </m:e>
                          </m:d>
                          <m:r>
                            <a:rPr lang="en-US" sz="2400" i="1">
                              <a:latin typeface="Cambria Math" panose="02040503050406030204" pitchFamily="18" charset="0"/>
                            </a:rPr>
                            <m:t>,</m:t>
                          </m:r>
                          <m:d>
                            <m:dPr>
                              <m:begChr m:val="["/>
                              <m:endChr m:val="]"/>
                              <m:ctrlPr>
                                <a:rPr lang="en-US" sz="2400" i="1">
                                  <a:latin typeface="Cambria Math" panose="02040503050406030204" pitchFamily="18" charset="0"/>
                                </a:rPr>
                              </m:ctrlPr>
                            </m:dPr>
                            <m:e>
                              <m:eqArr>
                                <m:eqArrPr>
                                  <m:ctrlPr>
                                    <a:rPr lang="en-US" sz="2400" i="1">
                                      <a:latin typeface="Cambria Math" panose="02040503050406030204" pitchFamily="18" charset="0"/>
                                    </a:rPr>
                                  </m:ctrlPr>
                                </m:eqArrPr>
                                <m:e>
                                  <m:r>
                                    <a:rPr lang="en-US" sz="2400" b="0" i="1" smtClean="0">
                                      <a:latin typeface="Cambria Math" panose="02040503050406030204" pitchFamily="18" charset="0"/>
                                    </a:rPr>
                                    <m:t>1</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b="0" i="1" smtClean="0">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qArr>
                            </m:e>
                          </m:d>
                          <m:r>
                            <a:rPr lang="en-US" sz="2400" i="1">
                              <a:latin typeface="Cambria Math" panose="02040503050406030204" pitchFamily="18" charset="0"/>
                            </a:rPr>
                            <m:t>,</m:t>
                          </m:r>
                          <m:d>
                            <m:dPr>
                              <m:begChr m:val="["/>
                              <m:endChr m:val="]"/>
                              <m:ctrlPr>
                                <a:rPr lang="en-US" sz="2400" i="1">
                                  <a:latin typeface="Cambria Math" panose="02040503050406030204" pitchFamily="18" charset="0"/>
                                </a:rPr>
                              </m:ctrlPr>
                            </m:dPr>
                            <m:e>
                              <m:eqArr>
                                <m:eqArrPr>
                                  <m:ctrlPr>
                                    <a:rPr lang="en-US" sz="2400" i="1">
                                      <a:latin typeface="Cambria Math" panose="02040503050406030204" pitchFamily="18" charset="0"/>
                                    </a:rPr>
                                  </m:ctrlPr>
                                </m:eqArrPr>
                                <m:e>
                                  <m:r>
                                    <a:rPr lang="en-US" sz="2400" i="1">
                                      <a:latin typeface="Cambria Math" panose="02040503050406030204" pitchFamily="18" charset="0"/>
                                    </a:rPr>
                                    <m:t>0</m:t>
                                  </m:r>
                                </m:e>
                                <m:e>
                                  <m:r>
                                    <a:rPr lang="en-US" sz="2400" i="1">
                                      <a:latin typeface="Cambria Math" panose="02040503050406030204" pitchFamily="18" charset="0"/>
                                    </a:rPr>
                                    <m:t>0</m:t>
                                  </m:r>
                                </m:e>
                                <m:e>
                                  <m:r>
                                    <a:rPr lang="en-US" sz="2400" b="0" i="1" smtClean="0">
                                      <a:latin typeface="Cambria Math" panose="02040503050406030204" pitchFamily="18" charset="0"/>
                                    </a:rPr>
                                    <m:t>1</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b="0" i="1" smtClean="0">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qArr>
                            </m:e>
                          </m:d>
                          <m:r>
                            <a:rPr lang="en-US" sz="2400" i="1">
                              <a:latin typeface="Cambria Math" panose="02040503050406030204" pitchFamily="18" charset="0"/>
                            </a:rPr>
                            <m:t>,</m:t>
                          </m:r>
                          <m:d>
                            <m:dPr>
                              <m:begChr m:val="["/>
                              <m:endChr m:val="]"/>
                              <m:ctrlPr>
                                <a:rPr lang="en-US" sz="2400" i="1">
                                  <a:latin typeface="Cambria Math" panose="02040503050406030204" pitchFamily="18" charset="0"/>
                                </a:rPr>
                              </m:ctrlPr>
                            </m:dPr>
                            <m:e>
                              <m:eqArr>
                                <m:eqArrPr>
                                  <m:ctrlPr>
                                    <a:rPr lang="en-US" sz="2400" i="1">
                                      <a:latin typeface="Cambria Math" panose="02040503050406030204" pitchFamily="18" charset="0"/>
                                    </a:rPr>
                                  </m:ctrlPr>
                                </m:eqArrPr>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b="0" i="1" smtClean="0">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b="0" i="1" smtClean="0">
                                      <a:latin typeface="Cambria Math" panose="02040503050406030204" pitchFamily="18" charset="0"/>
                                    </a:rPr>
                                    <m:t>1</m:t>
                                  </m:r>
                                </m:e>
                              </m:eqArr>
                            </m:e>
                          </m:d>
                          <m:r>
                            <a:rPr lang="en-US" sz="2400" i="1">
                              <a:latin typeface="Cambria Math" panose="02040503050406030204" pitchFamily="18" charset="0"/>
                            </a:rPr>
                            <m:t>,</m:t>
                          </m:r>
                          <m:d>
                            <m:dPr>
                              <m:begChr m:val="["/>
                              <m:endChr m:val="]"/>
                              <m:ctrlPr>
                                <a:rPr lang="en-US" sz="2400" i="1">
                                  <a:latin typeface="Cambria Math" panose="02040503050406030204" pitchFamily="18" charset="0"/>
                                </a:rPr>
                              </m:ctrlPr>
                            </m:dPr>
                            <m:e>
                              <m:eqArr>
                                <m:eqArrPr>
                                  <m:ctrlPr>
                                    <a:rPr lang="en-US" sz="2400" i="1">
                                      <a:latin typeface="Cambria Math" panose="02040503050406030204" pitchFamily="18" charset="0"/>
                                    </a:rPr>
                                  </m:ctrlPr>
                                </m:eqArrPr>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b="0" i="1" smtClean="0">
                                      <a:latin typeface="Cambria Math" panose="02040503050406030204" pitchFamily="18" charset="0"/>
                                    </a:rPr>
                                    <m:t>0</m:t>
                                  </m:r>
                                </m:e>
                                <m:e>
                                  <m:r>
                                    <a:rPr lang="en-US" sz="2400" b="0" i="1" smtClean="0">
                                      <a:latin typeface="Cambria Math" panose="02040503050406030204" pitchFamily="18" charset="0"/>
                                    </a:rPr>
                                    <m:t>1</m:t>
                                  </m:r>
                                </m:e>
                                <m:e>
                                  <m:r>
                                    <a:rPr lang="en-US" sz="2400" i="1">
                                      <a:latin typeface="Cambria Math" panose="02040503050406030204" pitchFamily="18" charset="0"/>
                                    </a:rPr>
                                    <m:t>0</m:t>
                                  </m:r>
                                </m:e>
                                <m:e>
                                  <m:r>
                                    <a:rPr lang="en-US" sz="2400" i="1">
                                      <a:latin typeface="Cambria Math" panose="02040503050406030204" pitchFamily="18" charset="0"/>
                                    </a:rPr>
                                    <m:t>0</m:t>
                                  </m:r>
                                </m:e>
                              </m:eqArr>
                            </m:e>
                          </m:d>
                        </m:e>
                      </m:d>
                    </m:oMath>
                  </m:oMathPara>
                </a14:m>
                <a:endParaRPr lang="en-US" sz="2400" dirty="0"/>
              </a:p>
            </p:txBody>
          </p:sp>
        </mc:Choice>
        <mc:Fallback xmlns="">
          <p:sp>
            <p:nvSpPr>
              <p:cNvPr id="5" name="TextBox 4"/>
              <p:cNvSpPr txBox="1">
                <a:spLocks noRot="1" noChangeAspect="1" noMove="1" noResize="1" noEditPoints="1" noAdjustHandles="1" noChangeArrowheads="1" noChangeShapeType="1" noTextEdit="1"/>
              </p:cNvSpPr>
              <p:nvPr/>
            </p:nvSpPr>
            <p:spPr>
              <a:xfrm>
                <a:off x="76200" y="2743200"/>
                <a:ext cx="3419847" cy="3955378"/>
              </a:xfrm>
              <a:prstGeom prst="rect">
                <a:avLst/>
              </a:prstGeom>
              <a:blipFill>
                <a:blip r:embed="rId3"/>
                <a:stretch>
                  <a:fillRect/>
                </a:stretch>
              </a:blipFill>
            </p:spPr>
            <p:txBody>
              <a:bodyPr/>
              <a:lstStyle/>
              <a:p>
                <a:r>
                  <a:rPr lang="en-US">
                    <a:noFill/>
                  </a:rPr>
                  <a:t> </a:t>
                </a:r>
              </a:p>
            </p:txBody>
          </p:sp>
        </mc:Fallback>
      </mc:AlternateContent>
      <p:sp>
        <p:nvSpPr>
          <p:cNvPr id="9" name="Rectangle 8"/>
          <p:cNvSpPr/>
          <p:nvPr/>
        </p:nvSpPr>
        <p:spPr>
          <a:xfrm>
            <a:off x="381000" y="1863675"/>
            <a:ext cx="2595376" cy="830997"/>
          </a:xfrm>
          <a:prstGeom prst="rect">
            <a:avLst/>
          </a:prstGeom>
          <a:solidFill>
            <a:srgbClr val="FFFF00"/>
          </a:solidFill>
          <a:ln w="25400">
            <a:solidFill>
              <a:schemeClr val="accent1"/>
            </a:solidFill>
          </a:ln>
        </p:spPr>
        <p:txBody>
          <a:bodyPr wrap="square">
            <a:spAutoFit/>
          </a:bodyPr>
          <a:lstStyle/>
          <a:p>
            <a:pPr algn="ctr"/>
            <a:r>
              <a:rPr lang="en-US" sz="2400" dirty="0"/>
              <a:t>Sequence of</a:t>
            </a:r>
            <a:br>
              <a:rPr lang="en-US" sz="2400" dirty="0"/>
            </a:br>
            <a:r>
              <a:rPr lang="en-US" sz="2400" dirty="0"/>
              <a:t>one-hot vectors</a:t>
            </a:r>
          </a:p>
        </p:txBody>
      </p:sp>
      <mc:AlternateContent xmlns:mc="http://schemas.openxmlformats.org/markup-compatibility/2006" xmlns:a14="http://schemas.microsoft.com/office/drawing/2010/main">
        <mc:Choice Requires="a14">
          <p:sp>
            <p:nvSpPr>
              <p:cNvPr id="13" name="TextBox 12"/>
              <p:cNvSpPr txBox="1"/>
              <p:nvPr/>
            </p:nvSpPr>
            <p:spPr>
              <a:xfrm>
                <a:off x="3981244" y="2743200"/>
                <a:ext cx="638957" cy="3955378"/>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d>
                        <m:dPr>
                          <m:begChr m:val="["/>
                          <m:endChr m:val="]"/>
                          <m:ctrlPr>
                            <a:rPr lang="en-US" sz="2400" i="1" smtClean="0">
                              <a:latin typeface="Cambria Math" panose="02040503050406030204" pitchFamily="18" charset="0"/>
                            </a:rPr>
                          </m:ctrlPr>
                        </m:dPr>
                        <m:e>
                          <m:eqArr>
                            <m:eqArrPr>
                              <m:ctrlPr>
                                <a:rPr lang="en-US" sz="2400" i="1">
                                  <a:latin typeface="Cambria Math" panose="02040503050406030204" pitchFamily="18" charset="0"/>
                                </a:rPr>
                              </m:ctrlPr>
                            </m:eqArrPr>
                            <m:e>
                              <m:r>
                                <a:rPr lang="en-US" sz="2400" b="0" i="1" smtClean="0">
                                  <a:latin typeface="Cambria Math" panose="02040503050406030204" pitchFamily="18" charset="0"/>
                                </a:rPr>
                                <m:t>1</m:t>
                              </m:r>
                            </m:e>
                            <m:e>
                              <m:r>
                                <a:rPr lang="en-US" sz="2400" i="1">
                                  <a:latin typeface="Cambria Math" panose="02040503050406030204" pitchFamily="18" charset="0"/>
                                </a:rPr>
                                <m:t>0</m:t>
                              </m:r>
                            </m:e>
                            <m:e>
                              <m:r>
                                <a:rPr lang="en-US" sz="2400" b="0" i="1" smtClean="0">
                                  <a:latin typeface="Cambria Math" panose="02040503050406030204" pitchFamily="18" charset="0"/>
                                </a:rPr>
                                <m:t>1</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1</m:t>
                              </m:r>
                            </m:e>
                            <m:e>
                              <m:r>
                                <a:rPr lang="en-US" sz="2400" b="0" i="1" smtClean="0">
                                  <a:latin typeface="Cambria Math" panose="02040503050406030204" pitchFamily="18" charset="0"/>
                                </a:rPr>
                                <m:t>1</m:t>
                              </m:r>
                            </m:e>
                            <m:e>
                              <m:r>
                                <a:rPr lang="en-US" sz="2400" i="1">
                                  <a:latin typeface="Cambria Math" panose="02040503050406030204" pitchFamily="18" charset="0"/>
                                </a:rPr>
                                <m:t>0</m:t>
                              </m:r>
                            </m:e>
                            <m:e>
                              <m:r>
                                <a:rPr lang="en-US" sz="2400" b="0" i="1" smtClean="0">
                                  <a:latin typeface="Cambria Math" panose="02040503050406030204" pitchFamily="18" charset="0"/>
                                </a:rPr>
                                <m:t>1</m:t>
                              </m:r>
                            </m:e>
                          </m:eqArr>
                        </m:e>
                      </m:d>
                    </m:oMath>
                  </m:oMathPara>
                </a14:m>
                <a:endParaRPr lang="en-US" sz="2400" dirty="0"/>
              </a:p>
            </p:txBody>
          </p:sp>
        </mc:Choice>
        <mc:Fallback xmlns="">
          <p:sp>
            <p:nvSpPr>
              <p:cNvPr id="13" name="TextBox 12"/>
              <p:cNvSpPr txBox="1">
                <a:spLocks noRot="1" noChangeAspect="1" noMove="1" noResize="1" noEditPoints="1" noAdjustHandles="1" noChangeArrowheads="1" noChangeShapeType="1" noTextEdit="1"/>
              </p:cNvSpPr>
              <p:nvPr/>
            </p:nvSpPr>
            <p:spPr>
              <a:xfrm>
                <a:off x="3981244" y="2743200"/>
                <a:ext cx="638957" cy="3955378"/>
              </a:xfrm>
              <a:prstGeom prst="rect">
                <a:avLst/>
              </a:prstGeom>
              <a:blipFill>
                <a:blip r:embed="rId4"/>
                <a:stretch>
                  <a:fillRect/>
                </a:stretch>
              </a:blipFill>
            </p:spPr>
            <p:txBody>
              <a:bodyPr/>
              <a:lstStyle/>
              <a:p>
                <a:r>
                  <a:rPr lang="en-US">
                    <a:noFill/>
                  </a:rPr>
                  <a:t> </a:t>
                </a:r>
              </a:p>
            </p:txBody>
          </p:sp>
        </mc:Fallback>
      </mc:AlternateContent>
      <p:sp>
        <p:nvSpPr>
          <p:cNvPr id="14" name="Rectangle 13"/>
          <p:cNvSpPr/>
          <p:nvPr/>
        </p:nvSpPr>
        <p:spPr>
          <a:xfrm>
            <a:off x="3352800" y="1870697"/>
            <a:ext cx="1895847" cy="830997"/>
          </a:xfrm>
          <a:prstGeom prst="rect">
            <a:avLst/>
          </a:prstGeom>
          <a:solidFill>
            <a:srgbClr val="FFFF00"/>
          </a:solidFill>
          <a:ln w="25400">
            <a:solidFill>
              <a:schemeClr val="accent1"/>
            </a:solidFill>
          </a:ln>
        </p:spPr>
        <p:txBody>
          <a:bodyPr wrap="square">
            <a:spAutoFit/>
          </a:bodyPr>
          <a:lstStyle/>
          <a:p>
            <a:pPr algn="ctr"/>
            <a:r>
              <a:rPr lang="en-US" sz="2400" dirty="0"/>
              <a:t>Bag-of-words vector</a:t>
            </a:r>
          </a:p>
        </p:txBody>
      </p:sp>
    </p:spTree>
    <p:extLst>
      <p:ext uri="{BB962C8B-B14F-4D97-AF65-F5344CB8AC3E}">
        <p14:creationId xmlns:p14="http://schemas.microsoft.com/office/powerpoint/2010/main" val="2239994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Bag of Words (</a:t>
            </a:r>
            <a:r>
              <a:rPr lang="en-US" dirty="0" err="1"/>
              <a:t>BoW</a:t>
            </a:r>
            <a:r>
              <a:rPr lang="en-US" dirty="0"/>
              <a:t>)</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5334000" y="1240668"/>
                <a:ext cx="3657600" cy="5029200"/>
              </a:xfrm>
            </p:spPr>
            <p:txBody>
              <a:bodyPr/>
              <a:lstStyle/>
              <a:p>
                <a:r>
                  <a:rPr lang="en-US" sz="2000" dirty="0"/>
                  <a:t>If a token is present in the input sequence, the corresponding dimension in the </a:t>
                </a:r>
                <a:r>
                  <a:rPr lang="en-US" sz="2000" dirty="0" err="1"/>
                  <a:t>BoW</a:t>
                </a:r>
                <a:r>
                  <a:rPr lang="en-US" sz="2000" dirty="0"/>
                  <a:t> vector is set to 1.</a:t>
                </a:r>
              </a:p>
              <a:p>
                <a:r>
                  <a:rPr lang="en-US" sz="2000" dirty="0"/>
                  <a:t>In other words, for every position </a:t>
                </a:r>
                <a14:m>
                  <m:oMath xmlns:m="http://schemas.openxmlformats.org/officeDocument/2006/math">
                    <m:r>
                      <a:rPr lang="en-US" sz="2000" i="1">
                        <a:latin typeface="Cambria Math" panose="02040503050406030204" pitchFamily="18" charset="0"/>
                      </a:rPr>
                      <m:t>𝑑</m:t>
                    </m:r>
                  </m:oMath>
                </a14:m>
                <a:r>
                  <a:rPr lang="en-US" sz="2000" dirty="0"/>
                  <a:t>, if </a:t>
                </a:r>
                <a:r>
                  <a:rPr lang="en-US" sz="2000" b="1" u="sng" dirty="0"/>
                  <a:t>any</a:t>
                </a:r>
                <a:r>
                  <a:rPr lang="en-US" sz="2000" dirty="0"/>
                  <a:t> element in the sequence of one-hot vectors has a value of 1 at position </a:t>
                </a:r>
                <a14:m>
                  <m:oMath xmlns:m="http://schemas.openxmlformats.org/officeDocument/2006/math">
                    <m:r>
                      <a:rPr lang="en-US" sz="2000" b="0" i="1" smtClean="0">
                        <a:latin typeface="Cambria Math" panose="02040503050406030204" pitchFamily="18" charset="0"/>
                      </a:rPr>
                      <m:t>𝑑</m:t>
                    </m:r>
                  </m:oMath>
                </a14:m>
                <a:r>
                  <a:rPr lang="en-US" sz="2000" dirty="0"/>
                  <a:t>, the </a:t>
                </a:r>
                <a:r>
                  <a:rPr lang="en-US" sz="2000" dirty="0" err="1"/>
                  <a:t>BoW</a:t>
                </a:r>
                <a:r>
                  <a:rPr lang="en-US" sz="2000" dirty="0"/>
                  <a:t> vector also has a 1 at position </a:t>
                </a:r>
                <a14:m>
                  <m:oMath xmlns:m="http://schemas.openxmlformats.org/officeDocument/2006/math">
                    <m:r>
                      <a:rPr lang="en-US" sz="2000" i="1">
                        <a:latin typeface="Cambria Math" panose="02040503050406030204" pitchFamily="18" charset="0"/>
                      </a:rPr>
                      <m:t>𝑑</m:t>
                    </m:r>
                  </m:oMath>
                </a14:m>
                <a:r>
                  <a:rPr lang="en-US" sz="2000" dirty="0"/>
                  <a:t>.</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5334000" y="1240668"/>
                <a:ext cx="3657600" cy="5029200"/>
              </a:xfrm>
              <a:blipFill>
                <a:blip r:embed="rId3"/>
                <a:stretch>
                  <a:fillRect l="-1500" t="-727"/>
                </a:stretch>
              </a:blipFill>
            </p:spPr>
            <p:txBody>
              <a:bodyPr/>
              <a:lstStyle/>
              <a:p>
                <a:r>
                  <a:rPr lang="en-US">
                    <a:noFill/>
                  </a:rPr>
                  <a:t> </a:t>
                </a:r>
              </a:p>
            </p:txBody>
          </p:sp>
        </mc:Fallback>
      </mc:AlternateContent>
      <p:sp>
        <p:nvSpPr>
          <p:cNvPr id="4" name="Slide Number Placeholder 3"/>
          <p:cNvSpPr>
            <a:spLocks noGrp="1"/>
          </p:cNvSpPr>
          <p:nvPr>
            <p:ph type="sldNum" sz="quarter" idx="12"/>
          </p:nvPr>
        </p:nvSpPr>
        <p:spPr/>
        <p:txBody>
          <a:bodyPr/>
          <a:lstStyle/>
          <a:p>
            <a:fld id="{B6F15528-21DE-4FAA-801E-634DDDAF4B2B}" type="slidenum">
              <a:rPr lang="en-US" smtClean="0"/>
              <a:pPr/>
              <a:t>29</a:t>
            </a:fld>
            <a:endParaRPr lang="en-US" dirty="0"/>
          </a:p>
        </p:txBody>
      </p:sp>
      <mc:AlternateContent xmlns:mc="http://schemas.openxmlformats.org/markup-compatibility/2006" xmlns:a14="http://schemas.microsoft.com/office/drawing/2010/main">
        <mc:Choice Requires="a14">
          <p:sp>
            <p:nvSpPr>
              <p:cNvPr id="10" name="TextBox 9"/>
              <p:cNvSpPr txBox="1"/>
              <p:nvPr/>
            </p:nvSpPr>
            <p:spPr>
              <a:xfrm>
                <a:off x="76200" y="2743200"/>
                <a:ext cx="3419847" cy="3955378"/>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d>
                        <m:dPr>
                          <m:ctrlPr>
                            <a:rPr lang="en-US" sz="2400" i="1" smtClean="0">
                              <a:latin typeface="Cambria Math" panose="02040503050406030204" pitchFamily="18" charset="0"/>
                            </a:rPr>
                          </m:ctrlPr>
                        </m:dPr>
                        <m:e>
                          <m:d>
                            <m:dPr>
                              <m:begChr m:val="["/>
                              <m:endChr m:val="]"/>
                              <m:ctrlPr>
                                <a:rPr lang="en-US" sz="2400" i="1">
                                  <a:latin typeface="Cambria Math" panose="02040503050406030204" pitchFamily="18" charset="0"/>
                                </a:rPr>
                              </m:ctrlPr>
                            </m:dPr>
                            <m:e>
                              <m:eqArr>
                                <m:eqArrPr>
                                  <m:ctrlPr>
                                    <a:rPr lang="en-US" sz="2400" i="1">
                                      <a:latin typeface="Cambria Math" panose="02040503050406030204" pitchFamily="18" charset="0"/>
                                    </a:rPr>
                                  </m:ctrlPr>
                                </m:eqArrPr>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1</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qArr>
                            </m:e>
                          </m:d>
                          <m:r>
                            <a:rPr lang="en-US" sz="2400" i="1">
                              <a:latin typeface="Cambria Math" panose="02040503050406030204" pitchFamily="18" charset="0"/>
                            </a:rPr>
                            <m:t>,</m:t>
                          </m:r>
                          <m:d>
                            <m:dPr>
                              <m:begChr m:val="["/>
                              <m:endChr m:val="]"/>
                              <m:ctrlPr>
                                <a:rPr lang="en-US" sz="2400" i="1">
                                  <a:latin typeface="Cambria Math" panose="02040503050406030204" pitchFamily="18" charset="0"/>
                                </a:rPr>
                              </m:ctrlPr>
                            </m:dPr>
                            <m:e>
                              <m:eqArr>
                                <m:eqArrPr>
                                  <m:ctrlPr>
                                    <a:rPr lang="en-US" sz="2400" i="1">
                                      <a:latin typeface="Cambria Math" panose="02040503050406030204" pitchFamily="18" charset="0"/>
                                    </a:rPr>
                                  </m:ctrlPr>
                                </m:eqArrPr>
                                <m:e>
                                  <m:r>
                                    <a:rPr lang="en-US" sz="2400" b="0" i="1" smtClean="0">
                                      <a:latin typeface="Cambria Math" panose="02040503050406030204" pitchFamily="18" charset="0"/>
                                    </a:rPr>
                                    <m:t>1</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b="0" i="1" smtClean="0">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qArr>
                            </m:e>
                          </m:d>
                          <m:r>
                            <a:rPr lang="en-US" sz="2400" i="1">
                              <a:latin typeface="Cambria Math" panose="02040503050406030204" pitchFamily="18" charset="0"/>
                            </a:rPr>
                            <m:t>,</m:t>
                          </m:r>
                          <m:d>
                            <m:dPr>
                              <m:begChr m:val="["/>
                              <m:endChr m:val="]"/>
                              <m:ctrlPr>
                                <a:rPr lang="en-US" sz="2400" i="1">
                                  <a:latin typeface="Cambria Math" panose="02040503050406030204" pitchFamily="18" charset="0"/>
                                </a:rPr>
                              </m:ctrlPr>
                            </m:dPr>
                            <m:e>
                              <m:eqArr>
                                <m:eqArrPr>
                                  <m:ctrlPr>
                                    <a:rPr lang="en-US" sz="2400" i="1">
                                      <a:latin typeface="Cambria Math" panose="02040503050406030204" pitchFamily="18" charset="0"/>
                                    </a:rPr>
                                  </m:ctrlPr>
                                </m:eqArrPr>
                                <m:e>
                                  <m:r>
                                    <a:rPr lang="en-US" sz="2400" i="1">
                                      <a:latin typeface="Cambria Math" panose="02040503050406030204" pitchFamily="18" charset="0"/>
                                    </a:rPr>
                                    <m:t>0</m:t>
                                  </m:r>
                                </m:e>
                                <m:e>
                                  <m:r>
                                    <a:rPr lang="en-US" sz="2400" i="1">
                                      <a:latin typeface="Cambria Math" panose="02040503050406030204" pitchFamily="18" charset="0"/>
                                    </a:rPr>
                                    <m:t>0</m:t>
                                  </m:r>
                                </m:e>
                                <m:e>
                                  <m:r>
                                    <a:rPr lang="en-US" sz="2400" b="0" i="1" smtClean="0">
                                      <a:latin typeface="Cambria Math" panose="02040503050406030204" pitchFamily="18" charset="0"/>
                                    </a:rPr>
                                    <m:t>1</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b="0" i="1" smtClean="0">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qArr>
                            </m:e>
                          </m:d>
                          <m:r>
                            <a:rPr lang="en-US" sz="2400" i="1">
                              <a:latin typeface="Cambria Math" panose="02040503050406030204" pitchFamily="18" charset="0"/>
                            </a:rPr>
                            <m:t>,</m:t>
                          </m:r>
                          <m:d>
                            <m:dPr>
                              <m:begChr m:val="["/>
                              <m:endChr m:val="]"/>
                              <m:ctrlPr>
                                <a:rPr lang="en-US" sz="2400" i="1">
                                  <a:latin typeface="Cambria Math" panose="02040503050406030204" pitchFamily="18" charset="0"/>
                                </a:rPr>
                              </m:ctrlPr>
                            </m:dPr>
                            <m:e>
                              <m:eqArr>
                                <m:eqArrPr>
                                  <m:ctrlPr>
                                    <a:rPr lang="en-US" sz="2400" i="1">
                                      <a:latin typeface="Cambria Math" panose="02040503050406030204" pitchFamily="18" charset="0"/>
                                    </a:rPr>
                                  </m:ctrlPr>
                                </m:eqArrPr>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b="0" i="1" smtClean="0">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b="0" i="1" smtClean="0">
                                      <a:latin typeface="Cambria Math" panose="02040503050406030204" pitchFamily="18" charset="0"/>
                                    </a:rPr>
                                    <m:t>1</m:t>
                                  </m:r>
                                </m:e>
                              </m:eqArr>
                            </m:e>
                          </m:d>
                          <m:r>
                            <a:rPr lang="en-US" sz="2400" i="1">
                              <a:latin typeface="Cambria Math" panose="02040503050406030204" pitchFamily="18" charset="0"/>
                            </a:rPr>
                            <m:t>,</m:t>
                          </m:r>
                          <m:d>
                            <m:dPr>
                              <m:begChr m:val="["/>
                              <m:endChr m:val="]"/>
                              <m:ctrlPr>
                                <a:rPr lang="en-US" sz="2400" i="1">
                                  <a:latin typeface="Cambria Math" panose="02040503050406030204" pitchFamily="18" charset="0"/>
                                </a:rPr>
                              </m:ctrlPr>
                            </m:dPr>
                            <m:e>
                              <m:eqArr>
                                <m:eqArrPr>
                                  <m:ctrlPr>
                                    <a:rPr lang="en-US" sz="2400" i="1">
                                      <a:latin typeface="Cambria Math" panose="02040503050406030204" pitchFamily="18" charset="0"/>
                                    </a:rPr>
                                  </m:ctrlPr>
                                </m:eqArrPr>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b="0" i="1" smtClean="0">
                                      <a:latin typeface="Cambria Math" panose="02040503050406030204" pitchFamily="18" charset="0"/>
                                    </a:rPr>
                                    <m:t>0</m:t>
                                  </m:r>
                                </m:e>
                                <m:e>
                                  <m:r>
                                    <a:rPr lang="en-US" sz="2400" b="0" i="1" smtClean="0">
                                      <a:latin typeface="Cambria Math" panose="02040503050406030204" pitchFamily="18" charset="0"/>
                                    </a:rPr>
                                    <m:t>1</m:t>
                                  </m:r>
                                </m:e>
                                <m:e>
                                  <m:r>
                                    <a:rPr lang="en-US" sz="2400" i="1">
                                      <a:latin typeface="Cambria Math" panose="02040503050406030204" pitchFamily="18" charset="0"/>
                                    </a:rPr>
                                    <m:t>0</m:t>
                                  </m:r>
                                </m:e>
                                <m:e>
                                  <m:r>
                                    <a:rPr lang="en-US" sz="2400" i="1">
                                      <a:latin typeface="Cambria Math" panose="02040503050406030204" pitchFamily="18" charset="0"/>
                                    </a:rPr>
                                    <m:t>0</m:t>
                                  </m:r>
                                </m:e>
                              </m:eqArr>
                            </m:e>
                          </m:d>
                        </m:e>
                      </m:d>
                    </m:oMath>
                  </m:oMathPara>
                </a14:m>
                <a:endParaRPr lang="en-US" sz="2400" dirty="0"/>
              </a:p>
            </p:txBody>
          </p:sp>
        </mc:Choice>
        <mc:Fallback xmlns="">
          <p:sp>
            <p:nvSpPr>
              <p:cNvPr id="10" name="TextBox 9"/>
              <p:cNvSpPr txBox="1">
                <a:spLocks noRot="1" noChangeAspect="1" noMove="1" noResize="1" noEditPoints="1" noAdjustHandles="1" noChangeArrowheads="1" noChangeShapeType="1" noTextEdit="1"/>
              </p:cNvSpPr>
              <p:nvPr/>
            </p:nvSpPr>
            <p:spPr>
              <a:xfrm>
                <a:off x="76200" y="2743200"/>
                <a:ext cx="3419847" cy="3955378"/>
              </a:xfrm>
              <a:prstGeom prst="rect">
                <a:avLst/>
              </a:prstGeom>
              <a:blipFill>
                <a:blip r:embed="rId4"/>
                <a:stretch>
                  <a:fillRect/>
                </a:stretch>
              </a:blipFill>
            </p:spPr>
            <p:txBody>
              <a:bodyPr/>
              <a:lstStyle/>
              <a:p>
                <a:r>
                  <a:rPr lang="en-US">
                    <a:noFill/>
                  </a:rPr>
                  <a:t> </a:t>
                </a:r>
              </a:p>
            </p:txBody>
          </p:sp>
        </mc:Fallback>
      </mc:AlternateContent>
      <p:sp>
        <p:nvSpPr>
          <p:cNvPr id="11" name="Rectangle 10"/>
          <p:cNvSpPr/>
          <p:nvPr/>
        </p:nvSpPr>
        <p:spPr>
          <a:xfrm>
            <a:off x="381000" y="1863675"/>
            <a:ext cx="2595376" cy="830997"/>
          </a:xfrm>
          <a:prstGeom prst="rect">
            <a:avLst/>
          </a:prstGeom>
          <a:solidFill>
            <a:srgbClr val="FFFF00"/>
          </a:solidFill>
          <a:ln w="25400">
            <a:solidFill>
              <a:schemeClr val="accent1"/>
            </a:solidFill>
          </a:ln>
        </p:spPr>
        <p:txBody>
          <a:bodyPr wrap="square">
            <a:spAutoFit/>
          </a:bodyPr>
          <a:lstStyle/>
          <a:p>
            <a:pPr algn="ctr"/>
            <a:r>
              <a:rPr lang="en-US" sz="2400" dirty="0"/>
              <a:t>Sequence of</a:t>
            </a:r>
            <a:br>
              <a:rPr lang="en-US" sz="2400" dirty="0"/>
            </a:br>
            <a:r>
              <a:rPr lang="en-US" sz="2400" dirty="0"/>
              <a:t>one-hot vectors</a:t>
            </a:r>
          </a:p>
        </p:txBody>
      </p:sp>
      <mc:AlternateContent xmlns:mc="http://schemas.openxmlformats.org/markup-compatibility/2006" xmlns:a14="http://schemas.microsoft.com/office/drawing/2010/main">
        <mc:Choice Requires="a14">
          <p:sp>
            <p:nvSpPr>
              <p:cNvPr id="12" name="TextBox 11"/>
              <p:cNvSpPr txBox="1"/>
              <p:nvPr/>
            </p:nvSpPr>
            <p:spPr>
              <a:xfrm>
                <a:off x="3981244" y="2743200"/>
                <a:ext cx="638957" cy="3955378"/>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d>
                        <m:dPr>
                          <m:begChr m:val="["/>
                          <m:endChr m:val="]"/>
                          <m:ctrlPr>
                            <a:rPr lang="en-US" sz="2400" i="1" smtClean="0">
                              <a:latin typeface="Cambria Math" panose="02040503050406030204" pitchFamily="18" charset="0"/>
                            </a:rPr>
                          </m:ctrlPr>
                        </m:dPr>
                        <m:e>
                          <m:eqArr>
                            <m:eqArrPr>
                              <m:ctrlPr>
                                <a:rPr lang="en-US" sz="2400" i="1">
                                  <a:latin typeface="Cambria Math" panose="02040503050406030204" pitchFamily="18" charset="0"/>
                                </a:rPr>
                              </m:ctrlPr>
                            </m:eqArrPr>
                            <m:e>
                              <m:r>
                                <a:rPr lang="en-US" sz="2400" b="0" i="1" smtClean="0">
                                  <a:latin typeface="Cambria Math" panose="02040503050406030204" pitchFamily="18" charset="0"/>
                                </a:rPr>
                                <m:t>1</m:t>
                              </m:r>
                            </m:e>
                            <m:e>
                              <m:r>
                                <a:rPr lang="en-US" sz="2400" i="1">
                                  <a:latin typeface="Cambria Math" panose="02040503050406030204" pitchFamily="18" charset="0"/>
                                </a:rPr>
                                <m:t>0</m:t>
                              </m:r>
                            </m:e>
                            <m:e>
                              <m:r>
                                <a:rPr lang="en-US" sz="2400" b="0" i="1" smtClean="0">
                                  <a:latin typeface="Cambria Math" panose="02040503050406030204" pitchFamily="18" charset="0"/>
                                </a:rPr>
                                <m:t>1</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1</m:t>
                              </m:r>
                            </m:e>
                            <m:e>
                              <m:r>
                                <a:rPr lang="en-US" sz="2400" b="0" i="1" smtClean="0">
                                  <a:latin typeface="Cambria Math" panose="02040503050406030204" pitchFamily="18" charset="0"/>
                                </a:rPr>
                                <m:t>1</m:t>
                              </m:r>
                            </m:e>
                            <m:e>
                              <m:r>
                                <a:rPr lang="en-US" sz="2400" i="1">
                                  <a:latin typeface="Cambria Math" panose="02040503050406030204" pitchFamily="18" charset="0"/>
                                </a:rPr>
                                <m:t>0</m:t>
                              </m:r>
                            </m:e>
                            <m:e>
                              <m:r>
                                <a:rPr lang="en-US" sz="2400" b="0" i="1" smtClean="0">
                                  <a:latin typeface="Cambria Math" panose="02040503050406030204" pitchFamily="18" charset="0"/>
                                </a:rPr>
                                <m:t>1</m:t>
                              </m:r>
                            </m:e>
                          </m:eqArr>
                        </m:e>
                      </m:d>
                    </m:oMath>
                  </m:oMathPara>
                </a14:m>
                <a:endParaRPr lang="en-US" sz="2400" dirty="0"/>
              </a:p>
            </p:txBody>
          </p:sp>
        </mc:Choice>
        <mc:Fallback xmlns="">
          <p:sp>
            <p:nvSpPr>
              <p:cNvPr id="12" name="TextBox 11"/>
              <p:cNvSpPr txBox="1">
                <a:spLocks noRot="1" noChangeAspect="1" noMove="1" noResize="1" noEditPoints="1" noAdjustHandles="1" noChangeArrowheads="1" noChangeShapeType="1" noTextEdit="1"/>
              </p:cNvSpPr>
              <p:nvPr/>
            </p:nvSpPr>
            <p:spPr>
              <a:xfrm>
                <a:off x="3981244" y="2743200"/>
                <a:ext cx="638957" cy="3955378"/>
              </a:xfrm>
              <a:prstGeom prst="rect">
                <a:avLst/>
              </a:prstGeom>
              <a:blipFill>
                <a:blip r:embed="rId5"/>
                <a:stretch>
                  <a:fillRect/>
                </a:stretch>
              </a:blipFill>
            </p:spPr>
            <p:txBody>
              <a:bodyPr/>
              <a:lstStyle/>
              <a:p>
                <a:r>
                  <a:rPr lang="en-US">
                    <a:noFill/>
                  </a:rPr>
                  <a:t> </a:t>
                </a:r>
              </a:p>
            </p:txBody>
          </p:sp>
        </mc:Fallback>
      </mc:AlternateContent>
      <p:sp>
        <p:nvSpPr>
          <p:cNvPr id="15" name="Rectangle 14"/>
          <p:cNvSpPr/>
          <p:nvPr/>
        </p:nvSpPr>
        <p:spPr>
          <a:xfrm>
            <a:off x="3352800" y="1870697"/>
            <a:ext cx="1895847" cy="830997"/>
          </a:xfrm>
          <a:prstGeom prst="rect">
            <a:avLst/>
          </a:prstGeom>
          <a:solidFill>
            <a:srgbClr val="FFFF00"/>
          </a:solidFill>
          <a:ln w="25400">
            <a:solidFill>
              <a:schemeClr val="accent1"/>
            </a:solidFill>
          </a:ln>
        </p:spPr>
        <p:txBody>
          <a:bodyPr wrap="square">
            <a:spAutoFit/>
          </a:bodyPr>
          <a:lstStyle/>
          <a:p>
            <a:pPr algn="ctr"/>
            <a:r>
              <a:rPr lang="en-US" sz="2400" dirty="0"/>
              <a:t>Bag-of-words vector</a:t>
            </a:r>
          </a:p>
        </p:txBody>
      </p:sp>
    </p:spTree>
    <p:extLst>
      <p:ext uri="{BB962C8B-B14F-4D97-AF65-F5344CB8AC3E}">
        <p14:creationId xmlns:p14="http://schemas.microsoft.com/office/powerpoint/2010/main" val="14057441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 Example of Text Classification</a:t>
            </a:r>
          </a:p>
        </p:txBody>
      </p:sp>
      <p:sp>
        <p:nvSpPr>
          <p:cNvPr id="3" name="Content Placeholder 2"/>
          <p:cNvSpPr>
            <a:spLocks noGrp="1"/>
          </p:cNvSpPr>
          <p:nvPr>
            <p:ph idx="1"/>
          </p:nvPr>
        </p:nvSpPr>
        <p:spPr/>
        <p:txBody>
          <a:bodyPr/>
          <a:lstStyle/>
          <a:p>
            <a:r>
              <a:rPr lang="en-US" sz="2400" dirty="0"/>
              <a:t>Here is an example of a positive review: </a:t>
            </a:r>
          </a:p>
          <a:p>
            <a:pPr marL="0" indent="0">
              <a:buNone/>
            </a:pPr>
            <a:endParaRPr lang="en-US" sz="1000" dirty="0"/>
          </a:p>
          <a:p>
            <a:pPr marL="0" indent="0">
              <a:buNone/>
            </a:pPr>
            <a:r>
              <a:rPr lang="en-US" sz="2000" dirty="0"/>
              <a:t>“Very good drama although it appeared to have a few blank areas leaving the viewers to fill in the action for themselves. I can imagine life being this way for someone who can neither read nor write. This film simply smacked of the real world: the wife who is suddenly the sole supporter, the live-in relatives and their quarrels, the troubled child who gets knocked up and then, typically, drops out of school, a jackass husband who takes the nest egg and buys beer with it. 2 thumbs up.”</a:t>
            </a:r>
          </a:p>
          <a:p>
            <a:pPr marL="0" indent="0">
              <a:buNone/>
            </a:pPr>
            <a:endParaRPr lang="en-US" sz="1400" dirty="0"/>
          </a:p>
          <a:p>
            <a:pPr lvl="0"/>
            <a:r>
              <a:rPr lang="en-US" sz="2400" dirty="0">
                <a:solidFill>
                  <a:prstClr val="black"/>
                </a:solidFill>
              </a:rPr>
              <a:t>These examples were taken from the Large Movie Review Dataset. 25,000 IMDB reviews for training, 25,000 for testing.</a:t>
            </a:r>
          </a:p>
          <a:p>
            <a:pPr marL="0" indent="0">
              <a:buNone/>
            </a:pPr>
            <a:endParaRPr lang="en-US" sz="1000" dirty="0"/>
          </a:p>
          <a:p>
            <a:pPr marL="0" indent="0">
              <a:buNone/>
            </a:pPr>
            <a:r>
              <a:rPr lang="en-US" sz="1800" dirty="0"/>
              <a:t>Andrew L. Maas, Raymond E. Daly, Peter T. Pham, Dan Huang, Andrew Y. Ng, and Christopher Potts. (2011). Learning Word Vectors for Sentiment Analysis. The 49th Annual Meeting of the Association for Computational Linguistics (ACL 2011).</a:t>
            </a:r>
          </a:p>
          <a:p>
            <a:pPr marL="0" indent="0">
              <a:buNone/>
            </a:pPr>
            <a:r>
              <a:rPr lang="en-US" sz="1800" dirty="0"/>
              <a:t>https://ai.stanford.edu/~amaas/data/sentiment/</a:t>
            </a:r>
          </a:p>
        </p:txBody>
      </p:sp>
      <p:sp>
        <p:nvSpPr>
          <p:cNvPr id="4" name="Slide Number Placeholder 3"/>
          <p:cNvSpPr>
            <a:spLocks noGrp="1"/>
          </p:cNvSpPr>
          <p:nvPr>
            <p:ph type="sldNum" sz="quarter" idx="12"/>
          </p:nvPr>
        </p:nvSpPr>
        <p:spPr/>
        <p:txBody>
          <a:bodyPr/>
          <a:lstStyle/>
          <a:p>
            <a:fld id="{B6F15528-21DE-4FAA-801E-634DDDAF4B2B}" type="slidenum">
              <a:rPr lang="en-US" smtClean="0"/>
              <a:pPr/>
              <a:t>3</a:t>
            </a:fld>
            <a:endParaRPr lang="en-US" dirty="0"/>
          </a:p>
        </p:txBody>
      </p:sp>
    </p:spTree>
    <p:extLst>
      <p:ext uri="{BB962C8B-B14F-4D97-AF65-F5344CB8AC3E}">
        <p14:creationId xmlns:p14="http://schemas.microsoft.com/office/powerpoint/2010/main" val="378586745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Bag of Words (</a:t>
            </a:r>
            <a:r>
              <a:rPr lang="en-US" dirty="0" err="1"/>
              <a:t>BoW</a:t>
            </a:r>
            <a:r>
              <a:rPr lang="en-US" dirty="0"/>
              <a:t>)</a:t>
            </a:r>
          </a:p>
        </p:txBody>
      </p:sp>
      <p:sp>
        <p:nvSpPr>
          <p:cNvPr id="3" name="Content Placeholder 2"/>
          <p:cNvSpPr>
            <a:spLocks noGrp="1"/>
          </p:cNvSpPr>
          <p:nvPr>
            <p:ph idx="1"/>
          </p:nvPr>
        </p:nvSpPr>
        <p:spPr>
          <a:xfrm>
            <a:off x="5334000" y="1240668"/>
            <a:ext cx="3657600" cy="5029200"/>
          </a:xfrm>
        </p:spPr>
        <p:txBody>
          <a:bodyPr/>
          <a:lstStyle/>
          <a:p>
            <a:r>
              <a:rPr lang="en-US" sz="2000" dirty="0"/>
              <a:t>For example: to determine the value at position 0 (using Python-style indexing) of the </a:t>
            </a:r>
            <a:r>
              <a:rPr lang="en-US" sz="2000" dirty="0" err="1"/>
              <a:t>BoW</a:t>
            </a:r>
            <a:r>
              <a:rPr lang="en-US" sz="2000" dirty="0"/>
              <a:t> vector, we look at row 0 of the 2D matrix of one-hot vectors.</a:t>
            </a:r>
          </a:p>
          <a:p>
            <a:r>
              <a:rPr lang="en-US" sz="2000" dirty="0"/>
              <a:t>There is a 1 there, so we put a 1 in that position in the </a:t>
            </a:r>
            <a:r>
              <a:rPr lang="en-US" sz="2000" dirty="0" err="1"/>
              <a:t>BoW</a:t>
            </a:r>
            <a:r>
              <a:rPr lang="en-US" sz="2000" dirty="0"/>
              <a:t> vector.</a:t>
            </a:r>
          </a:p>
          <a:p>
            <a:r>
              <a:rPr lang="en-US" sz="2000" dirty="0"/>
              <a:t>Note: it makes no difference whether there is a single 1 or multiple ones on row 0 of the 2D matrix. In both cases, we put a 1 at position 0 of the </a:t>
            </a:r>
            <a:r>
              <a:rPr lang="en-US" sz="2000" dirty="0" err="1"/>
              <a:t>BoW</a:t>
            </a:r>
            <a:r>
              <a:rPr lang="en-US" sz="2000" dirty="0"/>
              <a:t> vector.</a:t>
            </a:r>
          </a:p>
          <a:p>
            <a:pPr marL="0" indent="0">
              <a:buNone/>
            </a:pPr>
            <a:endParaRPr lang="en-US" sz="20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30</a:t>
            </a:fld>
            <a:endParaRPr lang="en-US" dirty="0"/>
          </a:p>
        </p:txBody>
      </p:sp>
      <mc:AlternateContent xmlns:mc="http://schemas.openxmlformats.org/markup-compatibility/2006" xmlns:a14="http://schemas.microsoft.com/office/drawing/2010/main">
        <mc:Choice Requires="a14">
          <p:sp>
            <p:nvSpPr>
              <p:cNvPr id="10" name="TextBox 9"/>
              <p:cNvSpPr txBox="1"/>
              <p:nvPr/>
            </p:nvSpPr>
            <p:spPr>
              <a:xfrm>
                <a:off x="76200" y="2743200"/>
                <a:ext cx="3419847" cy="3955378"/>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d>
                        <m:dPr>
                          <m:ctrlPr>
                            <a:rPr lang="en-US" sz="2400" i="1" smtClean="0">
                              <a:latin typeface="Cambria Math" panose="02040503050406030204" pitchFamily="18" charset="0"/>
                            </a:rPr>
                          </m:ctrlPr>
                        </m:dPr>
                        <m:e>
                          <m:d>
                            <m:dPr>
                              <m:begChr m:val="["/>
                              <m:endChr m:val="]"/>
                              <m:ctrlPr>
                                <a:rPr lang="en-US" sz="2400" i="1">
                                  <a:latin typeface="Cambria Math" panose="02040503050406030204" pitchFamily="18" charset="0"/>
                                </a:rPr>
                              </m:ctrlPr>
                            </m:dPr>
                            <m:e>
                              <m:eqArr>
                                <m:eqArrPr>
                                  <m:ctrlPr>
                                    <a:rPr lang="en-US" sz="2400" i="1">
                                      <a:latin typeface="Cambria Math" panose="02040503050406030204" pitchFamily="18" charset="0"/>
                                    </a:rPr>
                                  </m:ctrlPr>
                                </m:eqArrPr>
                                <m:e>
                                  <m:r>
                                    <a:rPr lang="en-US" sz="2400" i="1" smtClean="0">
                                      <a:solidFill>
                                        <a:srgbClr val="FF0000"/>
                                      </a:solidFill>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1</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qArr>
                            </m:e>
                          </m:d>
                          <m:r>
                            <a:rPr lang="en-US" sz="2400" i="1">
                              <a:latin typeface="Cambria Math" panose="02040503050406030204" pitchFamily="18" charset="0"/>
                            </a:rPr>
                            <m:t>,</m:t>
                          </m:r>
                          <m:d>
                            <m:dPr>
                              <m:begChr m:val="["/>
                              <m:endChr m:val="]"/>
                              <m:ctrlPr>
                                <a:rPr lang="en-US" sz="2400" i="1">
                                  <a:latin typeface="Cambria Math" panose="02040503050406030204" pitchFamily="18" charset="0"/>
                                </a:rPr>
                              </m:ctrlPr>
                            </m:dPr>
                            <m:e>
                              <m:eqArr>
                                <m:eqArrPr>
                                  <m:ctrlPr>
                                    <a:rPr lang="en-US" sz="2400" i="1">
                                      <a:latin typeface="Cambria Math" panose="02040503050406030204" pitchFamily="18" charset="0"/>
                                    </a:rPr>
                                  </m:ctrlPr>
                                </m:eqArrPr>
                                <m:e>
                                  <m:r>
                                    <a:rPr lang="en-US" sz="2400" b="0" i="1" smtClean="0">
                                      <a:solidFill>
                                        <a:srgbClr val="FF0000"/>
                                      </a:solidFill>
                                      <a:latin typeface="Cambria Math" panose="02040503050406030204" pitchFamily="18" charset="0"/>
                                    </a:rPr>
                                    <m:t>1</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b="0" i="1" smtClean="0">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qArr>
                            </m:e>
                          </m:d>
                          <m:r>
                            <a:rPr lang="en-US" sz="2400" i="1">
                              <a:latin typeface="Cambria Math" panose="02040503050406030204" pitchFamily="18" charset="0"/>
                            </a:rPr>
                            <m:t>,</m:t>
                          </m:r>
                          <m:d>
                            <m:dPr>
                              <m:begChr m:val="["/>
                              <m:endChr m:val="]"/>
                              <m:ctrlPr>
                                <a:rPr lang="en-US" sz="2400" i="1">
                                  <a:latin typeface="Cambria Math" panose="02040503050406030204" pitchFamily="18" charset="0"/>
                                </a:rPr>
                              </m:ctrlPr>
                            </m:dPr>
                            <m:e>
                              <m:eqArr>
                                <m:eqArrPr>
                                  <m:ctrlPr>
                                    <a:rPr lang="en-US" sz="2400" i="1">
                                      <a:latin typeface="Cambria Math" panose="02040503050406030204" pitchFamily="18" charset="0"/>
                                    </a:rPr>
                                  </m:ctrlPr>
                                </m:eqArrPr>
                                <m:e>
                                  <m:r>
                                    <a:rPr lang="en-US" sz="2400" i="1" smtClean="0">
                                      <a:solidFill>
                                        <a:srgbClr val="FF0000"/>
                                      </a:solidFill>
                                      <a:latin typeface="Cambria Math" panose="02040503050406030204" pitchFamily="18" charset="0"/>
                                    </a:rPr>
                                    <m:t>0</m:t>
                                  </m:r>
                                </m:e>
                                <m:e>
                                  <m:r>
                                    <a:rPr lang="en-US" sz="2400" i="1">
                                      <a:latin typeface="Cambria Math" panose="02040503050406030204" pitchFamily="18" charset="0"/>
                                    </a:rPr>
                                    <m:t>0</m:t>
                                  </m:r>
                                </m:e>
                                <m:e>
                                  <m:r>
                                    <a:rPr lang="en-US" sz="2400" b="0" i="1" smtClean="0">
                                      <a:latin typeface="Cambria Math" panose="02040503050406030204" pitchFamily="18" charset="0"/>
                                    </a:rPr>
                                    <m:t>1</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b="0" i="1" smtClean="0">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qArr>
                            </m:e>
                          </m:d>
                          <m:r>
                            <a:rPr lang="en-US" sz="2400" i="1">
                              <a:latin typeface="Cambria Math" panose="02040503050406030204" pitchFamily="18" charset="0"/>
                            </a:rPr>
                            <m:t>,</m:t>
                          </m:r>
                          <m:d>
                            <m:dPr>
                              <m:begChr m:val="["/>
                              <m:endChr m:val="]"/>
                              <m:ctrlPr>
                                <a:rPr lang="en-US" sz="2400" i="1">
                                  <a:latin typeface="Cambria Math" panose="02040503050406030204" pitchFamily="18" charset="0"/>
                                </a:rPr>
                              </m:ctrlPr>
                            </m:dPr>
                            <m:e>
                              <m:eqArr>
                                <m:eqArrPr>
                                  <m:ctrlPr>
                                    <a:rPr lang="en-US" sz="2400" i="1">
                                      <a:latin typeface="Cambria Math" panose="02040503050406030204" pitchFamily="18" charset="0"/>
                                    </a:rPr>
                                  </m:ctrlPr>
                                </m:eqArrPr>
                                <m:e>
                                  <m:r>
                                    <a:rPr lang="en-US" sz="2400" i="1" smtClean="0">
                                      <a:solidFill>
                                        <a:srgbClr val="FF0000"/>
                                      </a:solidFill>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b="0" i="1" smtClean="0">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b="0" i="1" smtClean="0">
                                      <a:latin typeface="Cambria Math" panose="02040503050406030204" pitchFamily="18" charset="0"/>
                                    </a:rPr>
                                    <m:t>1</m:t>
                                  </m:r>
                                </m:e>
                              </m:eqArr>
                            </m:e>
                          </m:d>
                          <m:r>
                            <a:rPr lang="en-US" sz="2400" i="1">
                              <a:latin typeface="Cambria Math" panose="02040503050406030204" pitchFamily="18" charset="0"/>
                            </a:rPr>
                            <m:t>,</m:t>
                          </m:r>
                          <m:d>
                            <m:dPr>
                              <m:begChr m:val="["/>
                              <m:endChr m:val="]"/>
                              <m:ctrlPr>
                                <a:rPr lang="en-US" sz="2400" i="1">
                                  <a:latin typeface="Cambria Math" panose="02040503050406030204" pitchFamily="18" charset="0"/>
                                </a:rPr>
                              </m:ctrlPr>
                            </m:dPr>
                            <m:e>
                              <m:eqArr>
                                <m:eqArrPr>
                                  <m:ctrlPr>
                                    <a:rPr lang="en-US" sz="2400" i="1">
                                      <a:latin typeface="Cambria Math" panose="02040503050406030204" pitchFamily="18" charset="0"/>
                                    </a:rPr>
                                  </m:ctrlPr>
                                </m:eqArrPr>
                                <m:e>
                                  <m:r>
                                    <a:rPr lang="en-US" sz="2400" i="1" smtClean="0">
                                      <a:solidFill>
                                        <a:srgbClr val="FF0000"/>
                                      </a:solidFill>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b="0" i="1" smtClean="0">
                                      <a:latin typeface="Cambria Math" panose="02040503050406030204" pitchFamily="18" charset="0"/>
                                    </a:rPr>
                                    <m:t>0</m:t>
                                  </m:r>
                                </m:e>
                                <m:e>
                                  <m:r>
                                    <a:rPr lang="en-US" sz="2400" b="0" i="1" smtClean="0">
                                      <a:latin typeface="Cambria Math" panose="02040503050406030204" pitchFamily="18" charset="0"/>
                                    </a:rPr>
                                    <m:t>1</m:t>
                                  </m:r>
                                </m:e>
                                <m:e>
                                  <m:r>
                                    <a:rPr lang="en-US" sz="2400" i="1">
                                      <a:latin typeface="Cambria Math" panose="02040503050406030204" pitchFamily="18" charset="0"/>
                                    </a:rPr>
                                    <m:t>0</m:t>
                                  </m:r>
                                </m:e>
                                <m:e>
                                  <m:r>
                                    <a:rPr lang="en-US" sz="2400" i="1">
                                      <a:latin typeface="Cambria Math" panose="02040503050406030204" pitchFamily="18" charset="0"/>
                                    </a:rPr>
                                    <m:t>0</m:t>
                                  </m:r>
                                </m:e>
                              </m:eqArr>
                            </m:e>
                          </m:d>
                        </m:e>
                      </m:d>
                    </m:oMath>
                  </m:oMathPara>
                </a14:m>
                <a:endParaRPr lang="en-US" sz="2400" dirty="0"/>
              </a:p>
            </p:txBody>
          </p:sp>
        </mc:Choice>
        <mc:Fallback xmlns="">
          <p:sp>
            <p:nvSpPr>
              <p:cNvPr id="10" name="TextBox 9"/>
              <p:cNvSpPr txBox="1">
                <a:spLocks noRot="1" noChangeAspect="1" noMove="1" noResize="1" noEditPoints="1" noAdjustHandles="1" noChangeArrowheads="1" noChangeShapeType="1" noTextEdit="1"/>
              </p:cNvSpPr>
              <p:nvPr/>
            </p:nvSpPr>
            <p:spPr>
              <a:xfrm>
                <a:off x="76200" y="2743200"/>
                <a:ext cx="3419847" cy="3955378"/>
              </a:xfrm>
              <a:prstGeom prst="rect">
                <a:avLst/>
              </a:prstGeom>
              <a:blipFill>
                <a:blip r:embed="rId3"/>
                <a:stretch>
                  <a:fillRect/>
                </a:stretch>
              </a:blipFill>
            </p:spPr>
            <p:txBody>
              <a:bodyPr/>
              <a:lstStyle/>
              <a:p>
                <a:r>
                  <a:rPr lang="en-US">
                    <a:noFill/>
                  </a:rPr>
                  <a:t> </a:t>
                </a:r>
              </a:p>
            </p:txBody>
          </p:sp>
        </mc:Fallback>
      </mc:AlternateContent>
      <p:sp>
        <p:nvSpPr>
          <p:cNvPr id="11" name="Rectangle 10"/>
          <p:cNvSpPr/>
          <p:nvPr/>
        </p:nvSpPr>
        <p:spPr>
          <a:xfrm>
            <a:off x="381000" y="1863675"/>
            <a:ext cx="2595376" cy="830997"/>
          </a:xfrm>
          <a:prstGeom prst="rect">
            <a:avLst/>
          </a:prstGeom>
          <a:solidFill>
            <a:srgbClr val="FFFF00"/>
          </a:solidFill>
          <a:ln w="25400">
            <a:solidFill>
              <a:schemeClr val="accent1"/>
            </a:solidFill>
          </a:ln>
        </p:spPr>
        <p:txBody>
          <a:bodyPr wrap="square">
            <a:spAutoFit/>
          </a:bodyPr>
          <a:lstStyle/>
          <a:p>
            <a:pPr algn="ctr"/>
            <a:r>
              <a:rPr lang="en-US" sz="2400" dirty="0"/>
              <a:t>Sequence of</a:t>
            </a:r>
            <a:br>
              <a:rPr lang="en-US" sz="2400" dirty="0"/>
            </a:br>
            <a:r>
              <a:rPr lang="en-US" sz="2400" dirty="0"/>
              <a:t>one-hot vectors</a:t>
            </a:r>
          </a:p>
        </p:txBody>
      </p:sp>
      <mc:AlternateContent xmlns:mc="http://schemas.openxmlformats.org/markup-compatibility/2006" xmlns:a14="http://schemas.microsoft.com/office/drawing/2010/main">
        <mc:Choice Requires="a14">
          <p:sp>
            <p:nvSpPr>
              <p:cNvPr id="12" name="TextBox 11"/>
              <p:cNvSpPr txBox="1"/>
              <p:nvPr/>
            </p:nvSpPr>
            <p:spPr>
              <a:xfrm>
                <a:off x="3981244" y="2743200"/>
                <a:ext cx="638957" cy="3955378"/>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d>
                        <m:dPr>
                          <m:begChr m:val="["/>
                          <m:endChr m:val="]"/>
                          <m:ctrlPr>
                            <a:rPr lang="en-US" sz="2400" i="1" smtClean="0">
                              <a:latin typeface="Cambria Math" panose="02040503050406030204" pitchFamily="18" charset="0"/>
                            </a:rPr>
                          </m:ctrlPr>
                        </m:dPr>
                        <m:e>
                          <m:eqArr>
                            <m:eqArrPr>
                              <m:ctrlPr>
                                <a:rPr lang="en-US" sz="2400" i="1">
                                  <a:latin typeface="Cambria Math" panose="02040503050406030204" pitchFamily="18" charset="0"/>
                                </a:rPr>
                              </m:ctrlPr>
                            </m:eqArrPr>
                            <m:e>
                              <m:r>
                                <a:rPr lang="en-US" sz="2400" b="0" i="1" smtClean="0">
                                  <a:solidFill>
                                    <a:srgbClr val="FF0000"/>
                                  </a:solidFill>
                                  <a:latin typeface="Cambria Math" panose="02040503050406030204" pitchFamily="18" charset="0"/>
                                </a:rPr>
                                <m:t>1</m:t>
                              </m:r>
                            </m:e>
                            <m:e>
                              <m:r>
                                <a:rPr lang="en-US" sz="2400" i="1">
                                  <a:latin typeface="Cambria Math" panose="02040503050406030204" pitchFamily="18" charset="0"/>
                                </a:rPr>
                                <m:t>0</m:t>
                              </m:r>
                            </m:e>
                            <m:e>
                              <m:r>
                                <a:rPr lang="en-US" sz="2400" b="0" i="1" smtClean="0">
                                  <a:latin typeface="Cambria Math" panose="02040503050406030204" pitchFamily="18" charset="0"/>
                                </a:rPr>
                                <m:t>1</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1</m:t>
                              </m:r>
                            </m:e>
                            <m:e>
                              <m:r>
                                <a:rPr lang="en-US" sz="2400" b="0" i="1" smtClean="0">
                                  <a:latin typeface="Cambria Math" panose="02040503050406030204" pitchFamily="18" charset="0"/>
                                </a:rPr>
                                <m:t>1</m:t>
                              </m:r>
                            </m:e>
                            <m:e>
                              <m:r>
                                <a:rPr lang="en-US" sz="2400" i="1">
                                  <a:latin typeface="Cambria Math" panose="02040503050406030204" pitchFamily="18" charset="0"/>
                                </a:rPr>
                                <m:t>0</m:t>
                              </m:r>
                            </m:e>
                            <m:e>
                              <m:r>
                                <a:rPr lang="en-US" sz="2400" b="0" i="1" smtClean="0">
                                  <a:latin typeface="Cambria Math" panose="02040503050406030204" pitchFamily="18" charset="0"/>
                                </a:rPr>
                                <m:t>1</m:t>
                              </m:r>
                            </m:e>
                          </m:eqArr>
                        </m:e>
                      </m:d>
                    </m:oMath>
                  </m:oMathPara>
                </a14:m>
                <a:endParaRPr lang="en-US" sz="2400" dirty="0"/>
              </a:p>
            </p:txBody>
          </p:sp>
        </mc:Choice>
        <mc:Fallback xmlns="">
          <p:sp>
            <p:nvSpPr>
              <p:cNvPr id="12" name="TextBox 11"/>
              <p:cNvSpPr txBox="1">
                <a:spLocks noRot="1" noChangeAspect="1" noMove="1" noResize="1" noEditPoints="1" noAdjustHandles="1" noChangeArrowheads="1" noChangeShapeType="1" noTextEdit="1"/>
              </p:cNvSpPr>
              <p:nvPr/>
            </p:nvSpPr>
            <p:spPr>
              <a:xfrm>
                <a:off x="3981244" y="2743200"/>
                <a:ext cx="638957" cy="3955378"/>
              </a:xfrm>
              <a:prstGeom prst="rect">
                <a:avLst/>
              </a:prstGeom>
              <a:blipFill>
                <a:blip r:embed="rId4"/>
                <a:stretch>
                  <a:fillRect/>
                </a:stretch>
              </a:blipFill>
            </p:spPr>
            <p:txBody>
              <a:bodyPr/>
              <a:lstStyle/>
              <a:p>
                <a:r>
                  <a:rPr lang="en-US">
                    <a:noFill/>
                  </a:rPr>
                  <a:t> </a:t>
                </a:r>
              </a:p>
            </p:txBody>
          </p:sp>
        </mc:Fallback>
      </mc:AlternateContent>
      <p:sp>
        <p:nvSpPr>
          <p:cNvPr id="15" name="Rectangle 14"/>
          <p:cNvSpPr/>
          <p:nvPr/>
        </p:nvSpPr>
        <p:spPr>
          <a:xfrm>
            <a:off x="3352800" y="1870697"/>
            <a:ext cx="1895847" cy="830997"/>
          </a:xfrm>
          <a:prstGeom prst="rect">
            <a:avLst/>
          </a:prstGeom>
          <a:solidFill>
            <a:srgbClr val="FFFF00"/>
          </a:solidFill>
          <a:ln w="25400">
            <a:solidFill>
              <a:schemeClr val="accent1"/>
            </a:solidFill>
          </a:ln>
        </p:spPr>
        <p:txBody>
          <a:bodyPr wrap="square">
            <a:spAutoFit/>
          </a:bodyPr>
          <a:lstStyle/>
          <a:p>
            <a:pPr algn="ctr"/>
            <a:r>
              <a:rPr lang="en-US" sz="2400" dirty="0"/>
              <a:t>Bag-of-words vector</a:t>
            </a:r>
          </a:p>
        </p:txBody>
      </p:sp>
    </p:spTree>
    <p:extLst>
      <p:ext uri="{BB962C8B-B14F-4D97-AF65-F5344CB8AC3E}">
        <p14:creationId xmlns:p14="http://schemas.microsoft.com/office/powerpoint/2010/main" val="316199645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Bag of Words (</a:t>
            </a:r>
            <a:r>
              <a:rPr lang="en-US" dirty="0" err="1"/>
              <a:t>BoW</a:t>
            </a:r>
            <a:r>
              <a:rPr lang="en-US" dirty="0"/>
              <a:t>)</a:t>
            </a:r>
          </a:p>
        </p:txBody>
      </p:sp>
      <p:sp>
        <p:nvSpPr>
          <p:cNvPr id="3" name="Content Placeholder 2"/>
          <p:cNvSpPr>
            <a:spLocks noGrp="1"/>
          </p:cNvSpPr>
          <p:nvPr>
            <p:ph idx="1"/>
          </p:nvPr>
        </p:nvSpPr>
        <p:spPr>
          <a:xfrm>
            <a:off x="5334000" y="1240668"/>
            <a:ext cx="3657600" cy="5029200"/>
          </a:xfrm>
        </p:spPr>
        <p:txBody>
          <a:bodyPr/>
          <a:lstStyle/>
          <a:p>
            <a:r>
              <a:rPr lang="en-US" sz="2000" dirty="0"/>
              <a:t>For example: to determine the value at position 1 (using Python-style indexing) of the </a:t>
            </a:r>
            <a:r>
              <a:rPr lang="en-US" sz="2000" dirty="0" err="1"/>
              <a:t>BoW</a:t>
            </a:r>
            <a:r>
              <a:rPr lang="en-US" sz="2000" dirty="0"/>
              <a:t> vector, we look at row 1 of the 2D matrix of one-hot vectors.</a:t>
            </a:r>
          </a:p>
          <a:p>
            <a:r>
              <a:rPr lang="en-US" sz="2000" dirty="0"/>
              <a:t>All values in that row are equal to zero, so we put a zero in that position in the </a:t>
            </a:r>
            <a:r>
              <a:rPr lang="en-US" sz="2000" dirty="0" err="1"/>
              <a:t>BoW</a:t>
            </a:r>
            <a:r>
              <a:rPr lang="en-US" sz="2000" dirty="0"/>
              <a:t> vector.</a:t>
            </a:r>
          </a:p>
        </p:txBody>
      </p:sp>
      <p:sp>
        <p:nvSpPr>
          <p:cNvPr id="4" name="Slide Number Placeholder 3"/>
          <p:cNvSpPr>
            <a:spLocks noGrp="1"/>
          </p:cNvSpPr>
          <p:nvPr>
            <p:ph type="sldNum" sz="quarter" idx="12"/>
          </p:nvPr>
        </p:nvSpPr>
        <p:spPr/>
        <p:txBody>
          <a:bodyPr/>
          <a:lstStyle/>
          <a:p>
            <a:fld id="{B6F15528-21DE-4FAA-801E-634DDDAF4B2B}" type="slidenum">
              <a:rPr lang="en-US" smtClean="0"/>
              <a:pPr/>
              <a:t>31</a:t>
            </a:fld>
            <a:endParaRPr lang="en-US" dirty="0"/>
          </a:p>
        </p:txBody>
      </p:sp>
      <mc:AlternateContent xmlns:mc="http://schemas.openxmlformats.org/markup-compatibility/2006" xmlns:a14="http://schemas.microsoft.com/office/drawing/2010/main">
        <mc:Choice Requires="a14">
          <p:sp>
            <p:nvSpPr>
              <p:cNvPr id="10" name="TextBox 9"/>
              <p:cNvSpPr txBox="1"/>
              <p:nvPr/>
            </p:nvSpPr>
            <p:spPr>
              <a:xfrm>
                <a:off x="76200" y="2743200"/>
                <a:ext cx="3419847" cy="3955378"/>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d>
                        <m:dPr>
                          <m:ctrlPr>
                            <a:rPr lang="en-US" sz="2400" i="1" smtClean="0">
                              <a:latin typeface="Cambria Math" panose="02040503050406030204" pitchFamily="18" charset="0"/>
                            </a:rPr>
                          </m:ctrlPr>
                        </m:dPr>
                        <m:e>
                          <m:d>
                            <m:dPr>
                              <m:begChr m:val="["/>
                              <m:endChr m:val="]"/>
                              <m:ctrlPr>
                                <a:rPr lang="en-US" sz="2400" i="1">
                                  <a:latin typeface="Cambria Math" panose="02040503050406030204" pitchFamily="18" charset="0"/>
                                </a:rPr>
                              </m:ctrlPr>
                            </m:dPr>
                            <m:e>
                              <m:eqArr>
                                <m:eqArrPr>
                                  <m:ctrlPr>
                                    <a:rPr lang="en-US" sz="2400" i="1">
                                      <a:latin typeface="Cambria Math" panose="02040503050406030204" pitchFamily="18" charset="0"/>
                                    </a:rPr>
                                  </m:ctrlPr>
                                </m:eqArrPr>
                                <m:e>
                                  <m:r>
                                    <a:rPr lang="en-US" sz="2400" i="1">
                                      <a:latin typeface="Cambria Math" panose="02040503050406030204" pitchFamily="18" charset="0"/>
                                    </a:rPr>
                                    <m:t>0</m:t>
                                  </m:r>
                                </m:e>
                                <m:e>
                                  <m:r>
                                    <a:rPr lang="en-US" sz="2400" i="1" smtClean="0">
                                      <a:solidFill>
                                        <a:srgbClr val="FF0000"/>
                                      </a:solidFill>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1</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qArr>
                            </m:e>
                          </m:d>
                          <m:r>
                            <a:rPr lang="en-US" sz="2400" i="1">
                              <a:latin typeface="Cambria Math" panose="02040503050406030204" pitchFamily="18" charset="0"/>
                            </a:rPr>
                            <m:t>,</m:t>
                          </m:r>
                          <m:d>
                            <m:dPr>
                              <m:begChr m:val="["/>
                              <m:endChr m:val="]"/>
                              <m:ctrlPr>
                                <a:rPr lang="en-US" sz="2400" i="1">
                                  <a:latin typeface="Cambria Math" panose="02040503050406030204" pitchFamily="18" charset="0"/>
                                </a:rPr>
                              </m:ctrlPr>
                            </m:dPr>
                            <m:e>
                              <m:eqArr>
                                <m:eqArrPr>
                                  <m:ctrlPr>
                                    <a:rPr lang="en-US" sz="2400" i="1">
                                      <a:latin typeface="Cambria Math" panose="02040503050406030204" pitchFamily="18" charset="0"/>
                                    </a:rPr>
                                  </m:ctrlPr>
                                </m:eqArrPr>
                                <m:e>
                                  <m:r>
                                    <a:rPr lang="en-US" sz="2400" b="0" i="1" smtClean="0">
                                      <a:latin typeface="Cambria Math" panose="02040503050406030204" pitchFamily="18" charset="0"/>
                                    </a:rPr>
                                    <m:t>1</m:t>
                                  </m:r>
                                </m:e>
                                <m:e>
                                  <m:r>
                                    <a:rPr lang="en-US" sz="2400" i="1" smtClean="0">
                                      <a:solidFill>
                                        <a:srgbClr val="FF0000"/>
                                      </a:solidFill>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b="0" i="1" smtClean="0">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qArr>
                            </m:e>
                          </m:d>
                          <m:r>
                            <a:rPr lang="en-US" sz="2400" i="1">
                              <a:latin typeface="Cambria Math" panose="02040503050406030204" pitchFamily="18" charset="0"/>
                            </a:rPr>
                            <m:t>,</m:t>
                          </m:r>
                          <m:d>
                            <m:dPr>
                              <m:begChr m:val="["/>
                              <m:endChr m:val="]"/>
                              <m:ctrlPr>
                                <a:rPr lang="en-US" sz="2400" i="1">
                                  <a:latin typeface="Cambria Math" panose="02040503050406030204" pitchFamily="18" charset="0"/>
                                </a:rPr>
                              </m:ctrlPr>
                            </m:dPr>
                            <m:e>
                              <m:eqArr>
                                <m:eqArrPr>
                                  <m:ctrlPr>
                                    <a:rPr lang="en-US" sz="2400" i="1">
                                      <a:latin typeface="Cambria Math" panose="02040503050406030204" pitchFamily="18" charset="0"/>
                                    </a:rPr>
                                  </m:ctrlPr>
                                </m:eqArrPr>
                                <m:e>
                                  <m:r>
                                    <a:rPr lang="en-US" sz="2400" i="1">
                                      <a:latin typeface="Cambria Math" panose="02040503050406030204" pitchFamily="18" charset="0"/>
                                    </a:rPr>
                                    <m:t>0</m:t>
                                  </m:r>
                                </m:e>
                                <m:e>
                                  <m:r>
                                    <a:rPr lang="en-US" sz="2400" i="1" smtClean="0">
                                      <a:solidFill>
                                        <a:srgbClr val="FF0000"/>
                                      </a:solidFill>
                                      <a:latin typeface="Cambria Math" panose="02040503050406030204" pitchFamily="18" charset="0"/>
                                    </a:rPr>
                                    <m:t>0</m:t>
                                  </m:r>
                                </m:e>
                                <m:e>
                                  <m:r>
                                    <a:rPr lang="en-US" sz="2400" b="0" i="1" smtClean="0">
                                      <a:latin typeface="Cambria Math" panose="02040503050406030204" pitchFamily="18" charset="0"/>
                                    </a:rPr>
                                    <m:t>1</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b="0" i="1" smtClean="0">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qArr>
                            </m:e>
                          </m:d>
                          <m:r>
                            <a:rPr lang="en-US" sz="2400" i="1">
                              <a:latin typeface="Cambria Math" panose="02040503050406030204" pitchFamily="18" charset="0"/>
                            </a:rPr>
                            <m:t>,</m:t>
                          </m:r>
                          <m:d>
                            <m:dPr>
                              <m:begChr m:val="["/>
                              <m:endChr m:val="]"/>
                              <m:ctrlPr>
                                <a:rPr lang="en-US" sz="2400" i="1">
                                  <a:latin typeface="Cambria Math" panose="02040503050406030204" pitchFamily="18" charset="0"/>
                                </a:rPr>
                              </m:ctrlPr>
                            </m:dPr>
                            <m:e>
                              <m:eqArr>
                                <m:eqArrPr>
                                  <m:ctrlPr>
                                    <a:rPr lang="en-US" sz="2400" i="1">
                                      <a:latin typeface="Cambria Math" panose="02040503050406030204" pitchFamily="18" charset="0"/>
                                    </a:rPr>
                                  </m:ctrlPr>
                                </m:eqArrPr>
                                <m:e>
                                  <m:r>
                                    <a:rPr lang="en-US" sz="2400" i="1">
                                      <a:latin typeface="Cambria Math" panose="02040503050406030204" pitchFamily="18" charset="0"/>
                                    </a:rPr>
                                    <m:t>0</m:t>
                                  </m:r>
                                </m:e>
                                <m:e>
                                  <m:r>
                                    <a:rPr lang="en-US" sz="2400" i="1" smtClean="0">
                                      <a:solidFill>
                                        <a:srgbClr val="FF0000"/>
                                      </a:solidFill>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b="0" i="1" smtClean="0">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b="0" i="1" smtClean="0">
                                      <a:latin typeface="Cambria Math" panose="02040503050406030204" pitchFamily="18" charset="0"/>
                                    </a:rPr>
                                    <m:t>1</m:t>
                                  </m:r>
                                </m:e>
                              </m:eqArr>
                            </m:e>
                          </m:d>
                          <m:r>
                            <a:rPr lang="en-US" sz="2400" i="1">
                              <a:latin typeface="Cambria Math" panose="02040503050406030204" pitchFamily="18" charset="0"/>
                            </a:rPr>
                            <m:t>,</m:t>
                          </m:r>
                          <m:d>
                            <m:dPr>
                              <m:begChr m:val="["/>
                              <m:endChr m:val="]"/>
                              <m:ctrlPr>
                                <a:rPr lang="en-US" sz="2400" i="1">
                                  <a:latin typeface="Cambria Math" panose="02040503050406030204" pitchFamily="18" charset="0"/>
                                </a:rPr>
                              </m:ctrlPr>
                            </m:dPr>
                            <m:e>
                              <m:eqArr>
                                <m:eqArrPr>
                                  <m:ctrlPr>
                                    <a:rPr lang="en-US" sz="2400" i="1">
                                      <a:latin typeface="Cambria Math" panose="02040503050406030204" pitchFamily="18" charset="0"/>
                                    </a:rPr>
                                  </m:ctrlPr>
                                </m:eqArrPr>
                                <m:e>
                                  <m:r>
                                    <a:rPr lang="en-US" sz="2400" i="1">
                                      <a:latin typeface="Cambria Math" panose="02040503050406030204" pitchFamily="18" charset="0"/>
                                    </a:rPr>
                                    <m:t>0</m:t>
                                  </m:r>
                                </m:e>
                                <m:e>
                                  <m:r>
                                    <a:rPr lang="en-US" sz="2400" i="1" smtClean="0">
                                      <a:solidFill>
                                        <a:srgbClr val="FF0000"/>
                                      </a:solidFill>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b="0" i="1" smtClean="0">
                                      <a:latin typeface="Cambria Math" panose="02040503050406030204" pitchFamily="18" charset="0"/>
                                    </a:rPr>
                                    <m:t>0</m:t>
                                  </m:r>
                                </m:e>
                                <m:e>
                                  <m:r>
                                    <a:rPr lang="en-US" sz="2400" b="0" i="1" smtClean="0">
                                      <a:latin typeface="Cambria Math" panose="02040503050406030204" pitchFamily="18" charset="0"/>
                                    </a:rPr>
                                    <m:t>1</m:t>
                                  </m:r>
                                </m:e>
                                <m:e>
                                  <m:r>
                                    <a:rPr lang="en-US" sz="2400" i="1">
                                      <a:latin typeface="Cambria Math" panose="02040503050406030204" pitchFamily="18" charset="0"/>
                                    </a:rPr>
                                    <m:t>0</m:t>
                                  </m:r>
                                </m:e>
                                <m:e>
                                  <m:r>
                                    <a:rPr lang="en-US" sz="2400" i="1">
                                      <a:latin typeface="Cambria Math" panose="02040503050406030204" pitchFamily="18" charset="0"/>
                                    </a:rPr>
                                    <m:t>0</m:t>
                                  </m:r>
                                </m:e>
                              </m:eqArr>
                            </m:e>
                          </m:d>
                        </m:e>
                      </m:d>
                    </m:oMath>
                  </m:oMathPara>
                </a14:m>
                <a:endParaRPr lang="en-US" sz="2400" dirty="0"/>
              </a:p>
            </p:txBody>
          </p:sp>
        </mc:Choice>
        <mc:Fallback xmlns="">
          <p:sp>
            <p:nvSpPr>
              <p:cNvPr id="10" name="TextBox 9"/>
              <p:cNvSpPr txBox="1">
                <a:spLocks noRot="1" noChangeAspect="1" noMove="1" noResize="1" noEditPoints="1" noAdjustHandles="1" noChangeArrowheads="1" noChangeShapeType="1" noTextEdit="1"/>
              </p:cNvSpPr>
              <p:nvPr/>
            </p:nvSpPr>
            <p:spPr>
              <a:xfrm>
                <a:off x="76200" y="2743200"/>
                <a:ext cx="3419847" cy="3955378"/>
              </a:xfrm>
              <a:prstGeom prst="rect">
                <a:avLst/>
              </a:prstGeom>
              <a:blipFill>
                <a:blip r:embed="rId3"/>
                <a:stretch>
                  <a:fillRect/>
                </a:stretch>
              </a:blipFill>
            </p:spPr>
            <p:txBody>
              <a:bodyPr/>
              <a:lstStyle/>
              <a:p>
                <a:r>
                  <a:rPr lang="en-US">
                    <a:noFill/>
                  </a:rPr>
                  <a:t> </a:t>
                </a:r>
              </a:p>
            </p:txBody>
          </p:sp>
        </mc:Fallback>
      </mc:AlternateContent>
      <p:sp>
        <p:nvSpPr>
          <p:cNvPr id="11" name="Rectangle 10"/>
          <p:cNvSpPr/>
          <p:nvPr/>
        </p:nvSpPr>
        <p:spPr>
          <a:xfrm>
            <a:off x="381000" y="1863675"/>
            <a:ext cx="2595376" cy="830997"/>
          </a:xfrm>
          <a:prstGeom prst="rect">
            <a:avLst/>
          </a:prstGeom>
          <a:solidFill>
            <a:srgbClr val="FFFF00"/>
          </a:solidFill>
          <a:ln w="25400">
            <a:solidFill>
              <a:schemeClr val="accent1"/>
            </a:solidFill>
          </a:ln>
        </p:spPr>
        <p:txBody>
          <a:bodyPr wrap="square">
            <a:spAutoFit/>
          </a:bodyPr>
          <a:lstStyle/>
          <a:p>
            <a:pPr algn="ctr"/>
            <a:r>
              <a:rPr lang="en-US" sz="2400" dirty="0"/>
              <a:t>Sequence of</a:t>
            </a:r>
            <a:br>
              <a:rPr lang="en-US" sz="2400" dirty="0"/>
            </a:br>
            <a:r>
              <a:rPr lang="en-US" sz="2400" dirty="0"/>
              <a:t>one-hot vectors</a:t>
            </a:r>
          </a:p>
        </p:txBody>
      </p:sp>
      <mc:AlternateContent xmlns:mc="http://schemas.openxmlformats.org/markup-compatibility/2006" xmlns:a14="http://schemas.microsoft.com/office/drawing/2010/main">
        <mc:Choice Requires="a14">
          <p:sp>
            <p:nvSpPr>
              <p:cNvPr id="12" name="TextBox 11"/>
              <p:cNvSpPr txBox="1"/>
              <p:nvPr/>
            </p:nvSpPr>
            <p:spPr>
              <a:xfrm>
                <a:off x="3981244" y="2743200"/>
                <a:ext cx="638957" cy="3955378"/>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d>
                        <m:dPr>
                          <m:begChr m:val="["/>
                          <m:endChr m:val="]"/>
                          <m:ctrlPr>
                            <a:rPr lang="en-US" sz="2400" i="1" smtClean="0">
                              <a:latin typeface="Cambria Math" panose="02040503050406030204" pitchFamily="18" charset="0"/>
                            </a:rPr>
                          </m:ctrlPr>
                        </m:dPr>
                        <m:e>
                          <m:eqArr>
                            <m:eqArrPr>
                              <m:ctrlPr>
                                <a:rPr lang="en-US" sz="2400" i="1">
                                  <a:latin typeface="Cambria Math" panose="02040503050406030204" pitchFamily="18" charset="0"/>
                                </a:rPr>
                              </m:ctrlPr>
                            </m:eqArrPr>
                            <m:e>
                              <m:r>
                                <a:rPr lang="en-US" sz="2400" b="0" i="1" smtClean="0">
                                  <a:latin typeface="Cambria Math" panose="02040503050406030204" pitchFamily="18" charset="0"/>
                                </a:rPr>
                                <m:t>1</m:t>
                              </m:r>
                            </m:e>
                            <m:e>
                              <m:r>
                                <a:rPr lang="en-US" sz="2400" i="1" smtClean="0">
                                  <a:solidFill>
                                    <a:srgbClr val="FF0000"/>
                                  </a:solidFill>
                                  <a:latin typeface="Cambria Math" panose="02040503050406030204" pitchFamily="18" charset="0"/>
                                </a:rPr>
                                <m:t>0</m:t>
                              </m:r>
                            </m:e>
                            <m:e>
                              <m:r>
                                <a:rPr lang="en-US" sz="2400" b="0" i="1" smtClean="0">
                                  <a:latin typeface="Cambria Math" panose="02040503050406030204" pitchFamily="18" charset="0"/>
                                </a:rPr>
                                <m:t>1</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0</m:t>
                              </m:r>
                            </m:e>
                            <m:e>
                              <m:r>
                                <a:rPr lang="en-US" sz="2400" i="1">
                                  <a:latin typeface="Cambria Math" panose="02040503050406030204" pitchFamily="18" charset="0"/>
                                </a:rPr>
                                <m:t>1</m:t>
                              </m:r>
                            </m:e>
                            <m:e>
                              <m:r>
                                <a:rPr lang="en-US" sz="2400" b="0" i="1" smtClean="0">
                                  <a:latin typeface="Cambria Math" panose="02040503050406030204" pitchFamily="18" charset="0"/>
                                </a:rPr>
                                <m:t>1</m:t>
                              </m:r>
                            </m:e>
                            <m:e>
                              <m:r>
                                <a:rPr lang="en-US" sz="2400" i="1">
                                  <a:latin typeface="Cambria Math" panose="02040503050406030204" pitchFamily="18" charset="0"/>
                                </a:rPr>
                                <m:t>0</m:t>
                              </m:r>
                            </m:e>
                            <m:e>
                              <m:r>
                                <a:rPr lang="en-US" sz="2400" b="0" i="1" smtClean="0">
                                  <a:latin typeface="Cambria Math" panose="02040503050406030204" pitchFamily="18" charset="0"/>
                                </a:rPr>
                                <m:t>1</m:t>
                              </m:r>
                            </m:e>
                          </m:eqArr>
                        </m:e>
                      </m:d>
                    </m:oMath>
                  </m:oMathPara>
                </a14:m>
                <a:endParaRPr lang="en-US" sz="2400" dirty="0"/>
              </a:p>
            </p:txBody>
          </p:sp>
        </mc:Choice>
        <mc:Fallback xmlns="">
          <p:sp>
            <p:nvSpPr>
              <p:cNvPr id="12" name="TextBox 11"/>
              <p:cNvSpPr txBox="1">
                <a:spLocks noRot="1" noChangeAspect="1" noMove="1" noResize="1" noEditPoints="1" noAdjustHandles="1" noChangeArrowheads="1" noChangeShapeType="1" noTextEdit="1"/>
              </p:cNvSpPr>
              <p:nvPr/>
            </p:nvSpPr>
            <p:spPr>
              <a:xfrm>
                <a:off x="3981244" y="2743200"/>
                <a:ext cx="638957" cy="3955378"/>
              </a:xfrm>
              <a:prstGeom prst="rect">
                <a:avLst/>
              </a:prstGeom>
              <a:blipFill>
                <a:blip r:embed="rId4"/>
                <a:stretch>
                  <a:fillRect/>
                </a:stretch>
              </a:blipFill>
            </p:spPr>
            <p:txBody>
              <a:bodyPr/>
              <a:lstStyle/>
              <a:p>
                <a:r>
                  <a:rPr lang="en-US">
                    <a:noFill/>
                  </a:rPr>
                  <a:t> </a:t>
                </a:r>
              </a:p>
            </p:txBody>
          </p:sp>
        </mc:Fallback>
      </mc:AlternateContent>
      <p:sp>
        <p:nvSpPr>
          <p:cNvPr id="15" name="Rectangle 14"/>
          <p:cNvSpPr/>
          <p:nvPr/>
        </p:nvSpPr>
        <p:spPr>
          <a:xfrm>
            <a:off x="3352800" y="1870697"/>
            <a:ext cx="1895847" cy="830997"/>
          </a:xfrm>
          <a:prstGeom prst="rect">
            <a:avLst/>
          </a:prstGeom>
          <a:solidFill>
            <a:srgbClr val="FFFF00"/>
          </a:solidFill>
          <a:ln w="25400">
            <a:solidFill>
              <a:schemeClr val="accent1"/>
            </a:solidFill>
          </a:ln>
        </p:spPr>
        <p:txBody>
          <a:bodyPr wrap="square">
            <a:spAutoFit/>
          </a:bodyPr>
          <a:lstStyle/>
          <a:p>
            <a:pPr algn="ctr"/>
            <a:r>
              <a:rPr lang="en-US" sz="2400" dirty="0"/>
              <a:t>Bag-of-words vector</a:t>
            </a:r>
          </a:p>
        </p:txBody>
      </p:sp>
    </p:spTree>
    <p:extLst>
      <p:ext uri="{BB962C8B-B14F-4D97-AF65-F5344CB8AC3E}">
        <p14:creationId xmlns:p14="http://schemas.microsoft.com/office/powerpoint/2010/main" val="242632858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Bag of Words (</a:t>
            </a:r>
            <a:r>
              <a:rPr lang="en-US" dirty="0" err="1"/>
              <a:t>BoW</a:t>
            </a:r>
            <a:r>
              <a:rPr lang="en-US" dirty="0"/>
              <a:t>)</a:t>
            </a:r>
          </a:p>
        </p:txBody>
      </p:sp>
      <p:sp>
        <p:nvSpPr>
          <p:cNvPr id="3" name="Content Placeholder 2"/>
          <p:cNvSpPr>
            <a:spLocks noGrp="1"/>
          </p:cNvSpPr>
          <p:nvPr>
            <p:ph idx="1"/>
          </p:nvPr>
        </p:nvSpPr>
        <p:spPr/>
        <p:txBody>
          <a:bodyPr/>
          <a:lstStyle/>
          <a:p>
            <a:r>
              <a:rPr lang="en-US" sz="2400" dirty="0"/>
              <a:t>There are pros and cons of sequences of one-hot vectors and </a:t>
            </a:r>
            <a:r>
              <a:rPr lang="en-US" sz="2400" dirty="0" err="1"/>
              <a:t>BoW</a:t>
            </a:r>
            <a:r>
              <a:rPr lang="en-US" sz="2400" dirty="0"/>
              <a:t> vectors.</a:t>
            </a:r>
          </a:p>
          <a:p>
            <a:r>
              <a:rPr lang="en-US" sz="2400" dirty="0"/>
              <a:t>A </a:t>
            </a:r>
            <a:r>
              <a:rPr lang="en-US" sz="2400" dirty="0" err="1"/>
              <a:t>BoW</a:t>
            </a:r>
            <a:r>
              <a:rPr lang="en-US" sz="2400" dirty="0"/>
              <a:t> vector is more compact. Neural network training is faster and easier when the input sizes are smaller.</a:t>
            </a:r>
          </a:p>
          <a:p>
            <a:r>
              <a:rPr lang="en-US" sz="2400" dirty="0"/>
              <a:t>However, a </a:t>
            </a:r>
            <a:r>
              <a:rPr lang="en-US" sz="2400" dirty="0" err="1"/>
              <a:t>BoW</a:t>
            </a:r>
            <a:r>
              <a:rPr lang="en-US" sz="2400" dirty="0"/>
              <a:t> vector does not “remember” the order of the words in the original sentence.</a:t>
            </a:r>
          </a:p>
          <a:p>
            <a:r>
              <a:rPr lang="en-US" sz="2400" dirty="0"/>
              <a:t>Consider the sentences</a:t>
            </a:r>
          </a:p>
          <a:p>
            <a:pPr marL="0" indent="0">
              <a:buNone/>
            </a:pPr>
            <a:r>
              <a:rPr lang="en-US" sz="2000" dirty="0"/>
              <a:t>“Mary drove Tom home.”</a:t>
            </a:r>
          </a:p>
          <a:p>
            <a:pPr marL="0" indent="0">
              <a:buNone/>
            </a:pPr>
            <a:r>
              <a:rPr lang="en-US" sz="2000" dirty="0"/>
              <a:t>“Tom drove Mary home.”</a:t>
            </a:r>
          </a:p>
          <a:p>
            <a:pPr lvl="0"/>
            <a:r>
              <a:rPr lang="en-US" sz="2400" dirty="0">
                <a:solidFill>
                  <a:prstClr val="black"/>
                </a:solidFill>
              </a:rPr>
              <a:t>If we represent each sentence as a sequence of one-hot vectors, the two representations will be different.</a:t>
            </a:r>
          </a:p>
          <a:p>
            <a:r>
              <a:rPr lang="en-US" sz="2400" dirty="0">
                <a:solidFill>
                  <a:prstClr val="black"/>
                </a:solidFill>
              </a:rPr>
              <a:t>If we represent each sentence as a bag-of-words vector, the two representations will be the same.</a:t>
            </a:r>
          </a:p>
        </p:txBody>
      </p:sp>
      <p:sp>
        <p:nvSpPr>
          <p:cNvPr id="4" name="Slide Number Placeholder 3"/>
          <p:cNvSpPr>
            <a:spLocks noGrp="1"/>
          </p:cNvSpPr>
          <p:nvPr>
            <p:ph type="sldNum" sz="quarter" idx="12"/>
          </p:nvPr>
        </p:nvSpPr>
        <p:spPr/>
        <p:txBody>
          <a:bodyPr/>
          <a:lstStyle/>
          <a:p>
            <a:fld id="{B6F15528-21DE-4FAA-801E-634DDDAF4B2B}" type="slidenum">
              <a:rPr lang="en-US" smtClean="0"/>
              <a:pPr/>
              <a:t>32</a:t>
            </a:fld>
            <a:endParaRPr lang="en-US" dirty="0"/>
          </a:p>
        </p:txBody>
      </p:sp>
    </p:spTree>
    <p:extLst>
      <p:ext uri="{BB962C8B-B14F-4D97-AF65-F5344CB8AC3E}">
        <p14:creationId xmlns:p14="http://schemas.microsoft.com/office/powerpoint/2010/main" val="6013805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 Example of Text Classification</a:t>
            </a:r>
          </a:p>
        </p:txBody>
      </p:sp>
      <p:sp>
        <p:nvSpPr>
          <p:cNvPr id="3" name="Content Placeholder 2"/>
          <p:cNvSpPr>
            <a:spLocks noGrp="1"/>
          </p:cNvSpPr>
          <p:nvPr>
            <p:ph idx="1"/>
          </p:nvPr>
        </p:nvSpPr>
        <p:spPr/>
        <p:txBody>
          <a:bodyPr/>
          <a:lstStyle/>
          <a:p>
            <a:r>
              <a:rPr lang="en-US" sz="2400" dirty="0">
                <a:solidFill>
                  <a:prstClr val="black"/>
                </a:solidFill>
              </a:rPr>
              <a:t>Our first case study for text processing will be classifying movie reviews as “positive or negative”.</a:t>
            </a:r>
          </a:p>
          <a:p>
            <a:pPr lvl="1"/>
            <a:r>
              <a:rPr lang="en-US" sz="2000" dirty="0">
                <a:solidFill>
                  <a:prstClr val="black"/>
                </a:solidFill>
              </a:rPr>
              <a:t>This is a text classification problem.</a:t>
            </a:r>
          </a:p>
          <a:p>
            <a:r>
              <a:rPr lang="en-US" sz="2400" dirty="0">
                <a:solidFill>
                  <a:prstClr val="black"/>
                </a:solidFill>
              </a:rPr>
              <a:t>We will use the Large Movie Review Dataset. 25,000 IMDB reviews for training, 25,000 for testing.</a:t>
            </a:r>
          </a:p>
          <a:p>
            <a:r>
              <a:rPr lang="en-US" sz="2400" dirty="0"/>
              <a:t>Here is an example of a positive review, that we saw earlier.</a:t>
            </a:r>
          </a:p>
          <a:p>
            <a:pPr marL="0" indent="0">
              <a:buNone/>
            </a:pPr>
            <a:endParaRPr lang="en-US" sz="1000" dirty="0"/>
          </a:p>
          <a:p>
            <a:pPr marL="0" indent="0">
              <a:buNone/>
            </a:pPr>
            <a:r>
              <a:rPr lang="en-US" sz="2000" dirty="0"/>
              <a:t>“Very good drama although it appeared to have a few blank areas leaving the viewers to fill in the action for themselves. I can imagine life being this way for someone who can neither read nor write. This film simply smacked of the real world: the wife who is suddenly the sole supporter, the live-in relatives and their quarrels, the troubled child who gets knocked up and then, typically, drops out of school, a jackass husband who takes the nest egg and buys beer with it. 2 thumbs up.”</a:t>
            </a:r>
          </a:p>
          <a:p>
            <a:pPr marL="0" indent="0">
              <a:buNone/>
            </a:pPr>
            <a:endParaRPr lang="en-US" sz="1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33</a:t>
            </a:fld>
            <a:endParaRPr lang="en-US" dirty="0"/>
          </a:p>
        </p:txBody>
      </p:sp>
    </p:spTree>
    <p:extLst>
      <p:ext uri="{BB962C8B-B14F-4D97-AF65-F5344CB8AC3E}">
        <p14:creationId xmlns:p14="http://schemas.microsoft.com/office/powerpoint/2010/main" val="278656307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Pseudocode</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152400" y="1371600"/>
                <a:ext cx="8886039" cy="4876800"/>
              </a:xfrm>
            </p:spPr>
            <p:txBody>
              <a:bodyPr/>
              <a:lstStyle/>
              <a:p>
                <a:pPr marL="0" indent="0">
                  <a:buNone/>
                </a:pPr>
                <a:r>
                  <a:rPr lang="en-US" sz="2400" dirty="0"/>
                  <a:t>Pseudocode for movie classification using bags of words:</a:t>
                </a:r>
              </a:p>
              <a:p>
                <a:r>
                  <a:rPr lang="en-US" sz="2400" dirty="0"/>
                  <a:t>Initialize variable </a:t>
                </a:r>
                <a:r>
                  <a:rPr lang="en-US" sz="2400" b="1" dirty="0"/>
                  <a:t>dictionary</a:t>
                </a:r>
                <a:r>
                  <a:rPr lang="en-US" sz="2400" dirty="0"/>
                  <a:t> to empty list.</a:t>
                </a:r>
                <a:endParaRPr lang="en-US" sz="2000" dirty="0"/>
              </a:p>
              <a:p>
                <a:r>
                  <a:rPr lang="en-US" sz="2400" dirty="0"/>
                  <a:t>For each movie review document </a:t>
                </a:r>
                <a14:m>
                  <m:oMath xmlns:m="http://schemas.openxmlformats.org/officeDocument/2006/math">
                    <m:r>
                      <a:rPr lang="en-US" sz="2400" i="1" dirty="0" smtClean="0">
                        <a:latin typeface="Cambria Math" panose="02040503050406030204" pitchFamily="18" charset="0"/>
                      </a:rPr>
                      <m:t>𝑋</m:t>
                    </m:r>
                  </m:oMath>
                </a14:m>
                <a:r>
                  <a:rPr lang="en-US" sz="2400" dirty="0"/>
                  <a:t>:  </a:t>
                </a:r>
                <a:r>
                  <a:rPr lang="en-US" sz="2400" dirty="0">
                    <a:solidFill>
                      <a:srgbClr val="FF0000"/>
                    </a:solidFill>
                  </a:rPr>
                  <a:t>// Build a dictionary of tokens.</a:t>
                </a:r>
              </a:p>
              <a:p>
                <a:pPr lvl="1"/>
                <a:r>
                  <a:rPr lang="en-US" sz="2000" dirty="0"/>
                  <a:t>Standardize the text of </a:t>
                </a:r>
                <a14:m>
                  <m:oMath xmlns:m="http://schemas.openxmlformats.org/officeDocument/2006/math">
                    <m:r>
                      <a:rPr lang="en-US" sz="2000" i="1" dirty="0">
                        <a:latin typeface="Cambria Math" panose="02040503050406030204" pitchFamily="18" charset="0"/>
                      </a:rPr>
                      <m:t>𝑋</m:t>
                    </m:r>
                  </m:oMath>
                </a14:m>
                <a:r>
                  <a:rPr lang="en-US" sz="2000" dirty="0"/>
                  <a:t>, save the result as </a:t>
                </a:r>
                <a14:m>
                  <m:oMath xmlns:m="http://schemas.openxmlformats.org/officeDocument/2006/math">
                    <m:r>
                      <m:rPr>
                        <m:sty m:val="p"/>
                      </m:rPr>
                      <a:rPr lang="en-US" sz="2000" b="0" i="0" dirty="0" smtClean="0">
                        <a:latin typeface="Cambria Math" panose="02040503050406030204" pitchFamily="18" charset="0"/>
                      </a:rPr>
                      <m:t>S</m:t>
                    </m:r>
                    <m:r>
                      <a:rPr lang="en-US" sz="2000" b="0" i="1" dirty="0" smtClean="0">
                        <a:latin typeface="Cambria Math" panose="02040503050406030204" pitchFamily="18" charset="0"/>
                      </a:rPr>
                      <m:t>[</m:t>
                    </m:r>
                    <m:r>
                      <a:rPr lang="en-US" sz="2000" b="0" i="1" dirty="0" smtClean="0">
                        <a:latin typeface="Cambria Math" panose="02040503050406030204" pitchFamily="18" charset="0"/>
                      </a:rPr>
                      <m:t>𝑋</m:t>
                    </m:r>
                    <m:r>
                      <a:rPr lang="en-US" sz="2000" b="0" i="1" dirty="0" smtClean="0">
                        <a:latin typeface="Cambria Math" panose="02040503050406030204" pitchFamily="18" charset="0"/>
                      </a:rPr>
                      <m:t>]</m:t>
                    </m:r>
                  </m:oMath>
                </a14:m>
                <a:r>
                  <a:rPr lang="en-US" sz="2000" dirty="0"/>
                  <a:t>.</a:t>
                </a:r>
              </a:p>
              <a:p>
                <a:pPr lvl="1"/>
                <a:r>
                  <a:rPr lang="en-US" sz="2000" dirty="0"/>
                  <a:t>Tokenize </a:t>
                </a:r>
                <a14:m>
                  <m:oMath xmlns:m="http://schemas.openxmlformats.org/officeDocument/2006/math">
                    <m:r>
                      <m:rPr>
                        <m:sty m:val="p"/>
                      </m:rPr>
                      <a:rPr lang="en-US" sz="2000" dirty="0">
                        <a:latin typeface="Cambria Math" panose="02040503050406030204" pitchFamily="18" charset="0"/>
                      </a:rPr>
                      <m:t>S</m:t>
                    </m:r>
                    <m:r>
                      <a:rPr lang="en-US" sz="2000" i="1" dirty="0">
                        <a:latin typeface="Cambria Math" panose="02040503050406030204" pitchFamily="18" charset="0"/>
                      </a:rPr>
                      <m:t>[</m:t>
                    </m:r>
                    <m:r>
                      <a:rPr lang="en-US" sz="2000" i="1" dirty="0">
                        <a:latin typeface="Cambria Math" panose="02040503050406030204" pitchFamily="18" charset="0"/>
                      </a:rPr>
                      <m:t>𝑋</m:t>
                    </m:r>
                    <m:r>
                      <a:rPr lang="en-US" sz="2000" i="1" dirty="0">
                        <a:latin typeface="Cambria Math" panose="02040503050406030204" pitchFamily="18" charset="0"/>
                      </a:rPr>
                      <m:t>]</m:t>
                    </m:r>
                  </m:oMath>
                </a14:m>
                <a:r>
                  <a:rPr lang="en-US" sz="2000" dirty="0"/>
                  <a:t>, save the result as </a:t>
                </a:r>
                <a14:m>
                  <m:oMath xmlns:m="http://schemas.openxmlformats.org/officeDocument/2006/math">
                    <m:r>
                      <m:rPr>
                        <m:sty m:val="p"/>
                      </m:rPr>
                      <a:rPr lang="en-US" sz="2000" b="0" i="0" dirty="0" smtClean="0">
                        <a:latin typeface="Cambria Math" panose="02040503050406030204" pitchFamily="18" charset="0"/>
                      </a:rPr>
                      <m:t>T</m:t>
                    </m:r>
                    <m:r>
                      <a:rPr lang="en-US" sz="2000" i="1" dirty="0">
                        <a:latin typeface="Cambria Math" panose="02040503050406030204" pitchFamily="18" charset="0"/>
                      </a:rPr>
                      <m:t>[</m:t>
                    </m:r>
                    <m:r>
                      <a:rPr lang="en-US" sz="2000" i="1" dirty="0">
                        <a:latin typeface="Cambria Math" panose="02040503050406030204" pitchFamily="18" charset="0"/>
                      </a:rPr>
                      <m:t>𝑋</m:t>
                    </m:r>
                    <m:r>
                      <a:rPr lang="en-US" sz="2000" i="1" dirty="0">
                        <a:latin typeface="Cambria Math" panose="02040503050406030204" pitchFamily="18" charset="0"/>
                      </a:rPr>
                      <m:t>]</m:t>
                    </m:r>
                  </m:oMath>
                </a14:m>
                <a:r>
                  <a:rPr lang="en-US" sz="2000" dirty="0"/>
                  <a:t>.</a:t>
                </a:r>
              </a:p>
              <a:p>
                <a:pPr lvl="1"/>
                <a:r>
                  <a:rPr lang="en-US" sz="2000" dirty="0"/>
                  <a:t>For each token </a:t>
                </a:r>
                <a14:m>
                  <m:oMath xmlns:m="http://schemas.openxmlformats.org/officeDocument/2006/math">
                    <m:r>
                      <a:rPr lang="en-US" sz="2000" b="0" i="1" dirty="0" smtClean="0">
                        <a:latin typeface="Cambria Math" panose="02040503050406030204" pitchFamily="18" charset="0"/>
                      </a:rPr>
                      <m:t>𝑡</m:t>
                    </m:r>
                    <m:r>
                      <a:rPr lang="en-US" sz="2000" i="1" dirty="0">
                        <a:latin typeface="Cambria Math" panose="02040503050406030204" pitchFamily="18" charset="0"/>
                      </a:rPr>
                      <m:t> </m:t>
                    </m:r>
                  </m:oMath>
                </a14:m>
                <a:r>
                  <a:rPr lang="en-US" sz="2000" dirty="0"/>
                  <a:t>in </a:t>
                </a:r>
                <a14:m>
                  <m:oMath xmlns:m="http://schemas.openxmlformats.org/officeDocument/2006/math">
                    <m:r>
                      <m:rPr>
                        <m:sty m:val="p"/>
                      </m:rPr>
                      <a:rPr lang="en-US" sz="2000" dirty="0">
                        <a:latin typeface="Cambria Math" panose="02040503050406030204" pitchFamily="18" charset="0"/>
                      </a:rPr>
                      <m:t>T</m:t>
                    </m:r>
                    <m:r>
                      <a:rPr lang="en-US" sz="2000" i="1" dirty="0">
                        <a:latin typeface="Cambria Math" panose="02040503050406030204" pitchFamily="18" charset="0"/>
                      </a:rPr>
                      <m:t>[</m:t>
                    </m:r>
                    <m:r>
                      <a:rPr lang="en-US" sz="2000" i="1" dirty="0">
                        <a:latin typeface="Cambria Math" panose="02040503050406030204" pitchFamily="18" charset="0"/>
                      </a:rPr>
                      <m:t>𝑋</m:t>
                    </m:r>
                    <m:r>
                      <a:rPr lang="en-US" sz="2000" i="1" dirty="0">
                        <a:latin typeface="Cambria Math" panose="02040503050406030204" pitchFamily="18" charset="0"/>
                      </a:rPr>
                      <m:t>]</m:t>
                    </m:r>
                  </m:oMath>
                </a14:m>
                <a:r>
                  <a:rPr lang="en-US" sz="2000" dirty="0"/>
                  <a:t>: </a:t>
                </a:r>
              </a:p>
              <a:p>
                <a:pPr lvl="2"/>
                <a:r>
                  <a:rPr lang="en-US" dirty="0"/>
                  <a:t>If </a:t>
                </a:r>
                <a14:m>
                  <m:oMath xmlns:m="http://schemas.openxmlformats.org/officeDocument/2006/math">
                    <m:r>
                      <a:rPr lang="en-US" b="0" i="1" dirty="0" smtClean="0">
                        <a:latin typeface="Cambria Math" panose="02040503050406030204" pitchFamily="18" charset="0"/>
                      </a:rPr>
                      <m:t>𝑡</m:t>
                    </m:r>
                    <m:r>
                      <a:rPr lang="en-US" b="0" i="1" dirty="0">
                        <a:latin typeface="Cambria Math" panose="02040503050406030204" pitchFamily="18" charset="0"/>
                      </a:rPr>
                      <m:t> </m:t>
                    </m:r>
                  </m:oMath>
                </a14:m>
                <a:r>
                  <a:rPr lang="en-US" dirty="0"/>
                  <a:t>is not in </a:t>
                </a:r>
                <a:r>
                  <a:rPr lang="en-US" b="1" dirty="0"/>
                  <a:t>dictionary</a:t>
                </a:r>
                <a:r>
                  <a:rPr lang="en-US" dirty="0"/>
                  <a:t>, add </a:t>
                </a:r>
                <a14:m>
                  <m:oMath xmlns:m="http://schemas.openxmlformats.org/officeDocument/2006/math">
                    <m:r>
                      <a:rPr lang="en-US" i="1" dirty="0">
                        <a:latin typeface="Cambria Math" panose="02040503050406030204" pitchFamily="18" charset="0"/>
                      </a:rPr>
                      <m:t>𝑡</m:t>
                    </m:r>
                    <m:r>
                      <a:rPr lang="en-US" i="1" dirty="0">
                        <a:latin typeface="Cambria Math" panose="02040503050406030204" pitchFamily="18" charset="0"/>
                      </a:rPr>
                      <m:t> </m:t>
                    </m:r>
                  </m:oMath>
                </a14:m>
                <a:r>
                  <a:rPr lang="en-US" dirty="0"/>
                  <a:t>to </a:t>
                </a:r>
                <a:r>
                  <a:rPr lang="en-US" b="1" dirty="0"/>
                  <a:t>dictionary</a:t>
                </a:r>
                <a:r>
                  <a:rPr lang="en-US" dirty="0"/>
                  <a:t>.</a:t>
                </a:r>
              </a:p>
              <a:p>
                <a:r>
                  <a:rPr lang="en-US" sz="2400" dirty="0"/>
                  <a:t>For each document </a:t>
                </a:r>
                <a14:m>
                  <m:oMath xmlns:m="http://schemas.openxmlformats.org/officeDocument/2006/math">
                    <m:r>
                      <a:rPr lang="en-US" sz="2400" i="1" dirty="0">
                        <a:latin typeface="Cambria Math" panose="02040503050406030204" pitchFamily="18" charset="0"/>
                      </a:rPr>
                      <m:t>𝑋</m:t>
                    </m:r>
                  </m:oMath>
                </a14:m>
                <a:r>
                  <a:rPr lang="en-US" sz="2400" dirty="0"/>
                  <a:t>:  </a:t>
                </a:r>
                <a:r>
                  <a:rPr lang="en-US" sz="2400" dirty="0">
                    <a:solidFill>
                      <a:srgbClr val="FF0000"/>
                    </a:solidFill>
                  </a:rPr>
                  <a:t>// Map each review to a </a:t>
                </a:r>
                <a:r>
                  <a:rPr lang="en-US" sz="2400" dirty="0" err="1">
                    <a:solidFill>
                      <a:srgbClr val="FF0000"/>
                    </a:solidFill>
                  </a:rPr>
                  <a:t>BoW</a:t>
                </a:r>
                <a:r>
                  <a:rPr lang="en-US" sz="2400" dirty="0">
                    <a:solidFill>
                      <a:srgbClr val="FF0000"/>
                    </a:solidFill>
                  </a:rPr>
                  <a:t> vector</a:t>
                </a:r>
              </a:p>
              <a:p>
                <a:pPr lvl="1"/>
                <a:r>
                  <a:rPr lang="en-US" sz="2000" dirty="0"/>
                  <a:t>Convert token sequence </a:t>
                </a:r>
                <a14:m>
                  <m:oMath xmlns:m="http://schemas.openxmlformats.org/officeDocument/2006/math">
                    <m:r>
                      <m:rPr>
                        <m:sty m:val="p"/>
                      </m:rPr>
                      <a:rPr lang="en-US" sz="2000" dirty="0">
                        <a:latin typeface="Cambria Math" panose="02040503050406030204" pitchFamily="18" charset="0"/>
                      </a:rPr>
                      <m:t>T</m:t>
                    </m:r>
                    <m:r>
                      <a:rPr lang="en-US" sz="2000" i="1" dirty="0">
                        <a:latin typeface="Cambria Math" panose="02040503050406030204" pitchFamily="18" charset="0"/>
                      </a:rPr>
                      <m:t>[</m:t>
                    </m:r>
                    <m:r>
                      <a:rPr lang="en-US" sz="2000" i="1" dirty="0">
                        <a:latin typeface="Cambria Math" panose="02040503050406030204" pitchFamily="18" charset="0"/>
                      </a:rPr>
                      <m:t>𝑋</m:t>
                    </m:r>
                    <m:r>
                      <a:rPr lang="en-US" sz="2000" i="1" dirty="0">
                        <a:latin typeface="Cambria Math" panose="02040503050406030204" pitchFamily="18" charset="0"/>
                      </a:rPr>
                      <m:t>]</m:t>
                    </m:r>
                  </m:oMath>
                </a14:m>
                <a:r>
                  <a:rPr lang="en-US" sz="2000" dirty="0"/>
                  <a:t> to sequence of indices </a:t>
                </a:r>
                <a14:m>
                  <m:oMath xmlns:m="http://schemas.openxmlformats.org/officeDocument/2006/math">
                    <m:r>
                      <m:rPr>
                        <m:sty m:val="p"/>
                      </m:rPr>
                      <a:rPr lang="en-US" sz="2000" b="0" i="0" dirty="0" smtClean="0">
                        <a:latin typeface="Cambria Math" panose="02040503050406030204" pitchFamily="18" charset="0"/>
                      </a:rPr>
                      <m:t>W</m:t>
                    </m:r>
                    <m:r>
                      <a:rPr lang="en-US" sz="2000" i="1" dirty="0">
                        <a:latin typeface="Cambria Math" panose="02040503050406030204" pitchFamily="18" charset="0"/>
                      </a:rPr>
                      <m:t>[</m:t>
                    </m:r>
                    <m:r>
                      <a:rPr lang="en-US" sz="2000" i="1" dirty="0">
                        <a:latin typeface="Cambria Math" panose="02040503050406030204" pitchFamily="18" charset="0"/>
                      </a:rPr>
                      <m:t>𝑋</m:t>
                    </m:r>
                    <m:r>
                      <a:rPr lang="en-US" sz="2000" i="1" dirty="0">
                        <a:latin typeface="Cambria Math" panose="02040503050406030204" pitchFamily="18" charset="0"/>
                      </a:rPr>
                      <m:t>]</m:t>
                    </m:r>
                  </m:oMath>
                </a14:m>
                <a:r>
                  <a:rPr lang="en-US" sz="2000" dirty="0"/>
                  <a:t>.</a:t>
                </a:r>
                <a:endParaRPr lang="en-US" dirty="0"/>
              </a:p>
              <a:p>
                <a:pPr lvl="1"/>
                <a:r>
                  <a:rPr lang="en-US" sz="2000" dirty="0"/>
                  <a:t>Convert sequence of indices </a:t>
                </a:r>
                <a14:m>
                  <m:oMath xmlns:m="http://schemas.openxmlformats.org/officeDocument/2006/math">
                    <m:r>
                      <m:rPr>
                        <m:sty m:val="p"/>
                      </m:rPr>
                      <a:rPr lang="en-US" sz="2000" b="0" i="0" dirty="0" smtClean="0">
                        <a:latin typeface="Cambria Math" panose="02040503050406030204" pitchFamily="18" charset="0"/>
                      </a:rPr>
                      <m:t>W</m:t>
                    </m:r>
                    <m:r>
                      <a:rPr lang="en-US" sz="2000" i="1" dirty="0">
                        <a:latin typeface="Cambria Math" panose="02040503050406030204" pitchFamily="18" charset="0"/>
                      </a:rPr>
                      <m:t>[</m:t>
                    </m:r>
                    <m:r>
                      <a:rPr lang="en-US" sz="2000" i="1" dirty="0">
                        <a:latin typeface="Cambria Math" panose="02040503050406030204" pitchFamily="18" charset="0"/>
                      </a:rPr>
                      <m:t>𝑋</m:t>
                    </m:r>
                    <m:r>
                      <a:rPr lang="en-US" sz="2000" i="1" dirty="0">
                        <a:latin typeface="Cambria Math" panose="02040503050406030204" pitchFamily="18" charset="0"/>
                      </a:rPr>
                      <m:t>]</m:t>
                    </m:r>
                  </m:oMath>
                </a14:m>
                <a:r>
                  <a:rPr lang="en-US" sz="2000" dirty="0"/>
                  <a:t> to sequence of one-hot vectors </a:t>
                </a:r>
                <a14:m>
                  <m:oMath xmlns:m="http://schemas.openxmlformats.org/officeDocument/2006/math">
                    <m:r>
                      <m:rPr>
                        <m:sty m:val="p"/>
                      </m:rPr>
                      <a:rPr lang="en-US" sz="2000" dirty="0">
                        <a:latin typeface="Cambria Math" panose="02040503050406030204" pitchFamily="18" charset="0"/>
                      </a:rPr>
                      <m:t>V</m:t>
                    </m:r>
                    <m:r>
                      <a:rPr lang="en-US" sz="2000" i="1" dirty="0">
                        <a:latin typeface="Cambria Math" panose="02040503050406030204" pitchFamily="18" charset="0"/>
                      </a:rPr>
                      <m:t>[</m:t>
                    </m:r>
                    <m:r>
                      <a:rPr lang="en-US" sz="2000" i="1" dirty="0">
                        <a:latin typeface="Cambria Math" panose="02040503050406030204" pitchFamily="18" charset="0"/>
                      </a:rPr>
                      <m:t>𝑋</m:t>
                    </m:r>
                    <m:r>
                      <a:rPr lang="en-US" sz="2000" i="1" dirty="0">
                        <a:latin typeface="Cambria Math" panose="02040503050406030204" pitchFamily="18" charset="0"/>
                      </a:rPr>
                      <m:t>]</m:t>
                    </m:r>
                  </m:oMath>
                </a14:m>
                <a:r>
                  <a:rPr lang="en-US" sz="2000" dirty="0"/>
                  <a:t>.</a:t>
                </a:r>
              </a:p>
              <a:p>
                <a:pPr lvl="1"/>
                <a:r>
                  <a:rPr lang="en-US" sz="2000" dirty="0"/>
                  <a:t>Convert sequence of one-hot vectors </a:t>
                </a:r>
                <a14:m>
                  <m:oMath xmlns:m="http://schemas.openxmlformats.org/officeDocument/2006/math">
                    <m:r>
                      <m:rPr>
                        <m:sty m:val="p"/>
                      </m:rPr>
                      <a:rPr lang="en-US" sz="2000" b="0" i="0" dirty="0" smtClean="0">
                        <a:latin typeface="Cambria Math" panose="02040503050406030204" pitchFamily="18" charset="0"/>
                      </a:rPr>
                      <m:t>V</m:t>
                    </m:r>
                    <m:r>
                      <a:rPr lang="en-US" sz="2000" i="1" dirty="0">
                        <a:latin typeface="Cambria Math" panose="02040503050406030204" pitchFamily="18" charset="0"/>
                      </a:rPr>
                      <m:t>[</m:t>
                    </m:r>
                    <m:r>
                      <a:rPr lang="en-US" sz="2000" i="1" dirty="0">
                        <a:latin typeface="Cambria Math" panose="02040503050406030204" pitchFamily="18" charset="0"/>
                      </a:rPr>
                      <m:t>𝑋</m:t>
                    </m:r>
                    <m:r>
                      <a:rPr lang="en-US" sz="2000" i="1" dirty="0">
                        <a:latin typeface="Cambria Math" panose="02040503050406030204" pitchFamily="18" charset="0"/>
                      </a:rPr>
                      <m:t>]</m:t>
                    </m:r>
                  </m:oMath>
                </a14:m>
                <a:r>
                  <a:rPr lang="en-US" sz="2000" dirty="0"/>
                  <a:t> to </a:t>
                </a:r>
                <a:r>
                  <a:rPr lang="en-US" sz="2000" dirty="0" err="1"/>
                  <a:t>BoW</a:t>
                </a:r>
                <a:r>
                  <a:rPr lang="en-US" sz="2000" dirty="0"/>
                  <a:t> vector </a:t>
                </a:r>
                <a14:m>
                  <m:oMath xmlns:m="http://schemas.openxmlformats.org/officeDocument/2006/math">
                    <m:r>
                      <m:rPr>
                        <m:sty m:val="p"/>
                      </m:rPr>
                      <a:rPr lang="en-US" sz="2000" b="0" i="0" dirty="0" smtClean="0">
                        <a:latin typeface="Cambria Math" panose="02040503050406030204" pitchFamily="18" charset="0"/>
                      </a:rPr>
                      <m:t>B</m:t>
                    </m:r>
                    <m:r>
                      <a:rPr lang="en-US" sz="2000" i="1" dirty="0">
                        <a:latin typeface="Cambria Math" panose="02040503050406030204" pitchFamily="18" charset="0"/>
                      </a:rPr>
                      <m:t>[</m:t>
                    </m:r>
                    <m:r>
                      <a:rPr lang="en-US" sz="2000" i="1" dirty="0">
                        <a:latin typeface="Cambria Math" panose="02040503050406030204" pitchFamily="18" charset="0"/>
                      </a:rPr>
                      <m:t>𝑋</m:t>
                    </m:r>
                    <m:r>
                      <a:rPr lang="en-US" sz="2000" i="1" dirty="0">
                        <a:latin typeface="Cambria Math" panose="02040503050406030204" pitchFamily="18" charset="0"/>
                      </a:rPr>
                      <m:t>]</m:t>
                    </m:r>
                  </m:oMath>
                </a14:m>
                <a:r>
                  <a:rPr lang="en-US" sz="2000" dirty="0"/>
                  <a:t>.</a:t>
                </a:r>
              </a:p>
              <a:p>
                <a:r>
                  <a:rPr lang="en-US" sz="2400" dirty="0"/>
                  <a:t>Train a fully connected neural network on the training </a:t>
                </a:r>
                <a:r>
                  <a:rPr lang="en-US" sz="2400" dirty="0" err="1"/>
                  <a:t>BoW</a:t>
                </a:r>
                <a:r>
                  <a:rPr lang="en-US" sz="2400" dirty="0"/>
                  <a:t> vectors.</a:t>
                </a:r>
              </a:p>
              <a:p>
                <a:r>
                  <a:rPr lang="en-US" sz="2400" dirty="0"/>
                  <a:t>Evaluate the learned model on the test </a:t>
                </a:r>
                <a:r>
                  <a:rPr lang="en-US" sz="2400" dirty="0" err="1"/>
                  <a:t>BoW</a:t>
                </a:r>
                <a:r>
                  <a:rPr lang="en-US" sz="2400" dirty="0"/>
                  <a:t> vectors.</a:t>
                </a:r>
                <a:endParaRPr lang="en-US" sz="2000"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152400" y="1371600"/>
                <a:ext cx="8886039" cy="4876800"/>
              </a:xfrm>
              <a:blipFill>
                <a:blip r:embed="rId3"/>
                <a:stretch>
                  <a:fillRect l="-1029" t="-1000" r="-960" b="-9750"/>
                </a:stretch>
              </a:blipFill>
            </p:spPr>
            <p:txBody>
              <a:bodyPr/>
              <a:lstStyle/>
              <a:p>
                <a:r>
                  <a:rPr lang="en-US">
                    <a:noFill/>
                  </a:rPr>
                  <a:t> </a:t>
                </a:r>
              </a:p>
            </p:txBody>
          </p:sp>
        </mc:Fallback>
      </mc:AlternateContent>
      <p:sp>
        <p:nvSpPr>
          <p:cNvPr id="4" name="Slide Number Placeholder 3"/>
          <p:cNvSpPr>
            <a:spLocks noGrp="1"/>
          </p:cNvSpPr>
          <p:nvPr>
            <p:ph type="sldNum" sz="quarter" idx="12"/>
          </p:nvPr>
        </p:nvSpPr>
        <p:spPr/>
        <p:txBody>
          <a:bodyPr/>
          <a:lstStyle/>
          <a:p>
            <a:fld id="{B6F15528-21DE-4FAA-801E-634DDDAF4B2B}" type="slidenum">
              <a:rPr lang="en-US" smtClean="0"/>
              <a:pPr/>
              <a:t>34</a:t>
            </a:fld>
            <a:endParaRPr lang="en-US" dirty="0"/>
          </a:p>
        </p:txBody>
      </p:sp>
    </p:spTree>
    <p:extLst>
      <p:ext uri="{BB962C8B-B14F-4D97-AF65-F5344CB8AC3E}">
        <p14:creationId xmlns:p14="http://schemas.microsoft.com/office/powerpoint/2010/main" val="112284988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Implementation</a:t>
            </a:r>
          </a:p>
        </p:txBody>
      </p:sp>
      <p:sp>
        <p:nvSpPr>
          <p:cNvPr id="3" name="Content Placeholder 2"/>
          <p:cNvSpPr>
            <a:spLocks noGrp="1"/>
          </p:cNvSpPr>
          <p:nvPr>
            <p:ph idx="1"/>
          </p:nvPr>
        </p:nvSpPr>
        <p:spPr/>
        <p:txBody>
          <a:bodyPr/>
          <a:lstStyle/>
          <a:p>
            <a:r>
              <a:rPr lang="en-US" sz="2400" dirty="0"/>
              <a:t>In the previous pseudocode, we have described how to do each of the steps.</a:t>
            </a:r>
          </a:p>
          <a:p>
            <a:r>
              <a:rPr lang="en-US" sz="2400" dirty="0"/>
              <a:t>In principle, we can implement each step in code from scratch.</a:t>
            </a:r>
          </a:p>
          <a:p>
            <a:r>
              <a:rPr lang="en-US" sz="2400" dirty="0"/>
              <a:t>However, the </a:t>
            </a:r>
            <a:r>
              <a:rPr lang="en-US" sz="2400" dirty="0" err="1"/>
              <a:t>Keras</a:t>
            </a:r>
            <a:r>
              <a:rPr lang="en-US" sz="2400" dirty="0"/>
              <a:t> API provides several useful tools, that can make implementation a lot easier.</a:t>
            </a:r>
          </a:p>
          <a:p>
            <a:r>
              <a:rPr lang="en-US" sz="2400" dirty="0"/>
              <a:t>In the next slides we will describe the </a:t>
            </a:r>
            <a:r>
              <a:rPr lang="en-US" sz="2400" dirty="0" err="1"/>
              <a:t>Keras</a:t>
            </a:r>
            <a:r>
              <a:rPr lang="en-US" sz="2400" dirty="0"/>
              <a:t>-based implementation of the pseudocode.</a:t>
            </a:r>
          </a:p>
        </p:txBody>
      </p:sp>
      <p:sp>
        <p:nvSpPr>
          <p:cNvPr id="4" name="Slide Number Placeholder 3"/>
          <p:cNvSpPr>
            <a:spLocks noGrp="1"/>
          </p:cNvSpPr>
          <p:nvPr>
            <p:ph type="sldNum" sz="quarter" idx="12"/>
          </p:nvPr>
        </p:nvSpPr>
        <p:spPr/>
        <p:txBody>
          <a:bodyPr/>
          <a:lstStyle/>
          <a:p>
            <a:fld id="{B6F15528-21DE-4FAA-801E-634DDDAF4B2B}" type="slidenum">
              <a:rPr lang="en-US" smtClean="0"/>
              <a:pPr/>
              <a:t>35</a:t>
            </a:fld>
            <a:endParaRPr lang="en-US" dirty="0"/>
          </a:p>
        </p:txBody>
      </p:sp>
    </p:spTree>
    <p:extLst>
      <p:ext uri="{BB962C8B-B14F-4D97-AF65-F5344CB8AC3E}">
        <p14:creationId xmlns:p14="http://schemas.microsoft.com/office/powerpoint/2010/main" val="406420461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990600"/>
          </a:xfrm>
        </p:spPr>
        <p:txBody>
          <a:bodyPr/>
          <a:lstStyle/>
          <a:p>
            <a:r>
              <a:rPr lang="en-US" dirty="0"/>
              <a:t>Case Study in </a:t>
            </a:r>
            <a:r>
              <a:rPr lang="en-US" dirty="0" err="1"/>
              <a:t>Keras</a:t>
            </a:r>
            <a:r>
              <a:rPr lang="en-US" dirty="0"/>
              <a:t>: Movie Review Positive/Negative Classification</a:t>
            </a:r>
          </a:p>
        </p:txBody>
      </p:sp>
      <p:sp>
        <p:nvSpPr>
          <p:cNvPr id="3" name="Content Placeholder 2"/>
          <p:cNvSpPr>
            <a:spLocks noGrp="1"/>
          </p:cNvSpPr>
          <p:nvPr>
            <p:ph idx="1"/>
          </p:nvPr>
        </p:nvSpPr>
        <p:spPr>
          <a:xfrm>
            <a:off x="457200" y="1981200"/>
            <a:ext cx="8534400" cy="4114800"/>
          </a:xfrm>
        </p:spPr>
        <p:txBody>
          <a:bodyPr/>
          <a:lstStyle/>
          <a:p>
            <a:r>
              <a:rPr lang="en-US" sz="2400" dirty="0"/>
              <a:t>The </a:t>
            </a:r>
            <a:r>
              <a:rPr lang="en-US" sz="2400" dirty="0">
                <a:solidFill>
                  <a:prstClr val="black"/>
                </a:solidFill>
              </a:rPr>
              <a:t>Large Movie Review Dataset can be downloaded from: </a:t>
            </a:r>
          </a:p>
          <a:p>
            <a:pPr marL="0" indent="0">
              <a:buNone/>
            </a:pPr>
            <a:r>
              <a:rPr lang="en-US" sz="2400" dirty="0"/>
              <a:t>https:/ /ai.stanford.edu/~</a:t>
            </a:r>
            <a:r>
              <a:rPr lang="en-US" sz="2400" dirty="0" err="1"/>
              <a:t>amaas</a:t>
            </a:r>
            <a:r>
              <a:rPr lang="en-US" sz="2400" dirty="0"/>
              <a:t>/data/sentiment/aclImdb_v1.tar.gz</a:t>
            </a:r>
          </a:p>
          <a:p>
            <a:pPr lvl="0"/>
            <a:endParaRPr lang="en-US" sz="1200" dirty="0">
              <a:solidFill>
                <a:prstClr val="black"/>
              </a:solidFill>
            </a:endParaRPr>
          </a:p>
          <a:p>
            <a:pPr lvl="0"/>
            <a:r>
              <a:rPr lang="en-US" sz="2400" dirty="0">
                <a:solidFill>
                  <a:prstClr val="black"/>
                </a:solidFill>
              </a:rPr>
              <a:t>Once you extract the files, you have a directory structure that looks like: </a:t>
            </a:r>
          </a:p>
          <a:p>
            <a:pPr marL="0" lvl="0" indent="0">
              <a:buNone/>
            </a:pPr>
            <a:r>
              <a:rPr lang="en-US" sz="2000" dirty="0" err="1">
                <a:solidFill>
                  <a:prstClr val="black"/>
                </a:solidFill>
              </a:rPr>
              <a:t>aclImdb</a:t>
            </a:r>
            <a:r>
              <a:rPr lang="en-US" sz="2000" dirty="0">
                <a:solidFill>
                  <a:prstClr val="black"/>
                </a:solidFill>
              </a:rPr>
              <a:t>/</a:t>
            </a:r>
          </a:p>
          <a:p>
            <a:pPr marL="0" lvl="0" indent="0">
              <a:buNone/>
            </a:pPr>
            <a:r>
              <a:rPr lang="en-US" sz="2000" dirty="0">
                <a:solidFill>
                  <a:prstClr val="black"/>
                </a:solidFill>
              </a:rPr>
              <a:t>...train/</a:t>
            </a:r>
          </a:p>
          <a:p>
            <a:pPr marL="0" lvl="0" indent="0">
              <a:buNone/>
            </a:pPr>
            <a:r>
              <a:rPr lang="en-US" sz="2000" dirty="0">
                <a:solidFill>
                  <a:prstClr val="black"/>
                </a:solidFill>
              </a:rPr>
              <a:t>......</a:t>
            </a:r>
            <a:r>
              <a:rPr lang="en-US" sz="2000" dirty="0" err="1">
                <a:solidFill>
                  <a:prstClr val="black"/>
                </a:solidFill>
              </a:rPr>
              <a:t>pos</a:t>
            </a:r>
            <a:r>
              <a:rPr lang="en-US" sz="2000" dirty="0">
                <a:solidFill>
                  <a:prstClr val="black"/>
                </a:solidFill>
              </a:rPr>
              <a:t>/</a:t>
            </a:r>
          </a:p>
          <a:p>
            <a:pPr marL="0" lvl="0" indent="0">
              <a:buNone/>
            </a:pPr>
            <a:r>
              <a:rPr lang="en-US" sz="2000" dirty="0">
                <a:solidFill>
                  <a:prstClr val="black"/>
                </a:solidFill>
              </a:rPr>
              <a:t>......</a:t>
            </a:r>
            <a:r>
              <a:rPr lang="en-US" sz="2000" dirty="0" err="1">
                <a:solidFill>
                  <a:prstClr val="black"/>
                </a:solidFill>
              </a:rPr>
              <a:t>neg</a:t>
            </a:r>
            <a:r>
              <a:rPr lang="en-US" sz="2000" dirty="0">
                <a:solidFill>
                  <a:prstClr val="black"/>
                </a:solidFill>
              </a:rPr>
              <a:t>/</a:t>
            </a:r>
          </a:p>
          <a:p>
            <a:pPr marL="0" indent="0">
              <a:buNone/>
            </a:pPr>
            <a:r>
              <a:rPr lang="en-US" sz="2000" dirty="0">
                <a:solidFill>
                  <a:prstClr val="black"/>
                </a:solidFill>
              </a:rPr>
              <a:t>......</a:t>
            </a:r>
            <a:r>
              <a:rPr lang="en-US" sz="2000" dirty="0" err="1">
                <a:solidFill>
                  <a:prstClr val="black"/>
                </a:solidFill>
              </a:rPr>
              <a:t>unsup</a:t>
            </a:r>
            <a:r>
              <a:rPr lang="en-US" sz="2000" dirty="0">
                <a:solidFill>
                  <a:prstClr val="black"/>
                </a:solidFill>
              </a:rPr>
              <a:t>/</a:t>
            </a:r>
          </a:p>
          <a:p>
            <a:pPr marL="0" lvl="0" indent="0">
              <a:buNone/>
            </a:pPr>
            <a:r>
              <a:rPr lang="en-US" sz="2000" dirty="0">
                <a:solidFill>
                  <a:prstClr val="black"/>
                </a:solidFill>
              </a:rPr>
              <a:t>...test/</a:t>
            </a:r>
          </a:p>
          <a:p>
            <a:pPr marL="0" lvl="0" indent="0">
              <a:buNone/>
            </a:pPr>
            <a:r>
              <a:rPr lang="en-US" sz="2000" dirty="0">
                <a:solidFill>
                  <a:prstClr val="black"/>
                </a:solidFill>
              </a:rPr>
              <a:t>......</a:t>
            </a:r>
            <a:r>
              <a:rPr lang="en-US" sz="2000" dirty="0" err="1">
                <a:solidFill>
                  <a:prstClr val="black"/>
                </a:solidFill>
              </a:rPr>
              <a:t>pos</a:t>
            </a:r>
            <a:r>
              <a:rPr lang="en-US" sz="2000" dirty="0">
                <a:solidFill>
                  <a:prstClr val="black"/>
                </a:solidFill>
              </a:rPr>
              <a:t>/</a:t>
            </a:r>
          </a:p>
          <a:p>
            <a:pPr marL="0" lvl="0" indent="0">
              <a:buNone/>
            </a:pPr>
            <a:r>
              <a:rPr lang="en-US" sz="2000" dirty="0">
                <a:solidFill>
                  <a:prstClr val="black"/>
                </a:solidFill>
              </a:rPr>
              <a:t>......</a:t>
            </a:r>
            <a:r>
              <a:rPr lang="en-US" sz="2000" dirty="0" err="1">
                <a:solidFill>
                  <a:prstClr val="black"/>
                </a:solidFill>
              </a:rPr>
              <a:t>neg</a:t>
            </a:r>
            <a:r>
              <a:rPr lang="en-US" sz="2000" dirty="0">
                <a:solidFill>
                  <a:prstClr val="black"/>
                </a:solidFill>
              </a:rPr>
              <a:t>/</a:t>
            </a:r>
          </a:p>
        </p:txBody>
      </p:sp>
      <p:sp>
        <p:nvSpPr>
          <p:cNvPr id="4" name="Slide Number Placeholder 3"/>
          <p:cNvSpPr>
            <a:spLocks noGrp="1"/>
          </p:cNvSpPr>
          <p:nvPr>
            <p:ph type="sldNum" sz="quarter" idx="12"/>
          </p:nvPr>
        </p:nvSpPr>
        <p:spPr/>
        <p:txBody>
          <a:bodyPr/>
          <a:lstStyle/>
          <a:p>
            <a:fld id="{B6F15528-21DE-4FAA-801E-634DDDAF4B2B}" type="slidenum">
              <a:rPr lang="en-US" smtClean="0"/>
              <a:pPr/>
              <a:t>36</a:t>
            </a:fld>
            <a:endParaRPr lang="en-US" dirty="0"/>
          </a:p>
        </p:txBody>
      </p:sp>
    </p:spTree>
    <p:extLst>
      <p:ext uri="{BB962C8B-B14F-4D97-AF65-F5344CB8AC3E}">
        <p14:creationId xmlns:p14="http://schemas.microsoft.com/office/powerpoint/2010/main" val="379193788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Movie Review Data</a:t>
            </a:r>
          </a:p>
        </p:txBody>
      </p:sp>
      <p:sp>
        <p:nvSpPr>
          <p:cNvPr id="3" name="Content Placeholder 2"/>
          <p:cNvSpPr>
            <a:spLocks noGrp="1"/>
          </p:cNvSpPr>
          <p:nvPr>
            <p:ph idx="1"/>
          </p:nvPr>
        </p:nvSpPr>
        <p:spPr/>
        <p:txBody>
          <a:bodyPr/>
          <a:lstStyle/>
          <a:p>
            <a:r>
              <a:rPr lang="en-US" sz="2400" dirty="0"/>
              <a:t>The </a:t>
            </a:r>
            <a:r>
              <a:rPr lang="en-US" sz="2400" dirty="0" err="1"/>
              <a:t>aclImdb</a:t>
            </a:r>
            <a:r>
              <a:rPr lang="en-US" sz="2400" dirty="0"/>
              <a:t>/train directory contains the training data for this dataset.</a:t>
            </a:r>
          </a:p>
          <a:p>
            <a:r>
              <a:rPr lang="en-US" sz="2400" dirty="0"/>
              <a:t>The </a:t>
            </a:r>
            <a:r>
              <a:rPr lang="en-US" sz="2400" dirty="0" err="1"/>
              <a:t>aclImdb</a:t>
            </a:r>
            <a:r>
              <a:rPr lang="en-US" sz="2400" dirty="0"/>
              <a:t>/train/</a:t>
            </a:r>
            <a:r>
              <a:rPr lang="en-US" sz="2400" dirty="0" err="1"/>
              <a:t>pos</a:t>
            </a:r>
            <a:r>
              <a:rPr lang="en-US" sz="2400" dirty="0"/>
              <a:t> directory contains 12,500 text files.</a:t>
            </a:r>
          </a:p>
          <a:p>
            <a:r>
              <a:rPr lang="en-US" sz="2400" dirty="0"/>
              <a:t>Each of those files contains a “positive” review.</a:t>
            </a:r>
          </a:p>
          <a:p>
            <a:r>
              <a:rPr lang="en-US" sz="2400" dirty="0"/>
              <a:t>If you read those reviews, you may often find that they contain positive and negative aspects.</a:t>
            </a:r>
          </a:p>
          <a:p>
            <a:r>
              <a:rPr lang="en-US" sz="2400" dirty="0"/>
              <a:t>However, each of those reviews, when posted on the original IMDB website, also had a numerical rating from 1 to 10.</a:t>
            </a:r>
          </a:p>
          <a:p>
            <a:r>
              <a:rPr lang="en-US" sz="2400" dirty="0"/>
              <a:t>Ratings from 1 to 5 were mapped to class label “negative”.</a:t>
            </a:r>
          </a:p>
          <a:p>
            <a:r>
              <a:rPr lang="en-US" sz="2400" dirty="0"/>
              <a:t>Ratings from 6 to 10 were mapped to “positive”.</a:t>
            </a:r>
          </a:p>
          <a:p>
            <a:r>
              <a:rPr lang="en-US" sz="2400" dirty="0"/>
              <a:t>Alternatively, one could have kept the original ratings from 1 to 10, and tried to predict those ratings using regression.</a:t>
            </a:r>
          </a:p>
          <a:p>
            <a:endParaRPr lang="en-US" sz="2400" dirty="0"/>
          </a:p>
          <a:p>
            <a:endParaRPr lang="en-US" sz="2400" dirty="0"/>
          </a:p>
          <a:p>
            <a:pPr lvl="1"/>
            <a:endParaRPr lang="en-US" sz="20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37</a:t>
            </a:fld>
            <a:endParaRPr lang="en-US" dirty="0"/>
          </a:p>
        </p:txBody>
      </p:sp>
    </p:spTree>
    <p:extLst>
      <p:ext uri="{BB962C8B-B14F-4D97-AF65-F5344CB8AC3E}">
        <p14:creationId xmlns:p14="http://schemas.microsoft.com/office/powerpoint/2010/main" val="136378249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Movie Review Data</a:t>
            </a:r>
          </a:p>
        </p:txBody>
      </p:sp>
      <p:sp>
        <p:nvSpPr>
          <p:cNvPr id="3" name="Content Placeholder 2"/>
          <p:cNvSpPr>
            <a:spLocks noGrp="1"/>
          </p:cNvSpPr>
          <p:nvPr>
            <p:ph idx="1"/>
          </p:nvPr>
        </p:nvSpPr>
        <p:spPr/>
        <p:txBody>
          <a:bodyPr/>
          <a:lstStyle/>
          <a:p>
            <a:r>
              <a:rPr lang="en-US" sz="2400" dirty="0"/>
              <a:t>The </a:t>
            </a:r>
            <a:r>
              <a:rPr lang="en-US" sz="2400" dirty="0" err="1"/>
              <a:t>aclImdb</a:t>
            </a:r>
            <a:r>
              <a:rPr lang="en-US" sz="2400" dirty="0"/>
              <a:t>/train directory contains the training data for this dataset.</a:t>
            </a:r>
          </a:p>
          <a:p>
            <a:pPr lvl="1"/>
            <a:r>
              <a:rPr lang="en-US" sz="2000" dirty="0"/>
              <a:t>The </a:t>
            </a:r>
            <a:r>
              <a:rPr lang="en-US" sz="2000" dirty="0" err="1"/>
              <a:t>aclImdb</a:t>
            </a:r>
            <a:r>
              <a:rPr lang="en-US" sz="2000" dirty="0"/>
              <a:t>/train/</a:t>
            </a:r>
            <a:r>
              <a:rPr lang="en-US" sz="2000" dirty="0" err="1"/>
              <a:t>pos</a:t>
            </a:r>
            <a:r>
              <a:rPr lang="en-US" sz="2000" dirty="0"/>
              <a:t> directory contains 12,500 positive examples.</a:t>
            </a:r>
          </a:p>
          <a:p>
            <a:pPr lvl="1"/>
            <a:r>
              <a:rPr lang="en-US" sz="2000" dirty="0"/>
              <a:t>The </a:t>
            </a:r>
            <a:r>
              <a:rPr lang="en-US" sz="2000" dirty="0" err="1"/>
              <a:t>aclImdb</a:t>
            </a:r>
            <a:r>
              <a:rPr lang="en-US" sz="2000" dirty="0"/>
              <a:t>/train/</a:t>
            </a:r>
            <a:r>
              <a:rPr lang="en-US" sz="2000" dirty="0" err="1"/>
              <a:t>neg</a:t>
            </a:r>
            <a:r>
              <a:rPr lang="en-US" sz="2000" dirty="0"/>
              <a:t> directory contains 12,500 negative examples.</a:t>
            </a:r>
          </a:p>
          <a:p>
            <a:r>
              <a:rPr lang="en-US" sz="2400" dirty="0"/>
              <a:t>The </a:t>
            </a:r>
            <a:r>
              <a:rPr lang="en-US" sz="2400" dirty="0" err="1"/>
              <a:t>aclImdb</a:t>
            </a:r>
            <a:r>
              <a:rPr lang="en-US" sz="2400" dirty="0"/>
              <a:t>/test directory contains the test data for this dataset.</a:t>
            </a:r>
          </a:p>
          <a:p>
            <a:pPr lvl="1"/>
            <a:r>
              <a:rPr lang="en-US" sz="2000" dirty="0"/>
              <a:t>The </a:t>
            </a:r>
            <a:r>
              <a:rPr lang="en-US" sz="2000" dirty="0" err="1"/>
              <a:t>aclImdb</a:t>
            </a:r>
            <a:r>
              <a:rPr lang="en-US" sz="2000" dirty="0"/>
              <a:t>/test/</a:t>
            </a:r>
            <a:r>
              <a:rPr lang="en-US" sz="2000" dirty="0" err="1"/>
              <a:t>pos</a:t>
            </a:r>
            <a:r>
              <a:rPr lang="en-US" sz="2000" dirty="0"/>
              <a:t> directory contains 12,500 positive examples.</a:t>
            </a:r>
          </a:p>
          <a:p>
            <a:pPr lvl="1"/>
            <a:r>
              <a:rPr lang="en-US" sz="2000" dirty="0"/>
              <a:t>The </a:t>
            </a:r>
            <a:r>
              <a:rPr lang="en-US" sz="2000" dirty="0" err="1"/>
              <a:t>aclImdb</a:t>
            </a:r>
            <a:r>
              <a:rPr lang="en-US" sz="2000" dirty="0"/>
              <a:t>/test/</a:t>
            </a:r>
            <a:r>
              <a:rPr lang="en-US" sz="2000" dirty="0" err="1"/>
              <a:t>neg</a:t>
            </a:r>
            <a:r>
              <a:rPr lang="en-US" sz="2000" dirty="0"/>
              <a:t> directory contains 12,500 negative examples.</a:t>
            </a:r>
          </a:p>
          <a:p>
            <a:r>
              <a:rPr lang="en-US" sz="2400" dirty="0"/>
              <a:t>There is also an </a:t>
            </a:r>
            <a:r>
              <a:rPr lang="en-US" sz="2400" dirty="0" err="1"/>
              <a:t>aclImdb</a:t>
            </a:r>
            <a:r>
              <a:rPr lang="en-US" sz="2400" dirty="0"/>
              <a:t>/train/</a:t>
            </a:r>
            <a:r>
              <a:rPr lang="en-US" sz="2400" dirty="0" err="1"/>
              <a:t>unsup</a:t>
            </a:r>
            <a:r>
              <a:rPr lang="en-US" sz="2400" dirty="0"/>
              <a:t> directory, that we should manually remove.</a:t>
            </a:r>
          </a:p>
          <a:p>
            <a:pPr lvl="1"/>
            <a:r>
              <a:rPr lang="en-US" sz="2000" dirty="0"/>
              <a:t>If we do not remove it, some of the code may behave differently.</a:t>
            </a:r>
          </a:p>
          <a:p>
            <a:pPr lvl="1"/>
            <a:endParaRPr lang="en-US" sz="2000" dirty="0"/>
          </a:p>
          <a:p>
            <a:pPr lvl="1"/>
            <a:endParaRPr lang="en-US" sz="20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38</a:t>
            </a:fld>
            <a:endParaRPr lang="en-US" dirty="0"/>
          </a:p>
        </p:txBody>
      </p:sp>
    </p:spTree>
    <p:extLst>
      <p:ext uri="{BB962C8B-B14F-4D97-AF65-F5344CB8AC3E}">
        <p14:creationId xmlns:p14="http://schemas.microsoft.com/office/powerpoint/2010/main" val="230566864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Creating Validation Dataset</a:t>
            </a:r>
          </a:p>
        </p:txBody>
      </p:sp>
      <p:sp>
        <p:nvSpPr>
          <p:cNvPr id="3" name="Content Placeholder 2"/>
          <p:cNvSpPr>
            <a:spLocks noGrp="1"/>
          </p:cNvSpPr>
          <p:nvPr>
            <p:ph idx="1"/>
          </p:nvPr>
        </p:nvSpPr>
        <p:spPr/>
        <p:txBody>
          <a:bodyPr/>
          <a:lstStyle/>
          <a:p>
            <a:r>
              <a:rPr lang="en-US" sz="2400" dirty="0"/>
              <a:t>We have a training set and a test set, but we would also like to have a validation set.</a:t>
            </a:r>
          </a:p>
          <a:p>
            <a:r>
              <a:rPr lang="en-US" sz="2400" dirty="0"/>
              <a:t>We will randomly choose 20% of the review files in the “</a:t>
            </a:r>
            <a:r>
              <a:rPr lang="en-US" sz="2400" dirty="0" err="1"/>
              <a:t>aclImdb</a:t>
            </a:r>
            <a:r>
              <a:rPr lang="en-US" sz="2400" dirty="0"/>
              <a:t>/train” directory, and move them to a “</a:t>
            </a:r>
            <a:r>
              <a:rPr lang="en-US" sz="2400" dirty="0" err="1"/>
              <a:t>val</a:t>
            </a:r>
            <a:r>
              <a:rPr lang="en-US" sz="2400" dirty="0"/>
              <a:t>” directory to designate them as our validation set.</a:t>
            </a:r>
          </a:p>
          <a:p>
            <a:r>
              <a:rPr lang="en-US" sz="2400" dirty="0"/>
              <a:t>The next slide shows Python code that does what we want.</a:t>
            </a:r>
          </a:p>
          <a:p>
            <a:r>
              <a:rPr lang="en-US" sz="2400" dirty="0"/>
              <a:t>After executing this code, we end up with:</a:t>
            </a:r>
          </a:p>
          <a:p>
            <a:pPr lvl="1"/>
            <a:r>
              <a:rPr lang="en-US" sz="2000" dirty="0"/>
              <a:t>A training set of 20,000 reviews.</a:t>
            </a:r>
          </a:p>
          <a:p>
            <a:pPr lvl="1"/>
            <a:r>
              <a:rPr lang="en-US" sz="2000" dirty="0"/>
              <a:t>A validation set of 5,000 reviews.</a:t>
            </a:r>
          </a:p>
          <a:p>
            <a:pPr lvl="1"/>
            <a:r>
              <a:rPr lang="en-US" sz="2000" dirty="0"/>
              <a:t>A test set of 25,000 reviews.</a:t>
            </a:r>
          </a:p>
          <a:p>
            <a:r>
              <a:rPr lang="en-US" sz="2400" dirty="0"/>
              <a:t>We will also refer to each review as a “document”.</a:t>
            </a:r>
          </a:p>
          <a:p>
            <a:pPr lvl="1"/>
            <a:r>
              <a:rPr lang="en-US" sz="2000" dirty="0"/>
              <a:t>“Document” is a more general term, referring to text stored in a file.</a:t>
            </a:r>
          </a:p>
        </p:txBody>
      </p:sp>
      <p:sp>
        <p:nvSpPr>
          <p:cNvPr id="4" name="Slide Number Placeholder 3"/>
          <p:cNvSpPr>
            <a:spLocks noGrp="1"/>
          </p:cNvSpPr>
          <p:nvPr>
            <p:ph type="sldNum" sz="quarter" idx="12"/>
          </p:nvPr>
        </p:nvSpPr>
        <p:spPr/>
        <p:txBody>
          <a:bodyPr/>
          <a:lstStyle/>
          <a:p>
            <a:fld id="{B6F15528-21DE-4FAA-801E-634DDDAF4B2B}" type="slidenum">
              <a:rPr lang="en-US" smtClean="0"/>
              <a:pPr/>
              <a:t>39</a:t>
            </a:fld>
            <a:endParaRPr lang="en-US" dirty="0"/>
          </a:p>
        </p:txBody>
      </p:sp>
    </p:spTree>
    <p:extLst>
      <p:ext uri="{BB962C8B-B14F-4D97-AF65-F5344CB8AC3E}">
        <p14:creationId xmlns:p14="http://schemas.microsoft.com/office/powerpoint/2010/main" val="19441937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382000" cy="990600"/>
          </a:xfrm>
        </p:spPr>
        <p:txBody>
          <a:bodyPr/>
          <a:lstStyle/>
          <a:p>
            <a:r>
              <a:rPr lang="en-US" dirty="0"/>
              <a:t>An Example of Language Translation</a:t>
            </a:r>
          </a:p>
        </p:txBody>
      </p:sp>
      <p:sp>
        <p:nvSpPr>
          <p:cNvPr id="3" name="Content Placeholder 2"/>
          <p:cNvSpPr>
            <a:spLocks noGrp="1"/>
          </p:cNvSpPr>
          <p:nvPr>
            <p:ph idx="1"/>
          </p:nvPr>
        </p:nvSpPr>
        <p:spPr/>
        <p:txBody>
          <a:bodyPr/>
          <a:lstStyle/>
          <a:p>
            <a:r>
              <a:rPr lang="en-US" sz="2400" dirty="0"/>
              <a:t>Dataset: an English-to-Spanish translation dataset available here:   www.manythings.org/anki/</a:t>
            </a:r>
          </a:p>
          <a:p>
            <a:r>
              <a:rPr lang="en-US" sz="2400" dirty="0"/>
              <a:t>Example input:</a:t>
            </a:r>
          </a:p>
          <a:p>
            <a:endParaRPr lang="en-US" sz="1200" dirty="0"/>
          </a:p>
          <a:p>
            <a:pPr marL="0" indent="0">
              <a:buNone/>
            </a:pPr>
            <a:r>
              <a:rPr lang="en-US" sz="2400" dirty="0"/>
              <a:t>"Soccer is more popular than tennis."</a:t>
            </a:r>
          </a:p>
          <a:p>
            <a:endParaRPr lang="en-US" sz="1200" dirty="0"/>
          </a:p>
          <a:p>
            <a:r>
              <a:rPr lang="en-US" sz="2400" dirty="0"/>
              <a:t>Target output: </a:t>
            </a:r>
          </a:p>
          <a:p>
            <a:endParaRPr lang="en-US" sz="1200" dirty="0"/>
          </a:p>
          <a:p>
            <a:pPr marL="0" indent="0">
              <a:buNone/>
            </a:pPr>
            <a:r>
              <a:rPr lang="es-ES" sz="2400" dirty="0"/>
              <a:t>"[</a:t>
            </a:r>
            <a:r>
              <a:rPr lang="es-ES" sz="2400" dirty="0" err="1"/>
              <a:t>start</a:t>
            </a:r>
            <a:r>
              <a:rPr lang="es-ES" sz="2400" dirty="0"/>
              <a:t>] El fútbol es más popular que el tenis. [</a:t>
            </a:r>
            <a:r>
              <a:rPr lang="es-ES" sz="2400" dirty="0" err="1"/>
              <a:t>end</a:t>
            </a:r>
            <a:r>
              <a:rPr lang="es-ES" sz="2400" dirty="0"/>
              <a:t>]“</a:t>
            </a:r>
          </a:p>
          <a:p>
            <a:pPr marL="0" indent="0">
              <a:buNone/>
            </a:pPr>
            <a:endParaRPr lang="es-ES" sz="1200" dirty="0"/>
          </a:p>
          <a:p>
            <a:pPr lvl="0"/>
            <a:r>
              <a:rPr lang="en-US" sz="2400" dirty="0">
                <a:solidFill>
                  <a:prstClr val="black"/>
                </a:solidFill>
              </a:rPr>
              <a:t>Translation is different than other learning problems we have seen.</a:t>
            </a:r>
          </a:p>
          <a:p>
            <a:pPr lvl="1"/>
            <a:r>
              <a:rPr lang="en-US" sz="2000" dirty="0">
                <a:solidFill>
                  <a:prstClr val="black"/>
                </a:solidFill>
              </a:rPr>
              <a:t>It cannot be treated either as a classification or a regression problem.</a:t>
            </a:r>
          </a:p>
          <a:p>
            <a:pPr lvl="1"/>
            <a:r>
              <a:rPr lang="en-US" sz="2000" dirty="0">
                <a:solidFill>
                  <a:prstClr val="black"/>
                </a:solidFill>
              </a:rPr>
              <a:t>The goal is to map a sequence of tokens to another sequence of tokens. This problem is called </a:t>
            </a:r>
            <a:r>
              <a:rPr lang="en-US" sz="2000" b="1" u="sng" dirty="0">
                <a:solidFill>
                  <a:prstClr val="black"/>
                </a:solidFill>
              </a:rPr>
              <a:t>sequence-to-sequence translation</a:t>
            </a:r>
            <a:r>
              <a:rPr lang="en-US" sz="2000" dirty="0">
                <a:solidFill>
                  <a:prstClr val="black"/>
                </a:solidFill>
              </a:rPr>
              <a:t>.</a:t>
            </a:r>
          </a:p>
        </p:txBody>
      </p:sp>
      <p:sp>
        <p:nvSpPr>
          <p:cNvPr id="4" name="Slide Number Placeholder 3"/>
          <p:cNvSpPr>
            <a:spLocks noGrp="1"/>
          </p:cNvSpPr>
          <p:nvPr>
            <p:ph type="sldNum" sz="quarter" idx="12"/>
          </p:nvPr>
        </p:nvSpPr>
        <p:spPr/>
        <p:txBody>
          <a:bodyPr/>
          <a:lstStyle/>
          <a:p>
            <a:fld id="{B6F15528-21DE-4FAA-801E-634DDDAF4B2B}" type="slidenum">
              <a:rPr lang="en-US" smtClean="0"/>
              <a:pPr/>
              <a:t>4</a:t>
            </a:fld>
            <a:endParaRPr lang="en-US" dirty="0"/>
          </a:p>
        </p:txBody>
      </p:sp>
    </p:spTree>
    <p:extLst>
      <p:ext uri="{BB962C8B-B14F-4D97-AF65-F5344CB8AC3E}">
        <p14:creationId xmlns:p14="http://schemas.microsoft.com/office/powerpoint/2010/main" val="238538945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Creating Validation Dataset</a:t>
            </a:r>
          </a:p>
        </p:txBody>
      </p:sp>
      <p:sp>
        <p:nvSpPr>
          <p:cNvPr id="3" name="Content Placeholder 2"/>
          <p:cNvSpPr>
            <a:spLocks noGrp="1"/>
          </p:cNvSpPr>
          <p:nvPr>
            <p:ph idx="1"/>
          </p:nvPr>
        </p:nvSpPr>
        <p:spPr/>
        <p:txBody>
          <a:bodyPr/>
          <a:lstStyle/>
          <a:p>
            <a:pPr marL="0" indent="0">
              <a:buNone/>
            </a:pPr>
            <a:r>
              <a:rPr lang="en-US" sz="2000" dirty="0"/>
              <a:t>import </a:t>
            </a:r>
            <a:r>
              <a:rPr lang="en-US" sz="2000" dirty="0" err="1"/>
              <a:t>os</a:t>
            </a:r>
            <a:r>
              <a:rPr lang="en-US" sz="2000" dirty="0"/>
              <a:t>, </a:t>
            </a:r>
            <a:r>
              <a:rPr lang="en-US" sz="2000" dirty="0" err="1"/>
              <a:t>pathlib</a:t>
            </a:r>
            <a:r>
              <a:rPr lang="en-US" sz="2000" dirty="0"/>
              <a:t>, </a:t>
            </a:r>
            <a:r>
              <a:rPr lang="en-US" sz="2000" dirty="0" err="1"/>
              <a:t>shutil</a:t>
            </a:r>
            <a:r>
              <a:rPr lang="en-US" sz="2000" dirty="0"/>
              <a:t>, random</a:t>
            </a:r>
          </a:p>
          <a:p>
            <a:pPr marL="0" indent="0">
              <a:buNone/>
            </a:pPr>
            <a:r>
              <a:rPr lang="en-US" sz="2000" dirty="0" err="1"/>
              <a:t>base_dir</a:t>
            </a:r>
            <a:r>
              <a:rPr lang="en-US" sz="2000" dirty="0"/>
              <a:t> = </a:t>
            </a:r>
            <a:r>
              <a:rPr lang="en-US" sz="2000" dirty="0" err="1"/>
              <a:t>pathlib.Path</a:t>
            </a:r>
            <a:r>
              <a:rPr lang="en-US" sz="2000" dirty="0"/>
              <a:t>("</a:t>
            </a:r>
            <a:r>
              <a:rPr lang="en-US" sz="2000" dirty="0" err="1"/>
              <a:t>aclImdb</a:t>
            </a:r>
            <a:r>
              <a:rPr lang="en-US" sz="2000" dirty="0"/>
              <a:t>")</a:t>
            </a:r>
          </a:p>
          <a:p>
            <a:pPr marL="0" indent="0">
              <a:buNone/>
            </a:pPr>
            <a:r>
              <a:rPr lang="en-US" sz="2000" dirty="0" err="1"/>
              <a:t>val_dir</a:t>
            </a:r>
            <a:r>
              <a:rPr lang="en-US" sz="2000" dirty="0"/>
              <a:t> = </a:t>
            </a:r>
            <a:r>
              <a:rPr lang="en-US" sz="2000" dirty="0" err="1"/>
              <a:t>base_dir</a:t>
            </a:r>
            <a:r>
              <a:rPr lang="en-US" sz="2000" dirty="0"/>
              <a:t> / "</a:t>
            </a:r>
            <a:r>
              <a:rPr lang="en-US" sz="2000" dirty="0" err="1"/>
              <a:t>val</a:t>
            </a:r>
            <a:r>
              <a:rPr lang="en-US" sz="2000" dirty="0"/>
              <a:t>"</a:t>
            </a:r>
          </a:p>
          <a:p>
            <a:pPr marL="0" indent="0">
              <a:buNone/>
            </a:pPr>
            <a:r>
              <a:rPr lang="en-US" sz="2000" dirty="0" err="1"/>
              <a:t>train_dir</a:t>
            </a:r>
            <a:r>
              <a:rPr lang="en-US" sz="2000" dirty="0"/>
              <a:t> = </a:t>
            </a:r>
            <a:r>
              <a:rPr lang="en-US" sz="2000" dirty="0" err="1"/>
              <a:t>base_dir</a:t>
            </a:r>
            <a:r>
              <a:rPr lang="en-US" sz="2000" dirty="0"/>
              <a:t> / "train"</a:t>
            </a:r>
          </a:p>
          <a:p>
            <a:pPr marL="0" indent="0">
              <a:buNone/>
            </a:pPr>
            <a:endParaRPr lang="en-US" sz="2000" dirty="0"/>
          </a:p>
          <a:p>
            <a:pPr marL="0" indent="0">
              <a:buNone/>
            </a:pPr>
            <a:r>
              <a:rPr lang="en-US" sz="2000" dirty="0"/>
              <a:t>for category in ("</a:t>
            </a:r>
            <a:r>
              <a:rPr lang="en-US" sz="2000" dirty="0" err="1"/>
              <a:t>neg</a:t>
            </a:r>
            <a:r>
              <a:rPr lang="en-US" sz="2000" dirty="0"/>
              <a:t>", "</a:t>
            </a:r>
            <a:r>
              <a:rPr lang="en-US" sz="2000" dirty="0" err="1"/>
              <a:t>pos</a:t>
            </a:r>
            <a:r>
              <a:rPr lang="en-US" sz="2000" dirty="0"/>
              <a:t>"):</a:t>
            </a:r>
          </a:p>
          <a:p>
            <a:pPr marL="0" indent="0">
              <a:buNone/>
            </a:pPr>
            <a:r>
              <a:rPr lang="en-US" sz="2000" dirty="0"/>
              <a:t>    </a:t>
            </a:r>
            <a:r>
              <a:rPr lang="en-US" sz="2000" dirty="0" err="1"/>
              <a:t>os.makedirs</a:t>
            </a:r>
            <a:r>
              <a:rPr lang="en-US" sz="2000" dirty="0"/>
              <a:t>(</a:t>
            </a:r>
            <a:r>
              <a:rPr lang="en-US" sz="2000" dirty="0" err="1"/>
              <a:t>val_dir</a:t>
            </a:r>
            <a:r>
              <a:rPr lang="en-US" sz="2000" dirty="0"/>
              <a:t> / category)</a:t>
            </a:r>
          </a:p>
          <a:p>
            <a:pPr marL="0" indent="0">
              <a:buNone/>
            </a:pPr>
            <a:r>
              <a:rPr lang="en-US" sz="2000" dirty="0"/>
              <a:t>    files = </a:t>
            </a:r>
            <a:r>
              <a:rPr lang="en-US" sz="2000" dirty="0" err="1"/>
              <a:t>os.listdir</a:t>
            </a:r>
            <a:r>
              <a:rPr lang="en-US" sz="2000" dirty="0"/>
              <a:t>(</a:t>
            </a:r>
            <a:r>
              <a:rPr lang="en-US" sz="2000" dirty="0" err="1"/>
              <a:t>train_dir</a:t>
            </a:r>
            <a:r>
              <a:rPr lang="en-US" sz="2000" dirty="0"/>
              <a:t> / category)</a:t>
            </a:r>
          </a:p>
          <a:p>
            <a:pPr marL="0" indent="0">
              <a:buNone/>
            </a:pPr>
            <a:r>
              <a:rPr lang="en-US" sz="2000" dirty="0"/>
              <a:t>    </a:t>
            </a:r>
            <a:r>
              <a:rPr lang="en-US" sz="2000" dirty="0" err="1"/>
              <a:t>random.Random</a:t>
            </a:r>
            <a:r>
              <a:rPr lang="en-US" sz="2000" dirty="0"/>
              <a:t>(1337).shuffle(files)</a:t>
            </a:r>
          </a:p>
          <a:p>
            <a:pPr marL="0" indent="0">
              <a:buNone/>
            </a:pPr>
            <a:r>
              <a:rPr lang="en-US" sz="2000" dirty="0"/>
              <a:t>    </a:t>
            </a:r>
            <a:r>
              <a:rPr lang="en-US" sz="2000" dirty="0" err="1"/>
              <a:t>num_val_samples</a:t>
            </a:r>
            <a:r>
              <a:rPr lang="en-US" sz="2000" dirty="0"/>
              <a:t> = </a:t>
            </a:r>
            <a:r>
              <a:rPr lang="en-US" sz="2000" dirty="0" err="1"/>
              <a:t>int</a:t>
            </a:r>
            <a:r>
              <a:rPr lang="en-US" sz="2000" dirty="0"/>
              <a:t>(0.2 * </a:t>
            </a:r>
            <a:r>
              <a:rPr lang="en-US" sz="2000" dirty="0" err="1"/>
              <a:t>len</a:t>
            </a:r>
            <a:r>
              <a:rPr lang="en-US" sz="2000" dirty="0"/>
              <a:t>(files))</a:t>
            </a:r>
          </a:p>
          <a:p>
            <a:pPr marL="0" indent="0">
              <a:buNone/>
            </a:pPr>
            <a:r>
              <a:rPr lang="en-US" sz="2000" dirty="0"/>
              <a:t>    </a:t>
            </a:r>
            <a:r>
              <a:rPr lang="en-US" sz="2000" dirty="0" err="1"/>
              <a:t>val_files</a:t>
            </a:r>
            <a:r>
              <a:rPr lang="en-US" sz="2000" dirty="0"/>
              <a:t> = files[-</a:t>
            </a:r>
            <a:r>
              <a:rPr lang="en-US" sz="2000" dirty="0" err="1"/>
              <a:t>num_val_samples</a:t>
            </a:r>
            <a:r>
              <a:rPr lang="en-US" sz="2000" dirty="0"/>
              <a:t>:]</a:t>
            </a:r>
          </a:p>
          <a:p>
            <a:pPr marL="0" indent="0">
              <a:buNone/>
            </a:pPr>
            <a:endParaRPr lang="en-US" sz="2000" dirty="0"/>
          </a:p>
          <a:p>
            <a:pPr marL="0" indent="0">
              <a:buNone/>
            </a:pPr>
            <a:r>
              <a:rPr lang="en-US" sz="2000" dirty="0"/>
              <a:t>    for </a:t>
            </a:r>
            <a:r>
              <a:rPr lang="en-US" sz="2000" dirty="0" err="1"/>
              <a:t>fname</a:t>
            </a:r>
            <a:r>
              <a:rPr lang="en-US" sz="2000" dirty="0"/>
              <a:t> in </a:t>
            </a:r>
            <a:r>
              <a:rPr lang="en-US" sz="2000" dirty="0" err="1"/>
              <a:t>val_files</a:t>
            </a:r>
            <a:r>
              <a:rPr lang="en-US" sz="2000" dirty="0"/>
              <a:t>:</a:t>
            </a:r>
          </a:p>
          <a:p>
            <a:pPr marL="0" indent="0">
              <a:buNone/>
            </a:pPr>
            <a:r>
              <a:rPr lang="en-US" sz="2000" dirty="0"/>
              <a:t>        </a:t>
            </a:r>
            <a:r>
              <a:rPr lang="en-US" sz="2000" dirty="0" err="1"/>
              <a:t>shutil.move</a:t>
            </a:r>
            <a:r>
              <a:rPr lang="en-US" sz="2000" dirty="0"/>
              <a:t>(</a:t>
            </a:r>
            <a:r>
              <a:rPr lang="en-US" sz="2000" dirty="0" err="1"/>
              <a:t>train_dir</a:t>
            </a:r>
            <a:r>
              <a:rPr lang="en-US" sz="2000" dirty="0"/>
              <a:t> / category / </a:t>
            </a:r>
            <a:r>
              <a:rPr lang="en-US" sz="2000" dirty="0" err="1"/>
              <a:t>fname</a:t>
            </a:r>
            <a:r>
              <a:rPr lang="en-US" sz="2000" dirty="0"/>
              <a:t>, </a:t>
            </a:r>
            <a:r>
              <a:rPr lang="en-US" sz="2000" dirty="0" err="1"/>
              <a:t>val_dir</a:t>
            </a:r>
            <a:r>
              <a:rPr lang="en-US" sz="2000" dirty="0"/>
              <a:t> / category / </a:t>
            </a:r>
            <a:r>
              <a:rPr lang="en-US" sz="2000" dirty="0" err="1"/>
              <a:t>fname</a:t>
            </a:r>
            <a:r>
              <a:rPr lang="en-US" sz="2000" dirty="0"/>
              <a:t>)</a:t>
            </a:r>
          </a:p>
        </p:txBody>
      </p:sp>
      <p:sp>
        <p:nvSpPr>
          <p:cNvPr id="4" name="Slide Number Placeholder 3"/>
          <p:cNvSpPr>
            <a:spLocks noGrp="1"/>
          </p:cNvSpPr>
          <p:nvPr>
            <p:ph type="sldNum" sz="quarter" idx="12"/>
          </p:nvPr>
        </p:nvSpPr>
        <p:spPr/>
        <p:txBody>
          <a:bodyPr/>
          <a:lstStyle/>
          <a:p>
            <a:fld id="{B6F15528-21DE-4FAA-801E-634DDDAF4B2B}" type="slidenum">
              <a:rPr lang="en-US" smtClean="0"/>
              <a:pPr/>
              <a:t>40</a:t>
            </a:fld>
            <a:endParaRPr lang="en-US" dirty="0"/>
          </a:p>
        </p:txBody>
      </p:sp>
    </p:spTree>
    <p:extLst>
      <p:ext uri="{BB962C8B-B14F-4D97-AF65-F5344CB8AC3E}">
        <p14:creationId xmlns:p14="http://schemas.microsoft.com/office/powerpoint/2010/main" val="236882409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Reading the Data</a:t>
            </a:r>
          </a:p>
        </p:txBody>
      </p:sp>
      <p:sp>
        <p:nvSpPr>
          <p:cNvPr id="3" name="Content Placeholder 2"/>
          <p:cNvSpPr>
            <a:spLocks noGrp="1"/>
          </p:cNvSpPr>
          <p:nvPr>
            <p:ph idx="1"/>
          </p:nvPr>
        </p:nvSpPr>
        <p:spPr>
          <a:xfrm>
            <a:off x="152400" y="1447800"/>
            <a:ext cx="8839200" cy="3429000"/>
          </a:xfrm>
        </p:spPr>
        <p:txBody>
          <a:bodyPr/>
          <a:lstStyle/>
          <a:p>
            <a:r>
              <a:rPr lang="en-US" sz="2400" dirty="0"/>
              <a:t>We could write our own code to read the documents.</a:t>
            </a:r>
          </a:p>
          <a:p>
            <a:r>
              <a:rPr lang="en-US" sz="2400" dirty="0"/>
              <a:t>Instead, we will use a very convenient </a:t>
            </a:r>
            <a:r>
              <a:rPr lang="en-US" sz="2400" dirty="0" err="1"/>
              <a:t>Keras</a:t>
            </a:r>
            <a:r>
              <a:rPr lang="en-US" sz="2400" dirty="0"/>
              <a:t> function called </a:t>
            </a:r>
          </a:p>
          <a:p>
            <a:pPr marL="0" indent="0">
              <a:buNone/>
            </a:pPr>
            <a:r>
              <a:rPr lang="en-US" sz="2400" b="1" dirty="0" err="1"/>
              <a:t>keras.utils.text_dataset_from_directory</a:t>
            </a:r>
            <a:r>
              <a:rPr lang="en-US" sz="2400" b="1" dirty="0"/>
              <a:t>, </a:t>
            </a:r>
            <a:r>
              <a:rPr lang="en-US" sz="2400" dirty="0"/>
              <a:t>as follows:</a:t>
            </a:r>
          </a:p>
          <a:p>
            <a:pPr marL="0" indent="0">
              <a:buNone/>
            </a:pPr>
            <a:endParaRPr lang="en-US" sz="2400" b="1" dirty="0"/>
          </a:p>
          <a:p>
            <a:pPr marL="0" indent="0">
              <a:buNone/>
            </a:pPr>
            <a:r>
              <a:rPr lang="en-US" sz="2000" dirty="0" err="1"/>
              <a:t>bsz</a:t>
            </a:r>
            <a:r>
              <a:rPr lang="en-US" sz="2000" dirty="0"/>
              <a:t> = 32</a:t>
            </a:r>
          </a:p>
          <a:p>
            <a:pPr marL="0" indent="0">
              <a:buNone/>
            </a:pPr>
            <a:r>
              <a:rPr lang="en-US" sz="2000" dirty="0" err="1"/>
              <a:t>train_ds</a:t>
            </a:r>
            <a:r>
              <a:rPr lang="en-US" sz="2000" dirty="0"/>
              <a:t> = </a:t>
            </a:r>
            <a:r>
              <a:rPr lang="en-US" sz="2000" dirty="0" err="1"/>
              <a:t>keras.utils.text_dataset_from_directory</a:t>
            </a:r>
            <a:r>
              <a:rPr lang="en-US" sz="2000" dirty="0"/>
              <a:t>(“</a:t>
            </a:r>
            <a:r>
              <a:rPr lang="en-US" sz="2000" dirty="0" err="1"/>
              <a:t>aclImdb</a:t>
            </a:r>
            <a:r>
              <a:rPr lang="en-US" sz="2000" dirty="0"/>
              <a:t>/train", </a:t>
            </a:r>
            <a:r>
              <a:rPr lang="en-US" sz="2000" dirty="0" err="1"/>
              <a:t>batch_size</a:t>
            </a:r>
            <a:r>
              <a:rPr lang="en-US" sz="2000" dirty="0"/>
              <a:t>=</a:t>
            </a:r>
            <a:r>
              <a:rPr lang="en-US" sz="2000" dirty="0" err="1"/>
              <a:t>bsz</a:t>
            </a:r>
            <a:r>
              <a:rPr lang="en-US" sz="2000" dirty="0"/>
              <a:t>)</a:t>
            </a:r>
          </a:p>
          <a:p>
            <a:pPr marL="0" indent="0">
              <a:buNone/>
            </a:pPr>
            <a:r>
              <a:rPr lang="en-US" sz="2000" dirty="0" err="1"/>
              <a:t>val_ds</a:t>
            </a:r>
            <a:r>
              <a:rPr lang="en-US" sz="2000" dirty="0"/>
              <a:t> = </a:t>
            </a:r>
            <a:r>
              <a:rPr lang="en-US" sz="2000" dirty="0" err="1"/>
              <a:t>keras.utils.text_dataset_from_directory</a:t>
            </a:r>
            <a:r>
              <a:rPr lang="en-US" sz="2000" dirty="0"/>
              <a:t>(“</a:t>
            </a:r>
            <a:r>
              <a:rPr lang="en-US" sz="2000" dirty="0" err="1"/>
              <a:t>aclImdb</a:t>
            </a:r>
            <a:r>
              <a:rPr lang="en-US" sz="2000" dirty="0"/>
              <a:t>/</a:t>
            </a:r>
            <a:r>
              <a:rPr lang="en-US" sz="2000" dirty="0" err="1"/>
              <a:t>val</a:t>
            </a:r>
            <a:r>
              <a:rPr lang="en-US" sz="2000" dirty="0"/>
              <a:t>", </a:t>
            </a:r>
            <a:r>
              <a:rPr lang="en-US" sz="2000" dirty="0" err="1"/>
              <a:t>batch_size</a:t>
            </a:r>
            <a:r>
              <a:rPr lang="en-US" sz="2000" dirty="0"/>
              <a:t>=</a:t>
            </a:r>
            <a:r>
              <a:rPr lang="en-US" sz="2000" dirty="0" err="1"/>
              <a:t>bsz</a:t>
            </a:r>
            <a:r>
              <a:rPr lang="en-US" sz="2000" dirty="0"/>
              <a:t>)</a:t>
            </a:r>
          </a:p>
          <a:p>
            <a:pPr marL="0" indent="0">
              <a:buNone/>
            </a:pPr>
            <a:r>
              <a:rPr lang="en-US" sz="2000" dirty="0" err="1"/>
              <a:t>test_ds</a:t>
            </a:r>
            <a:r>
              <a:rPr lang="en-US" sz="2000" dirty="0"/>
              <a:t> = </a:t>
            </a:r>
            <a:r>
              <a:rPr lang="en-US" sz="2000" dirty="0" err="1"/>
              <a:t>keras.utils.text_dataset_from_directory</a:t>
            </a:r>
            <a:r>
              <a:rPr lang="en-US" sz="2000" dirty="0"/>
              <a:t>(“</a:t>
            </a:r>
            <a:r>
              <a:rPr lang="en-US" sz="2000" dirty="0" err="1"/>
              <a:t>aclImdb</a:t>
            </a:r>
            <a:r>
              <a:rPr lang="en-US" sz="2000" dirty="0"/>
              <a:t>/test", </a:t>
            </a:r>
            <a:r>
              <a:rPr lang="en-US" sz="2000" dirty="0" err="1"/>
              <a:t>batch_size</a:t>
            </a:r>
            <a:r>
              <a:rPr lang="en-US" sz="2000" dirty="0"/>
              <a:t>=</a:t>
            </a:r>
            <a:r>
              <a:rPr lang="en-US" sz="2000" dirty="0" err="1"/>
              <a:t>bsz</a:t>
            </a:r>
            <a:r>
              <a:rPr lang="en-US" sz="2000" dirty="0"/>
              <a:t>)</a:t>
            </a:r>
          </a:p>
          <a:p>
            <a:pPr marL="0" indent="0">
              <a:buNone/>
            </a:pPr>
            <a:endParaRPr lang="en-US" sz="2400" b="1"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41</a:t>
            </a:fld>
            <a:endParaRPr lang="en-US" dirty="0"/>
          </a:p>
        </p:txBody>
      </p:sp>
      <p:sp>
        <p:nvSpPr>
          <p:cNvPr id="5" name="TextBox 4"/>
          <p:cNvSpPr txBox="1"/>
          <p:nvPr/>
        </p:nvSpPr>
        <p:spPr>
          <a:xfrm>
            <a:off x="914400" y="4998184"/>
            <a:ext cx="6781800" cy="1631216"/>
          </a:xfrm>
          <a:prstGeom prst="rect">
            <a:avLst/>
          </a:prstGeom>
          <a:solidFill>
            <a:srgbClr val="FFFF00"/>
          </a:solidFill>
          <a:ln w="25400">
            <a:solidFill>
              <a:schemeClr val="accent1">
                <a:shade val="50000"/>
              </a:schemeClr>
            </a:solidFill>
          </a:ln>
        </p:spPr>
        <p:txBody>
          <a:bodyPr wrap="square" rtlCol="0">
            <a:spAutoFit/>
          </a:bodyPr>
          <a:lstStyle/>
          <a:p>
            <a:r>
              <a:rPr lang="en-US" sz="2000" dirty="0"/>
              <a:t>Output:</a:t>
            </a:r>
          </a:p>
          <a:p>
            <a:endParaRPr lang="en-US" sz="2000" dirty="0"/>
          </a:p>
          <a:p>
            <a:r>
              <a:rPr lang="en-US" sz="2000" b="1" dirty="0">
                <a:latin typeface="Courier New" panose="02070309020205020404" pitchFamily="49" charset="0"/>
                <a:cs typeface="Courier New" panose="02070309020205020404" pitchFamily="49" charset="0"/>
              </a:rPr>
              <a:t>Found 20000 files belonging to 2 classes.</a:t>
            </a:r>
          </a:p>
          <a:p>
            <a:r>
              <a:rPr lang="en-US" sz="2000" b="1" dirty="0">
                <a:latin typeface="Courier New" panose="02070309020205020404" pitchFamily="49" charset="0"/>
                <a:cs typeface="Courier New" panose="02070309020205020404" pitchFamily="49" charset="0"/>
              </a:rPr>
              <a:t>Found 5000 files belonging to 2 classes.</a:t>
            </a:r>
          </a:p>
          <a:p>
            <a:r>
              <a:rPr lang="en-US" sz="2000" b="1" dirty="0">
                <a:latin typeface="Courier New" panose="02070309020205020404" pitchFamily="49" charset="0"/>
                <a:cs typeface="Courier New" panose="02070309020205020404" pitchFamily="49" charset="0"/>
              </a:rPr>
              <a:t>Found 25000 files belonging to 2 classes.</a:t>
            </a:r>
          </a:p>
        </p:txBody>
      </p:sp>
    </p:spTree>
    <p:extLst>
      <p:ext uri="{BB962C8B-B14F-4D97-AF65-F5344CB8AC3E}">
        <p14:creationId xmlns:p14="http://schemas.microsoft.com/office/powerpoint/2010/main" val="319201833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t>text_dataset_from_directory</a:t>
            </a:r>
            <a:endParaRPr lang="en-US" dirty="0"/>
          </a:p>
        </p:txBody>
      </p:sp>
      <p:sp>
        <p:nvSpPr>
          <p:cNvPr id="3" name="Content Placeholder 2"/>
          <p:cNvSpPr>
            <a:spLocks noGrp="1"/>
          </p:cNvSpPr>
          <p:nvPr>
            <p:ph idx="1"/>
          </p:nvPr>
        </p:nvSpPr>
        <p:spPr/>
        <p:txBody>
          <a:bodyPr/>
          <a:lstStyle/>
          <a:p>
            <a:pPr marL="0" indent="0">
              <a:buNone/>
            </a:pPr>
            <a:r>
              <a:rPr lang="en-US" sz="2000" dirty="0" err="1"/>
              <a:t>train_ds</a:t>
            </a:r>
            <a:r>
              <a:rPr lang="en-US" sz="2000" dirty="0"/>
              <a:t> = </a:t>
            </a:r>
            <a:r>
              <a:rPr lang="en-US" sz="2000" dirty="0" err="1"/>
              <a:t>keras.utils.text_dataset_from_directory</a:t>
            </a:r>
            <a:r>
              <a:rPr lang="en-US" sz="2000" dirty="0"/>
              <a:t>(“</a:t>
            </a:r>
            <a:r>
              <a:rPr lang="en-US" sz="2000" dirty="0" err="1"/>
              <a:t>aclImdb</a:t>
            </a:r>
            <a:r>
              <a:rPr lang="en-US" sz="2000" dirty="0"/>
              <a:t>/train", </a:t>
            </a:r>
            <a:r>
              <a:rPr lang="en-US" sz="2000" dirty="0" err="1"/>
              <a:t>batch_size</a:t>
            </a:r>
            <a:r>
              <a:rPr lang="en-US" sz="2000" dirty="0"/>
              <a:t>=</a:t>
            </a:r>
            <a:r>
              <a:rPr lang="en-US" sz="2000" dirty="0" err="1"/>
              <a:t>batch_size</a:t>
            </a:r>
            <a:r>
              <a:rPr lang="en-US" sz="2000" dirty="0"/>
              <a:t>)</a:t>
            </a:r>
          </a:p>
          <a:p>
            <a:pPr marL="0" indent="0">
              <a:buNone/>
            </a:pPr>
            <a:endParaRPr lang="en-US" sz="1200" dirty="0"/>
          </a:p>
          <a:p>
            <a:r>
              <a:rPr lang="en-US" sz="2400" dirty="0"/>
              <a:t>One argument is a directory, such as “</a:t>
            </a:r>
            <a:r>
              <a:rPr lang="en-US" sz="2400" dirty="0" err="1"/>
              <a:t>aclImdb</a:t>
            </a:r>
            <a:r>
              <a:rPr lang="en-US" sz="2400" dirty="0"/>
              <a:t>/train“.</a:t>
            </a:r>
          </a:p>
          <a:p>
            <a:r>
              <a:rPr lang="en-US" sz="2400" dirty="0"/>
              <a:t>The function looks at all subdirectories under that directory.</a:t>
            </a:r>
          </a:p>
          <a:p>
            <a:pPr lvl="1"/>
            <a:r>
              <a:rPr lang="en-US" sz="2000" dirty="0"/>
              <a:t>We have subdirectories “</a:t>
            </a:r>
            <a:r>
              <a:rPr lang="en-US" sz="2000" dirty="0" err="1"/>
              <a:t>neg</a:t>
            </a:r>
            <a:r>
              <a:rPr lang="en-US" sz="2000" dirty="0"/>
              <a:t>”, “</a:t>
            </a:r>
            <a:r>
              <a:rPr lang="en-US" sz="2000" dirty="0" err="1"/>
              <a:t>pos</a:t>
            </a:r>
            <a:r>
              <a:rPr lang="en-US" sz="2000" dirty="0"/>
              <a:t>”, and “</a:t>
            </a:r>
            <a:r>
              <a:rPr lang="en-US" sz="2000" dirty="0" err="1"/>
              <a:t>unsup</a:t>
            </a:r>
            <a:r>
              <a:rPr lang="en-US" sz="2000" dirty="0"/>
              <a:t>”.</a:t>
            </a:r>
          </a:p>
          <a:p>
            <a:r>
              <a:rPr lang="en-US" sz="2400" dirty="0"/>
              <a:t>The function assumes (correctly, in our case) that each subdirectory corresponds to one specific class label.</a:t>
            </a:r>
          </a:p>
          <a:p>
            <a:pPr lvl="1"/>
            <a:r>
              <a:rPr lang="en-US" sz="2000" dirty="0"/>
              <a:t>However, this means that the function will include three classes in the training dataset: “</a:t>
            </a:r>
            <a:r>
              <a:rPr lang="en-US" sz="2000" dirty="0" err="1"/>
              <a:t>neg</a:t>
            </a:r>
            <a:r>
              <a:rPr lang="en-US" sz="2000" dirty="0"/>
              <a:t>”, “</a:t>
            </a:r>
            <a:r>
              <a:rPr lang="en-US" sz="2000" dirty="0" err="1"/>
              <a:t>pos</a:t>
            </a:r>
            <a:r>
              <a:rPr lang="en-US" sz="2000" dirty="0"/>
              <a:t>”, and “</a:t>
            </a:r>
            <a:r>
              <a:rPr lang="en-US" sz="2000" dirty="0" err="1"/>
              <a:t>unsup</a:t>
            </a:r>
            <a:r>
              <a:rPr lang="en-US" sz="2000" dirty="0"/>
              <a:t>”.</a:t>
            </a:r>
          </a:p>
          <a:p>
            <a:pPr lvl="1"/>
            <a:r>
              <a:rPr lang="en-US" sz="2000" dirty="0"/>
              <a:t>In order to exclude the “</a:t>
            </a:r>
            <a:r>
              <a:rPr lang="en-US" sz="2000" dirty="0" err="1"/>
              <a:t>unsup</a:t>
            </a:r>
            <a:r>
              <a:rPr lang="en-US" sz="2000" dirty="0"/>
              <a:t>” class, we manually remove the “</a:t>
            </a:r>
            <a:r>
              <a:rPr lang="en-US" sz="2000" dirty="0" err="1"/>
              <a:t>aclImdb</a:t>
            </a:r>
            <a:r>
              <a:rPr lang="en-US" sz="2000" dirty="0"/>
              <a:t>/train/</a:t>
            </a:r>
            <a:r>
              <a:rPr lang="en-US" sz="2000" dirty="0" err="1"/>
              <a:t>unsup</a:t>
            </a:r>
            <a:r>
              <a:rPr lang="en-US" sz="2000" dirty="0"/>
              <a:t>” directory.</a:t>
            </a:r>
            <a:endParaRPr lang="en-US" sz="2400" dirty="0"/>
          </a:p>
          <a:p>
            <a:pPr lvl="1"/>
            <a:endParaRPr lang="en-US" sz="20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42</a:t>
            </a:fld>
            <a:endParaRPr lang="en-US" dirty="0"/>
          </a:p>
        </p:txBody>
      </p:sp>
    </p:spTree>
    <p:extLst>
      <p:ext uri="{BB962C8B-B14F-4D97-AF65-F5344CB8AC3E}">
        <p14:creationId xmlns:p14="http://schemas.microsoft.com/office/powerpoint/2010/main" val="214072719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t>text_dataset_from_directory</a:t>
            </a:r>
            <a:endParaRPr lang="en-US" dirty="0"/>
          </a:p>
        </p:txBody>
      </p:sp>
      <p:sp>
        <p:nvSpPr>
          <p:cNvPr id="3" name="Content Placeholder 2"/>
          <p:cNvSpPr>
            <a:spLocks noGrp="1"/>
          </p:cNvSpPr>
          <p:nvPr>
            <p:ph idx="1"/>
          </p:nvPr>
        </p:nvSpPr>
        <p:spPr/>
        <p:txBody>
          <a:bodyPr/>
          <a:lstStyle/>
          <a:p>
            <a:pPr marL="0" indent="0">
              <a:buNone/>
            </a:pPr>
            <a:r>
              <a:rPr lang="en-US" sz="2000" dirty="0" err="1"/>
              <a:t>train_ds</a:t>
            </a:r>
            <a:r>
              <a:rPr lang="en-US" sz="2000" dirty="0"/>
              <a:t> = </a:t>
            </a:r>
            <a:r>
              <a:rPr lang="en-US" sz="2000" dirty="0" err="1"/>
              <a:t>keras.utils.text_dataset_from_directory</a:t>
            </a:r>
            <a:r>
              <a:rPr lang="en-US" sz="2000" dirty="0"/>
              <a:t>(“</a:t>
            </a:r>
            <a:r>
              <a:rPr lang="en-US" sz="2000" dirty="0" err="1"/>
              <a:t>aclImdb</a:t>
            </a:r>
            <a:r>
              <a:rPr lang="en-US" sz="2000" dirty="0"/>
              <a:t>/train", </a:t>
            </a:r>
            <a:r>
              <a:rPr lang="en-US" sz="2000" dirty="0" err="1"/>
              <a:t>batch_size</a:t>
            </a:r>
            <a:r>
              <a:rPr lang="en-US" sz="2000" dirty="0"/>
              <a:t>=</a:t>
            </a:r>
            <a:r>
              <a:rPr lang="en-US" sz="2000" dirty="0" err="1"/>
              <a:t>batch_size</a:t>
            </a:r>
            <a:r>
              <a:rPr lang="en-US" sz="2000" dirty="0"/>
              <a:t>)</a:t>
            </a:r>
          </a:p>
          <a:p>
            <a:pPr marL="0" indent="0">
              <a:buNone/>
            </a:pPr>
            <a:endParaRPr lang="en-US" sz="1200" dirty="0"/>
          </a:p>
          <a:p>
            <a:r>
              <a:rPr lang="en-US" sz="2400" dirty="0"/>
              <a:t>The return value, </a:t>
            </a:r>
            <a:r>
              <a:rPr lang="en-US" sz="2400" dirty="0" err="1"/>
              <a:t>train_ds</a:t>
            </a:r>
            <a:r>
              <a:rPr lang="en-US" sz="2400" dirty="0"/>
              <a:t>, is of type </a:t>
            </a:r>
            <a:r>
              <a:rPr lang="en-US" sz="2400" dirty="0" err="1"/>
              <a:t>tensorflow.python.data.ops.dataset_ops.BatchDataset</a:t>
            </a:r>
            <a:endParaRPr lang="en-US" sz="2400" dirty="0"/>
          </a:p>
          <a:p>
            <a:r>
              <a:rPr lang="en-US" sz="2400" dirty="0"/>
              <a:t>This type represents a training set, test set, or validation set.</a:t>
            </a:r>
          </a:p>
          <a:p>
            <a:pPr lvl="1"/>
            <a:r>
              <a:rPr lang="en-US" sz="2000" dirty="0"/>
              <a:t>Somewhere in it </a:t>
            </a:r>
            <a:r>
              <a:rPr lang="en-US" sz="2000" dirty="0" err="1"/>
              <a:t>it</a:t>
            </a:r>
            <a:r>
              <a:rPr lang="en-US" sz="2000" dirty="0"/>
              <a:t> stores example inputs, and target outputs for those inputs.</a:t>
            </a:r>
          </a:p>
          <a:p>
            <a:r>
              <a:rPr lang="en-US" sz="2400" dirty="0"/>
              <a:t>The </a:t>
            </a:r>
            <a:r>
              <a:rPr lang="en-US" sz="2400" dirty="0" err="1"/>
              <a:t>BatchDataset</a:t>
            </a:r>
            <a:r>
              <a:rPr lang="en-US" sz="2400" dirty="0"/>
              <a:t> type has some rather complex behavior. </a:t>
            </a:r>
          </a:p>
          <a:p>
            <a:r>
              <a:rPr lang="en-US" sz="2400" dirty="0"/>
              <a:t>We will just learn a minimal amount of details, that will allow us to do what we need to do.</a:t>
            </a:r>
          </a:p>
          <a:p>
            <a:pPr lvl="1"/>
            <a:endParaRPr lang="en-US" sz="20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43</a:t>
            </a:fld>
            <a:endParaRPr lang="en-US" dirty="0"/>
          </a:p>
        </p:txBody>
      </p:sp>
    </p:spTree>
    <p:extLst>
      <p:ext uri="{BB962C8B-B14F-4D97-AF65-F5344CB8AC3E}">
        <p14:creationId xmlns:p14="http://schemas.microsoft.com/office/powerpoint/2010/main" val="116952993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a:t>
            </a:r>
            <a:r>
              <a:rPr lang="en-US" dirty="0" err="1"/>
              <a:t>BatchDataset</a:t>
            </a:r>
            <a:r>
              <a:rPr lang="en-US" dirty="0"/>
              <a:t> Type</a:t>
            </a:r>
          </a:p>
        </p:txBody>
      </p:sp>
      <p:sp>
        <p:nvSpPr>
          <p:cNvPr id="3" name="Content Placeholder 2"/>
          <p:cNvSpPr>
            <a:spLocks noGrp="1"/>
          </p:cNvSpPr>
          <p:nvPr>
            <p:ph idx="1"/>
          </p:nvPr>
        </p:nvSpPr>
        <p:spPr>
          <a:xfrm>
            <a:off x="228600" y="1447800"/>
            <a:ext cx="8686800" cy="4876800"/>
          </a:xfrm>
        </p:spPr>
        <p:txBody>
          <a:bodyPr/>
          <a:lstStyle/>
          <a:p>
            <a:r>
              <a:rPr lang="en-US" sz="2400" dirty="0"/>
              <a:t>If we simply want the list of training inputs and the list of target values for those inputs, we can use this code:</a:t>
            </a:r>
          </a:p>
          <a:p>
            <a:endParaRPr lang="en-US" sz="1200" dirty="0"/>
          </a:p>
          <a:p>
            <a:pPr marL="0" indent="0">
              <a:buNone/>
            </a:pPr>
            <a:r>
              <a:rPr lang="en-US" sz="2000" dirty="0" err="1"/>
              <a:t>train_ds</a:t>
            </a:r>
            <a:r>
              <a:rPr lang="en-US" sz="2000" dirty="0"/>
              <a:t> = </a:t>
            </a:r>
            <a:r>
              <a:rPr lang="en-US" sz="2000" dirty="0" err="1"/>
              <a:t>keras.utils.text_dataset_from_directory</a:t>
            </a:r>
            <a:r>
              <a:rPr lang="en-US" sz="2000" dirty="0"/>
              <a:t>(“</a:t>
            </a:r>
            <a:r>
              <a:rPr lang="en-US" sz="2000" dirty="0" err="1"/>
              <a:t>aclImdb</a:t>
            </a:r>
            <a:r>
              <a:rPr lang="en-US" sz="2000" dirty="0"/>
              <a:t>/train", </a:t>
            </a:r>
            <a:r>
              <a:rPr lang="en-US" sz="2000" dirty="0" err="1"/>
              <a:t>batch_size</a:t>
            </a:r>
            <a:r>
              <a:rPr lang="en-US" sz="2000" dirty="0"/>
              <a:t>=1)</a:t>
            </a:r>
          </a:p>
          <a:p>
            <a:pPr marL="0" indent="0">
              <a:buNone/>
            </a:pPr>
            <a:endParaRPr lang="en-US" sz="1200" dirty="0"/>
          </a:p>
          <a:p>
            <a:pPr marL="0" indent="0">
              <a:buNone/>
            </a:pPr>
            <a:r>
              <a:rPr lang="en-US" sz="2000" dirty="0"/>
              <a:t>number = </a:t>
            </a:r>
            <a:r>
              <a:rPr lang="en-US" sz="2000" dirty="0" err="1"/>
              <a:t>len</a:t>
            </a:r>
            <a:r>
              <a:rPr lang="en-US" sz="2000" dirty="0"/>
              <a:t>(</a:t>
            </a:r>
            <a:r>
              <a:rPr lang="en-US" sz="2000" dirty="0" err="1"/>
              <a:t>train_ds</a:t>
            </a:r>
            <a:r>
              <a:rPr lang="en-US" sz="2000" dirty="0"/>
              <a:t>)</a:t>
            </a:r>
          </a:p>
          <a:p>
            <a:pPr marL="0" indent="0">
              <a:buNone/>
            </a:pPr>
            <a:r>
              <a:rPr lang="en-US" sz="2000" dirty="0" err="1"/>
              <a:t>train_objects</a:t>
            </a:r>
            <a:r>
              <a:rPr lang="en-US" sz="2000" dirty="0"/>
              <a:t> = [None] * number    # initialize the list of training inputs</a:t>
            </a:r>
          </a:p>
          <a:p>
            <a:pPr marL="0" indent="0">
              <a:buNone/>
            </a:pPr>
            <a:r>
              <a:rPr lang="en-US" sz="2000" dirty="0" err="1"/>
              <a:t>train_labels</a:t>
            </a:r>
            <a:r>
              <a:rPr lang="en-US" sz="2000" dirty="0"/>
              <a:t> = [None] * number       # initialize the list of training labels</a:t>
            </a:r>
          </a:p>
          <a:p>
            <a:pPr marL="0" indent="0">
              <a:buNone/>
            </a:pPr>
            <a:r>
              <a:rPr lang="en-US" sz="2000" dirty="0"/>
              <a:t>counter = 0</a:t>
            </a:r>
          </a:p>
          <a:p>
            <a:pPr marL="0" indent="0">
              <a:buNone/>
            </a:pPr>
            <a:endParaRPr lang="en-US" sz="1200" dirty="0"/>
          </a:p>
          <a:p>
            <a:pPr marL="0" indent="0">
              <a:buNone/>
            </a:pPr>
            <a:r>
              <a:rPr lang="en-US" sz="2000" dirty="0"/>
              <a:t>for inputs, targets in </a:t>
            </a:r>
            <a:r>
              <a:rPr lang="en-US" sz="2000" dirty="0" err="1"/>
              <a:t>train_ds</a:t>
            </a:r>
            <a:r>
              <a:rPr lang="en-US" sz="2000" dirty="0"/>
              <a:t>:</a:t>
            </a:r>
          </a:p>
          <a:p>
            <a:pPr marL="0" indent="0">
              <a:buNone/>
            </a:pPr>
            <a:r>
              <a:rPr lang="en-US" sz="2000" dirty="0"/>
              <a:t>    </a:t>
            </a:r>
            <a:r>
              <a:rPr lang="en-US" sz="2000" dirty="0" err="1"/>
              <a:t>train_objects</a:t>
            </a:r>
            <a:r>
              <a:rPr lang="en-US" sz="2000" dirty="0"/>
              <a:t>[counter] = inputs[0]</a:t>
            </a:r>
          </a:p>
          <a:p>
            <a:pPr marL="0" indent="0">
              <a:buNone/>
            </a:pPr>
            <a:r>
              <a:rPr lang="en-US" sz="2000" dirty="0"/>
              <a:t>    </a:t>
            </a:r>
            <a:r>
              <a:rPr lang="en-US" sz="2000" dirty="0" err="1"/>
              <a:t>train_labels</a:t>
            </a:r>
            <a:r>
              <a:rPr lang="en-US" sz="2000" dirty="0"/>
              <a:t>[counter] = targets[0]</a:t>
            </a:r>
          </a:p>
          <a:p>
            <a:pPr marL="0" indent="0">
              <a:buNone/>
            </a:pPr>
            <a:r>
              <a:rPr lang="en-US" sz="2000" dirty="0"/>
              <a:t>    counter = counter+1</a:t>
            </a:r>
          </a:p>
        </p:txBody>
      </p:sp>
      <p:sp>
        <p:nvSpPr>
          <p:cNvPr id="4" name="Slide Number Placeholder 3"/>
          <p:cNvSpPr>
            <a:spLocks noGrp="1"/>
          </p:cNvSpPr>
          <p:nvPr>
            <p:ph type="sldNum" sz="quarter" idx="12"/>
          </p:nvPr>
        </p:nvSpPr>
        <p:spPr/>
        <p:txBody>
          <a:bodyPr/>
          <a:lstStyle/>
          <a:p>
            <a:fld id="{B6F15528-21DE-4FAA-801E-634DDDAF4B2B}" type="slidenum">
              <a:rPr lang="en-US" smtClean="0"/>
              <a:pPr/>
              <a:t>44</a:t>
            </a:fld>
            <a:endParaRPr lang="en-US" dirty="0"/>
          </a:p>
        </p:txBody>
      </p:sp>
    </p:spTree>
    <p:extLst>
      <p:ext uri="{BB962C8B-B14F-4D97-AF65-F5344CB8AC3E}">
        <p14:creationId xmlns:p14="http://schemas.microsoft.com/office/powerpoint/2010/main" val="176129700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a:t>
            </a:r>
            <a:r>
              <a:rPr lang="en-US" dirty="0" err="1"/>
              <a:t>BatchDataset</a:t>
            </a:r>
            <a:r>
              <a:rPr lang="en-US" dirty="0"/>
              <a:t> Type</a:t>
            </a:r>
          </a:p>
        </p:txBody>
      </p:sp>
      <p:sp>
        <p:nvSpPr>
          <p:cNvPr id="3" name="Content Placeholder 2"/>
          <p:cNvSpPr>
            <a:spLocks noGrp="1"/>
          </p:cNvSpPr>
          <p:nvPr>
            <p:ph idx="1"/>
          </p:nvPr>
        </p:nvSpPr>
        <p:spPr>
          <a:xfrm>
            <a:off x="228600" y="1447800"/>
            <a:ext cx="8686800" cy="4876800"/>
          </a:xfrm>
        </p:spPr>
        <p:txBody>
          <a:bodyPr/>
          <a:lstStyle/>
          <a:p>
            <a:r>
              <a:rPr lang="en-US" sz="2400" dirty="0"/>
              <a:t>The main way to iterate over the values in </a:t>
            </a:r>
            <a:r>
              <a:rPr lang="en-US" sz="2400" dirty="0" err="1"/>
              <a:t>train_ds</a:t>
            </a:r>
            <a:r>
              <a:rPr lang="en-US" sz="2400" dirty="0"/>
              <a:t> is</a:t>
            </a:r>
          </a:p>
          <a:p>
            <a:endParaRPr lang="en-US" sz="1200" dirty="0"/>
          </a:p>
          <a:p>
            <a:pPr marL="0" indent="0">
              <a:buNone/>
            </a:pPr>
            <a:r>
              <a:rPr lang="en-US" sz="2000" dirty="0"/>
              <a:t>for inputs, targets in </a:t>
            </a:r>
            <a:r>
              <a:rPr lang="en-US" sz="2000" dirty="0" err="1"/>
              <a:t>train_ds</a:t>
            </a:r>
            <a:r>
              <a:rPr lang="en-US" sz="2000" dirty="0"/>
              <a:t>:</a:t>
            </a:r>
          </a:p>
          <a:p>
            <a:pPr marL="0" indent="0">
              <a:buNone/>
            </a:pPr>
            <a:r>
              <a:rPr lang="en-US" sz="2000" dirty="0"/>
              <a:t>    </a:t>
            </a:r>
            <a:r>
              <a:rPr lang="en-US" sz="2000" dirty="0" err="1"/>
              <a:t>train_objects</a:t>
            </a:r>
            <a:r>
              <a:rPr lang="en-US" sz="2000" dirty="0"/>
              <a:t>[counter] = inputs[0]</a:t>
            </a:r>
          </a:p>
          <a:p>
            <a:pPr marL="0" indent="0">
              <a:buNone/>
            </a:pPr>
            <a:r>
              <a:rPr lang="en-US" sz="2000" dirty="0"/>
              <a:t>    </a:t>
            </a:r>
            <a:r>
              <a:rPr lang="en-US" sz="2000" dirty="0" err="1"/>
              <a:t>train_labels</a:t>
            </a:r>
            <a:r>
              <a:rPr lang="en-US" sz="2000" dirty="0"/>
              <a:t>[counter] = targets[0]</a:t>
            </a:r>
          </a:p>
          <a:p>
            <a:pPr marL="0" indent="0">
              <a:buNone/>
            </a:pPr>
            <a:r>
              <a:rPr lang="en-US" sz="2000" dirty="0"/>
              <a:t>    counter = counter+1</a:t>
            </a:r>
          </a:p>
          <a:p>
            <a:pPr marL="0" indent="0">
              <a:buNone/>
            </a:pPr>
            <a:endParaRPr lang="en-US" sz="1200" dirty="0"/>
          </a:p>
          <a:p>
            <a:pPr lvl="0"/>
            <a:r>
              <a:rPr lang="en-US" sz="2400" dirty="0">
                <a:solidFill>
                  <a:prstClr val="black"/>
                </a:solidFill>
              </a:rPr>
              <a:t>Things like </a:t>
            </a:r>
            <a:r>
              <a:rPr lang="en-US" sz="2400" dirty="0" err="1">
                <a:solidFill>
                  <a:prstClr val="black"/>
                </a:solidFill>
              </a:rPr>
              <a:t>train_ds</a:t>
            </a:r>
            <a:r>
              <a:rPr lang="en-US" sz="2400" dirty="0">
                <a:solidFill>
                  <a:prstClr val="black"/>
                </a:solidFill>
              </a:rPr>
              <a:t>[0] will NOT work, they give an error.</a:t>
            </a:r>
          </a:p>
          <a:p>
            <a:pPr lvl="0"/>
            <a:r>
              <a:rPr lang="en-US" sz="2400" dirty="0">
                <a:solidFill>
                  <a:prstClr val="black"/>
                </a:solidFill>
              </a:rPr>
              <a:t>In the for loop above, at each iteration, </a:t>
            </a:r>
            <a:r>
              <a:rPr lang="en-US" sz="2400" b="1" dirty="0">
                <a:solidFill>
                  <a:prstClr val="black"/>
                </a:solidFill>
              </a:rPr>
              <a:t>inputs</a:t>
            </a:r>
            <a:r>
              <a:rPr lang="en-US" sz="2400" dirty="0">
                <a:solidFill>
                  <a:prstClr val="black"/>
                </a:solidFill>
              </a:rPr>
              <a:t> is NOT an individual input, but a BATCH containing </a:t>
            </a:r>
            <a:r>
              <a:rPr lang="en-US" sz="2400" b="1" dirty="0" err="1">
                <a:solidFill>
                  <a:prstClr val="black"/>
                </a:solidFill>
              </a:rPr>
              <a:t>batch_size</a:t>
            </a:r>
            <a:r>
              <a:rPr lang="en-US" sz="2400" dirty="0">
                <a:solidFill>
                  <a:prstClr val="black"/>
                </a:solidFill>
              </a:rPr>
              <a:t> elements. </a:t>
            </a:r>
          </a:p>
          <a:p>
            <a:pPr lvl="1"/>
            <a:r>
              <a:rPr lang="en-US" sz="2000" dirty="0">
                <a:solidFill>
                  <a:prstClr val="black"/>
                </a:solidFill>
              </a:rPr>
              <a:t>inputs[</a:t>
            </a:r>
            <a:r>
              <a:rPr lang="en-US" sz="2000" dirty="0" err="1">
                <a:solidFill>
                  <a:prstClr val="black"/>
                </a:solidFill>
              </a:rPr>
              <a:t>i</a:t>
            </a:r>
            <a:r>
              <a:rPr lang="en-US" sz="2000" dirty="0">
                <a:solidFill>
                  <a:prstClr val="black"/>
                </a:solidFill>
              </a:rPr>
              <a:t>] is an individual input, for 0 &lt;= </a:t>
            </a:r>
            <a:r>
              <a:rPr lang="en-US" sz="2000" dirty="0" err="1">
                <a:solidFill>
                  <a:prstClr val="black"/>
                </a:solidFill>
              </a:rPr>
              <a:t>i</a:t>
            </a:r>
            <a:r>
              <a:rPr lang="en-US" sz="2000" dirty="0">
                <a:solidFill>
                  <a:prstClr val="black"/>
                </a:solidFill>
              </a:rPr>
              <a:t> &lt; </a:t>
            </a:r>
            <a:r>
              <a:rPr lang="en-US" sz="2000" b="1" dirty="0" err="1">
                <a:solidFill>
                  <a:prstClr val="black"/>
                </a:solidFill>
              </a:rPr>
              <a:t>batch_size</a:t>
            </a:r>
            <a:r>
              <a:rPr lang="en-US" sz="2000" b="1" dirty="0">
                <a:solidFill>
                  <a:prstClr val="black"/>
                </a:solidFill>
              </a:rPr>
              <a:t>.</a:t>
            </a:r>
            <a:endParaRPr lang="en-US" sz="2000" dirty="0">
              <a:solidFill>
                <a:prstClr val="black"/>
              </a:solidFill>
            </a:endParaRPr>
          </a:p>
          <a:p>
            <a:pPr lvl="1"/>
            <a:r>
              <a:rPr lang="en-US" sz="2000" dirty="0">
                <a:solidFill>
                  <a:prstClr val="black"/>
                </a:solidFill>
              </a:rPr>
              <a:t>targets[</a:t>
            </a:r>
            <a:r>
              <a:rPr lang="en-US" sz="2000" dirty="0" err="1">
                <a:solidFill>
                  <a:prstClr val="black"/>
                </a:solidFill>
              </a:rPr>
              <a:t>i</a:t>
            </a:r>
            <a:r>
              <a:rPr lang="en-US" sz="2000" dirty="0">
                <a:solidFill>
                  <a:prstClr val="black"/>
                </a:solidFill>
              </a:rPr>
              <a:t>] is the corresponding class label for inputs[</a:t>
            </a:r>
            <a:r>
              <a:rPr lang="en-US" sz="2000" dirty="0" err="1">
                <a:solidFill>
                  <a:prstClr val="black"/>
                </a:solidFill>
              </a:rPr>
              <a:t>i</a:t>
            </a:r>
            <a:r>
              <a:rPr lang="en-US" sz="2000" dirty="0">
                <a:solidFill>
                  <a:prstClr val="black"/>
                </a:solidFill>
              </a:rPr>
              <a:t>].</a:t>
            </a:r>
          </a:p>
          <a:p>
            <a:pPr lvl="0"/>
            <a:r>
              <a:rPr lang="en-US" sz="2400" dirty="0">
                <a:solidFill>
                  <a:prstClr val="black"/>
                </a:solidFill>
              </a:rPr>
              <a:t>In the previous slide, we wanted to access each individual input, and that is why we specified a batch size of 1.</a:t>
            </a:r>
          </a:p>
        </p:txBody>
      </p:sp>
      <p:sp>
        <p:nvSpPr>
          <p:cNvPr id="4" name="Slide Number Placeholder 3"/>
          <p:cNvSpPr>
            <a:spLocks noGrp="1"/>
          </p:cNvSpPr>
          <p:nvPr>
            <p:ph type="sldNum" sz="quarter" idx="12"/>
          </p:nvPr>
        </p:nvSpPr>
        <p:spPr/>
        <p:txBody>
          <a:bodyPr/>
          <a:lstStyle/>
          <a:p>
            <a:fld id="{B6F15528-21DE-4FAA-801E-634DDDAF4B2B}" type="slidenum">
              <a:rPr lang="en-US" smtClean="0"/>
              <a:pPr/>
              <a:t>45</a:t>
            </a:fld>
            <a:endParaRPr lang="en-US" dirty="0"/>
          </a:p>
        </p:txBody>
      </p:sp>
    </p:spTree>
    <p:extLst>
      <p:ext uri="{BB962C8B-B14F-4D97-AF65-F5344CB8AC3E}">
        <p14:creationId xmlns:p14="http://schemas.microsoft.com/office/powerpoint/2010/main" val="79018167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a:t>
            </a:r>
            <a:r>
              <a:rPr lang="en-US" dirty="0" err="1"/>
              <a:t>BatchDataset</a:t>
            </a:r>
            <a:r>
              <a:rPr lang="en-US" dirty="0"/>
              <a:t> Type</a:t>
            </a:r>
          </a:p>
        </p:txBody>
      </p:sp>
      <p:sp>
        <p:nvSpPr>
          <p:cNvPr id="3" name="Content Placeholder 2"/>
          <p:cNvSpPr>
            <a:spLocks noGrp="1"/>
          </p:cNvSpPr>
          <p:nvPr>
            <p:ph idx="1"/>
          </p:nvPr>
        </p:nvSpPr>
        <p:spPr>
          <a:xfrm>
            <a:off x="228600" y="1447800"/>
            <a:ext cx="8686800" cy="4876800"/>
          </a:xfrm>
        </p:spPr>
        <p:txBody>
          <a:bodyPr/>
          <a:lstStyle/>
          <a:p>
            <a:pPr marL="0" lvl="0" indent="0">
              <a:buNone/>
            </a:pPr>
            <a:r>
              <a:rPr lang="en-US" sz="2000" dirty="0" err="1">
                <a:solidFill>
                  <a:prstClr val="black"/>
                </a:solidFill>
              </a:rPr>
              <a:t>train_ds</a:t>
            </a:r>
            <a:r>
              <a:rPr lang="en-US" sz="2000" dirty="0">
                <a:solidFill>
                  <a:prstClr val="black"/>
                </a:solidFill>
              </a:rPr>
              <a:t> = </a:t>
            </a:r>
            <a:r>
              <a:rPr lang="en-US" sz="2000" dirty="0" err="1">
                <a:solidFill>
                  <a:prstClr val="black"/>
                </a:solidFill>
              </a:rPr>
              <a:t>keras.utils.text_dataset_from_directory</a:t>
            </a:r>
            <a:r>
              <a:rPr lang="en-US" sz="2000" dirty="0">
                <a:solidFill>
                  <a:prstClr val="black"/>
                </a:solidFill>
              </a:rPr>
              <a:t>(“</a:t>
            </a:r>
            <a:r>
              <a:rPr lang="en-US" sz="2000" dirty="0" err="1">
                <a:solidFill>
                  <a:prstClr val="black"/>
                </a:solidFill>
              </a:rPr>
              <a:t>aclImdb</a:t>
            </a:r>
            <a:r>
              <a:rPr lang="en-US" sz="2000" dirty="0">
                <a:solidFill>
                  <a:prstClr val="black"/>
                </a:solidFill>
              </a:rPr>
              <a:t>/train", </a:t>
            </a:r>
            <a:r>
              <a:rPr lang="en-US" sz="2000" dirty="0" err="1">
                <a:solidFill>
                  <a:prstClr val="black"/>
                </a:solidFill>
              </a:rPr>
              <a:t>batch_size</a:t>
            </a:r>
            <a:r>
              <a:rPr lang="en-US" sz="2000" dirty="0">
                <a:solidFill>
                  <a:prstClr val="black"/>
                </a:solidFill>
              </a:rPr>
              <a:t>=1)</a:t>
            </a:r>
          </a:p>
          <a:p>
            <a:pPr marL="0" lvl="0" indent="0">
              <a:buNone/>
            </a:pPr>
            <a:endParaRPr lang="en-US" sz="1200" dirty="0">
              <a:solidFill>
                <a:prstClr val="black"/>
              </a:solidFill>
            </a:endParaRPr>
          </a:p>
          <a:p>
            <a:pPr marL="0" lvl="0" indent="0">
              <a:buNone/>
            </a:pPr>
            <a:r>
              <a:rPr lang="en-US" sz="2000" dirty="0">
                <a:solidFill>
                  <a:prstClr val="black"/>
                </a:solidFill>
              </a:rPr>
              <a:t>number = </a:t>
            </a:r>
            <a:r>
              <a:rPr lang="en-US" sz="2000" dirty="0" err="1">
                <a:solidFill>
                  <a:prstClr val="black"/>
                </a:solidFill>
              </a:rPr>
              <a:t>len</a:t>
            </a:r>
            <a:r>
              <a:rPr lang="en-US" sz="2000" dirty="0">
                <a:solidFill>
                  <a:prstClr val="black"/>
                </a:solidFill>
              </a:rPr>
              <a:t>(</a:t>
            </a:r>
            <a:r>
              <a:rPr lang="en-US" sz="2000" dirty="0" err="1">
                <a:solidFill>
                  <a:prstClr val="black"/>
                </a:solidFill>
              </a:rPr>
              <a:t>train_ds</a:t>
            </a:r>
            <a:r>
              <a:rPr lang="en-US" sz="2000" dirty="0">
                <a:solidFill>
                  <a:prstClr val="black"/>
                </a:solidFill>
              </a:rPr>
              <a:t>)</a:t>
            </a:r>
          </a:p>
          <a:p>
            <a:pPr marL="0" lvl="0" indent="0">
              <a:buNone/>
            </a:pPr>
            <a:r>
              <a:rPr lang="en-US" sz="2000" dirty="0" err="1">
                <a:solidFill>
                  <a:prstClr val="black"/>
                </a:solidFill>
              </a:rPr>
              <a:t>train_objects</a:t>
            </a:r>
            <a:r>
              <a:rPr lang="en-US" sz="2000" dirty="0">
                <a:solidFill>
                  <a:prstClr val="black"/>
                </a:solidFill>
              </a:rPr>
              <a:t> = [None] * number    # initialize the list of training inputs</a:t>
            </a:r>
          </a:p>
          <a:p>
            <a:pPr marL="0" lvl="0" indent="0">
              <a:buNone/>
            </a:pPr>
            <a:r>
              <a:rPr lang="en-US" sz="2000" dirty="0" err="1">
                <a:solidFill>
                  <a:prstClr val="black"/>
                </a:solidFill>
              </a:rPr>
              <a:t>train_labels</a:t>
            </a:r>
            <a:r>
              <a:rPr lang="en-US" sz="2000" dirty="0">
                <a:solidFill>
                  <a:prstClr val="black"/>
                </a:solidFill>
              </a:rPr>
              <a:t> = [None] * number       # initialize the list of training labels</a:t>
            </a:r>
          </a:p>
          <a:p>
            <a:pPr marL="0" lvl="0" indent="0">
              <a:buNone/>
            </a:pPr>
            <a:r>
              <a:rPr lang="en-US" sz="2000" dirty="0">
                <a:solidFill>
                  <a:prstClr val="black"/>
                </a:solidFill>
              </a:rPr>
              <a:t>counter = 0</a:t>
            </a:r>
          </a:p>
          <a:p>
            <a:pPr marL="0" lvl="0" indent="0">
              <a:buNone/>
            </a:pPr>
            <a:endParaRPr lang="en-US" sz="1200" dirty="0">
              <a:solidFill>
                <a:prstClr val="black"/>
              </a:solidFill>
            </a:endParaRPr>
          </a:p>
          <a:p>
            <a:pPr marL="0" lvl="0" indent="0">
              <a:buNone/>
            </a:pPr>
            <a:r>
              <a:rPr lang="en-US" sz="2000" dirty="0">
                <a:solidFill>
                  <a:prstClr val="black"/>
                </a:solidFill>
              </a:rPr>
              <a:t>for inputs, targets in </a:t>
            </a:r>
            <a:r>
              <a:rPr lang="en-US" sz="2000" dirty="0" err="1">
                <a:solidFill>
                  <a:prstClr val="black"/>
                </a:solidFill>
              </a:rPr>
              <a:t>train_ds</a:t>
            </a:r>
            <a:r>
              <a:rPr lang="en-US" sz="2000" dirty="0">
                <a:solidFill>
                  <a:prstClr val="black"/>
                </a:solidFill>
              </a:rPr>
              <a:t>:</a:t>
            </a:r>
          </a:p>
          <a:p>
            <a:pPr marL="0" lvl="0" indent="0">
              <a:buNone/>
            </a:pPr>
            <a:r>
              <a:rPr lang="en-US" sz="2000" dirty="0">
                <a:solidFill>
                  <a:prstClr val="black"/>
                </a:solidFill>
              </a:rPr>
              <a:t>    </a:t>
            </a:r>
            <a:r>
              <a:rPr lang="en-US" sz="2000" dirty="0" err="1">
                <a:solidFill>
                  <a:prstClr val="black"/>
                </a:solidFill>
              </a:rPr>
              <a:t>train_objects</a:t>
            </a:r>
            <a:r>
              <a:rPr lang="en-US" sz="2000" dirty="0">
                <a:solidFill>
                  <a:prstClr val="black"/>
                </a:solidFill>
              </a:rPr>
              <a:t>[counter] = inputs[0]</a:t>
            </a:r>
          </a:p>
          <a:p>
            <a:pPr marL="0" lvl="0" indent="0">
              <a:buNone/>
            </a:pPr>
            <a:r>
              <a:rPr lang="en-US" sz="2000" dirty="0">
                <a:solidFill>
                  <a:prstClr val="black"/>
                </a:solidFill>
              </a:rPr>
              <a:t>    </a:t>
            </a:r>
            <a:r>
              <a:rPr lang="en-US" sz="2000" dirty="0" err="1">
                <a:solidFill>
                  <a:prstClr val="black"/>
                </a:solidFill>
              </a:rPr>
              <a:t>train_labels</a:t>
            </a:r>
            <a:r>
              <a:rPr lang="en-US" sz="2000" dirty="0">
                <a:solidFill>
                  <a:prstClr val="black"/>
                </a:solidFill>
              </a:rPr>
              <a:t>[counter] = targets[0]</a:t>
            </a:r>
          </a:p>
          <a:p>
            <a:pPr marL="0" lvl="0" indent="0">
              <a:buNone/>
            </a:pPr>
            <a:r>
              <a:rPr lang="en-US" sz="2000" dirty="0">
                <a:solidFill>
                  <a:prstClr val="black"/>
                </a:solidFill>
              </a:rPr>
              <a:t>    counter = counter+1</a:t>
            </a:r>
          </a:p>
          <a:p>
            <a:pPr marL="0" indent="0">
              <a:buNone/>
            </a:pPr>
            <a:endParaRPr lang="en-US" sz="1200" dirty="0"/>
          </a:p>
          <a:p>
            <a:r>
              <a:rPr lang="en-US" sz="2400" dirty="0"/>
              <a:t>This code (the same that we saw before) stores inputs and class labels into lists, which is a data type we are familiar with.</a:t>
            </a:r>
          </a:p>
          <a:p>
            <a:r>
              <a:rPr lang="en-US" sz="2400" dirty="0"/>
              <a:t>Now we can do simple things, like     print(</a:t>
            </a:r>
            <a:r>
              <a:rPr lang="en-US" sz="2400" dirty="0" err="1"/>
              <a:t>train_objects</a:t>
            </a:r>
            <a:r>
              <a:rPr lang="en-US" sz="2400" dirty="0"/>
              <a:t>[0])</a:t>
            </a:r>
          </a:p>
          <a:p>
            <a:endParaRPr lang="en-US" sz="12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46</a:t>
            </a:fld>
            <a:endParaRPr lang="en-US" dirty="0"/>
          </a:p>
        </p:txBody>
      </p:sp>
    </p:spTree>
    <p:extLst>
      <p:ext uri="{BB962C8B-B14F-4D97-AF65-F5344CB8AC3E}">
        <p14:creationId xmlns:p14="http://schemas.microsoft.com/office/powerpoint/2010/main" val="313779933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From </a:t>
            </a:r>
            <a:r>
              <a:rPr lang="en-US" dirty="0" err="1"/>
              <a:t>BatchDataset</a:t>
            </a:r>
            <a:r>
              <a:rPr lang="en-US" dirty="0"/>
              <a:t> to List</a:t>
            </a:r>
          </a:p>
        </p:txBody>
      </p:sp>
      <p:sp>
        <p:nvSpPr>
          <p:cNvPr id="3" name="Content Placeholder 2"/>
          <p:cNvSpPr>
            <a:spLocks noGrp="1"/>
          </p:cNvSpPr>
          <p:nvPr>
            <p:ph idx="1"/>
          </p:nvPr>
        </p:nvSpPr>
        <p:spPr>
          <a:xfrm>
            <a:off x="228600" y="1447800"/>
            <a:ext cx="8839200" cy="4876800"/>
          </a:xfrm>
        </p:spPr>
        <p:txBody>
          <a:bodyPr/>
          <a:lstStyle/>
          <a:p>
            <a:pPr marL="0" lvl="0" indent="0">
              <a:buNone/>
            </a:pPr>
            <a:r>
              <a:rPr lang="en-US" sz="2000" dirty="0" err="1">
                <a:solidFill>
                  <a:prstClr val="black"/>
                </a:solidFill>
              </a:rPr>
              <a:t>train_ds</a:t>
            </a:r>
            <a:r>
              <a:rPr lang="en-US" sz="2000" dirty="0">
                <a:solidFill>
                  <a:prstClr val="black"/>
                </a:solidFill>
              </a:rPr>
              <a:t> = </a:t>
            </a:r>
            <a:r>
              <a:rPr lang="en-US" sz="2000" dirty="0" err="1">
                <a:solidFill>
                  <a:prstClr val="black"/>
                </a:solidFill>
              </a:rPr>
              <a:t>keras.utils.text_dataset_from_directory</a:t>
            </a:r>
            <a:r>
              <a:rPr lang="en-US" sz="2000" dirty="0">
                <a:solidFill>
                  <a:prstClr val="black"/>
                </a:solidFill>
              </a:rPr>
              <a:t>(“</a:t>
            </a:r>
            <a:r>
              <a:rPr lang="en-US" sz="2000" dirty="0" err="1">
                <a:solidFill>
                  <a:prstClr val="black"/>
                </a:solidFill>
              </a:rPr>
              <a:t>aclImdb</a:t>
            </a:r>
            <a:r>
              <a:rPr lang="en-US" sz="2000" dirty="0">
                <a:solidFill>
                  <a:prstClr val="black"/>
                </a:solidFill>
              </a:rPr>
              <a:t>/train", </a:t>
            </a:r>
            <a:r>
              <a:rPr lang="en-US" sz="2000" dirty="0" err="1">
                <a:solidFill>
                  <a:prstClr val="black"/>
                </a:solidFill>
              </a:rPr>
              <a:t>batch_size</a:t>
            </a:r>
            <a:r>
              <a:rPr lang="en-US" sz="2000" dirty="0">
                <a:solidFill>
                  <a:prstClr val="black"/>
                </a:solidFill>
              </a:rPr>
              <a:t>=32)</a:t>
            </a:r>
          </a:p>
          <a:p>
            <a:pPr marL="0" lvl="0" indent="0">
              <a:buNone/>
            </a:pPr>
            <a:r>
              <a:rPr lang="en-US" sz="2000" dirty="0" err="1">
                <a:solidFill>
                  <a:srgbClr val="FF0000"/>
                </a:solidFill>
              </a:rPr>
              <a:t>train_list</a:t>
            </a:r>
            <a:r>
              <a:rPr lang="en-US" sz="2000" dirty="0">
                <a:solidFill>
                  <a:srgbClr val="FF0000"/>
                </a:solidFill>
              </a:rPr>
              <a:t> = list(</a:t>
            </a:r>
            <a:r>
              <a:rPr lang="en-US" sz="2000" dirty="0" err="1">
                <a:solidFill>
                  <a:srgbClr val="FF0000"/>
                </a:solidFill>
              </a:rPr>
              <a:t>train_ds.as_numpy_iterator</a:t>
            </a:r>
            <a:r>
              <a:rPr lang="en-US" sz="2000" dirty="0">
                <a:solidFill>
                  <a:srgbClr val="FF0000"/>
                </a:solidFill>
              </a:rPr>
              <a:t>())</a:t>
            </a:r>
          </a:p>
          <a:p>
            <a:pPr marL="0" indent="0">
              <a:buNone/>
            </a:pPr>
            <a:endParaRPr lang="en-US" sz="1200" dirty="0"/>
          </a:p>
          <a:p>
            <a:pPr marL="0" indent="0">
              <a:buNone/>
            </a:pPr>
            <a:r>
              <a:rPr lang="en-US" sz="2000" dirty="0"/>
              <a:t>print("</a:t>
            </a:r>
            <a:r>
              <a:rPr lang="en-US" sz="2000" dirty="0" err="1"/>
              <a:t>train_list</a:t>
            </a:r>
            <a:r>
              <a:rPr lang="en-US" sz="2000" dirty="0"/>
              <a:t> contains %d batches" % (</a:t>
            </a:r>
            <a:r>
              <a:rPr lang="en-US" sz="2000" dirty="0" err="1"/>
              <a:t>len</a:t>
            </a:r>
            <a:r>
              <a:rPr lang="en-US" sz="2000" dirty="0"/>
              <a:t>(</a:t>
            </a:r>
            <a:r>
              <a:rPr lang="en-US" sz="2000" dirty="0" err="1"/>
              <a:t>train_list</a:t>
            </a:r>
            <a:r>
              <a:rPr lang="en-US" sz="2000" dirty="0"/>
              <a:t>)))</a:t>
            </a:r>
          </a:p>
          <a:p>
            <a:pPr marL="0" indent="0">
              <a:buNone/>
            </a:pPr>
            <a:r>
              <a:rPr lang="en-US" sz="2000" dirty="0"/>
              <a:t>print("Each batch is a tuple of %d elements" % (</a:t>
            </a:r>
            <a:r>
              <a:rPr lang="en-US" sz="2000" dirty="0" err="1"/>
              <a:t>len</a:t>
            </a:r>
            <a:r>
              <a:rPr lang="en-US" sz="2000" dirty="0"/>
              <a:t>(</a:t>
            </a:r>
            <a:r>
              <a:rPr lang="en-US" sz="2000" dirty="0" err="1"/>
              <a:t>train_list</a:t>
            </a:r>
            <a:r>
              <a:rPr lang="en-US" sz="2000" dirty="0"/>
              <a:t>[0])))</a:t>
            </a:r>
          </a:p>
          <a:p>
            <a:pPr marL="0" indent="0">
              <a:buNone/>
            </a:pPr>
            <a:r>
              <a:rPr lang="en-US" sz="2000" dirty="0"/>
              <a:t>print("The first element is an array of %d inputs" % (</a:t>
            </a:r>
            <a:r>
              <a:rPr lang="en-US" sz="2000" dirty="0" err="1"/>
              <a:t>len</a:t>
            </a:r>
            <a:r>
              <a:rPr lang="en-US" sz="2000" dirty="0"/>
              <a:t>(</a:t>
            </a:r>
            <a:r>
              <a:rPr lang="en-US" sz="2000" dirty="0" err="1"/>
              <a:t>train_list</a:t>
            </a:r>
            <a:r>
              <a:rPr lang="en-US" sz="2000" dirty="0"/>
              <a:t>[0][0])))</a:t>
            </a:r>
          </a:p>
          <a:p>
            <a:pPr marL="0" indent="0">
              <a:buNone/>
            </a:pPr>
            <a:r>
              <a:rPr lang="en-US" sz="2000" dirty="0"/>
              <a:t>print("The second element is an array of %d targets" % (</a:t>
            </a:r>
            <a:r>
              <a:rPr lang="en-US" sz="2000" dirty="0" err="1"/>
              <a:t>len</a:t>
            </a:r>
            <a:r>
              <a:rPr lang="en-US" sz="2000" dirty="0"/>
              <a:t>(</a:t>
            </a:r>
            <a:r>
              <a:rPr lang="en-US" sz="2000" dirty="0" err="1"/>
              <a:t>train_list</a:t>
            </a:r>
            <a:r>
              <a:rPr lang="en-US" sz="2000" dirty="0"/>
              <a:t>[0][1])))</a:t>
            </a:r>
          </a:p>
          <a:p>
            <a:pPr marL="0" indent="0">
              <a:buNone/>
            </a:pPr>
            <a:r>
              <a:rPr lang="en-US" sz="2000" dirty="0"/>
              <a:t>print("\</a:t>
            </a:r>
            <a:r>
              <a:rPr lang="en-US" sz="2000" dirty="0" err="1"/>
              <a:t>nThe</a:t>
            </a:r>
            <a:r>
              <a:rPr lang="en-US" sz="2000" dirty="0"/>
              <a:t> first input of the first batch is:\n", </a:t>
            </a:r>
            <a:r>
              <a:rPr lang="en-US" sz="2000" dirty="0" err="1"/>
              <a:t>train_list</a:t>
            </a:r>
            <a:r>
              <a:rPr lang="en-US" sz="2000" dirty="0"/>
              <a:t>[0][0][0])</a:t>
            </a:r>
          </a:p>
          <a:p>
            <a:pPr marL="0" indent="0">
              <a:buNone/>
            </a:pPr>
            <a:r>
              <a:rPr lang="en-US" sz="2000" dirty="0"/>
              <a:t>print("\</a:t>
            </a:r>
            <a:r>
              <a:rPr lang="en-US" sz="2000" dirty="0" err="1"/>
              <a:t>nThe</a:t>
            </a:r>
            <a:r>
              <a:rPr lang="en-US" sz="2000" dirty="0"/>
              <a:t> target for the first input of the first batch is:", </a:t>
            </a:r>
            <a:r>
              <a:rPr lang="en-US" sz="2000" dirty="0" err="1"/>
              <a:t>train_list</a:t>
            </a:r>
            <a:r>
              <a:rPr lang="en-US" sz="2000" dirty="0"/>
              <a:t>[0][1][0])</a:t>
            </a:r>
            <a:br>
              <a:rPr lang="en-US" sz="2000" dirty="0"/>
            </a:br>
            <a:endParaRPr lang="en-US" sz="2000" dirty="0"/>
          </a:p>
          <a:p>
            <a:pPr marL="0" indent="0">
              <a:buNone/>
            </a:pPr>
            <a:endParaRPr lang="en-US" sz="1200" dirty="0"/>
          </a:p>
          <a:p>
            <a:r>
              <a:rPr lang="en-US" sz="2400" dirty="0"/>
              <a:t>The line in red is another way to convert a </a:t>
            </a:r>
            <a:r>
              <a:rPr lang="en-US" sz="2400" dirty="0" err="1"/>
              <a:t>BatchDataset</a:t>
            </a:r>
            <a:r>
              <a:rPr lang="en-US" sz="2400" dirty="0"/>
              <a:t> into a list.</a:t>
            </a:r>
          </a:p>
          <a:p>
            <a:r>
              <a:rPr lang="en-US" sz="2400" dirty="0"/>
              <a:t>The output of this code is shown in the next slide.</a:t>
            </a:r>
          </a:p>
        </p:txBody>
      </p:sp>
      <p:sp>
        <p:nvSpPr>
          <p:cNvPr id="4" name="Slide Number Placeholder 3"/>
          <p:cNvSpPr>
            <a:spLocks noGrp="1"/>
          </p:cNvSpPr>
          <p:nvPr>
            <p:ph type="sldNum" sz="quarter" idx="12"/>
          </p:nvPr>
        </p:nvSpPr>
        <p:spPr/>
        <p:txBody>
          <a:bodyPr/>
          <a:lstStyle/>
          <a:p>
            <a:fld id="{B6F15528-21DE-4FAA-801E-634DDDAF4B2B}" type="slidenum">
              <a:rPr lang="en-US" smtClean="0"/>
              <a:pPr/>
              <a:t>47</a:t>
            </a:fld>
            <a:endParaRPr lang="en-US" dirty="0"/>
          </a:p>
        </p:txBody>
      </p:sp>
    </p:spTree>
    <p:extLst>
      <p:ext uri="{BB962C8B-B14F-4D97-AF65-F5344CB8AC3E}">
        <p14:creationId xmlns:p14="http://schemas.microsoft.com/office/powerpoint/2010/main" val="147985033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From </a:t>
            </a:r>
            <a:r>
              <a:rPr lang="en-US" dirty="0" err="1"/>
              <a:t>BatchDataset</a:t>
            </a:r>
            <a:r>
              <a:rPr lang="en-US" dirty="0"/>
              <a:t> to List</a:t>
            </a:r>
          </a:p>
        </p:txBody>
      </p:sp>
      <p:sp>
        <p:nvSpPr>
          <p:cNvPr id="4" name="Slide Number Placeholder 3"/>
          <p:cNvSpPr>
            <a:spLocks noGrp="1"/>
          </p:cNvSpPr>
          <p:nvPr>
            <p:ph type="sldNum" sz="quarter" idx="12"/>
          </p:nvPr>
        </p:nvSpPr>
        <p:spPr/>
        <p:txBody>
          <a:bodyPr/>
          <a:lstStyle/>
          <a:p>
            <a:fld id="{B6F15528-21DE-4FAA-801E-634DDDAF4B2B}" type="slidenum">
              <a:rPr lang="en-US" smtClean="0"/>
              <a:pPr/>
              <a:t>48</a:t>
            </a:fld>
            <a:endParaRPr lang="en-US" dirty="0"/>
          </a:p>
        </p:txBody>
      </p:sp>
      <p:sp>
        <p:nvSpPr>
          <p:cNvPr id="6" name="TextBox 5"/>
          <p:cNvSpPr txBox="1"/>
          <p:nvPr/>
        </p:nvSpPr>
        <p:spPr>
          <a:xfrm>
            <a:off x="762000" y="1295400"/>
            <a:ext cx="8153400" cy="4708981"/>
          </a:xfrm>
          <a:prstGeom prst="rect">
            <a:avLst/>
          </a:prstGeom>
          <a:solidFill>
            <a:srgbClr val="FFFF00"/>
          </a:solidFill>
          <a:ln w="25400">
            <a:solidFill>
              <a:schemeClr val="accent1">
                <a:shade val="50000"/>
              </a:schemeClr>
            </a:solidFill>
          </a:ln>
        </p:spPr>
        <p:txBody>
          <a:bodyPr wrap="square" rtlCol="0">
            <a:spAutoFit/>
          </a:bodyPr>
          <a:lstStyle/>
          <a:p>
            <a:r>
              <a:rPr lang="en-US" sz="2000" dirty="0"/>
              <a:t>Output:</a:t>
            </a:r>
          </a:p>
          <a:p>
            <a:endParaRPr lang="en-US" sz="2000" dirty="0"/>
          </a:p>
          <a:p>
            <a:r>
              <a:rPr lang="en-US" sz="2000" b="1" dirty="0" err="1">
                <a:latin typeface="Courier New" panose="02070309020205020404" pitchFamily="49" charset="0"/>
                <a:cs typeface="Courier New" panose="02070309020205020404" pitchFamily="49" charset="0"/>
              </a:rPr>
              <a:t>train_list</a:t>
            </a:r>
            <a:r>
              <a:rPr lang="en-US" sz="2000" b="1" dirty="0">
                <a:latin typeface="Courier New" panose="02070309020205020404" pitchFamily="49" charset="0"/>
                <a:cs typeface="Courier New" panose="02070309020205020404" pitchFamily="49" charset="0"/>
              </a:rPr>
              <a:t> contains 625 batches</a:t>
            </a:r>
          </a:p>
          <a:p>
            <a:r>
              <a:rPr lang="en-US" sz="2000" b="1" dirty="0">
                <a:latin typeface="Courier New" panose="02070309020205020404" pitchFamily="49" charset="0"/>
                <a:cs typeface="Courier New" panose="02070309020205020404" pitchFamily="49" charset="0"/>
              </a:rPr>
              <a:t>Each batch is a tuple of 2 elements</a:t>
            </a:r>
          </a:p>
          <a:p>
            <a:r>
              <a:rPr lang="en-US" sz="2000" b="1" dirty="0">
                <a:latin typeface="Courier New" panose="02070309020205020404" pitchFamily="49" charset="0"/>
                <a:cs typeface="Courier New" panose="02070309020205020404" pitchFamily="49" charset="0"/>
              </a:rPr>
              <a:t>The first element is an array of 32 inputs</a:t>
            </a:r>
          </a:p>
          <a:p>
            <a:r>
              <a:rPr lang="en-US" sz="2000" b="1" dirty="0">
                <a:latin typeface="Courier New" panose="02070309020205020404" pitchFamily="49" charset="0"/>
                <a:cs typeface="Courier New" panose="02070309020205020404" pitchFamily="49" charset="0"/>
              </a:rPr>
              <a:t>The second element is an array of 32 targets</a:t>
            </a:r>
          </a:p>
          <a:p>
            <a:endParaRPr lang="en-US" sz="2000" b="1" dirty="0">
              <a:latin typeface="Courier New" panose="02070309020205020404" pitchFamily="49" charset="0"/>
              <a:cs typeface="Courier New" panose="02070309020205020404" pitchFamily="49" charset="0"/>
            </a:endParaRPr>
          </a:p>
          <a:p>
            <a:r>
              <a:rPr lang="en-US" sz="2000" b="1" dirty="0">
                <a:latin typeface="Courier New" panose="02070309020205020404" pitchFamily="49" charset="0"/>
                <a:cs typeface="Courier New" panose="02070309020205020404" pitchFamily="49" charset="0"/>
              </a:rPr>
              <a:t>The first input of the first batch is:</a:t>
            </a:r>
          </a:p>
          <a:p>
            <a:r>
              <a:rPr lang="en-US" sz="2000" b="1" dirty="0">
                <a:latin typeface="Courier New" panose="02070309020205020404" pitchFamily="49" charset="0"/>
                <a:cs typeface="Courier New" panose="02070309020205020404" pitchFamily="49" charset="0"/>
              </a:rPr>
              <a:t> </a:t>
            </a:r>
            <a:r>
              <a:rPr lang="en-US" sz="2000" b="1" dirty="0" err="1">
                <a:latin typeface="Courier New" panose="02070309020205020404" pitchFamily="49" charset="0"/>
                <a:cs typeface="Courier New" panose="02070309020205020404" pitchFamily="49" charset="0"/>
              </a:rPr>
              <a:t>b'Yes</a:t>
            </a:r>
            <a:r>
              <a:rPr lang="en-US" sz="2000" b="1" dirty="0">
                <a:latin typeface="Courier New" panose="02070309020205020404" pitchFamily="49" charset="0"/>
                <a:cs typeface="Courier New" panose="02070309020205020404" pitchFamily="49" charset="0"/>
              </a:rPr>
              <a:t> I admit I cried during this movie. It was so incredibly disappointing, that I </a:t>
            </a:r>
            <a:r>
              <a:rPr lang="en-US" sz="2000" b="1" dirty="0" err="1">
                <a:latin typeface="Courier New" panose="02070309020205020404" pitchFamily="49" charset="0"/>
                <a:cs typeface="Courier New" panose="02070309020205020404" pitchFamily="49" charset="0"/>
              </a:rPr>
              <a:t>couldn</a:t>
            </a:r>
            <a:r>
              <a:rPr lang="en-US" sz="2000" b="1" dirty="0">
                <a:latin typeface="Courier New" panose="02070309020205020404" pitchFamily="49" charset="0"/>
                <a:cs typeface="Courier New" panose="02070309020205020404" pitchFamily="49" charset="0"/>
              </a:rPr>
              <a:t>\'t help myself but cry. TBN (Trinity Broadcasting Network) has done it again</a:t>
            </a:r>
            <a:r>
              <a:rPr lang="en-US" sz="2000" b="1" dirty="0">
                <a:solidFill>
                  <a:srgbClr val="FF0000"/>
                </a:solidFill>
                <a:latin typeface="+mj-lt"/>
                <a:cs typeface="Courier New" panose="02070309020205020404" pitchFamily="49" charset="0"/>
              </a:rPr>
              <a:t>… (the review continues for a few more lines)</a:t>
            </a:r>
          </a:p>
          <a:p>
            <a:endParaRPr lang="en-US" sz="2000" b="1" dirty="0">
              <a:latin typeface="Courier New" panose="02070309020205020404" pitchFamily="49" charset="0"/>
              <a:cs typeface="Courier New" panose="02070309020205020404" pitchFamily="49" charset="0"/>
            </a:endParaRPr>
          </a:p>
          <a:p>
            <a:r>
              <a:rPr lang="en-US" sz="2000" b="1" dirty="0">
                <a:latin typeface="Courier New" panose="02070309020205020404" pitchFamily="49" charset="0"/>
                <a:cs typeface="Courier New" panose="02070309020205020404" pitchFamily="49" charset="0"/>
              </a:rPr>
              <a:t>The target for the first input of the first batch is: 0</a:t>
            </a:r>
          </a:p>
        </p:txBody>
      </p:sp>
    </p:spTree>
    <p:extLst>
      <p:ext uri="{BB962C8B-B14F-4D97-AF65-F5344CB8AC3E}">
        <p14:creationId xmlns:p14="http://schemas.microsoft.com/office/powerpoint/2010/main" val="372428910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a:t>
            </a:r>
            <a:r>
              <a:rPr lang="en-US" dirty="0" err="1"/>
              <a:t>BatchDataset</a:t>
            </a:r>
            <a:r>
              <a:rPr lang="en-US" dirty="0"/>
              <a:t> Type</a:t>
            </a:r>
          </a:p>
        </p:txBody>
      </p:sp>
      <p:sp>
        <p:nvSpPr>
          <p:cNvPr id="3" name="Content Placeholder 2"/>
          <p:cNvSpPr>
            <a:spLocks noGrp="1"/>
          </p:cNvSpPr>
          <p:nvPr>
            <p:ph idx="1"/>
          </p:nvPr>
        </p:nvSpPr>
        <p:spPr>
          <a:xfrm>
            <a:off x="228600" y="1447800"/>
            <a:ext cx="8839200" cy="4876800"/>
          </a:xfrm>
        </p:spPr>
        <p:txBody>
          <a:bodyPr/>
          <a:lstStyle/>
          <a:p>
            <a:pPr marL="0" lvl="0" indent="0">
              <a:buNone/>
            </a:pPr>
            <a:r>
              <a:rPr lang="en-US" sz="2000" dirty="0" err="1">
                <a:solidFill>
                  <a:prstClr val="black"/>
                </a:solidFill>
              </a:rPr>
              <a:t>train_ds</a:t>
            </a:r>
            <a:r>
              <a:rPr lang="en-US" sz="2000" dirty="0">
                <a:solidFill>
                  <a:prstClr val="black"/>
                </a:solidFill>
              </a:rPr>
              <a:t> = </a:t>
            </a:r>
            <a:r>
              <a:rPr lang="en-US" sz="2000" dirty="0" err="1">
                <a:solidFill>
                  <a:prstClr val="black"/>
                </a:solidFill>
              </a:rPr>
              <a:t>keras.utils.text_dataset_from_directory</a:t>
            </a:r>
            <a:r>
              <a:rPr lang="en-US" sz="2000" dirty="0">
                <a:solidFill>
                  <a:prstClr val="black"/>
                </a:solidFill>
              </a:rPr>
              <a:t>(“</a:t>
            </a:r>
            <a:r>
              <a:rPr lang="en-US" sz="2000" dirty="0" err="1">
                <a:solidFill>
                  <a:prstClr val="black"/>
                </a:solidFill>
              </a:rPr>
              <a:t>aclImdb</a:t>
            </a:r>
            <a:r>
              <a:rPr lang="en-US" sz="2000" dirty="0">
                <a:solidFill>
                  <a:prstClr val="black"/>
                </a:solidFill>
              </a:rPr>
              <a:t>/train", </a:t>
            </a:r>
            <a:r>
              <a:rPr lang="en-US" sz="2000" dirty="0" err="1">
                <a:solidFill>
                  <a:prstClr val="black"/>
                </a:solidFill>
              </a:rPr>
              <a:t>batch_size</a:t>
            </a:r>
            <a:r>
              <a:rPr lang="en-US" sz="2000" dirty="0">
                <a:solidFill>
                  <a:prstClr val="black"/>
                </a:solidFill>
              </a:rPr>
              <a:t>=32)</a:t>
            </a:r>
          </a:p>
          <a:p>
            <a:pPr marL="0" lvl="0" indent="0">
              <a:buNone/>
            </a:pPr>
            <a:r>
              <a:rPr lang="en-US" sz="2000" dirty="0" err="1">
                <a:solidFill>
                  <a:srgbClr val="FF0000"/>
                </a:solidFill>
              </a:rPr>
              <a:t>train_list</a:t>
            </a:r>
            <a:r>
              <a:rPr lang="en-US" sz="2000" dirty="0">
                <a:solidFill>
                  <a:srgbClr val="FF0000"/>
                </a:solidFill>
              </a:rPr>
              <a:t> = list(</a:t>
            </a:r>
            <a:r>
              <a:rPr lang="en-US" sz="2000" dirty="0" err="1">
                <a:solidFill>
                  <a:srgbClr val="FF0000"/>
                </a:solidFill>
              </a:rPr>
              <a:t>train_ds.as_numpy_iterator</a:t>
            </a:r>
            <a:r>
              <a:rPr lang="en-US" sz="2000" dirty="0">
                <a:solidFill>
                  <a:srgbClr val="FF0000"/>
                </a:solidFill>
              </a:rPr>
              <a:t>())</a:t>
            </a:r>
          </a:p>
          <a:p>
            <a:pPr marL="0" indent="0">
              <a:buNone/>
            </a:pPr>
            <a:endParaRPr lang="en-US" sz="1200" dirty="0"/>
          </a:p>
          <a:p>
            <a:pPr marL="0" indent="0">
              <a:buNone/>
            </a:pPr>
            <a:r>
              <a:rPr lang="en-US" sz="2000" dirty="0"/>
              <a:t>print("</a:t>
            </a:r>
            <a:r>
              <a:rPr lang="en-US" sz="2000" dirty="0" err="1"/>
              <a:t>train_list</a:t>
            </a:r>
            <a:r>
              <a:rPr lang="en-US" sz="2000" dirty="0"/>
              <a:t> contains %d batches" % (</a:t>
            </a:r>
            <a:r>
              <a:rPr lang="en-US" sz="2000" dirty="0" err="1"/>
              <a:t>len</a:t>
            </a:r>
            <a:r>
              <a:rPr lang="en-US" sz="2000" dirty="0"/>
              <a:t>(</a:t>
            </a:r>
            <a:r>
              <a:rPr lang="en-US" sz="2000" dirty="0" err="1"/>
              <a:t>train_list</a:t>
            </a:r>
            <a:r>
              <a:rPr lang="en-US" sz="2000" dirty="0"/>
              <a:t>)))</a:t>
            </a:r>
          </a:p>
          <a:p>
            <a:pPr marL="0" indent="0">
              <a:buNone/>
            </a:pPr>
            <a:r>
              <a:rPr lang="en-US" sz="2000" dirty="0"/>
              <a:t>print("Each batch is a tuple of %d elements" % (</a:t>
            </a:r>
            <a:r>
              <a:rPr lang="en-US" sz="2000" dirty="0" err="1"/>
              <a:t>len</a:t>
            </a:r>
            <a:r>
              <a:rPr lang="en-US" sz="2000" dirty="0"/>
              <a:t>(</a:t>
            </a:r>
            <a:r>
              <a:rPr lang="en-US" sz="2000" dirty="0" err="1"/>
              <a:t>train_list</a:t>
            </a:r>
            <a:r>
              <a:rPr lang="en-US" sz="2000" dirty="0"/>
              <a:t>[0])))</a:t>
            </a:r>
          </a:p>
          <a:p>
            <a:pPr marL="0" indent="0">
              <a:buNone/>
            </a:pPr>
            <a:r>
              <a:rPr lang="en-US" sz="2000" dirty="0"/>
              <a:t>print("The first element is an array of %d inputs" % (</a:t>
            </a:r>
            <a:r>
              <a:rPr lang="en-US" sz="2000" dirty="0" err="1"/>
              <a:t>len</a:t>
            </a:r>
            <a:r>
              <a:rPr lang="en-US" sz="2000" dirty="0"/>
              <a:t>(</a:t>
            </a:r>
            <a:r>
              <a:rPr lang="en-US" sz="2000" dirty="0" err="1"/>
              <a:t>train_list</a:t>
            </a:r>
            <a:r>
              <a:rPr lang="en-US" sz="2000" dirty="0"/>
              <a:t>[0][0])))</a:t>
            </a:r>
          </a:p>
          <a:p>
            <a:pPr marL="0" indent="0">
              <a:buNone/>
            </a:pPr>
            <a:r>
              <a:rPr lang="en-US" sz="2000" dirty="0"/>
              <a:t>print("The second element is an array of %d targets" % (</a:t>
            </a:r>
            <a:r>
              <a:rPr lang="en-US" sz="2000" dirty="0" err="1"/>
              <a:t>len</a:t>
            </a:r>
            <a:r>
              <a:rPr lang="en-US" sz="2000" dirty="0"/>
              <a:t>(</a:t>
            </a:r>
            <a:r>
              <a:rPr lang="en-US" sz="2000" dirty="0" err="1"/>
              <a:t>train_list</a:t>
            </a:r>
            <a:r>
              <a:rPr lang="en-US" sz="2000" dirty="0"/>
              <a:t>[0][1])))</a:t>
            </a:r>
          </a:p>
          <a:p>
            <a:pPr marL="0" indent="0">
              <a:buNone/>
            </a:pPr>
            <a:r>
              <a:rPr lang="en-US" sz="2000" dirty="0"/>
              <a:t>print("\</a:t>
            </a:r>
            <a:r>
              <a:rPr lang="en-US" sz="2000" dirty="0" err="1"/>
              <a:t>nThe</a:t>
            </a:r>
            <a:r>
              <a:rPr lang="en-US" sz="2000" dirty="0"/>
              <a:t> first input of the first batch is:\n", </a:t>
            </a:r>
            <a:r>
              <a:rPr lang="en-US" sz="2000" dirty="0" err="1"/>
              <a:t>train_list</a:t>
            </a:r>
            <a:r>
              <a:rPr lang="en-US" sz="2000" dirty="0"/>
              <a:t>[0][0][0])</a:t>
            </a:r>
          </a:p>
          <a:p>
            <a:pPr marL="0" indent="0">
              <a:buNone/>
            </a:pPr>
            <a:r>
              <a:rPr lang="en-US" sz="2000" dirty="0"/>
              <a:t>print("\</a:t>
            </a:r>
            <a:r>
              <a:rPr lang="en-US" sz="2000" dirty="0" err="1"/>
              <a:t>nThe</a:t>
            </a:r>
            <a:r>
              <a:rPr lang="en-US" sz="2000" dirty="0"/>
              <a:t> target for the first input of the first batch is:", </a:t>
            </a:r>
            <a:r>
              <a:rPr lang="en-US" sz="2000" dirty="0" err="1"/>
              <a:t>train_list</a:t>
            </a:r>
            <a:r>
              <a:rPr lang="en-US" sz="2000" dirty="0"/>
              <a:t>[0][1][0])</a:t>
            </a:r>
            <a:br>
              <a:rPr lang="en-US" sz="2000" dirty="0"/>
            </a:br>
            <a:endParaRPr lang="en-US" sz="1200" dirty="0"/>
          </a:p>
          <a:p>
            <a:r>
              <a:rPr lang="en-US" sz="2400" dirty="0"/>
              <a:t>These examples of converting </a:t>
            </a:r>
            <a:r>
              <a:rPr lang="en-US" sz="2400" dirty="0" err="1"/>
              <a:t>BatchDataset</a:t>
            </a:r>
            <a:r>
              <a:rPr lang="en-US" sz="2400" dirty="0"/>
              <a:t> objects to lists are just shown to illustrate how a </a:t>
            </a:r>
            <a:r>
              <a:rPr lang="en-US" sz="2400" dirty="0" err="1"/>
              <a:t>BatchDataset</a:t>
            </a:r>
            <a:r>
              <a:rPr lang="en-US" sz="2400" dirty="0"/>
              <a:t> can be used.</a:t>
            </a:r>
          </a:p>
          <a:p>
            <a:r>
              <a:rPr lang="en-US" sz="2400" dirty="0"/>
              <a:t>Oftentimes, you do NOT have to convert a </a:t>
            </a:r>
            <a:r>
              <a:rPr lang="en-US" sz="2400" dirty="0" err="1"/>
              <a:t>BatchDataset</a:t>
            </a:r>
            <a:r>
              <a:rPr lang="en-US" sz="2400" dirty="0"/>
              <a:t> into a list.</a:t>
            </a:r>
            <a:endParaRPr lang="en-US" sz="1200" dirty="0"/>
          </a:p>
          <a:p>
            <a:pPr lvl="1"/>
            <a:r>
              <a:rPr lang="en-US" sz="2000" dirty="0"/>
              <a:t>There are </a:t>
            </a:r>
            <a:r>
              <a:rPr lang="en-US" sz="2000" dirty="0" err="1"/>
              <a:t>Keras</a:t>
            </a:r>
            <a:r>
              <a:rPr lang="en-US" sz="2000" dirty="0"/>
              <a:t> functions that work directly with </a:t>
            </a:r>
            <a:r>
              <a:rPr lang="en-US" sz="2000" dirty="0" err="1"/>
              <a:t>BatchDataset</a:t>
            </a:r>
            <a:r>
              <a:rPr lang="en-US" sz="2000" dirty="0"/>
              <a:t> objects.</a:t>
            </a:r>
          </a:p>
        </p:txBody>
      </p:sp>
      <p:sp>
        <p:nvSpPr>
          <p:cNvPr id="4" name="Slide Number Placeholder 3"/>
          <p:cNvSpPr>
            <a:spLocks noGrp="1"/>
          </p:cNvSpPr>
          <p:nvPr>
            <p:ph type="sldNum" sz="quarter" idx="12"/>
          </p:nvPr>
        </p:nvSpPr>
        <p:spPr/>
        <p:txBody>
          <a:bodyPr/>
          <a:lstStyle/>
          <a:p>
            <a:fld id="{B6F15528-21DE-4FAA-801E-634DDDAF4B2B}" type="slidenum">
              <a:rPr lang="en-US" smtClean="0"/>
              <a:pPr/>
              <a:t>49</a:t>
            </a:fld>
            <a:endParaRPr lang="en-US" dirty="0"/>
          </a:p>
        </p:txBody>
      </p:sp>
    </p:spTree>
    <p:extLst>
      <p:ext uri="{BB962C8B-B14F-4D97-AF65-F5344CB8AC3E}">
        <p14:creationId xmlns:p14="http://schemas.microsoft.com/office/powerpoint/2010/main" val="23891160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Other Text Processing Tasks</a:t>
            </a:r>
          </a:p>
        </p:txBody>
      </p:sp>
      <p:sp>
        <p:nvSpPr>
          <p:cNvPr id="3" name="Content Placeholder 2"/>
          <p:cNvSpPr>
            <a:spLocks noGrp="1"/>
          </p:cNvSpPr>
          <p:nvPr>
            <p:ph idx="1"/>
          </p:nvPr>
        </p:nvSpPr>
        <p:spPr/>
        <p:txBody>
          <a:bodyPr/>
          <a:lstStyle/>
          <a:p>
            <a:r>
              <a:rPr lang="en-US" sz="2400" dirty="0"/>
              <a:t>Complete a sentence by filling in the blanks.</a:t>
            </a:r>
          </a:p>
          <a:p>
            <a:pPr lvl="1"/>
            <a:r>
              <a:rPr lang="en-US" sz="2000" dirty="0"/>
              <a:t>Input: sentence with blanks.</a:t>
            </a:r>
          </a:p>
          <a:p>
            <a:pPr lvl="1"/>
            <a:r>
              <a:rPr lang="en-US" sz="2000" dirty="0"/>
              <a:t>Output: completed sentence.</a:t>
            </a:r>
          </a:p>
          <a:p>
            <a:r>
              <a:rPr lang="en-US" sz="2400"/>
              <a:t>Summarize </a:t>
            </a:r>
            <a:r>
              <a:rPr lang="en-US" sz="2400" dirty="0"/>
              <a:t>a news article (sequence-to-sequence translation).</a:t>
            </a:r>
          </a:p>
          <a:p>
            <a:pPr lvl="1"/>
            <a:r>
              <a:rPr lang="en-US" sz="2000" dirty="0"/>
              <a:t>Input: the text from a news article.</a:t>
            </a:r>
          </a:p>
          <a:p>
            <a:pPr lvl="1"/>
            <a:r>
              <a:rPr lang="en-US" sz="2000" dirty="0"/>
              <a:t>Output: a summary of that text.</a:t>
            </a:r>
          </a:p>
          <a:p>
            <a:r>
              <a:rPr lang="en-US" sz="2400" dirty="0"/>
              <a:t>Process some text and answer reading comprehension questions about that text.</a:t>
            </a:r>
          </a:p>
          <a:p>
            <a:pPr lvl="1"/>
            <a:r>
              <a:rPr lang="en-US" sz="2000" dirty="0"/>
              <a:t>Input: the text and a set of questions.</a:t>
            </a:r>
          </a:p>
          <a:p>
            <a:pPr lvl="1"/>
            <a:r>
              <a:rPr lang="en-US" sz="2000" dirty="0"/>
              <a:t>Output: answers to the questions.</a:t>
            </a:r>
          </a:p>
          <a:p>
            <a:r>
              <a:rPr lang="en-US" sz="2400" dirty="0"/>
              <a:t>For our class, we will focus on the first two problems we saw:</a:t>
            </a:r>
          </a:p>
          <a:p>
            <a:pPr lvl="1"/>
            <a:r>
              <a:rPr lang="en-US" sz="2000" dirty="0"/>
              <a:t>Classification of reviews as “positive” or “negative”.</a:t>
            </a:r>
          </a:p>
          <a:p>
            <a:pPr lvl="1"/>
            <a:r>
              <a:rPr lang="en-US" sz="2000" dirty="0"/>
              <a:t>Translating from English text to Spanish text.</a:t>
            </a:r>
          </a:p>
        </p:txBody>
      </p:sp>
      <p:sp>
        <p:nvSpPr>
          <p:cNvPr id="4" name="Slide Number Placeholder 3"/>
          <p:cNvSpPr>
            <a:spLocks noGrp="1"/>
          </p:cNvSpPr>
          <p:nvPr>
            <p:ph type="sldNum" sz="quarter" idx="12"/>
          </p:nvPr>
        </p:nvSpPr>
        <p:spPr/>
        <p:txBody>
          <a:bodyPr/>
          <a:lstStyle/>
          <a:p>
            <a:fld id="{B6F15528-21DE-4FAA-801E-634DDDAF4B2B}" type="slidenum">
              <a:rPr lang="en-US" smtClean="0"/>
              <a:pPr/>
              <a:t>5</a:t>
            </a:fld>
            <a:endParaRPr lang="en-US" dirty="0"/>
          </a:p>
        </p:txBody>
      </p:sp>
    </p:spTree>
    <p:extLst>
      <p:ext uri="{BB962C8B-B14F-4D97-AF65-F5344CB8AC3E}">
        <p14:creationId xmlns:p14="http://schemas.microsoft.com/office/powerpoint/2010/main" val="314201123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a:t>
            </a:r>
            <a:r>
              <a:rPr lang="en-US" dirty="0" err="1"/>
              <a:t>BatchDataset</a:t>
            </a:r>
            <a:r>
              <a:rPr lang="en-US" dirty="0"/>
              <a:t> Type</a:t>
            </a:r>
          </a:p>
        </p:txBody>
      </p:sp>
      <p:sp>
        <p:nvSpPr>
          <p:cNvPr id="3" name="Content Placeholder 2"/>
          <p:cNvSpPr>
            <a:spLocks noGrp="1"/>
          </p:cNvSpPr>
          <p:nvPr>
            <p:ph idx="1"/>
          </p:nvPr>
        </p:nvSpPr>
        <p:spPr>
          <a:xfrm>
            <a:off x="228600" y="1447800"/>
            <a:ext cx="8686800" cy="4876800"/>
          </a:xfrm>
        </p:spPr>
        <p:txBody>
          <a:bodyPr/>
          <a:lstStyle/>
          <a:p>
            <a:r>
              <a:rPr lang="en-US" sz="2400" dirty="0"/>
              <a:t>Objects of type </a:t>
            </a:r>
            <a:r>
              <a:rPr lang="en-US" sz="2400" dirty="0" err="1"/>
              <a:t>BatchDataset</a:t>
            </a:r>
            <a:r>
              <a:rPr lang="en-US" sz="2400" dirty="0"/>
              <a:t> can be used directly to specify training sets, test sets, and validation sets in </a:t>
            </a:r>
            <a:r>
              <a:rPr lang="en-US" sz="2400" dirty="0" err="1"/>
              <a:t>Keras</a:t>
            </a:r>
            <a:r>
              <a:rPr lang="en-US" sz="2400" dirty="0"/>
              <a:t> functions.</a:t>
            </a:r>
          </a:p>
          <a:p>
            <a:r>
              <a:rPr lang="en-US" sz="2400" dirty="0"/>
              <a:t>We will see some examples of the following in a few slides:</a:t>
            </a:r>
          </a:p>
          <a:p>
            <a:pPr lvl="1"/>
            <a:r>
              <a:rPr lang="en-US" sz="2000" dirty="0"/>
              <a:t>The </a:t>
            </a:r>
            <a:r>
              <a:rPr lang="en-US" sz="2000" dirty="0" err="1"/>
              <a:t>train_ds</a:t>
            </a:r>
            <a:r>
              <a:rPr lang="en-US" sz="2000" dirty="0"/>
              <a:t> and </a:t>
            </a:r>
            <a:r>
              <a:rPr lang="en-US" sz="2000" dirty="0" err="1"/>
              <a:t>val_ds</a:t>
            </a:r>
            <a:r>
              <a:rPr lang="en-US" sz="2000" dirty="0"/>
              <a:t> objects can be passed to </a:t>
            </a:r>
            <a:r>
              <a:rPr lang="en-US" sz="2000" dirty="0" err="1"/>
              <a:t>model.fit</a:t>
            </a:r>
            <a:r>
              <a:rPr lang="en-US" sz="2000" dirty="0"/>
              <a:t>() for training. </a:t>
            </a:r>
          </a:p>
          <a:p>
            <a:pPr lvl="1"/>
            <a:r>
              <a:rPr lang="en-US" sz="2000" dirty="0"/>
              <a:t>The </a:t>
            </a:r>
            <a:r>
              <a:rPr lang="en-US" sz="2000" dirty="0" err="1"/>
              <a:t>test_ds</a:t>
            </a:r>
            <a:r>
              <a:rPr lang="en-US" sz="2000" dirty="0"/>
              <a:t> object can be passed to </a:t>
            </a:r>
            <a:r>
              <a:rPr lang="en-US" sz="2000" dirty="0" err="1"/>
              <a:t>model.evaluate</a:t>
            </a:r>
            <a:r>
              <a:rPr lang="en-US" sz="2000" dirty="0"/>
              <a:t>() to measure test accuracy.</a:t>
            </a:r>
          </a:p>
          <a:p>
            <a:pPr marL="0" indent="0">
              <a:buNone/>
            </a:pPr>
            <a:endParaRPr lang="en-US" sz="2000" dirty="0"/>
          </a:p>
          <a:p>
            <a:pPr marL="0" indent="0">
              <a:buNone/>
            </a:pPr>
            <a:r>
              <a:rPr lang="en-US" sz="2000" dirty="0" err="1"/>
              <a:t>bsz</a:t>
            </a:r>
            <a:r>
              <a:rPr lang="en-US" sz="2000" dirty="0"/>
              <a:t> = 32</a:t>
            </a:r>
          </a:p>
          <a:p>
            <a:pPr marL="0" indent="0">
              <a:buNone/>
            </a:pPr>
            <a:r>
              <a:rPr lang="en-US" sz="2000" dirty="0" err="1"/>
              <a:t>train_ds</a:t>
            </a:r>
            <a:r>
              <a:rPr lang="en-US" sz="2000" dirty="0"/>
              <a:t> = </a:t>
            </a:r>
            <a:r>
              <a:rPr lang="en-US" sz="2000" dirty="0" err="1"/>
              <a:t>keras.utils.text_dataset_from_directory</a:t>
            </a:r>
            <a:r>
              <a:rPr lang="en-US" sz="2000" dirty="0"/>
              <a:t>(“</a:t>
            </a:r>
            <a:r>
              <a:rPr lang="en-US" sz="2000" dirty="0" err="1"/>
              <a:t>aclImdb</a:t>
            </a:r>
            <a:r>
              <a:rPr lang="en-US" sz="2000" dirty="0"/>
              <a:t>/train", </a:t>
            </a:r>
            <a:r>
              <a:rPr lang="en-US" sz="2000" dirty="0" err="1"/>
              <a:t>batch_size</a:t>
            </a:r>
            <a:r>
              <a:rPr lang="en-US" sz="2000" dirty="0"/>
              <a:t>=</a:t>
            </a:r>
            <a:r>
              <a:rPr lang="en-US" sz="2000" dirty="0" err="1"/>
              <a:t>bsz</a:t>
            </a:r>
            <a:r>
              <a:rPr lang="en-US" sz="2000" dirty="0"/>
              <a:t>)</a:t>
            </a:r>
          </a:p>
          <a:p>
            <a:pPr marL="0" indent="0">
              <a:buNone/>
            </a:pPr>
            <a:r>
              <a:rPr lang="en-US" sz="2000" dirty="0" err="1"/>
              <a:t>val_ds</a:t>
            </a:r>
            <a:r>
              <a:rPr lang="en-US" sz="2000" dirty="0"/>
              <a:t> = </a:t>
            </a:r>
            <a:r>
              <a:rPr lang="en-US" sz="2000" dirty="0" err="1"/>
              <a:t>keras.utils.text_dataset_from_directory</a:t>
            </a:r>
            <a:r>
              <a:rPr lang="en-US" sz="2000" dirty="0"/>
              <a:t>(“</a:t>
            </a:r>
            <a:r>
              <a:rPr lang="en-US" sz="2000" dirty="0" err="1"/>
              <a:t>aclImdb</a:t>
            </a:r>
            <a:r>
              <a:rPr lang="en-US" sz="2000" dirty="0"/>
              <a:t>/</a:t>
            </a:r>
            <a:r>
              <a:rPr lang="en-US" sz="2000" dirty="0" err="1"/>
              <a:t>val</a:t>
            </a:r>
            <a:r>
              <a:rPr lang="en-US" sz="2000" dirty="0"/>
              <a:t>", </a:t>
            </a:r>
            <a:r>
              <a:rPr lang="en-US" sz="2000" dirty="0" err="1"/>
              <a:t>batch_size</a:t>
            </a:r>
            <a:r>
              <a:rPr lang="en-US" sz="2000" dirty="0"/>
              <a:t>=</a:t>
            </a:r>
            <a:r>
              <a:rPr lang="en-US" sz="2000" dirty="0" err="1"/>
              <a:t>bsz</a:t>
            </a:r>
            <a:r>
              <a:rPr lang="en-US" sz="2000" dirty="0"/>
              <a:t>)</a:t>
            </a:r>
          </a:p>
          <a:p>
            <a:pPr marL="0" indent="0">
              <a:buNone/>
            </a:pPr>
            <a:r>
              <a:rPr lang="en-US" sz="2000" dirty="0" err="1"/>
              <a:t>test_ds</a:t>
            </a:r>
            <a:r>
              <a:rPr lang="en-US" sz="2000" dirty="0"/>
              <a:t> = </a:t>
            </a:r>
            <a:r>
              <a:rPr lang="en-US" sz="2000" dirty="0" err="1"/>
              <a:t>keras.utils.text_dataset_from_directory</a:t>
            </a:r>
            <a:r>
              <a:rPr lang="en-US" sz="2000" dirty="0"/>
              <a:t>(“</a:t>
            </a:r>
            <a:r>
              <a:rPr lang="en-US" sz="2000" dirty="0" err="1"/>
              <a:t>aclImdb</a:t>
            </a:r>
            <a:r>
              <a:rPr lang="en-US" sz="2000" dirty="0"/>
              <a:t>/test", </a:t>
            </a:r>
            <a:r>
              <a:rPr lang="en-US" sz="2000" dirty="0" err="1"/>
              <a:t>batch_size</a:t>
            </a:r>
            <a:r>
              <a:rPr lang="en-US" sz="2000" dirty="0"/>
              <a:t>=</a:t>
            </a:r>
            <a:r>
              <a:rPr lang="en-US" sz="2000" dirty="0" err="1"/>
              <a:t>bsz</a:t>
            </a:r>
            <a:r>
              <a:rPr lang="en-US" sz="2000" dirty="0"/>
              <a:t>)</a:t>
            </a:r>
          </a:p>
        </p:txBody>
      </p:sp>
      <p:sp>
        <p:nvSpPr>
          <p:cNvPr id="4" name="Slide Number Placeholder 3"/>
          <p:cNvSpPr>
            <a:spLocks noGrp="1"/>
          </p:cNvSpPr>
          <p:nvPr>
            <p:ph type="sldNum" sz="quarter" idx="12"/>
          </p:nvPr>
        </p:nvSpPr>
        <p:spPr/>
        <p:txBody>
          <a:bodyPr/>
          <a:lstStyle/>
          <a:p>
            <a:fld id="{B6F15528-21DE-4FAA-801E-634DDDAF4B2B}" type="slidenum">
              <a:rPr lang="en-US" smtClean="0"/>
              <a:pPr/>
              <a:t>50</a:t>
            </a:fld>
            <a:endParaRPr lang="en-US" dirty="0"/>
          </a:p>
        </p:txBody>
      </p:sp>
    </p:spTree>
    <p:extLst>
      <p:ext uri="{BB962C8B-B14F-4D97-AF65-F5344CB8AC3E}">
        <p14:creationId xmlns:p14="http://schemas.microsoft.com/office/powerpoint/2010/main" val="219943704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Text Vectorization in </a:t>
            </a:r>
            <a:r>
              <a:rPr lang="en-US" dirty="0" err="1"/>
              <a:t>Keras</a:t>
            </a:r>
            <a:endParaRPr lang="en-US" dirty="0"/>
          </a:p>
        </p:txBody>
      </p:sp>
      <p:sp>
        <p:nvSpPr>
          <p:cNvPr id="3" name="Content Placeholder 2"/>
          <p:cNvSpPr>
            <a:spLocks noGrp="1"/>
          </p:cNvSpPr>
          <p:nvPr>
            <p:ph idx="1"/>
          </p:nvPr>
        </p:nvSpPr>
        <p:spPr/>
        <p:txBody>
          <a:bodyPr/>
          <a:lstStyle/>
          <a:p>
            <a:r>
              <a:rPr lang="en-US" sz="2400" dirty="0" err="1"/>
              <a:t>Keras</a:t>
            </a:r>
            <a:r>
              <a:rPr lang="en-US" sz="2400" dirty="0"/>
              <a:t> has a layer that does text vectorization, and that is called (not </a:t>
            </a:r>
            <a:r>
              <a:rPr lang="en-US" sz="2400" dirty="0" err="1"/>
              <a:t>surpisingly</a:t>
            </a:r>
            <a:r>
              <a:rPr lang="en-US" sz="2400" dirty="0"/>
              <a:t>) </a:t>
            </a:r>
            <a:r>
              <a:rPr lang="en-US" sz="2400" b="1" dirty="0" err="1"/>
              <a:t>TextVectorization</a:t>
            </a:r>
            <a:r>
              <a:rPr lang="en-US" sz="2400" dirty="0"/>
              <a:t>.</a:t>
            </a:r>
          </a:p>
          <a:p>
            <a:r>
              <a:rPr lang="en-US" sz="2400" dirty="0"/>
              <a:t>Here is a first example of how to use it:</a:t>
            </a:r>
          </a:p>
          <a:p>
            <a:pPr marL="0" indent="0">
              <a:buNone/>
            </a:pPr>
            <a:endParaRPr lang="en-US" sz="1600" dirty="0"/>
          </a:p>
          <a:p>
            <a:pPr marL="0" indent="0">
              <a:buNone/>
            </a:pPr>
            <a:r>
              <a:rPr lang="en-US" sz="2000" dirty="0" err="1"/>
              <a:t>text_vectorization</a:t>
            </a:r>
            <a:r>
              <a:rPr lang="en-US" sz="2000" dirty="0"/>
              <a:t> = </a:t>
            </a:r>
            <a:r>
              <a:rPr lang="en-US" sz="2000" dirty="0" err="1"/>
              <a:t>TextVectorization</a:t>
            </a:r>
            <a:r>
              <a:rPr lang="en-US" sz="2000" dirty="0"/>
              <a:t>(</a:t>
            </a:r>
            <a:r>
              <a:rPr lang="en-US" sz="2000" dirty="0" err="1"/>
              <a:t>output_mode</a:t>
            </a:r>
            <a:r>
              <a:rPr lang="en-US" sz="2000" dirty="0"/>
              <a:t>="</a:t>
            </a:r>
            <a:r>
              <a:rPr lang="en-US" sz="2000" dirty="0" err="1"/>
              <a:t>int</a:t>
            </a:r>
            <a:r>
              <a:rPr lang="en-US" sz="2000" dirty="0"/>
              <a:t>", </a:t>
            </a:r>
            <a:r>
              <a:rPr lang="en-US" sz="2000" dirty="0" err="1"/>
              <a:t>ngrams</a:t>
            </a:r>
            <a:r>
              <a:rPr lang="en-US" sz="2000" dirty="0"/>
              <a:t>=1)</a:t>
            </a:r>
          </a:p>
          <a:p>
            <a:pPr marL="0" indent="0">
              <a:buNone/>
            </a:pPr>
            <a:endParaRPr lang="en-US" sz="1600" dirty="0"/>
          </a:p>
          <a:p>
            <a:pPr marL="0" indent="0">
              <a:buNone/>
            </a:pPr>
            <a:r>
              <a:rPr lang="en-US" sz="2000" dirty="0"/>
              <a:t>dataset = ["It is a beautiful day",</a:t>
            </a:r>
          </a:p>
          <a:p>
            <a:pPr marL="0" indent="0">
              <a:buNone/>
            </a:pPr>
            <a:r>
              <a:rPr lang="en-US" sz="2000" dirty="0"/>
              <a:t>                   "The sun is shining",</a:t>
            </a:r>
          </a:p>
          <a:p>
            <a:pPr marL="0" indent="0">
              <a:buNone/>
            </a:pPr>
            <a:r>
              <a:rPr lang="en-US" sz="2000" dirty="0"/>
              <a:t>                   "The weather is a bit warmer"]</a:t>
            </a:r>
          </a:p>
          <a:p>
            <a:pPr marL="0" indent="0">
              <a:buNone/>
            </a:pPr>
            <a:endParaRPr lang="en-US" sz="1600" dirty="0"/>
          </a:p>
          <a:p>
            <a:pPr marL="0" indent="0">
              <a:buNone/>
            </a:pPr>
            <a:r>
              <a:rPr lang="en-US" sz="2000" dirty="0" err="1"/>
              <a:t>text_vectorization.adapt</a:t>
            </a:r>
            <a:r>
              <a:rPr lang="en-US" sz="2000" dirty="0"/>
              <a:t>(dataset)</a:t>
            </a:r>
          </a:p>
          <a:p>
            <a:pPr marL="0" indent="0">
              <a:buNone/>
            </a:pPr>
            <a:r>
              <a:rPr lang="en-US" sz="2000" dirty="0"/>
              <a:t>words = </a:t>
            </a:r>
            <a:r>
              <a:rPr lang="en-US" sz="2000" dirty="0" err="1"/>
              <a:t>text_vectorization.get_vocabulary</a:t>
            </a:r>
            <a:r>
              <a:rPr lang="en-US" sz="2000" dirty="0"/>
              <a:t>()</a:t>
            </a:r>
          </a:p>
          <a:p>
            <a:pPr marL="0" indent="0">
              <a:buNone/>
            </a:pPr>
            <a:endParaRPr lang="en-US" sz="1600" dirty="0"/>
          </a:p>
          <a:p>
            <a:pPr marL="0" indent="0">
              <a:buNone/>
            </a:pPr>
            <a:r>
              <a:rPr lang="en-US" sz="2000" dirty="0"/>
              <a:t>print(words)</a:t>
            </a:r>
          </a:p>
          <a:p>
            <a:pPr marL="0" indent="0">
              <a:buNone/>
            </a:pPr>
            <a:endParaRPr lang="en-US" sz="2400" dirty="0"/>
          </a:p>
          <a:p>
            <a:pPr marL="0" indent="0">
              <a:buNone/>
            </a:pPr>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51</a:t>
            </a:fld>
            <a:endParaRPr lang="en-US" dirty="0"/>
          </a:p>
        </p:txBody>
      </p:sp>
    </p:spTree>
    <p:extLst>
      <p:ext uri="{BB962C8B-B14F-4D97-AF65-F5344CB8AC3E}">
        <p14:creationId xmlns:p14="http://schemas.microsoft.com/office/powerpoint/2010/main" val="320847165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Text Vectorization in </a:t>
            </a:r>
            <a:r>
              <a:rPr lang="en-US" dirty="0" err="1"/>
              <a:t>Keras</a:t>
            </a:r>
            <a:endParaRPr lang="en-US" dirty="0"/>
          </a:p>
        </p:txBody>
      </p:sp>
      <p:sp>
        <p:nvSpPr>
          <p:cNvPr id="3" name="Content Placeholder 2"/>
          <p:cNvSpPr>
            <a:spLocks noGrp="1"/>
          </p:cNvSpPr>
          <p:nvPr>
            <p:ph idx="1"/>
          </p:nvPr>
        </p:nvSpPr>
        <p:spPr/>
        <p:txBody>
          <a:bodyPr/>
          <a:lstStyle/>
          <a:p>
            <a:pPr marL="0" indent="0">
              <a:buNone/>
            </a:pPr>
            <a:r>
              <a:rPr lang="en-US" sz="2000" dirty="0" err="1"/>
              <a:t>text_vectorization</a:t>
            </a:r>
            <a:r>
              <a:rPr lang="en-US" sz="2000" dirty="0"/>
              <a:t> = </a:t>
            </a:r>
            <a:r>
              <a:rPr lang="en-US" sz="2000" dirty="0" err="1"/>
              <a:t>TextVectorization</a:t>
            </a:r>
            <a:r>
              <a:rPr lang="en-US" sz="2000" dirty="0"/>
              <a:t>(</a:t>
            </a:r>
            <a:r>
              <a:rPr lang="en-US" sz="2000" dirty="0" err="1"/>
              <a:t>output_mode</a:t>
            </a:r>
            <a:r>
              <a:rPr lang="en-US" sz="2000" dirty="0"/>
              <a:t>="</a:t>
            </a:r>
            <a:r>
              <a:rPr lang="en-US" sz="2000" dirty="0" err="1"/>
              <a:t>int</a:t>
            </a:r>
            <a:r>
              <a:rPr lang="en-US" sz="2000" dirty="0"/>
              <a:t>", </a:t>
            </a:r>
            <a:r>
              <a:rPr lang="en-US" sz="2000" dirty="0" err="1"/>
              <a:t>ngrams</a:t>
            </a:r>
            <a:r>
              <a:rPr lang="en-US" sz="2000" dirty="0"/>
              <a:t>=1)</a:t>
            </a:r>
          </a:p>
          <a:p>
            <a:pPr marL="0" indent="0">
              <a:buNone/>
            </a:pPr>
            <a:endParaRPr lang="en-US" sz="1400" dirty="0"/>
          </a:p>
          <a:p>
            <a:pPr marL="0" indent="0">
              <a:buNone/>
            </a:pPr>
            <a:r>
              <a:rPr lang="en-US" sz="2000" dirty="0"/>
              <a:t>dataset = ["It is a beautiful day",</a:t>
            </a:r>
          </a:p>
          <a:p>
            <a:pPr marL="0" indent="0">
              <a:buNone/>
            </a:pPr>
            <a:r>
              <a:rPr lang="en-US" sz="2000" dirty="0"/>
              <a:t>                   "The sun is shining",</a:t>
            </a:r>
          </a:p>
          <a:p>
            <a:pPr marL="0" indent="0">
              <a:buNone/>
            </a:pPr>
            <a:r>
              <a:rPr lang="en-US" sz="2000" dirty="0"/>
              <a:t>                   "The weather is a bit warmer"]</a:t>
            </a:r>
          </a:p>
          <a:p>
            <a:pPr marL="0" indent="0">
              <a:buNone/>
            </a:pPr>
            <a:endParaRPr lang="en-US" sz="1400" dirty="0"/>
          </a:p>
          <a:p>
            <a:pPr marL="0" indent="0">
              <a:buNone/>
            </a:pPr>
            <a:r>
              <a:rPr lang="en-US" sz="2000" dirty="0" err="1"/>
              <a:t>text_vectorization.adapt</a:t>
            </a:r>
            <a:r>
              <a:rPr lang="en-US" sz="2000" dirty="0"/>
              <a:t>(dataset)</a:t>
            </a:r>
          </a:p>
          <a:p>
            <a:pPr marL="0" indent="0">
              <a:buNone/>
            </a:pPr>
            <a:r>
              <a:rPr lang="en-US" sz="2000" dirty="0"/>
              <a:t>words = </a:t>
            </a:r>
            <a:r>
              <a:rPr lang="en-US" sz="2000" dirty="0" err="1"/>
              <a:t>text_vectorization.get_vocabulary</a:t>
            </a:r>
            <a:r>
              <a:rPr lang="en-US" sz="2000" dirty="0"/>
              <a:t>()</a:t>
            </a:r>
          </a:p>
          <a:p>
            <a:pPr marL="0" indent="0">
              <a:buNone/>
            </a:pPr>
            <a:endParaRPr lang="en-US" sz="1400" dirty="0"/>
          </a:p>
          <a:p>
            <a:pPr marL="0" indent="0">
              <a:buNone/>
            </a:pPr>
            <a:r>
              <a:rPr lang="en-US" sz="2000" dirty="0"/>
              <a:t>print(words)</a:t>
            </a:r>
          </a:p>
          <a:p>
            <a:pPr marL="0" indent="0">
              <a:buNone/>
            </a:pPr>
            <a:endParaRPr lang="en-US" sz="2400" dirty="0"/>
          </a:p>
          <a:p>
            <a:pPr marL="0" indent="0">
              <a:buNone/>
            </a:pPr>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52</a:t>
            </a:fld>
            <a:endParaRPr lang="en-US" dirty="0"/>
          </a:p>
        </p:txBody>
      </p:sp>
      <p:sp>
        <p:nvSpPr>
          <p:cNvPr id="5" name="TextBox 4"/>
          <p:cNvSpPr txBox="1"/>
          <p:nvPr/>
        </p:nvSpPr>
        <p:spPr>
          <a:xfrm>
            <a:off x="457200" y="5029200"/>
            <a:ext cx="8153400" cy="1323439"/>
          </a:xfrm>
          <a:prstGeom prst="rect">
            <a:avLst/>
          </a:prstGeom>
          <a:solidFill>
            <a:srgbClr val="FFFF00"/>
          </a:solidFill>
          <a:ln w="25400">
            <a:solidFill>
              <a:schemeClr val="accent1">
                <a:shade val="50000"/>
              </a:schemeClr>
            </a:solidFill>
          </a:ln>
        </p:spPr>
        <p:txBody>
          <a:bodyPr wrap="square" rtlCol="0">
            <a:spAutoFit/>
          </a:bodyPr>
          <a:lstStyle/>
          <a:p>
            <a:r>
              <a:rPr lang="en-US" sz="2000" dirty="0"/>
              <a:t>Output:</a:t>
            </a:r>
          </a:p>
          <a:p>
            <a:endParaRPr lang="en-US" sz="2000" dirty="0"/>
          </a:p>
          <a:p>
            <a:r>
              <a:rPr lang="en-US" sz="2000" b="1" dirty="0">
                <a:latin typeface="Courier New" panose="02070309020205020404" pitchFamily="49" charset="0"/>
                <a:cs typeface="Courier New" panose="02070309020205020404" pitchFamily="49" charset="0"/>
              </a:rPr>
              <a:t>['', '[UNK]', 'is', 'the', 'a', 'weather', 'warmer', 'sun', 'shining', 'it', 'day', 'bit', 'beautiful']</a:t>
            </a:r>
          </a:p>
        </p:txBody>
      </p:sp>
    </p:spTree>
    <p:extLst>
      <p:ext uri="{BB962C8B-B14F-4D97-AF65-F5344CB8AC3E}">
        <p14:creationId xmlns:p14="http://schemas.microsoft.com/office/powerpoint/2010/main" val="337513486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Text Vectorization in </a:t>
            </a:r>
            <a:r>
              <a:rPr lang="en-US" dirty="0" err="1"/>
              <a:t>Keras</a:t>
            </a:r>
            <a:endParaRPr lang="en-US" dirty="0"/>
          </a:p>
        </p:txBody>
      </p:sp>
      <p:sp>
        <p:nvSpPr>
          <p:cNvPr id="3" name="Content Placeholder 2"/>
          <p:cNvSpPr>
            <a:spLocks noGrp="1"/>
          </p:cNvSpPr>
          <p:nvPr>
            <p:ph idx="1"/>
          </p:nvPr>
        </p:nvSpPr>
        <p:spPr/>
        <p:txBody>
          <a:bodyPr/>
          <a:lstStyle/>
          <a:p>
            <a:pPr marL="0" indent="0">
              <a:buNone/>
            </a:pPr>
            <a:r>
              <a:rPr lang="en-US" sz="2000" dirty="0" err="1"/>
              <a:t>text_vectorization</a:t>
            </a:r>
            <a:r>
              <a:rPr lang="en-US" sz="2000" dirty="0"/>
              <a:t> = </a:t>
            </a:r>
            <a:r>
              <a:rPr lang="en-US" sz="2000" dirty="0" err="1"/>
              <a:t>TextVectorization</a:t>
            </a:r>
            <a:r>
              <a:rPr lang="en-US" sz="2000" dirty="0"/>
              <a:t>(</a:t>
            </a:r>
            <a:r>
              <a:rPr lang="en-US" sz="2000" dirty="0" err="1"/>
              <a:t>output_mode</a:t>
            </a:r>
            <a:r>
              <a:rPr lang="en-US" sz="2000" dirty="0"/>
              <a:t>="</a:t>
            </a:r>
            <a:r>
              <a:rPr lang="en-US" sz="2000" dirty="0" err="1"/>
              <a:t>int</a:t>
            </a:r>
            <a:r>
              <a:rPr lang="en-US" sz="2000" dirty="0"/>
              <a:t>", </a:t>
            </a:r>
            <a:r>
              <a:rPr lang="en-US" sz="2000" dirty="0" err="1">
                <a:solidFill>
                  <a:srgbClr val="FF0000"/>
                </a:solidFill>
              </a:rPr>
              <a:t>ngrams</a:t>
            </a:r>
            <a:r>
              <a:rPr lang="en-US" sz="2000" dirty="0">
                <a:solidFill>
                  <a:srgbClr val="FF0000"/>
                </a:solidFill>
              </a:rPr>
              <a:t>=1</a:t>
            </a:r>
            <a:r>
              <a:rPr lang="en-US" sz="2000" dirty="0"/>
              <a:t>)</a:t>
            </a:r>
          </a:p>
          <a:p>
            <a:pPr marL="0" indent="0">
              <a:buNone/>
            </a:pPr>
            <a:r>
              <a:rPr lang="en-US" sz="2000" dirty="0"/>
              <a:t>dataset = ["It is a beautiful day",</a:t>
            </a:r>
          </a:p>
          <a:p>
            <a:pPr marL="0" indent="0">
              <a:buNone/>
            </a:pPr>
            <a:r>
              <a:rPr lang="en-US" sz="2000" dirty="0"/>
              <a:t>                   "The sun is shining",</a:t>
            </a:r>
          </a:p>
          <a:p>
            <a:pPr marL="0" indent="0">
              <a:buNone/>
            </a:pPr>
            <a:r>
              <a:rPr lang="en-US" sz="2000" dirty="0"/>
              <a:t>                   "The weather is a bit warmer"]</a:t>
            </a:r>
          </a:p>
          <a:p>
            <a:pPr marL="0" indent="0">
              <a:buNone/>
            </a:pPr>
            <a:endParaRPr lang="en-US" sz="1200" dirty="0"/>
          </a:p>
          <a:p>
            <a:pPr marL="0" indent="0">
              <a:buNone/>
            </a:pPr>
            <a:r>
              <a:rPr lang="en-US" sz="2000" dirty="0" err="1"/>
              <a:t>text_vectorization.</a:t>
            </a:r>
            <a:r>
              <a:rPr lang="en-US" sz="2000" dirty="0" err="1">
                <a:solidFill>
                  <a:srgbClr val="FF0000"/>
                </a:solidFill>
              </a:rPr>
              <a:t>adapt</a:t>
            </a:r>
            <a:r>
              <a:rPr lang="en-US" sz="2000" dirty="0">
                <a:solidFill>
                  <a:srgbClr val="FF0000"/>
                </a:solidFill>
              </a:rPr>
              <a:t>(dataset)</a:t>
            </a:r>
          </a:p>
          <a:p>
            <a:pPr marL="0" indent="0">
              <a:buNone/>
            </a:pPr>
            <a:r>
              <a:rPr lang="en-US" sz="2000" dirty="0"/>
              <a:t>words = </a:t>
            </a:r>
            <a:r>
              <a:rPr lang="en-US" sz="2000" dirty="0" err="1"/>
              <a:t>text_vectorization.</a:t>
            </a:r>
            <a:r>
              <a:rPr lang="en-US" sz="2000" dirty="0" err="1">
                <a:solidFill>
                  <a:srgbClr val="FF0000"/>
                </a:solidFill>
              </a:rPr>
              <a:t>get_vocabulary</a:t>
            </a:r>
            <a:r>
              <a:rPr lang="en-US" sz="2000" dirty="0">
                <a:solidFill>
                  <a:srgbClr val="FF0000"/>
                </a:solidFill>
              </a:rPr>
              <a:t>()</a:t>
            </a:r>
          </a:p>
          <a:p>
            <a:pPr marL="0" indent="0">
              <a:buNone/>
            </a:pPr>
            <a:r>
              <a:rPr lang="en-US" sz="2000" dirty="0"/>
              <a:t>print(words)</a:t>
            </a:r>
          </a:p>
          <a:p>
            <a:pPr marL="0" indent="0">
              <a:buNone/>
            </a:pPr>
            <a:endParaRPr lang="en-US" sz="1200" dirty="0"/>
          </a:p>
          <a:p>
            <a:r>
              <a:rPr lang="en-US" sz="2400" dirty="0"/>
              <a:t>The </a:t>
            </a:r>
            <a:r>
              <a:rPr lang="en-US" sz="2400" b="1" dirty="0" err="1"/>
              <a:t>ngrams</a:t>
            </a:r>
            <a:r>
              <a:rPr lang="en-US" sz="2400" dirty="0"/>
              <a:t> optional argument specifies here that we want to use single words as tokens.</a:t>
            </a:r>
          </a:p>
          <a:p>
            <a:r>
              <a:rPr lang="en-US" sz="2400" dirty="0"/>
              <a:t>The </a:t>
            </a:r>
            <a:r>
              <a:rPr lang="en-US" sz="2400" b="1" dirty="0"/>
              <a:t>adapt</a:t>
            </a:r>
            <a:r>
              <a:rPr lang="en-US" sz="2400" dirty="0"/>
              <a:t> method tells the </a:t>
            </a:r>
            <a:r>
              <a:rPr lang="en-US" sz="2400" dirty="0" err="1"/>
              <a:t>text_vectorization</a:t>
            </a:r>
            <a:r>
              <a:rPr lang="en-US" sz="2400" dirty="0"/>
              <a:t> object what data to compute its vocabulary from.</a:t>
            </a:r>
          </a:p>
          <a:p>
            <a:r>
              <a:rPr lang="en-US" sz="2400" dirty="0"/>
              <a:t>The </a:t>
            </a:r>
            <a:r>
              <a:rPr lang="en-US" sz="2400" b="1" dirty="0" err="1"/>
              <a:t>get_vocabulary</a:t>
            </a:r>
            <a:r>
              <a:rPr lang="en-US" sz="2400" b="1" dirty="0"/>
              <a:t> </a:t>
            </a:r>
            <a:r>
              <a:rPr lang="en-US" sz="2400" dirty="0"/>
              <a:t>method returns the vocabulary as a list.</a:t>
            </a:r>
          </a:p>
          <a:p>
            <a:pPr marL="0" indent="0">
              <a:buNone/>
            </a:pPr>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53</a:t>
            </a:fld>
            <a:endParaRPr lang="en-US" dirty="0"/>
          </a:p>
        </p:txBody>
      </p:sp>
    </p:spTree>
    <p:extLst>
      <p:ext uri="{BB962C8B-B14F-4D97-AF65-F5344CB8AC3E}">
        <p14:creationId xmlns:p14="http://schemas.microsoft.com/office/powerpoint/2010/main" val="65026051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Text Vectorization in </a:t>
            </a:r>
            <a:r>
              <a:rPr lang="en-US" dirty="0" err="1"/>
              <a:t>Keras</a:t>
            </a:r>
            <a:endParaRPr lang="en-US" dirty="0"/>
          </a:p>
        </p:txBody>
      </p:sp>
      <p:sp>
        <p:nvSpPr>
          <p:cNvPr id="3" name="Content Placeholder 2"/>
          <p:cNvSpPr>
            <a:spLocks noGrp="1"/>
          </p:cNvSpPr>
          <p:nvPr>
            <p:ph idx="1"/>
          </p:nvPr>
        </p:nvSpPr>
        <p:spPr>
          <a:xfrm>
            <a:off x="381000" y="3048000"/>
            <a:ext cx="8458200" cy="3429000"/>
          </a:xfrm>
        </p:spPr>
        <p:txBody>
          <a:bodyPr/>
          <a:lstStyle/>
          <a:p>
            <a:r>
              <a:rPr lang="en-US" dirty="0"/>
              <a:t>The vocabulary is sorted based on priority.</a:t>
            </a:r>
          </a:p>
          <a:p>
            <a:r>
              <a:rPr lang="en-US" dirty="0"/>
              <a:t>First in priority are two special tokens that are placed in every vocabulary by default.</a:t>
            </a:r>
          </a:p>
          <a:p>
            <a:pPr lvl="1"/>
            <a:r>
              <a:rPr lang="en-US" dirty="0"/>
              <a:t>Special token  </a:t>
            </a:r>
            <a:r>
              <a:rPr lang="en-US" b="1" dirty="0">
                <a:latin typeface="Courier New" panose="02070309020205020404" pitchFamily="49" charset="0"/>
                <a:cs typeface="Courier New" panose="02070309020205020404" pitchFamily="49" charset="0"/>
              </a:rPr>
              <a:t>''</a:t>
            </a:r>
            <a:r>
              <a:rPr lang="en-US" dirty="0"/>
              <a:t>  is the empty string. This allows us to have a valid representation of empty inputs. </a:t>
            </a:r>
          </a:p>
          <a:p>
            <a:pPr lvl="1"/>
            <a:r>
              <a:rPr lang="en-US" dirty="0"/>
              <a:t>Special token </a:t>
            </a:r>
            <a:r>
              <a:rPr lang="en-US" b="1" dirty="0">
                <a:latin typeface="Courier New" panose="02070309020205020404" pitchFamily="49" charset="0"/>
                <a:cs typeface="Courier New" panose="02070309020205020404" pitchFamily="49" charset="0"/>
              </a:rPr>
              <a:t>'[UNK]'</a:t>
            </a:r>
            <a:r>
              <a:rPr lang="en-US" dirty="0"/>
              <a:t> corresponds to an unknown token.</a:t>
            </a:r>
          </a:p>
          <a:p>
            <a:pPr lvl="2"/>
            <a:r>
              <a:rPr lang="en-US" dirty="0"/>
              <a:t>It is possible that a test input contains a token not encountered in the training data. Such a token will be treated as equal to </a:t>
            </a:r>
            <a:r>
              <a:rPr lang="en-US" b="1" dirty="0">
                <a:latin typeface="Courier New" panose="02070309020205020404" pitchFamily="49" charset="0"/>
                <a:cs typeface="Courier New" panose="02070309020205020404" pitchFamily="49" charset="0"/>
              </a:rPr>
              <a:t>'[UNK]'</a:t>
            </a:r>
            <a:r>
              <a:rPr lang="en-US" dirty="0"/>
              <a:t>.</a:t>
            </a:r>
          </a:p>
          <a:p>
            <a:pPr marL="0" indent="0">
              <a:buNone/>
            </a:pP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54</a:t>
            </a:fld>
            <a:endParaRPr lang="en-US" dirty="0"/>
          </a:p>
        </p:txBody>
      </p:sp>
      <p:sp>
        <p:nvSpPr>
          <p:cNvPr id="5" name="TextBox 4"/>
          <p:cNvSpPr txBox="1"/>
          <p:nvPr/>
        </p:nvSpPr>
        <p:spPr>
          <a:xfrm>
            <a:off x="457200" y="1524000"/>
            <a:ext cx="8153400" cy="1323439"/>
          </a:xfrm>
          <a:prstGeom prst="rect">
            <a:avLst/>
          </a:prstGeom>
          <a:solidFill>
            <a:srgbClr val="FFFF00"/>
          </a:solidFill>
          <a:ln w="25400">
            <a:solidFill>
              <a:schemeClr val="accent1">
                <a:shade val="50000"/>
              </a:schemeClr>
            </a:solidFill>
          </a:ln>
        </p:spPr>
        <p:txBody>
          <a:bodyPr wrap="square" rtlCol="0">
            <a:spAutoFit/>
          </a:bodyPr>
          <a:lstStyle/>
          <a:p>
            <a:r>
              <a:rPr lang="en-US" sz="2000" dirty="0"/>
              <a:t>Output:</a:t>
            </a:r>
          </a:p>
          <a:p>
            <a:endParaRPr lang="en-US" sz="2000" dirty="0"/>
          </a:p>
          <a:p>
            <a:r>
              <a:rPr lang="en-US" sz="2000" b="1" dirty="0">
                <a:latin typeface="Courier New" panose="02070309020205020404" pitchFamily="49" charset="0"/>
                <a:cs typeface="Courier New" panose="02070309020205020404" pitchFamily="49" charset="0"/>
              </a:rPr>
              <a:t>['', '[UNK]', 'is', 'the', 'a', 'weather', 'warmer', 'sun', 'shining', 'it', 'day', 'bit', 'beautiful']</a:t>
            </a:r>
          </a:p>
        </p:txBody>
      </p:sp>
    </p:spTree>
    <p:extLst>
      <p:ext uri="{BB962C8B-B14F-4D97-AF65-F5344CB8AC3E}">
        <p14:creationId xmlns:p14="http://schemas.microsoft.com/office/powerpoint/2010/main" val="12340814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Text Vectorization in </a:t>
            </a:r>
            <a:r>
              <a:rPr lang="en-US" dirty="0" err="1"/>
              <a:t>Keras</a:t>
            </a:r>
            <a:endParaRPr lang="en-US" dirty="0"/>
          </a:p>
        </p:txBody>
      </p:sp>
      <p:sp>
        <p:nvSpPr>
          <p:cNvPr id="3" name="Content Placeholder 2"/>
          <p:cNvSpPr>
            <a:spLocks noGrp="1"/>
          </p:cNvSpPr>
          <p:nvPr>
            <p:ph idx="1"/>
          </p:nvPr>
        </p:nvSpPr>
        <p:spPr>
          <a:xfrm>
            <a:off x="381000" y="3124200"/>
            <a:ext cx="8458200" cy="3429000"/>
          </a:xfrm>
        </p:spPr>
        <p:txBody>
          <a:bodyPr/>
          <a:lstStyle/>
          <a:p>
            <a:r>
              <a:rPr lang="en-US" sz="2400" dirty="0"/>
              <a:t>After the two special tokens </a:t>
            </a:r>
            <a:r>
              <a:rPr lang="en-US" sz="2400" b="1" dirty="0">
                <a:latin typeface="Courier New" panose="02070309020205020404" pitchFamily="49" charset="0"/>
                <a:cs typeface="Courier New" panose="02070309020205020404" pitchFamily="49" charset="0"/>
              </a:rPr>
              <a:t>'' </a:t>
            </a:r>
            <a:r>
              <a:rPr lang="en-US" sz="2400" dirty="0"/>
              <a:t>and</a:t>
            </a:r>
            <a:r>
              <a:rPr lang="en-US" sz="2400" b="1" dirty="0">
                <a:latin typeface="Courier New" panose="02070309020205020404" pitchFamily="49" charset="0"/>
                <a:cs typeface="Courier New" panose="02070309020205020404" pitchFamily="49" charset="0"/>
              </a:rPr>
              <a:t> '[UNK]', </a:t>
            </a:r>
            <a:r>
              <a:rPr lang="en-US" sz="2400" dirty="0"/>
              <a:t>, we get the list of tokens in the dataset.</a:t>
            </a:r>
          </a:p>
          <a:p>
            <a:r>
              <a:rPr lang="en-US" sz="2400" dirty="0"/>
              <a:t>These tokens (words in this example) are sorted in decreasing order of frequency.</a:t>
            </a:r>
          </a:p>
          <a:p>
            <a:pPr lvl="1"/>
            <a:r>
              <a:rPr lang="en-US" sz="2000" b="1" dirty="0">
                <a:latin typeface="Courier New" panose="02070309020205020404" pitchFamily="49" charset="0"/>
                <a:cs typeface="Courier New" panose="02070309020205020404" pitchFamily="49" charset="0"/>
              </a:rPr>
              <a:t>'is' </a:t>
            </a:r>
            <a:r>
              <a:rPr lang="en-US" sz="2000" dirty="0"/>
              <a:t>appears three times in our dataset.</a:t>
            </a:r>
          </a:p>
          <a:p>
            <a:pPr lvl="1"/>
            <a:r>
              <a:rPr lang="en-US" sz="2000" b="1" dirty="0">
                <a:latin typeface="Courier New" panose="02070309020205020404" pitchFamily="49" charset="0"/>
                <a:cs typeface="Courier New" panose="02070309020205020404" pitchFamily="49" charset="0"/>
              </a:rPr>
              <a:t>'the' </a:t>
            </a:r>
            <a:r>
              <a:rPr lang="en-US" sz="2000" dirty="0"/>
              <a:t>appears two times.</a:t>
            </a:r>
          </a:p>
          <a:p>
            <a:pPr lvl="1"/>
            <a:r>
              <a:rPr lang="en-US" sz="2000" b="1" dirty="0">
                <a:latin typeface="Courier New" panose="02070309020205020404" pitchFamily="49" charset="0"/>
                <a:cs typeface="Courier New" panose="02070309020205020404" pitchFamily="49" charset="0"/>
              </a:rPr>
              <a:t>'a' </a:t>
            </a:r>
            <a:r>
              <a:rPr lang="en-US" sz="2000" dirty="0"/>
              <a:t>appears two times.</a:t>
            </a:r>
          </a:p>
          <a:p>
            <a:pPr lvl="1"/>
            <a:r>
              <a:rPr lang="en-US" sz="2000" dirty="0"/>
              <a:t>The rest of the tokens appear only once.</a:t>
            </a:r>
          </a:p>
          <a:p>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55</a:t>
            </a:fld>
            <a:endParaRPr lang="en-US" dirty="0"/>
          </a:p>
        </p:txBody>
      </p:sp>
      <p:sp>
        <p:nvSpPr>
          <p:cNvPr id="5" name="TextBox 4"/>
          <p:cNvSpPr txBox="1"/>
          <p:nvPr/>
        </p:nvSpPr>
        <p:spPr>
          <a:xfrm>
            <a:off x="457200" y="1524000"/>
            <a:ext cx="8153400" cy="1323439"/>
          </a:xfrm>
          <a:prstGeom prst="rect">
            <a:avLst/>
          </a:prstGeom>
          <a:solidFill>
            <a:srgbClr val="FFFF00"/>
          </a:solidFill>
          <a:ln w="25400">
            <a:solidFill>
              <a:schemeClr val="accent1">
                <a:shade val="50000"/>
              </a:schemeClr>
            </a:solidFill>
          </a:ln>
        </p:spPr>
        <p:txBody>
          <a:bodyPr wrap="square" rtlCol="0">
            <a:spAutoFit/>
          </a:bodyPr>
          <a:lstStyle/>
          <a:p>
            <a:r>
              <a:rPr lang="en-US" sz="2000" dirty="0"/>
              <a:t>Output:</a:t>
            </a:r>
          </a:p>
          <a:p>
            <a:endParaRPr lang="en-US" sz="2000" dirty="0"/>
          </a:p>
          <a:p>
            <a:r>
              <a:rPr lang="en-US" sz="2000" b="1" dirty="0">
                <a:latin typeface="Courier New" panose="02070309020205020404" pitchFamily="49" charset="0"/>
                <a:cs typeface="Courier New" panose="02070309020205020404" pitchFamily="49" charset="0"/>
              </a:rPr>
              <a:t>['', '[UNK]', 'is', 'the', 'a', 'weather', 'warmer', 'sun', 'shining', 'it', 'day', 'bit', 'beautiful']</a:t>
            </a:r>
          </a:p>
        </p:txBody>
      </p:sp>
    </p:spTree>
    <p:extLst>
      <p:ext uri="{BB962C8B-B14F-4D97-AF65-F5344CB8AC3E}">
        <p14:creationId xmlns:p14="http://schemas.microsoft.com/office/powerpoint/2010/main" val="425085995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Using Bigrams as Tokens</a:t>
            </a:r>
          </a:p>
        </p:txBody>
      </p:sp>
      <p:sp>
        <p:nvSpPr>
          <p:cNvPr id="3" name="Content Placeholder 2"/>
          <p:cNvSpPr>
            <a:spLocks noGrp="1"/>
          </p:cNvSpPr>
          <p:nvPr>
            <p:ph idx="1"/>
          </p:nvPr>
        </p:nvSpPr>
        <p:spPr/>
        <p:txBody>
          <a:bodyPr/>
          <a:lstStyle/>
          <a:p>
            <a:pPr marL="0" indent="0">
              <a:buNone/>
            </a:pPr>
            <a:r>
              <a:rPr lang="en-US" sz="2000" dirty="0" err="1"/>
              <a:t>text_vectorization</a:t>
            </a:r>
            <a:r>
              <a:rPr lang="en-US" sz="2000" dirty="0"/>
              <a:t> = </a:t>
            </a:r>
            <a:r>
              <a:rPr lang="en-US" sz="2000" dirty="0" err="1"/>
              <a:t>TextVectorization</a:t>
            </a:r>
            <a:r>
              <a:rPr lang="en-US" sz="2000" dirty="0"/>
              <a:t>(</a:t>
            </a:r>
            <a:r>
              <a:rPr lang="en-US" sz="2000" dirty="0" err="1"/>
              <a:t>output_mode</a:t>
            </a:r>
            <a:r>
              <a:rPr lang="en-US" sz="2000" dirty="0"/>
              <a:t>="</a:t>
            </a:r>
            <a:r>
              <a:rPr lang="en-US" sz="2000" dirty="0" err="1"/>
              <a:t>int</a:t>
            </a:r>
            <a:r>
              <a:rPr lang="en-US" sz="2000" dirty="0"/>
              <a:t>", </a:t>
            </a:r>
            <a:r>
              <a:rPr lang="en-US" sz="2000" dirty="0" err="1">
                <a:solidFill>
                  <a:srgbClr val="FF0000"/>
                </a:solidFill>
              </a:rPr>
              <a:t>ngrams</a:t>
            </a:r>
            <a:r>
              <a:rPr lang="en-US" sz="2000" dirty="0">
                <a:solidFill>
                  <a:srgbClr val="FF0000"/>
                </a:solidFill>
              </a:rPr>
              <a:t>=2</a:t>
            </a:r>
            <a:r>
              <a:rPr lang="en-US" sz="2000" dirty="0"/>
              <a:t>)</a:t>
            </a:r>
          </a:p>
          <a:p>
            <a:pPr marL="0" indent="0">
              <a:buNone/>
            </a:pPr>
            <a:r>
              <a:rPr lang="en-US" sz="2000" dirty="0"/>
              <a:t>dataset = ["It is a beautiful day",</a:t>
            </a:r>
          </a:p>
          <a:p>
            <a:pPr marL="0" indent="0">
              <a:buNone/>
            </a:pPr>
            <a:r>
              <a:rPr lang="en-US" sz="2000" dirty="0"/>
              <a:t>                   "The sun is shining",</a:t>
            </a:r>
          </a:p>
          <a:p>
            <a:pPr marL="0" indent="0">
              <a:buNone/>
            </a:pPr>
            <a:r>
              <a:rPr lang="en-US" sz="2000" dirty="0"/>
              <a:t>                   "The weather is a bit warmer"]</a:t>
            </a:r>
          </a:p>
          <a:p>
            <a:pPr marL="0" indent="0">
              <a:buNone/>
            </a:pPr>
            <a:endParaRPr lang="en-US" sz="1400" dirty="0"/>
          </a:p>
          <a:p>
            <a:pPr marL="0" indent="0">
              <a:buNone/>
            </a:pPr>
            <a:r>
              <a:rPr lang="en-US" sz="2000" dirty="0" err="1"/>
              <a:t>text_vectorization.adapt</a:t>
            </a:r>
            <a:r>
              <a:rPr lang="en-US" sz="2000" dirty="0"/>
              <a:t>(dataset)</a:t>
            </a:r>
          </a:p>
          <a:p>
            <a:pPr marL="0" indent="0">
              <a:buNone/>
            </a:pPr>
            <a:r>
              <a:rPr lang="en-US" sz="2000" dirty="0"/>
              <a:t>words = </a:t>
            </a:r>
            <a:r>
              <a:rPr lang="en-US" sz="2000" dirty="0" err="1"/>
              <a:t>text_vectorization.get_vocabulary</a:t>
            </a:r>
            <a:r>
              <a:rPr lang="en-US" sz="2000" dirty="0"/>
              <a:t>()</a:t>
            </a:r>
          </a:p>
          <a:p>
            <a:pPr marL="0" indent="0">
              <a:buNone/>
            </a:pPr>
            <a:r>
              <a:rPr lang="en-US" sz="2000" dirty="0"/>
              <a:t>print(words)</a:t>
            </a:r>
          </a:p>
          <a:p>
            <a:pPr marL="0" indent="0">
              <a:buNone/>
            </a:pPr>
            <a:endParaRPr lang="en-US" sz="2400" dirty="0"/>
          </a:p>
          <a:p>
            <a:pPr marL="0" indent="0">
              <a:buNone/>
            </a:pPr>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56</a:t>
            </a:fld>
            <a:endParaRPr lang="en-US" dirty="0"/>
          </a:p>
        </p:txBody>
      </p:sp>
      <p:sp>
        <p:nvSpPr>
          <p:cNvPr id="5" name="TextBox 4"/>
          <p:cNvSpPr txBox="1"/>
          <p:nvPr/>
        </p:nvSpPr>
        <p:spPr>
          <a:xfrm>
            <a:off x="152400" y="4458831"/>
            <a:ext cx="8229600" cy="2246769"/>
          </a:xfrm>
          <a:prstGeom prst="rect">
            <a:avLst/>
          </a:prstGeom>
          <a:solidFill>
            <a:srgbClr val="FFFF00"/>
          </a:solidFill>
          <a:ln w="25400">
            <a:solidFill>
              <a:schemeClr val="accent1">
                <a:shade val="50000"/>
              </a:schemeClr>
            </a:solidFill>
          </a:ln>
        </p:spPr>
        <p:txBody>
          <a:bodyPr wrap="square" rtlCol="0">
            <a:spAutoFit/>
          </a:bodyPr>
          <a:lstStyle/>
          <a:p>
            <a:r>
              <a:rPr lang="en-US" sz="2000" dirty="0"/>
              <a:t>Output:</a:t>
            </a:r>
          </a:p>
          <a:p>
            <a:endParaRPr lang="en-US" sz="2000" dirty="0"/>
          </a:p>
          <a:p>
            <a:r>
              <a:rPr lang="en-US" sz="2000" b="1" dirty="0">
                <a:latin typeface="Courier New" panose="02070309020205020404" pitchFamily="49" charset="0"/>
                <a:cs typeface="Courier New" panose="02070309020205020404" pitchFamily="49" charset="0"/>
              </a:rPr>
              <a:t>['', '[UNK]', 'is', 'the', 'is a', 'a', 'weather is', 'weather', 'warmer', 'the weather', 'the sun', 'sun is', 'sun', 'shining', 'it is', 'it', 'is shining', 'day', 'bit warmer', 'bit', 'beautiful day', 'beautiful', 'a bit', 'a beautiful']</a:t>
            </a:r>
          </a:p>
        </p:txBody>
      </p:sp>
      <p:sp>
        <p:nvSpPr>
          <p:cNvPr id="6" name="TextBox 5"/>
          <p:cNvSpPr txBox="1"/>
          <p:nvPr/>
        </p:nvSpPr>
        <p:spPr>
          <a:xfrm>
            <a:off x="6400800" y="2667000"/>
            <a:ext cx="1524000" cy="707886"/>
          </a:xfrm>
          <a:prstGeom prst="rect">
            <a:avLst/>
          </a:prstGeom>
          <a:solidFill>
            <a:schemeClr val="accent3">
              <a:lumMod val="20000"/>
              <a:lumOff val="80000"/>
            </a:schemeClr>
          </a:solidFill>
          <a:ln w="25400">
            <a:solidFill>
              <a:schemeClr val="accent1">
                <a:shade val="50000"/>
              </a:schemeClr>
            </a:solidFill>
          </a:ln>
        </p:spPr>
        <p:txBody>
          <a:bodyPr wrap="square" rtlCol="0">
            <a:spAutoFit/>
          </a:bodyPr>
          <a:lstStyle/>
          <a:p>
            <a:r>
              <a:rPr lang="en-US" sz="2000" dirty="0"/>
              <a:t>Here we set </a:t>
            </a:r>
            <a:r>
              <a:rPr lang="en-US" sz="2000" dirty="0" err="1"/>
              <a:t>ngrams</a:t>
            </a:r>
            <a:r>
              <a:rPr lang="en-US" sz="2000" dirty="0"/>
              <a:t> to 2:</a:t>
            </a:r>
            <a:endParaRPr lang="en-US" sz="2000" b="1" dirty="0">
              <a:latin typeface="Courier New" panose="02070309020205020404" pitchFamily="49" charset="0"/>
              <a:cs typeface="Courier New" panose="02070309020205020404" pitchFamily="49" charset="0"/>
            </a:endParaRPr>
          </a:p>
        </p:txBody>
      </p:sp>
      <p:cxnSp>
        <p:nvCxnSpPr>
          <p:cNvPr id="8" name="Straight Arrow Connector 7"/>
          <p:cNvCxnSpPr/>
          <p:nvPr/>
        </p:nvCxnSpPr>
        <p:spPr>
          <a:xfrm flipV="1">
            <a:off x="7162800" y="1828800"/>
            <a:ext cx="0" cy="838200"/>
          </a:xfrm>
          <a:prstGeom prst="straightConnector1">
            <a:avLst/>
          </a:prstGeom>
          <a:ln w="38100">
            <a:tailEnd type="arrow" w="lg"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9942337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Default Text Standardization</a:t>
            </a:r>
          </a:p>
        </p:txBody>
      </p:sp>
      <p:sp>
        <p:nvSpPr>
          <p:cNvPr id="3" name="Content Placeholder 2"/>
          <p:cNvSpPr>
            <a:spLocks noGrp="1"/>
          </p:cNvSpPr>
          <p:nvPr>
            <p:ph idx="1"/>
          </p:nvPr>
        </p:nvSpPr>
        <p:spPr>
          <a:xfrm>
            <a:off x="304800" y="1447800"/>
            <a:ext cx="8229600" cy="4876800"/>
          </a:xfrm>
        </p:spPr>
        <p:txBody>
          <a:bodyPr/>
          <a:lstStyle/>
          <a:p>
            <a:pPr marL="0" indent="0">
              <a:buNone/>
            </a:pPr>
            <a:r>
              <a:rPr lang="en-US" sz="2000" dirty="0" err="1"/>
              <a:t>text_vectorization</a:t>
            </a:r>
            <a:r>
              <a:rPr lang="en-US" sz="2000" dirty="0"/>
              <a:t> = </a:t>
            </a:r>
            <a:r>
              <a:rPr lang="en-US" sz="2000" dirty="0" err="1"/>
              <a:t>TextVectorization</a:t>
            </a:r>
            <a:r>
              <a:rPr lang="en-US" sz="2000" dirty="0"/>
              <a:t>(</a:t>
            </a:r>
            <a:r>
              <a:rPr lang="en-US" sz="2000" dirty="0" err="1"/>
              <a:t>output_mode</a:t>
            </a:r>
            <a:r>
              <a:rPr lang="en-US" sz="2000" dirty="0"/>
              <a:t>="</a:t>
            </a:r>
            <a:r>
              <a:rPr lang="en-US" sz="2000" dirty="0" err="1"/>
              <a:t>int</a:t>
            </a:r>
            <a:r>
              <a:rPr lang="en-US" sz="2000" dirty="0"/>
              <a:t>", </a:t>
            </a:r>
            <a:r>
              <a:rPr lang="en-US" sz="2000" dirty="0" err="1"/>
              <a:t>ngrams</a:t>
            </a:r>
            <a:r>
              <a:rPr lang="en-US" sz="2000" dirty="0"/>
              <a:t>=1)</a:t>
            </a:r>
          </a:p>
          <a:p>
            <a:pPr marL="0" indent="0">
              <a:buNone/>
            </a:pPr>
            <a:r>
              <a:rPr lang="en-US" sz="2000" dirty="0"/>
              <a:t>dataset = ["It is a beautiful day!",</a:t>
            </a:r>
          </a:p>
          <a:p>
            <a:pPr marL="0" indent="0">
              <a:buNone/>
            </a:pPr>
            <a:r>
              <a:rPr lang="en-US" sz="2000" dirty="0"/>
              <a:t>                   "The sun is SHINING.",</a:t>
            </a:r>
          </a:p>
          <a:p>
            <a:pPr marL="0" indent="0">
              <a:buNone/>
            </a:pPr>
            <a:r>
              <a:rPr lang="en-US" sz="2000" dirty="0"/>
              <a:t>                   "The weather is a bit warmer."]</a:t>
            </a:r>
          </a:p>
          <a:p>
            <a:pPr marL="0" indent="0">
              <a:buNone/>
            </a:pPr>
            <a:endParaRPr lang="en-US" sz="1400" dirty="0"/>
          </a:p>
          <a:p>
            <a:pPr marL="0" indent="0">
              <a:buNone/>
            </a:pPr>
            <a:r>
              <a:rPr lang="en-US" sz="2000" dirty="0" err="1"/>
              <a:t>text_vectorization.adapt</a:t>
            </a:r>
            <a:r>
              <a:rPr lang="en-US" sz="2000" dirty="0"/>
              <a:t>(dataset)</a:t>
            </a:r>
          </a:p>
          <a:p>
            <a:pPr marL="0" indent="0">
              <a:buNone/>
            </a:pPr>
            <a:r>
              <a:rPr lang="en-US" sz="2000" dirty="0"/>
              <a:t>words = </a:t>
            </a:r>
            <a:r>
              <a:rPr lang="en-US" sz="2000" dirty="0" err="1"/>
              <a:t>text_vectorization.get_vocabulary</a:t>
            </a:r>
            <a:r>
              <a:rPr lang="en-US" sz="2000" dirty="0"/>
              <a:t>()</a:t>
            </a:r>
          </a:p>
          <a:p>
            <a:pPr marL="0" indent="0">
              <a:buNone/>
            </a:pPr>
            <a:r>
              <a:rPr lang="en-US" sz="2000" dirty="0"/>
              <a:t>print("words =", words)</a:t>
            </a:r>
          </a:p>
          <a:p>
            <a:pPr marL="0" indent="0">
              <a:buNone/>
            </a:pPr>
            <a:endParaRPr lang="en-US" sz="2000" dirty="0"/>
          </a:p>
          <a:p>
            <a:r>
              <a:rPr lang="en-US" sz="2400" dirty="0"/>
              <a:t>Note that the text is standardized </a:t>
            </a:r>
            <a:br>
              <a:rPr lang="en-US" sz="2400" dirty="0"/>
            </a:br>
            <a:r>
              <a:rPr lang="en-US" sz="2400" dirty="0"/>
              <a:t>before computing the vocabulary.</a:t>
            </a:r>
          </a:p>
          <a:p>
            <a:pPr lvl="1"/>
            <a:r>
              <a:rPr lang="en-US" sz="2000" dirty="0"/>
              <a:t>All characters have been converted to lower case.</a:t>
            </a:r>
          </a:p>
          <a:p>
            <a:pPr lvl="1"/>
            <a:r>
              <a:rPr lang="en-US" sz="2000" dirty="0"/>
              <a:t>Punctuation is removed.</a:t>
            </a:r>
          </a:p>
          <a:p>
            <a:r>
              <a:rPr lang="en-US" sz="2400" dirty="0" err="1"/>
              <a:t>TextVectorization</a:t>
            </a:r>
            <a:r>
              <a:rPr lang="en-US" sz="2400" dirty="0"/>
              <a:t> does this standardization by default.</a:t>
            </a:r>
          </a:p>
          <a:p>
            <a:pPr lvl="1"/>
            <a:endParaRPr lang="en-US" sz="20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57</a:t>
            </a:fld>
            <a:endParaRPr lang="en-US" dirty="0"/>
          </a:p>
        </p:txBody>
      </p:sp>
      <p:sp>
        <p:nvSpPr>
          <p:cNvPr id="5" name="TextBox 4"/>
          <p:cNvSpPr txBox="1"/>
          <p:nvPr/>
        </p:nvSpPr>
        <p:spPr>
          <a:xfrm>
            <a:off x="5486400" y="2487322"/>
            <a:ext cx="3505200" cy="2554545"/>
          </a:xfrm>
          <a:prstGeom prst="rect">
            <a:avLst/>
          </a:prstGeom>
          <a:solidFill>
            <a:srgbClr val="FFFF00"/>
          </a:solidFill>
          <a:ln w="25400">
            <a:solidFill>
              <a:schemeClr val="accent1">
                <a:shade val="50000"/>
              </a:schemeClr>
            </a:solidFill>
          </a:ln>
        </p:spPr>
        <p:txBody>
          <a:bodyPr wrap="square" rtlCol="0">
            <a:spAutoFit/>
          </a:bodyPr>
          <a:lstStyle/>
          <a:p>
            <a:r>
              <a:rPr lang="en-US" sz="2000" dirty="0"/>
              <a:t>Output:</a:t>
            </a:r>
          </a:p>
          <a:p>
            <a:endParaRPr lang="en-US" sz="2000" b="1" dirty="0">
              <a:latin typeface="Courier New" panose="02070309020205020404" pitchFamily="49" charset="0"/>
              <a:cs typeface="Courier New" panose="02070309020205020404" pitchFamily="49" charset="0"/>
            </a:endParaRPr>
          </a:p>
          <a:p>
            <a:r>
              <a:rPr lang="en-US" sz="2000" b="1" dirty="0">
                <a:latin typeface="Courier New" panose="02070309020205020404" pitchFamily="49" charset="0"/>
                <a:cs typeface="Courier New" panose="02070309020205020404" pitchFamily="49" charset="0"/>
              </a:rPr>
              <a:t>words = ['', '[UNK]', 'is', 'the', 'a', 'weather', 'warmer', 'sun', 'shining', 'it', 'day', 'bit', 'beautiful']</a:t>
            </a:r>
          </a:p>
        </p:txBody>
      </p:sp>
    </p:spTree>
    <p:extLst>
      <p:ext uri="{BB962C8B-B14F-4D97-AF65-F5344CB8AC3E}">
        <p14:creationId xmlns:p14="http://schemas.microsoft.com/office/powerpoint/2010/main" val="370826144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Custom Text Standardization</a:t>
            </a:r>
          </a:p>
        </p:txBody>
      </p:sp>
      <p:sp>
        <p:nvSpPr>
          <p:cNvPr id="3" name="Content Placeholder 2"/>
          <p:cNvSpPr>
            <a:spLocks noGrp="1"/>
          </p:cNvSpPr>
          <p:nvPr>
            <p:ph idx="1"/>
          </p:nvPr>
        </p:nvSpPr>
        <p:spPr>
          <a:xfrm>
            <a:off x="457200" y="1447800"/>
            <a:ext cx="8229600" cy="1981200"/>
          </a:xfrm>
        </p:spPr>
        <p:txBody>
          <a:bodyPr/>
          <a:lstStyle/>
          <a:p>
            <a:r>
              <a:rPr lang="en-US" sz="2400" dirty="0"/>
              <a:t>The </a:t>
            </a:r>
            <a:r>
              <a:rPr lang="en-US" sz="2400" dirty="0" err="1"/>
              <a:t>TextVectorization</a:t>
            </a:r>
            <a:r>
              <a:rPr lang="en-US" sz="2400" dirty="0"/>
              <a:t> layer has an optional parameter called </a:t>
            </a:r>
            <a:r>
              <a:rPr lang="en-US" sz="2400" b="1" dirty="0"/>
              <a:t>standardize</a:t>
            </a:r>
            <a:r>
              <a:rPr lang="en-US" sz="2400" dirty="0"/>
              <a:t>.</a:t>
            </a:r>
          </a:p>
          <a:p>
            <a:pPr lvl="1"/>
            <a:r>
              <a:rPr lang="en-US" sz="2000" dirty="0"/>
              <a:t>We can use that parameter to specify how we want to do text standardization.</a:t>
            </a:r>
          </a:p>
          <a:p>
            <a:r>
              <a:rPr lang="en-US" sz="2400" dirty="0"/>
              <a:t>This is the description of values we can give to </a:t>
            </a:r>
            <a:r>
              <a:rPr lang="en-US" sz="2400" b="1" dirty="0"/>
              <a:t>standardize</a:t>
            </a:r>
            <a:r>
              <a:rPr lang="en-US" sz="2400" dirty="0"/>
              <a:t>,</a:t>
            </a:r>
            <a:r>
              <a:rPr lang="en-US" sz="2400" b="1" dirty="0"/>
              <a:t> </a:t>
            </a:r>
            <a:r>
              <a:rPr lang="en-US" sz="2400" dirty="0"/>
              <a:t>most of this info is from the </a:t>
            </a:r>
            <a:r>
              <a:rPr lang="en-US" sz="2400" dirty="0" err="1"/>
              <a:t>Keras</a:t>
            </a:r>
            <a:r>
              <a:rPr lang="en-US" sz="2400" dirty="0"/>
              <a:t> documentation webpage:</a:t>
            </a:r>
          </a:p>
          <a:p>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58</a:t>
            </a:fld>
            <a:endParaRPr lang="en-US" dirty="0"/>
          </a:p>
        </p:txBody>
      </p:sp>
      <p:sp>
        <p:nvSpPr>
          <p:cNvPr id="6" name="TextBox 5"/>
          <p:cNvSpPr txBox="1"/>
          <p:nvPr/>
        </p:nvSpPr>
        <p:spPr>
          <a:xfrm>
            <a:off x="533400" y="4077831"/>
            <a:ext cx="8001000" cy="2554545"/>
          </a:xfrm>
          <a:prstGeom prst="rect">
            <a:avLst/>
          </a:prstGeom>
          <a:noFill/>
        </p:spPr>
        <p:txBody>
          <a:bodyPr wrap="square" rtlCol="0">
            <a:spAutoFit/>
          </a:bodyPr>
          <a:lstStyle/>
          <a:p>
            <a:pPr marL="342900" indent="-342900">
              <a:buFont typeface="Arial" panose="020B0604020202020204" pitchFamily="34" charset="0"/>
              <a:buChar char="•"/>
            </a:pPr>
            <a:r>
              <a:rPr lang="en-US" sz="2000" dirty="0"/>
              <a:t>None: No standardization.</a:t>
            </a:r>
          </a:p>
          <a:p>
            <a:pPr marL="342900" indent="-342900">
              <a:buFont typeface="Arial" panose="020B0604020202020204" pitchFamily="34" charset="0"/>
              <a:buChar char="•"/>
            </a:pPr>
            <a:r>
              <a:rPr lang="en-US" sz="2000" dirty="0"/>
              <a:t>"</a:t>
            </a:r>
            <a:r>
              <a:rPr lang="en-US" sz="2000" dirty="0" err="1"/>
              <a:t>lower_and_strip_punctuation</a:t>
            </a:r>
            <a:r>
              <a:rPr lang="en-US" sz="2000" dirty="0"/>
              <a:t>": Text will be lowercased and all punctuation removed. </a:t>
            </a:r>
            <a:r>
              <a:rPr lang="en-US" sz="2000" dirty="0">
                <a:solidFill>
                  <a:srgbClr val="FF0000"/>
                </a:solidFill>
              </a:rPr>
              <a:t>(this is the default value)</a:t>
            </a:r>
          </a:p>
          <a:p>
            <a:pPr marL="342900" indent="-342900">
              <a:buFont typeface="Arial" panose="020B0604020202020204" pitchFamily="34" charset="0"/>
              <a:buChar char="•"/>
            </a:pPr>
            <a:r>
              <a:rPr lang="en-US" sz="2000" dirty="0"/>
              <a:t>"lower": Text will be lowercased.</a:t>
            </a:r>
          </a:p>
          <a:p>
            <a:pPr marL="342900" indent="-342900">
              <a:buFont typeface="Arial" panose="020B0604020202020204" pitchFamily="34" charset="0"/>
              <a:buChar char="•"/>
            </a:pPr>
            <a:r>
              <a:rPr lang="en-US" sz="2000" dirty="0"/>
              <a:t>"</a:t>
            </a:r>
            <a:r>
              <a:rPr lang="en-US" sz="2000" dirty="0" err="1"/>
              <a:t>strip_punctuation</a:t>
            </a:r>
            <a:r>
              <a:rPr lang="en-US" sz="2000" dirty="0"/>
              <a:t>": All punctuation will be removed.</a:t>
            </a:r>
          </a:p>
          <a:p>
            <a:pPr marL="342900" indent="-342900">
              <a:buFont typeface="Arial" panose="020B0604020202020204" pitchFamily="34" charset="0"/>
              <a:buChar char="•"/>
            </a:pPr>
            <a:r>
              <a:rPr lang="en-US" sz="2000" dirty="0"/>
              <a:t>Callable: Inputs will be passed to the callable function, which should return the result of standardizing the inputs. The callable function can apply any </a:t>
            </a:r>
            <a:r>
              <a:rPr lang="en-US" sz="2000"/>
              <a:t>desired customized standardization steps.</a:t>
            </a:r>
            <a:endParaRPr lang="en-US" sz="2000" dirty="0"/>
          </a:p>
        </p:txBody>
      </p:sp>
    </p:spTree>
    <p:extLst>
      <p:ext uri="{BB962C8B-B14F-4D97-AF65-F5344CB8AC3E}">
        <p14:creationId xmlns:p14="http://schemas.microsoft.com/office/powerpoint/2010/main" val="157590283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From Text to Sequence of Integers</a:t>
            </a:r>
          </a:p>
        </p:txBody>
      </p:sp>
      <p:sp>
        <p:nvSpPr>
          <p:cNvPr id="3" name="Content Placeholder 2"/>
          <p:cNvSpPr>
            <a:spLocks noGrp="1"/>
          </p:cNvSpPr>
          <p:nvPr>
            <p:ph idx="1"/>
          </p:nvPr>
        </p:nvSpPr>
        <p:spPr>
          <a:xfrm>
            <a:off x="304800" y="1447800"/>
            <a:ext cx="8229600" cy="4876800"/>
          </a:xfrm>
        </p:spPr>
        <p:txBody>
          <a:bodyPr/>
          <a:lstStyle/>
          <a:p>
            <a:pPr marL="0" indent="0">
              <a:buNone/>
            </a:pPr>
            <a:r>
              <a:rPr lang="en-US" sz="2000" dirty="0" err="1"/>
              <a:t>text_vectorization</a:t>
            </a:r>
            <a:r>
              <a:rPr lang="en-US" sz="2000" dirty="0"/>
              <a:t> = </a:t>
            </a:r>
            <a:r>
              <a:rPr lang="en-US" sz="2000" dirty="0" err="1"/>
              <a:t>TextVectorization</a:t>
            </a:r>
            <a:r>
              <a:rPr lang="en-US" sz="2000" dirty="0"/>
              <a:t>(</a:t>
            </a:r>
            <a:r>
              <a:rPr lang="en-US" sz="2000" dirty="0" err="1">
                <a:solidFill>
                  <a:srgbClr val="FF0000"/>
                </a:solidFill>
              </a:rPr>
              <a:t>output_mode</a:t>
            </a:r>
            <a:r>
              <a:rPr lang="en-US" sz="2000" dirty="0">
                <a:solidFill>
                  <a:srgbClr val="FF0000"/>
                </a:solidFill>
              </a:rPr>
              <a:t>="</a:t>
            </a:r>
            <a:r>
              <a:rPr lang="en-US" sz="2000" dirty="0" err="1">
                <a:solidFill>
                  <a:srgbClr val="FF0000"/>
                </a:solidFill>
              </a:rPr>
              <a:t>int</a:t>
            </a:r>
            <a:r>
              <a:rPr lang="en-US" sz="2000" dirty="0">
                <a:solidFill>
                  <a:srgbClr val="FF0000"/>
                </a:solidFill>
              </a:rPr>
              <a:t>"</a:t>
            </a:r>
            <a:r>
              <a:rPr lang="en-US" sz="2000" dirty="0"/>
              <a:t>, </a:t>
            </a:r>
            <a:r>
              <a:rPr lang="en-US" sz="2000" dirty="0" err="1"/>
              <a:t>ngrams</a:t>
            </a:r>
            <a:r>
              <a:rPr lang="en-US" sz="2000" dirty="0"/>
              <a:t>=1)</a:t>
            </a:r>
          </a:p>
          <a:p>
            <a:pPr marL="0" indent="0">
              <a:buNone/>
            </a:pPr>
            <a:r>
              <a:rPr lang="en-US" sz="2000" dirty="0"/>
              <a:t>dataset = ["It is a beautiful day!",</a:t>
            </a:r>
          </a:p>
          <a:p>
            <a:pPr marL="0" indent="0">
              <a:buNone/>
            </a:pPr>
            <a:r>
              <a:rPr lang="en-US" sz="2000" dirty="0"/>
              <a:t>    "The sun is SHINING.",</a:t>
            </a:r>
          </a:p>
          <a:p>
            <a:pPr marL="0" indent="0">
              <a:buNone/>
            </a:pPr>
            <a:r>
              <a:rPr lang="en-US" sz="2000" dirty="0"/>
              <a:t>    "The weather is a bit warmer."]</a:t>
            </a:r>
          </a:p>
          <a:p>
            <a:pPr marL="0" indent="0">
              <a:buNone/>
            </a:pPr>
            <a:endParaRPr lang="en-US" sz="1200" dirty="0"/>
          </a:p>
          <a:p>
            <a:pPr marL="0" indent="0">
              <a:buNone/>
            </a:pPr>
            <a:r>
              <a:rPr lang="en-US" sz="2000" dirty="0" err="1"/>
              <a:t>text_vectorization.adapt</a:t>
            </a:r>
            <a:r>
              <a:rPr lang="en-US" sz="2000" dirty="0"/>
              <a:t>(dataset)</a:t>
            </a:r>
          </a:p>
          <a:p>
            <a:pPr marL="0" indent="0">
              <a:buNone/>
            </a:pPr>
            <a:r>
              <a:rPr lang="en-US" sz="2000" dirty="0">
                <a:solidFill>
                  <a:srgbClr val="FF0000"/>
                </a:solidFill>
              </a:rPr>
              <a:t>out = </a:t>
            </a:r>
            <a:r>
              <a:rPr lang="en-US" sz="2000" dirty="0" err="1">
                <a:solidFill>
                  <a:srgbClr val="FF0000"/>
                </a:solidFill>
              </a:rPr>
              <a:t>text_vectorization</a:t>
            </a:r>
            <a:r>
              <a:rPr lang="en-US" sz="2000" dirty="0">
                <a:solidFill>
                  <a:srgbClr val="FF0000"/>
                </a:solidFill>
              </a:rPr>
              <a:t>("What a beautiful day!!!")</a:t>
            </a:r>
          </a:p>
          <a:p>
            <a:pPr marL="0" indent="0">
              <a:buNone/>
            </a:pPr>
            <a:r>
              <a:rPr lang="en-US" sz="2000" dirty="0"/>
              <a:t>print(out)</a:t>
            </a:r>
          </a:p>
          <a:p>
            <a:pPr marL="0" indent="0">
              <a:buNone/>
            </a:pPr>
            <a:endParaRPr lang="en-US" sz="1200" dirty="0"/>
          </a:p>
          <a:p>
            <a:r>
              <a:rPr lang="en-US" sz="2400" dirty="0"/>
              <a:t>Layer </a:t>
            </a:r>
            <a:r>
              <a:rPr lang="en-US" sz="2400" b="1" dirty="0" err="1"/>
              <a:t>text_vectorization</a:t>
            </a:r>
            <a:r>
              <a:rPr lang="en-US" sz="2400" b="1" dirty="0"/>
              <a:t> </a:t>
            </a:r>
            <a:r>
              <a:rPr lang="en-US" sz="2400" dirty="0"/>
              <a:t>can be used as a function.</a:t>
            </a:r>
          </a:p>
          <a:p>
            <a:r>
              <a:rPr lang="en-US" sz="2400" dirty="0"/>
              <a:t>It takes text (a string) as input.</a:t>
            </a:r>
          </a:p>
          <a:p>
            <a:r>
              <a:rPr lang="en-US" sz="2400" dirty="0"/>
              <a:t>It returns a sequence as output.</a:t>
            </a:r>
          </a:p>
          <a:p>
            <a:r>
              <a:rPr lang="en-US" sz="2400" dirty="0"/>
              <a:t>The </a:t>
            </a:r>
            <a:r>
              <a:rPr lang="en-US" sz="2400" b="1" dirty="0" err="1"/>
              <a:t>output_mode</a:t>
            </a:r>
            <a:r>
              <a:rPr lang="en-US" sz="2400" dirty="0"/>
              <a:t> parameter specifies that each token should be mapped to an integer.</a:t>
            </a:r>
            <a:endParaRPr lang="en-US" sz="20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59</a:t>
            </a:fld>
            <a:endParaRPr lang="en-US" dirty="0"/>
          </a:p>
        </p:txBody>
      </p:sp>
      <p:sp>
        <p:nvSpPr>
          <p:cNvPr id="6" name="TextBox 5"/>
          <p:cNvSpPr txBox="1"/>
          <p:nvPr/>
        </p:nvSpPr>
        <p:spPr>
          <a:xfrm>
            <a:off x="5791200" y="2133600"/>
            <a:ext cx="3124200" cy="1938992"/>
          </a:xfrm>
          <a:prstGeom prst="rect">
            <a:avLst/>
          </a:prstGeom>
          <a:solidFill>
            <a:srgbClr val="FFFF00"/>
          </a:solidFill>
          <a:ln w="25400">
            <a:solidFill>
              <a:schemeClr val="accent1">
                <a:shade val="50000"/>
              </a:schemeClr>
            </a:solidFill>
          </a:ln>
        </p:spPr>
        <p:txBody>
          <a:bodyPr wrap="square" rtlCol="0">
            <a:spAutoFit/>
          </a:bodyPr>
          <a:lstStyle/>
          <a:p>
            <a:r>
              <a:rPr lang="en-US" sz="2000" dirty="0"/>
              <a:t>Output:</a:t>
            </a:r>
          </a:p>
          <a:p>
            <a:endParaRPr lang="en-US" sz="2000" b="1" dirty="0">
              <a:latin typeface="Courier New" panose="02070309020205020404" pitchFamily="49" charset="0"/>
              <a:cs typeface="Courier New" panose="02070309020205020404" pitchFamily="49" charset="0"/>
            </a:endParaRPr>
          </a:p>
          <a:p>
            <a:r>
              <a:rPr lang="en-US" sz="2000" b="1" dirty="0" err="1">
                <a:latin typeface="Courier New" panose="02070309020205020404" pitchFamily="49" charset="0"/>
                <a:cs typeface="Courier New" panose="02070309020205020404" pitchFamily="49" charset="0"/>
              </a:rPr>
              <a:t>tf.Tensor</a:t>
            </a:r>
            <a:r>
              <a:rPr lang="en-US" sz="2000" b="1" dirty="0">
                <a:latin typeface="Courier New" panose="02070309020205020404" pitchFamily="49" charset="0"/>
                <a:cs typeface="Courier New" panose="02070309020205020404" pitchFamily="49" charset="0"/>
              </a:rPr>
              <a:t>([   1        4   12   10], shape=(5,), </a:t>
            </a:r>
            <a:r>
              <a:rPr lang="en-US" sz="2000" b="1" dirty="0" err="1">
                <a:latin typeface="Courier New" panose="02070309020205020404" pitchFamily="49" charset="0"/>
                <a:cs typeface="Courier New" panose="02070309020205020404" pitchFamily="49" charset="0"/>
              </a:rPr>
              <a:t>dtype</a:t>
            </a:r>
            <a:r>
              <a:rPr lang="en-US" sz="2000" b="1" dirty="0">
                <a:latin typeface="Courier New" panose="02070309020205020404" pitchFamily="49" charset="0"/>
                <a:cs typeface="Courier New" panose="02070309020205020404" pitchFamily="49" charset="0"/>
              </a:rPr>
              <a:t>=int64)</a:t>
            </a:r>
          </a:p>
        </p:txBody>
      </p:sp>
    </p:spTree>
    <p:extLst>
      <p:ext uri="{BB962C8B-B14F-4D97-AF65-F5344CB8AC3E}">
        <p14:creationId xmlns:p14="http://schemas.microsoft.com/office/powerpoint/2010/main" val="27938418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Text Vectorization</a:t>
            </a:r>
          </a:p>
        </p:txBody>
      </p:sp>
      <p:sp>
        <p:nvSpPr>
          <p:cNvPr id="3" name="Content Placeholder 2"/>
          <p:cNvSpPr>
            <a:spLocks noGrp="1"/>
          </p:cNvSpPr>
          <p:nvPr>
            <p:ph idx="1"/>
          </p:nvPr>
        </p:nvSpPr>
        <p:spPr/>
        <p:txBody>
          <a:bodyPr/>
          <a:lstStyle/>
          <a:p>
            <a:r>
              <a:rPr lang="en-US" dirty="0"/>
              <a:t>Neural Networks work with numbers, not text.</a:t>
            </a:r>
          </a:p>
          <a:p>
            <a:r>
              <a:rPr lang="en-US" dirty="0"/>
              <a:t>To use text as input to a neural network, we have to </a:t>
            </a:r>
            <a:r>
              <a:rPr lang="en-US" b="1" u="sng" dirty="0" err="1"/>
              <a:t>vectorize</a:t>
            </a:r>
            <a:r>
              <a:rPr lang="en-US" b="1" dirty="0"/>
              <a:t> </a:t>
            </a:r>
            <a:r>
              <a:rPr lang="en-US" dirty="0"/>
              <a:t>the text:</a:t>
            </a:r>
          </a:p>
          <a:p>
            <a:pPr lvl="1"/>
            <a:r>
              <a:rPr lang="en-US" dirty="0"/>
              <a:t>Map the text to an input vector for the neural network.</a:t>
            </a:r>
          </a:p>
          <a:p>
            <a:pPr lvl="1"/>
            <a:r>
              <a:rPr lang="en-US" dirty="0"/>
              <a:t>Alternatively, map the text to a time series (sequence of vectors), that can be processed by an RNN.</a:t>
            </a:r>
          </a:p>
          <a:p>
            <a:r>
              <a:rPr lang="en-US" dirty="0"/>
              <a:t>Similarly, to generate text using a neural network (which we need to do for English-to-Spanish translation), we need to </a:t>
            </a:r>
            <a:r>
              <a:rPr lang="en-US" b="1" u="sng" dirty="0"/>
              <a:t>de-</a:t>
            </a:r>
            <a:r>
              <a:rPr lang="en-US" b="1" u="sng" dirty="0" err="1"/>
              <a:t>vectorize</a:t>
            </a:r>
            <a:r>
              <a:rPr lang="en-US" dirty="0"/>
              <a:t> the network output, and convert it to text.</a:t>
            </a:r>
          </a:p>
        </p:txBody>
      </p:sp>
      <p:sp>
        <p:nvSpPr>
          <p:cNvPr id="4" name="Slide Number Placeholder 3"/>
          <p:cNvSpPr>
            <a:spLocks noGrp="1"/>
          </p:cNvSpPr>
          <p:nvPr>
            <p:ph type="sldNum" sz="quarter" idx="12"/>
          </p:nvPr>
        </p:nvSpPr>
        <p:spPr/>
        <p:txBody>
          <a:bodyPr/>
          <a:lstStyle/>
          <a:p>
            <a:fld id="{B6F15528-21DE-4FAA-801E-634DDDAF4B2B}" type="slidenum">
              <a:rPr lang="en-US" smtClean="0"/>
              <a:pPr/>
              <a:t>6</a:t>
            </a:fld>
            <a:endParaRPr lang="en-US" dirty="0"/>
          </a:p>
        </p:txBody>
      </p:sp>
    </p:spTree>
    <p:extLst>
      <p:ext uri="{BB962C8B-B14F-4D97-AF65-F5344CB8AC3E}">
        <p14:creationId xmlns:p14="http://schemas.microsoft.com/office/powerpoint/2010/main" val="79286424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From Text to Sequence of Integers</a:t>
            </a:r>
          </a:p>
        </p:txBody>
      </p:sp>
      <p:sp>
        <p:nvSpPr>
          <p:cNvPr id="3" name="Content Placeholder 2"/>
          <p:cNvSpPr>
            <a:spLocks noGrp="1"/>
          </p:cNvSpPr>
          <p:nvPr>
            <p:ph idx="1"/>
          </p:nvPr>
        </p:nvSpPr>
        <p:spPr>
          <a:xfrm>
            <a:off x="304800" y="1447800"/>
            <a:ext cx="8229600" cy="4876800"/>
          </a:xfrm>
        </p:spPr>
        <p:txBody>
          <a:bodyPr/>
          <a:lstStyle/>
          <a:p>
            <a:pPr marL="0" indent="0">
              <a:buNone/>
            </a:pPr>
            <a:r>
              <a:rPr lang="en-US" sz="2000" dirty="0" err="1"/>
              <a:t>text_vectorization</a:t>
            </a:r>
            <a:r>
              <a:rPr lang="en-US" sz="2000" dirty="0"/>
              <a:t> = </a:t>
            </a:r>
            <a:r>
              <a:rPr lang="en-US" sz="2000" dirty="0" err="1"/>
              <a:t>TextVectorization</a:t>
            </a:r>
            <a:r>
              <a:rPr lang="en-US" sz="2000" dirty="0"/>
              <a:t>(</a:t>
            </a:r>
            <a:r>
              <a:rPr lang="en-US" sz="2000" dirty="0" err="1">
                <a:solidFill>
                  <a:srgbClr val="FF0000"/>
                </a:solidFill>
              </a:rPr>
              <a:t>output_mode</a:t>
            </a:r>
            <a:r>
              <a:rPr lang="en-US" sz="2000" dirty="0">
                <a:solidFill>
                  <a:srgbClr val="FF0000"/>
                </a:solidFill>
              </a:rPr>
              <a:t>="</a:t>
            </a:r>
            <a:r>
              <a:rPr lang="en-US" sz="2000" dirty="0" err="1">
                <a:solidFill>
                  <a:srgbClr val="FF0000"/>
                </a:solidFill>
              </a:rPr>
              <a:t>int</a:t>
            </a:r>
            <a:r>
              <a:rPr lang="en-US" sz="2000" dirty="0">
                <a:solidFill>
                  <a:srgbClr val="FF0000"/>
                </a:solidFill>
              </a:rPr>
              <a:t>"</a:t>
            </a:r>
            <a:r>
              <a:rPr lang="en-US" sz="2000" dirty="0"/>
              <a:t>, </a:t>
            </a:r>
            <a:r>
              <a:rPr lang="en-US" sz="2000" dirty="0" err="1"/>
              <a:t>ngrams</a:t>
            </a:r>
            <a:r>
              <a:rPr lang="en-US" sz="2000" dirty="0"/>
              <a:t>=1)</a:t>
            </a:r>
          </a:p>
          <a:p>
            <a:pPr marL="0" indent="0">
              <a:buNone/>
            </a:pPr>
            <a:r>
              <a:rPr lang="en-US" sz="2000" dirty="0"/>
              <a:t>dataset = ["It is a beautiful day!",</a:t>
            </a:r>
          </a:p>
          <a:p>
            <a:pPr marL="0" indent="0">
              <a:buNone/>
            </a:pPr>
            <a:r>
              <a:rPr lang="en-US" sz="2000" dirty="0"/>
              <a:t>    "The sun is SHINING.",</a:t>
            </a:r>
          </a:p>
          <a:p>
            <a:pPr marL="0" indent="0">
              <a:buNone/>
            </a:pPr>
            <a:r>
              <a:rPr lang="en-US" sz="2000" dirty="0"/>
              <a:t>    "The weather is a bit warmer."]</a:t>
            </a:r>
          </a:p>
          <a:p>
            <a:pPr marL="0" indent="0">
              <a:buNone/>
            </a:pPr>
            <a:endParaRPr lang="en-US" sz="1200" dirty="0"/>
          </a:p>
          <a:p>
            <a:pPr marL="0" indent="0">
              <a:buNone/>
            </a:pPr>
            <a:r>
              <a:rPr lang="en-US" sz="2000" dirty="0" err="1"/>
              <a:t>text_vectorization.adapt</a:t>
            </a:r>
            <a:r>
              <a:rPr lang="en-US" sz="2000" dirty="0"/>
              <a:t>(dataset)</a:t>
            </a:r>
          </a:p>
          <a:p>
            <a:pPr marL="0" indent="0">
              <a:buNone/>
            </a:pPr>
            <a:r>
              <a:rPr lang="en-US" sz="2000" dirty="0">
                <a:solidFill>
                  <a:srgbClr val="FF0000"/>
                </a:solidFill>
              </a:rPr>
              <a:t>out = </a:t>
            </a:r>
            <a:r>
              <a:rPr lang="en-US" sz="2000" dirty="0" err="1">
                <a:solidFill>
                  <a:srgbClr val="FF0000"/>
                </a:solidFill>
              </a:rPr>
              <a:t>text_vectorization</a:t>
            </a:r>
            <a:r>
              <a:rPr lang="en-US" sz="2000" dirty="0">
                <a:solidFill>
                  <a:srgbClr val="FF0000"/>
                </a:solidFill>
              </a:rPr>
              <a:t>("What a beautiful day!!!")</a:t>
            </a:r>
          </a:p>
          <a:p>
            <a:pPr marL="0" indent="0">
              <a:buNone/>
            </a:pPr>
            <a:r>
              <a:rPr lang="en-US" sz="2000" dirty="0"/>
              <a:t>print(out)</a:t>
            </a:r>
          </a:p>
          <a:p>
            <a:pPr marL="0" indent="0">
              <a:buNone/>
            </a:pPr>
            <a:endParaRPr lang="en-US" sz="1200" dirty="0"/>
          </a:p>
          <a:p>
            <a:r>
              <a:rPr lang="en-US" sz="2400" dirty="0"/>
              <a:t>The result sequence is   </a:t>
            </a:r>
            <a:r>
              <a:rPr lang="en-US" sz="2400" b="1" dirty="0">
                <a:latin typeface="Courier New" panose="02070309020205020404" pitchFamily="49" charset="0"/>
                <a:cs typeface="Courier New" panose="02070309020205020404" pitchFamily="49" charset="0"/>
              </a:rPr>
              <a:t>[1, 4, 12, 10]</a:t>
            </a:r>
            <a:r>
              <a:rPr lang="en-US" sz="2400" dirty="0"/>
              <a:t>.</a:t>
            </a:r>
          </a:p>
          <a:p>
            <a:r>
              <a:rPr lang="en-US" sz="2400" dirty="0"/>
              <a:t>Each token (word in this example) is mapped to its position in the vocabulary list.</a:t>
            </a:r>
          </a:p>
          <a:p>
            <a:r>
              <a:rPr lang="en-US" sz="2400" dirty="0"/>
              <a:t>As a reminder, the vocabulary list here is: </a:t>
            </a:r>
            <a:br>
              <a:rPr lang="en-US" sz="2400" dirty="0"/>
            </a:br>
            <a:r>
              <a:rPr lang="en-US" sz="2000" dirty="0"/>
              <a:t>['', '[UNK]', 'is', 'the', 'a', 'weather', 'warmer', 'sun', 'shining', 'it', 'day', 'bit', 'beautiful']</a:t>
            </a:r>
            <a:endParaRPr lang="en-US" sz="18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60</a:t>
            </a:fld>
            <a:endParaRPr lang="en-US" dirty="0"/>
          </a:p>
        </p:txBody>
      </p:sp>
      <p:sp>
        <p:nvSpPr>
          <p:cNvPr id="5" name="TextBox 4"/>
          <p:cNvSpPr txBox="1"/>
          <p:nvPr/>
        </p:nvSpPr>
        <p:spPr>
          <a:xfrm>
            <a:off x="5791200" y="2133600"/>
            <a:ext cx="3124200" cy="1938992"/>
          </a:xfrm>
          <a:prstGeom prst="rect">
            <a:avLst/>
          </a:prstGeom>
          <a:solidFill>
            <a:srgbClr val="FFFF00"/>
          </a:solidFill>
          <a:ln w="25400">
            <a:solidFill>
              <a:schemeClr val="accent1">
                <a:shade val="50000"/>
              </a:schemeClr>
            </a:solidFill>
          </a:ln>
        </p:spPr>
        <p:txBody>
          <a:bodyPr wrap="square" rtlCol="0">
            <a:spAutoFit/>
          </a:bodyPr>
          <a:lstStyle/>
          <a:p>
            <a:r>
              <a:rPr lang="en-US" sz="2000" dirty="0"/>
              <a:t>Output:</a:t>
            </a:r>
          </a:p>
          <a:p>
            <a:endParaRPr lang="en-US" sz="2000" b="1" dirty="0">
              <a:latin typeface="Courier New" panose="02070309020205020404" pitchFamily="49" charset="0"/>
              <a:cs typeface="Courier New" panose="02070309020205020404" pitchFamily="49" charset="0"/>
            </a:endParaRPr>
          </a:p>
          <a:p>
            <a:r>
              <a:rPr lang="en-US" sz="2000" b="1" dirty="0" err="1">
                <a:latin typeface="Courier New" panose="02070309020205020404" pitchFamily="49" charset="0"/>
                <a:cs typeface="Courier New" panose="02070309020205020404" pitchFamily="49" charset="0"/>
              </a:rPr>
              <a:t>tf.Tensor</a:t>
            </a:r>
            <a:r>
              <a:rPr lang="en-US" sz="2000" b="1" dirty="0">
                <a:latin typeface="Courier New" panose="02070309020205020404" pitchFamily="49" charset="0"/>
                <a:cs typeface="Courier New" panose="02070309020205020404" pitchFamily="49" charset="0"/>
              </a:rPr>
              <a:t>([   1        4   12   10], shape=(5,), </a:t>
            </a:r>
            <a:r>
              <a:rPr lang="en-US" sz="2000" b="1" dirty="0" err="1">
                <a:latin typeface="Courier New" panose="02070309020205020404" pitchFamily="49" charset="0"/>
                <a:cs typeface="Courier New" panose="02070309020205020404" pitchFamily="49" charset="0"/>
              </a:rPr>
              <a:t>dtype</a:t>
            </a:r>
            <a:r>
              <a:rPr lang="en-US" sz="2000" b="1" dirty="0">
                <a:latin typeface="Courier New" panose="02070309020205020404" pitchFamily="49" charset="0"/>
                <a:cs typeface="Courier New" panose="02070309020205020404" pitchFamily="49" charset="0"/>
              </a:rPr>
              <a:t>=int64)</a:t>
            </a:r>
          </a:p>
        </p:txBody>
      </p:sp>
    </p:spTree>
    <p:extLst>
      <p:ext uri="{BB962C8B-B14F-4D97-AF65-F5344CB8AC3E}">
        <p14:creationId xmlns:p14="http://schemas.microsoft.com/office/powerpoint/2010/main" val="397901769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From Text to Sequence of Integers</a:t>
            </a:r>
          </a:p>
        </p:txBody>
      </p:sp>
      <p:sp>
        <p:nvSpPr>
          <p:cNvPr id="3" name="Content Placeholder 2"/>
          <p:cNvSpPr>
            <a:spLocks noGrp="1"/>
          </p:cNvSpPr>
          <p:nvPr>
            <p:ph idx="1"/>
          </p:nvPr>
        </p:nvSpPr>
        <p:spPr>
          <a:xfrm>
            <a:off x="304800" y="1447800"/>
            <a:ext cx="8229600" cy="4876800"/>
          </a:xfrm>
        </p:spPr>
        <p:txBody>
          <a:bodyPr/>
          <a:lstStyle/>
          <a:p>
            <a:pPr marL="0" indent="0">
              <a:buNone/>
            </a:pPr>
            <a:r>
              <a:rPr lang="en-US" sz="2000" dirty="0" err="1"/>
              <a:t>text_vectorization</a:t>
            </a:r>
            <a:r>
              <a:rPr lang="en-US" sz="2000" dirty="0"/>
              <a:t> = </a:t>
            </a:r>
            <a:r>
              <a:rPr lang="en-US" sz="2000" dirty="0" err="1"/>
              <a:t>TextVectorization</a:t>
            </a:r>
            <a:r>
              <a:rPr lang="en-US" sz="2000" dirty="0"/>
              <a:t>(</a:t>
            </a:r>
            <a:r>
              <a:rPr lang="en-US" sz="2000" dirty="0" err="1">
                <a:solidFill>
                  <a:srgbClr val="FF0000"/>
                </a:solidFill>
              </a:rPr>
              <a:t>output_mode</a:t>
            </a:r>
            <a:r>
              <a:rPr lang="en-US" sz="2000" dirty="0">
                <a:solidFill>
                  <a:srgbClr val="FF0000"/>
                </a:solidFill>
              </a:rPr>
              <a:t>="</a:t>
            </a:r>
            <a:r>
              <a:rPr lang="en-US" sz="2000" dirty="0" err="1">
                <a:solidFill>
                  <a:srgbClr val="FF0000"/>
                </a:solidFill>
              </a:rPr>
              <a:t>int</a:t>
            </a:r>
            <a:r>
              <a:rPr lang="en-US" sz="2000" dirty="0">
                <a:solidFill>
                  <a:srgbClr val="FF0000"/>
                </a:solidFill>
              </a:rPr>
              <a:t>"</a:t>
            </a:r>
            <a:r>
              <a:rPr lang="en-US" sz="2000" dirty="0"/>
              <a:t>, </a:t>
            </a:r>
            <a:r>
              <a:rPr lang="en-US" sz="2000" dirty="0" err="1"/>
              <a:t>ngrams</a:t>
            </a:r>
            <a:r>
              <a:rPr lang="en-US" sz="2000" dirty="0"/>
              <a:t>=1)</a:t>
            </a:r>
          </a:p>
          <a:p>
            <a:pPr marL="0" indent="0">
              <a:buNone/>
            </a:pPr>
            <a:r>
              <a:rPr lang="en-US" sz="2000" dirty="0"/>
              <a:t>dataset = ["It is a beautiful day!",</a:t>
            </a:r>
          </a:p>
          <a:p>
            <a:pPr marL="0" indent="0">
              <a:buNone/>
            </a:pPr>
            <a:r>
              <a:rPr lang="en-US" sz="2000" dirty="0"/>
              <a:t>    "The sun is SHINING.",</a:t>
            </a:r>
          </a:p>
          <a:p>
            <a:pPr marL="0" indent="0">
              <a:buNone/>
            </a:pPr>
            <a:r>
              <a:rPr lang="en-US" sz="2000" dirty="0"/>
              <a:t>    "The weather is a bit warmer."]</a:t>
            </a:r>
          </a:p>
          <a:p>
            <a:pPr marL="0" indent="0">
              <a:buNone/>
            </a:pPr>
            <a:endParaRPr lang="en-US" sz="1200" dirty="0"/>
          </a:p>
          <a:p>
            <a:pPr marL="0" indent="0">
              <a:buNone/>
            </a:pPr>
            <a:r>
              <a:rPr lang="en-US" sz="2000" dirty="0" err="1"/>
              <a:t>text_vectorization.adapt</a:t>
            </a:r>
            <a:r>
              <a:rPr lang="en-US" sz="2000" dirty="0"/>
              <a:t>(dataset)</a:t>
            </a:r>
          </a:p>
          <a:p>
            <a:pPr marL="0" indent="0">
              <a:buNone/>
            </a:pPr>
            <a:r>
              <a:rPr lang="en-US" sz="2000" dirty="0">
                <a:solidFill>
                  <a:srgbClr val="FF0000"/>
                </a:solidFill>
              </a:rPr>
              <a:t>out = </a:t>
            </a:r>
            <a:r>
              <a:rPr lang="en-US" sz="2000" dirty="0" err="1">
                <a:solidFill>
                  <a:srgbClr val="FF0000"/>
                </a:solidFill>
              </a:rPr>
              <a:t>text_vectorization</a:t>
            </a:r>
            <a:r>
              <a:rPr lang="en-US" sz="2000" dirty="0">
                <a:solidFill>
                  <a:srgbClr val="FF0000"/>
                </a:solidFill>
              </a:rPr>
              <a:t>("What a beautiful day!!!")</a:t>
            </a:r>
          </a:p>
          <a:p>
            <a:pPr marL="0" indent="0">
              <a:buNone/>
            </a:pPr>
            <a:r>
              <a:rPr lang="en-US" sz="2000" dirty="0"/>
              <a:t>print(out)</a:t>
            </a:r>
          </a:p>
          <a:p>
            <a:pPr marL="0" indent="0">
              <a:buNone/>
            </a:pPr>
            <a:endParaRPr lang="en-US" sz="1200" dirty="0"/>
          </a:p>
          <a:p>
            <a:r>
              <a:rPr lang="en-US" sz="2400" dirty="0"/>
              <a:t>Note that the word “what” has been mapped to token '[UNK]‘, which corresponds to integer 1.</a:t>
            </a:r>
            <a:endParaRPr lang="en-US" sz="18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61</a:t>
            </a:fld>
            <a:endParaRPr lang="en-US" dirty="0"/>
          </a:p>
        </p:txBody>
      </p:sp>
      <p:sp>
        <p:nvSpPr>
          <p:cNvPr id="5" name="TextBox 4"/>
          <p:cNvSpPr txBox="1"/>
          <p:nvPr/>
        </p:nvSpPr>
        <p:spPr>
          <a:xfrm>
            <a:off x="5791200" y="2133600"/>
            <a:ext cx="3124200" cy="1938992"/>
          </a:xfrm>
          <a:prstGeom prst="rect">
            <a:avLst/>
          </a:prstGeom>
          <a:solidFill>
            <a:srgbClr val="FFFF00"/>
          </a:solidFill>
          <a:ln w="25400">
            <a:solidFill>
              <a:schemeClr val="accent1">
                <a:shade val="50000"/>
              </a:schemeClr>
            </a:solidFill>
          </a:ln>
        </p:spPr>
        <p:txBody>
          <a:bodyPr wrap="square" rtlCol="0">
            <a:spAutoFit/>
          </a:bodyPr>
          <a:lstStyle/>
          <a:p>
            <a:r>
              <a:rPr lang="en-US" sz="2000" dirty="0"/>
              <a:t>Output:</a:t>
            </a:r>
          </a:p>
          <a:p>
            <a:endParaRPr lang="en-US" sz="2000" b="1" dirty="0">
              <a:latin typeface="Courier New" panose="02070309020205020404" pitchFamily="49" charset="0"/>
              <a:cs typeface="Courier New" panose="02070309020205020404" pitchFamily="49" charset="0"/>
            </a:endParaRPr>
          </a:p>
          <a:p>
            <a:r>
              <a:rPr lang="en-US" sz="2000" b="1" dirty="0" err="1">
                <a:latin typeface="Courier New" panose="02070309020205020404" pitchFamily="49" charset="0"/>
                <a:cs typeface="Courier New" panose="02070309020205020404" pitchFamily="49" charset="0"/>
              </a:rPr>
              <a:t>tf.Tensor</a:t>
            </a:r>
            <a:r>
              <a:rPr lang="en-US" sz="2000" b="1" dirty="0">
                <a:latin typeface="Courier New" panose="02070309020205020404" pitchFamily="49" charset="0"/>
                <a:cs typeface="Courier New" panose="02070309020205020404" pitchFamily="49" charset="0"/>
              </a:rPr>
              <a:t>([   1        4   12   10], shape=(5,), </a:t>
            </a:r>
            <a:r>
              <a:rPr lang="en-US" sz="2000" b="1" dirty="0" err="1">
                <a:latin typeface="Courier New" panose="02070309020205020404" pitchFamily="49" charset="0"/>
                <a:cs typeface="Courier New" panose="02070309020205020404" pitchFamily="49" charset="0"/>
              </a:rPr>
              <a:t>dtype</a:t>
            </a:r>
            <a:r>
              <a:rPr lang="en-US" sz="2000" b="1" dirty="0">
                <a:latin typeface="Courier New" panose="02070309020205020404" pitchFamily="49" charset="0"/>
                <a:cs typeface="Courier New" panose="02070309020205020404" pitchFamily="49" charset="0"/>
              </a:rPr>
              <a:t>=int64)</a:t>
            </a:r>
          </a:p>
        </p:txBody>
      </p:sp>
    </p:spTree>
    <p:extLst>
      <p:ext uri="{BB962C8B-B14F-4D97-AF65-F5344CB8AC3E}">
        <p14:creationId xmlns:p14="http://schemas.microsoft.com/office/powerpoint/2010/main" val="138721390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From Text to Bag of Words</a:t>
            </a:r>
          </a:p>
        </p:txBody>
      </p:sp>
      <p:sp>
        <p:nvSpPr>
          <p:cNvPr id="3" name="Content Placeholder 2"/>
          <p:cNvSpPr>
            <a:spLocks noGrp="1"/>
          </p:cNvSpPr>
          <p:nvPr>
            <p:ph idx="1"/>
          </p:nvPr>
        </p:nvSpPr>
        <p:spPr>
          <a:xfrm>
            <a:off x="304800" y="1447800"/>
            <a:ext cx="8534400" cy="4038600"/>
          </a:xfrm>
        </p:spPr>
        <p:txBody>
          <a:bodyPr/>
          <a:lstStyle/>
          <a:p>
            <a:pPr marL="0" indent="0">
              <a:buNone/>
            </a:pPr>
            <a:r>
              <a:rPr lang="en-US" sz="2000" dirty="0" err="1"/>
              <a:t>text_vectorization</a:t>
            </a:r>
            <a:r>
              <a:rPr lang="en-US" sz="2000" dirty="0"/>
              <a:t> = </a:t>
            </a:r>
            <a:r>
              <a:rPr lang="en-US" sz="2000" dirty="0" err="1"/>
              <a:t>TextVectorization</a:t>
            </a:r>
            <a:r>
              <a:rPr lang="en-US" sz="2000" dirty="0"/>
              <a:t>(</a:t>
            </a:r>
            <a:r>
              <a:rPr lang="en-US" sz="2000" dirty="0" err="1">
                <a:solidFill>
                  <a:srgbClr val="FF0000"/>
                </a:solidFill>
              </a:rPr>
              <a:t>output_mode</a:t>
            </a:r>
            <a:r>
              <a:rPr lang="en-US" sz="2000" dirty="0">
                <a:solidFill>
                  <a:srgbClr val="FF0000"/>
                </a:solidFill>
              </a:rPr>
              <a:t>=“</a:t>
            </a:r>
            <a:r>
              <a:rPr lang="en-US" sz="2000" dirty="0" err="1">
                <a:solidFill>
                  <a:srgbClr val="FF0000"/>
                </a:solidFill>
              </a:rPr>
              <a:t>multi_hot</a:t>
            </a:r>
            <a:r>
              <a:rPr lang="en-US" sz="2000" dirty="0">
                <a:solidFill>
                  <a:srgbClr val="FF0000"/>
                </a:solidFill>
              </a:rPr>
              <a:t>"</a:t>
            </a:r>
            <a:r>
              <a:rPr lang="en-US" sz="2000" dirty="0"/>
              <a:t>, </a:t>
            </a:r>
            <a:r>
              <a:rPr lang="en-US" sz="2000" dirty="0" err="1"/>
              <a:t>ngrams</a:t>
            </a:r>
            <a:r>
              <a:rPr lang="en-US" sz="2000" dirty="0"/>
              <a:t>=1)</a:t>
            </a:r>
          </a:p>
          <a:p>
            <a:pPr marL="0" indent="0">
              <a:buNone/>
            </a:pPr>
            <a:r>
              <a:rPr lang="en-US" sz="2000" dirty="0"/>
              <a:t>dataset = ["It is a beautiful day!",</a:t>
            </a:r>
          </a:p>
          <a:p>
            <a:pPr marL="0" indent="0">
              <a:buNone/>
            </a:pPr>
            <a:r>
              <a:rPr lang="en-US" sz="2000" dirty="0"/>
              <a:t>    "The sun is SHINING.",</a:t>
            </a:r>
          </a:p>
          <a:p>
            <a:pPr marL="0" indent="0">
              <a:buNone/>
            </a:pPr>
            <a:r>
              <a:rPr lang="en-US" sz="2000" dirty="0"/>
              <a:t>    "The weather is a bit warmer."]</a:t>
            </a:r>
          </a:p>
          <a:p>
            <a:pPr marL="0" indent="0">
              <a:buNone/>
            </a:pPr>
            <a:endParaRPr lang="en-US" sz="1200" dirty="0"/>
          </a:p>
          <a:p>
            <a:pPr marL="0" indent="0">
              <a:buNone/>
            </a:pPr>
            <a:r>
              <a:rPr lang="en-US" sz="2000" dirty="0" err="1"/>
              <a:t>text_vectorization.adapt</a:t>
            </a:r>
            <a:r>
              <a:rPr lang="en-US" sz="2000" dirty="0"/>
              <a:t>(dataset)</a:t>
            </a:r>
          </a:p>
          <a:p>
            <a:pPr marL="0" indent="0">
              <a:buNone/>
            </a:pPr>
            <a:r>
              <a:rPr lang="en-US" sz="2000" dirty="0">
                <a:solidFill>
                  <a:srgbClr val="FF0000"/>
                </a:solidFill>
              </a:rPr>
              <a:t>out = </a:t>
            </a:r>
            <a:r>
              <a:rPr lang="en-US" sz="2000" dirty="0" err="1">
                <a:solidFill>
                  <a:srgbClr val="FF0000"/>
                </a:solidFill>
              </a:rPr>
              <a:t>text_vectorization</a:t>
            </a:r>
            <a:r>
              <a:rPr lang="en-US" sz="2000" dirty="0">
                <a:solidFill>
                  <a:srgbClr val="FF0000"/>
                </a:solidFill>
              </a:rPr>
              <a:t>("What a beautiful day!!!")</a:t>
            </a:r>
          </a:p>
          <a:p>
            <a:pPr marL="0" indent="0">
              <a:buNone/>
            </a:pPr>
            <a:r>
              <a:rPr lang="en-US" sz="2000" dirty="0"/>
              <a:t>print(out)</a:t>
            </a:r>
          </a:p>
          <a:p>
            <a:pPr marL="0" indent="0">
              <a:buNone/>
            </a:pPr>
            <a:endParaRPr lang="en-US" sz="1200" dirty="0"/>
          </a:p>
          <a:p>
            <a:r>
              <a:rPr lang="en-US" sz="2400" dirty="0"/>
              <a:t>To convert the text to a bag of words, we assign value "</a:t>
            </a:r>
            <a:r>
              <a:rPr lang="en-US" sz="2400" dirty="0" err="1"/>
              <a:t>multi_hot</a:t>
            </a:r>
            <a:r>
              <a:rPr lang="en-US" sz="2400" dirty="0"/>
              <a:t>“ to </a:t>
            </a:r>
            <a:r>
              <a:rPr lang="en-US" sz="2400" dirty="0" err="1"/>
              <a:t>output_mode</a:t>
            </a:r>
            <a:r>
              <a:rPr lang="en-US" sz="2400" dirty="0"/>
              <a:t>.</a:t>
            </a:r>
          </a:p>
          <a:p>
            <a:r>
              <a:rPr lang="en-US" sz="2400" dirty="0"/>
              <a:t>In our example, the output is a 12-dimensional vector.</a:t>
            </a:r>
          </a:p>
          <a:p>
            <a:r>
              <a:rPr lang="en-US" sz="2400" dirty="0"/>
              <a:t>The number of dimensions is equal to the size of the vocabulary.</a:t>
            </a:r>
          </a:p>
          <a:p>
            <a:r>
              <a:rPr lang="en-US" sz="2400" dirty="0"/>
              <a:t>A value of 1 indicates presence of a token in the text.</a:t>
            </a:r>
            <a:endParaRPr lang="en-US" sz="18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62</a:t>
            </a:fld>
            <a:endParaRPr lang="en-US" dirty="0"/>
          </a:p>
        </p:txBody>
      </p:sp>
      <p:sp>
        <p:nvSpPr>
          <p:cNvPr id="5" name="TextBox 4"/>
          <p:cNvSpPr txBox="1"/>
          <p:nvPr/>
        </p:nvSpPr>
        <p:spPr>
          <a:xfrm>
            <a:off x="5867400" y="2057400"/>
            <a:ext cx="3124200" cy="2246769"/>
          </a:xfrm>
          <a:prstGeom prst="rect">
            <a:avLst/>
          </a:prstGeom>
          <a:solidFill>
            <a:srgbClr val="FFFF00"/>
          </a:solidFill>
          <a:ln w="25400">
            <a:solidFill>
              <a:schemeClr val="accent1">
                <a:shade val="50000"/>
              </a:schemeClr>
            </a:solidFill>
          </a:ln>
        </p:spPr>
        <p:txBody>
          <a:bodyPr wrap="square" rtlCol="0">
            <a:spAutoFit/>
          </a:bodyPr>
          <a:lstStyle/>
          <a:p>
            <a:r>
              <a:rPr lang="en-US" sz="2000" dirty="0"/>
              <a:t>Output:</a:t>
            </a:r>
          </a:p>
          <a:p>
            <a:endParaRPr lang="en-US" sz="2000" b="1" dirty="0">
              <a:latin typeface="Courier New" panose="02070309020205020404" pitchFamily="49" charset="0"/>
              <a:cs typeface="Courier New" panose="02070309020205020404" pitchFamily="49" charset="0"/>
            </a:endParaRPr>
          </a:p>
          <a:p>
            <a:r>
              <a:rPr lang="en-US" sz="2000" b="1" dirty="0" err="1">
                <a:latin typeface="Courier New" panose="02070309020205020404" pitchFamily="49" charset="0"/>
                <a:cs typeface="Courier New" panose="02070309020205020404" pitchFamily="49" charset="0"/>
              </a:rPr>
              <a:t>tf.Tensor</a:t>
            </a:r>
            <a:r>
              <a:rPr lang="en-US" sz="2000" b="1" dirty="0">
                <a:latin typeface="Courier New" panose="02070309020205020404" pitchFamily="49" charset="0"/>
                <a:cs typeface="Courier New" panose="02070309020205020404" pitchFamily="49" charset="0"/>
              </a:rPr>
              <a:t>([1. 0. 0. 1. 0. 0. 0. 0. 0. 1. 0. 1.], shape=(12,), </a:t>
            </a:r>
            <a:r>
              <a:rPr lang="en-US" sz="2000" b="1" dirty="0" err="1">
                <a:latin typeface="Courier New" panose="02070309020205020404" pitchFamily="49" charset="0"/>
                <a:cs typeface="Courier New" panose="02070309020205020404" pitchFamily="49" charset="0"/>
              </a:rPr>
              <a:t>dtype</a:t>
            </a:r>
            <a:r>
              <a:rPr lang="en-US" sz="2000" b="1" dirty="0">
                <a:latin typeface="Courier New" panose="02070309020205020404" pitchFamily="49" charset="0"/>
                <a:cs typeface="Courier New" panose="02070309020205020404" pitchFamily="49" charset="0"/>
              </a:rPr>
              <a:t>=float32)</a:t>
            </a:r>
          </a:p>
        </p:txBody>
      </p:sp>
    </p:spTree>
    <p:extLst>
      <p:ext uri="{BB962C8B-B14F-4D97-AF65-F5344CB8AC3E}">
        <p14:creationId xmlns:p14="http://schemas.microsoft.com/office/powerpoint/2010/main" val="404194663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990600"/>
          </a:xfrm>
        </p:spPr>
        <p:txBody>
          <a:bodyPr/>
          <a:lstStyle/>
          <a:p>
            <a:r>
              <a:rPr lang="en-US" dirty="0" err="1"/>
              <a:t>BoW</a:t>
            </a:r>
            <a:r>
              <a:rPr lang="en-US" dirty="0"/>
              <a:t> Vectors from </a:t>
            </a:r>
            <a:r>
              <a:rPr lang="en-US" dirty="0" err="1"/>
              <a:t>BatchDataset</a:t>
            </a:r>
            <a:endParaRPr lang="en-US" dirty="0"/>
          </a:p>
        </p:txBody>
      </p:sp>
      <p:sp>
        <p:nvSpPr>
          <p:cNvPr id="3" name="Content Placeholder 2"/>
          <p:cNvSpPr>
            <a:spLocks noGrp="1"/>
          </p:cNvSpPr>
          <p:nvPr>
            <p:ph idx="1"/>
          </p:nvPr>
        </p:nvSpPr>
        <p:spPr>
          <a:xfrm>
            <a:off x="152400" y="1447800"/>
            <a:ext cx="8839200" cy="4876800"/>
          </a:xfrm>
        </p:spPr>
        <p:txBody>
          <a:bodyPr/>
          <a:lstStyle/>
          <a:p>
            <a:pPr marL="0" lvl="0" indent="0">
              <a:buNone/>
            </a:pPr>
            <a:r>
              <a:rPr lang="en-US" sz="2000" dirty="0" err="1">
                <a:solidFill>
                  <a:prstClr val="black"/>
                </a:solidFill>
              </a:rPr>
              <a:t>train_ds</a:t>
            </a:r>
            <a:r>
              <a:rPr lang="en-US" sz="2000" dirty="0">
                <a:solidFill>
                  <a:prstClr val="black"/>
                </a:solidFill>
              </a:rPr>
              <a:t> = </a:t>
            </a:r>
            <a:r>
              <a:rPr lang="en-US" sz="2000" dirty="0" err="1">
                <a:solidFill>
                  <a:prstClr val="black"/>
                </a:solidFill>
              </a:rPr>
              <a:t>keras.utils.text_dataset_from_directory</a:t>
            </a:r>
            <a:r>
              <a:rPr lang="en-US" sz="2000" dirty="0">
                <a:solidFill>
                  <a:prstClr val="black"/>
                </a:solidFill>
              </a:rPr>
              <a:t>(“</a:t>
            </a:r>
            <a:r>
              <a:rPr lang="en-US" sz="2000" dirty="0" err="1">
                <a:solidFill>
                  <a:prstClr val="black"/>
                </a:solidFill>
              </a:rPr>
              <a:t>aclImdb</a:t>
            </a:r>
            <a:r>
              <a:rPr lang="en-US" sz="2000" dirty="0">
                <a:solidFill>
                  <a:prstClr val="black"/>
                </a:solidFill>
              </a:rPr>
              <a:t>/train", </a:t>
            </a:r>
            <a:r>
              <a:rPr lang="en-US" sz="2000" dirty="0" err="1">
                <a:solidFill>
                  <a:prstClr val="black"/>
                </a:solidFill>
              </a:rPr>
              <a:t>batch_size</a:t>
            </a:r>
            <a:r>
              <a:rPr lang="en-US" sz="2000" dirty="0">
                <a:solidFill>
                  <a:prstClr val="black"/>
                </a:solidFill>
              </a:rPr>
              <a:t>=32)</a:t>
            </a:r>
          </a:p>
          <a:p>
            <a:pPr marL="0" lvl="0" indent="0">
              <a:buNone/>
            </a:pPr>
            <a:r>
              <a:rPr lang="en-US" sz="2000" dirty="0" err="1">
                <a:solidFill>
                  <a:prstClr val="black"/>
                </a:solidFill>
              </a:rPr>
              <a:t>val_ds</a:t>
            </a:r>
            <a:r>
              <a:rPr lang="en-US" sz="2000" dirty="0">
                <a:solidFill>
                  <a:prstClr val="black"/>
                </a:solidFill>
              </a:rPr>
              <a:t> = </a:t>
            </a:r>
            <a:r>
              <a:rPr lang="en-US" sz="2000" dirty="0" err="1">
                <a:solidFill>
                  <a:prstClr val="black"/>
                </a:solidFill>
              </a:rPr>
              <a:t>keras.utils.text_dataset_from_directory</a:t>
            </a:r>
            <a:r>
              <a:rPr lang="en-US" sz="2000" dirty="0">
                <a:solidFill>
                  <a:prstClr val="black"/>
                </a:solidFill>
              </a:rPr>
              <a:t>(“</a:t>
            </a:r>
            <a:r>
              <a:rPr lang="en-US" sz="2000" dirty="0" err="1">
                <a:solidFill>
                  <a:prstClr val="black"/>
                </a:solidFill>
              </a:rPr>
              <a:t>aclImdb</a:t>
            </a:r>
            <a:r>
              <a:rPr lang="en-US" sz="2000" dirty="0">
                <a:solidFill>
                  <a:prstClr val="black"/>
                </a:solidFill>
              </a:rPr>
              <a:t>/</a:t>
            </a:r>
            <a:r>
              <a:rPr lang="en-US" sz="2000" dirty="0" err="1">
                <a:solidFill>
                  <a:prstClr val="black"/>
                </a:solidFill>
              </a:rPr>
              <a:t>val</a:t>
            </a:r>
            <a:r>
              <a:rPr lang="en-US" sz="2000" dirty="0">
                <a:solidFill>
                  <a:prstClr val="black"/>
                </a:solidFill>
              </a:rPr>
              <a:t>", </a:t>
            </a:r>
            <a:r>
              <a:rPr lang="en-US" sz="2000" dirty="0" err="1">
                <a:solidFill>
                  <a:prstClr val="black"/>
                </a:solidFill>
              </a:rPr>
              <a:t>batch_size</a:t>
            </a:r>
            <a:r>
              <a:rPr lang="en-US" sz="2000" dirty="0">
                <a:solidFill>
                  <a:prstClr val="black"/>
                </a:solidFill>
              </a:rPr>
              <a:t>=32)</a:t>
            </a:r>
          </a:p>
          <a:p>
            <a:pPr marL="0" lvl="0" indent="0">
              <a:buNone/>
            </a:pPr>
            <a:r>
              <a:rPr lang="en-US" sz="2000" dirty="0" err="1">
                <a:solidFill>
                  <a:prstClr val="black"/>
                </a:solidFill>
              </a:rPr>
              <a:t>test_ds</a:t>
            </a:r>
            <a:r>
              <a:rPr lang="en-US" sz="2000" dirty="0">
                <a:solidFill>
                  <a:prstClr val="black"/>
                </a:solidFill>
              </a:rPr>
              <a:t> = </a:t>
            </a:r>
            <a:r>
              <a:rPr lang="en-US" sz="2000" dirty="0" err="1">
                <a:solidFill>
                  <a:prstClr val="black"/>
                </a:solidFill>
              </a:rPr>
              <a:t>keras.utils.text_dataset_from_directory</a:t>
            </a:r>
            <a:r>
              <a:rPr lang="en-US" sz="2000" dirty="0">
                <a:solidFill>
                  <a:prstClr val="black"/>
                </a:solidFill>
              </a:rPr>
              <a:t>(“</a:t>
            </a:r>
            <a:r>
              <a:rPr lang="en-US" sz="2000" dirty="0" err="1">
                <a:solidFill>
                  <a:prstClr val="black"/>
                </a:solidFill>
              </a:rPr>
              <a:t>aclImdb</a:t>
            </a:r>
            <a:r>
              <a:rPr lang="en-US" sz="2000" dirty="0">
                <a:solidFill>
                  <a:prstClr val="black"/>
                </a:solidFill>
              </a:rPr>
              <a:t>/test", </a:t>
            </a:r>
            <a:r>
              <a:rPr lang="en-US" sz="2000" dirty="0" err="1">
                <a:solidFill>
                  <a:prstClr val="black"/>
                </a:solidFill>
              </a:rPr>
              <a:t>batch_size</a:t>
            </a:r>
            <a:r>
              <a:rPr lang="en-US" sz="2000" dirty="0">
                <a:solidFill>
                  <a:prstClr val="black"/>
                </a:solidFill>
              </a:rPr>
              <a:t>=32)</a:t>
            </a:r>
          </a:p>
          <a:p>
            <a:endParaRPr lang="en-US" sz="1200" dirty="0"/>
          </a:p>
          <a:p>
            <a:r>
              <a:rPr lang="en-US" sz="2400" dirty="0"/>
              <a:t>We have used the code above to load the movie reviews data.</a:t>
            </a:r>
          </a:p>
          <a:p>
            <a:r>
              <a:rPr lang="en-US" sz="2400" dirty="0"/>
              <a:t>We can map text data to bag-of-words data as follows:</a:t>
            </a:r>
          </a:p>
          <a:p>
            <a:endParaRPr lang="en-US" sz="1200" dirty="0"/>
          </a:p>
          <a:p>
            <a:pPr marL="0" indent="0">
              <a:buNone/>
            </a:pPr>
            <a:r>
              <a:rPr lang="en-US" sz="2000" dirty="0" err="1"/>
              <a:t>text_vectorization</a:t>
            </a:r>
            <a:r>
              <a:rPr lang="en-US" sz="2000" dirty="0"/>
              <a:t> = </a:t>
            </a:r>
            <a:r>
              <a:rPr lang="en-US" sz="2000" dirty="0" err="1"/>
              <a:t>TextVectorization</a:t>
            </a:r>
            <a:r>
              <a:rPr lang="en-US" sz="2000" dirty="0"/>
              <a:t>(</a:t>
            </a:r>
            <a:r>
              <a:rPr lang="en-US" sz="2000" dirty="0" err="1"/>
              <a:t>max_tokens</a:t>
            </a:r>
            <a:r>
              <a:rPr lang="en-US" sz="2000" dirty="0"/>
              <a:t>=20000, </a:t>
            </a:r>
            <a:r>
              <a:rPr lang="en-US" sz="2000" dirty="0" err="1"/>
              <a:t>output_mode</a:t>
            </a:r>
            <a:r>
              <a:rPr lang="en-US" sz="2000" dirty="0"/>
              <a:t>="</a:t>
            </a:r>
            <a:r>
              <a:rPr lang="en-US" sz="2000" dirty="0" err="1"/>
              <a:t>multi_hot</a:t>
            </a:r>
            <a:r>
              <a:rPr lang="en-US" sz="2000" dirty="0"/>
              <a:t>")</a:t>
            </a:r>
          </a:p>
          <a:p>
            <a:pPr marL="0" indent="0">
              <a:buNone/>
            </a:pPr>
            <a:endParaRPr lang="en-US" sz="1200" dirty="0"/>
          </a:p>
          <a:p>
            <a:pPr marL="0" indent="0">
              <a:buNone/>
            </a:pPr>
            <a:r>
              <a:rPr lang="en-US" sz="2000" dirty="0" err="1"/>
              <a:t>text_only_train_ds</a:t>
            </a:r>
            <a:r>
              <a:rPr lang="en-US" sz="2000" dirty="0"/>
              <a:t> = </a:t>
            </a:r>
            <a:r>
              <a:rPr lang="en-US" sz="2000" dirty="0" err="1"/>
              <a:t>train_ds.map</a:t>
            </a:r>
            <a:r>
              <a:rPr lang="en-US" sz="2000" dirty="0"/>
              <a:t>(lambda x, y: x)</a:t>
            </a:r>
          </a:p>
          <a:p>
            <a:pPr marL="0" indent="0">
              <a:buNone/>
            </a:pPr>
            <a:r>
              <a:rPr lang="en-US" sz="2000" dirty="0" err="1"/>
              <a:t>text_vectorization.adapt</a:t>
            </a:r>
            <a:r>
              <a:rPr lang="en-US" sz="2000" dirty="0"/>
              <a:t>(</a:t>
            </a:r>
            <a:r>
              <a:rPr lang="en-US" sz="2000" dirty="0" err="1"/>
              <a:t>text_only_train_ds</a:t>
            </a:r>
            <a:r>
              <a:rPr lang="en-US" sz="2000" dirty="0"/>
              <a:t>)</a:t>
            </a:r>
          </a:p>
          <a:p>
            <a:pPr marL="0" indent="0">
              <a:buNone/>
            </a:pPr>
            <a:r>
              <a:rPr lang="en-US" sz="2000" dirty="0"/>
              <a:t>binary_1gram_train_ds = </a:t>
            </a:r>
            <a:r>
              <a:rPr lang="en-US" sz="2000" dirty="0" err="1"/>
              <a:t>train_ds.map</a:t>
            </a:r>
            <a:r>
              <a:rPr lang="en-US" sz="2000" dirty="0"/>
              <a:t>(lambda x, y: (</a:t>
            </a:r>
            <a:r>
              <a:rPr lang="en-US" sz="2000" dirty="0" err="1"/>
              <a:t>text_vectorization</a:t>
            </a:r>
            <a:r>
              <a:rPr lang="en-US" sz="2000" dirty="0"/>
              <a:t>(x), y))</a:t>
            </a:r>
          </a:p>
          <a:p>
            <a:pPr marL="0" indent="0">
              <a:buNone/>
            </a:pPr>
            <a:r>
              <a:rPr lang="en-US" sz="2000" dirty="0"/>
              <a:t>binary_1gram_val_ds = </a:t>
            </a:r>
            <a:r>
              <a:rPr lang="en-US" sz="2000" dirty="0" err="1"/>
              <a:t>val_ds.map</a:t>
            </a:r>
            <a:r>
              <a:rPr lang="en-US" sz="2000" dirty="0"/>
              <a:t>(lambda x, y: (</a:t>
            </a:r>
            <a:r>
              <a:rPr lang="en-US" sz="2000" dirty="0" err="1"/>
              <a:t>text_vectorization</a:t>
            </a:r>
            <a:r>
              <a:rPr lang="en-US" sz="2000" dirty="0"/>
              <a:t>(x), y))</a:t>
            </a:r>
          </a:p>
          <a:p>
            <a:pPr marL="0" indent="0">
              <a:buNone/>
            </a:pPr>
            <a:r>
              <a:rPr lang="en-US" sz="2000" dirty="0"/>
              <a:t>binary_1gram_test_ds = </a:t>
            </a:r>
            <a:r>
              <a:rPr lang="en-US" sz="2000" dirty="0" err="1"/>
              <a:t>test_ds.map</a:t>
            </a:r>
            <a:r>
              <a:rPr lang="en-US" sz="2000" dirty="0"/>
              <a:t>(lambda x, y: (</a:t>
            </a:r>
            <a:r>
              <a:rPr lang="en-US" sz="2000" dirty="0" err="1"/>
              <a:t>text_vectorization</a:t>
            </a:r>
            <a:r>
              <a:rPr lang="en-US" sz="2000" dirty="0"/>
              <a:t>(x), y))</a:t>
            </a:r>
          </a:p>
        </p:txBody>
      </p:sp>
      <p:sp>
        <p:nvSpPr>
          <p:cNvPr id="4" name="Slide Number Placeholder 3"/>
          <p:cNvSpPr>
            <a:spLocks noGrp="1"/>
          </p:cNvSpPr>
          <p:nvPr>
            <p:ph type="sldNum" sz="quarter" idx="12"/>
          </p:nvPr>
        </p:nvSpPr>
        <p:spPr/>
        <p:txBody>
          <a:bodyPr/>
          <a:lstStyle/>
          <a:p>
            <a:fld id="{B6F15528-21DE-4FAA-801E-634DDDAF4B2B}" type="slidenum">
              <a:rPr lang="en-US" smtClean="0"/>
              <a:pPr/>
              <a:t>63</a:t>
            </a:fld>
            <a:endParaRPr lang="en-US" dirty="0"/>
          </a:p>
        </p:txBody>
      </p:sp>
    </p:spTree>
    <p:extLst>
      <p:ext uri="{BB962C8B-B14F-4D97-AF65-F5344CB8AC3E}">
        <p14:creationId xmlns:p14="http://schemas.microsoft.com/office/powerpoint/2010/main" val="159502850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990600"/>
          </a:xfrm>
        </p:spPr>
        <p:txBody>
          <a:bodyPr/>
          <a:lstStyle/>
          <a:p>
            <a:r>
              <a:rPr lang="en-US" dirty="0" err="1"/>
              <a:t>BoW</a:t>
            </a:r>
            <a:r>
              <a:rPr lang="en-US" dirty="0"/>
              <a:t> Vectors from </a:t>
            </a:r>
            <a:r>
              <a:rPr lang="en-US" dirty="0" err="1"/>
              <a:t>BatchDataset</a:t>
            </a:r>
            <a:endParaRPr lang="en-US" dirty="0"/>
          </a:p>
        </p:txBody>
      </p:sp>
      <p:sp>
        <p:nvSpPr>
          <p:cNvPr id="3" name="Content Placeholder 2"/>
          <p:cNvSpPr>
            <a:spLocks noGrp="1"/>
          </p:cNvSpPr>
          <p:nvPr>
            <p:ph idx="1"/>
          </p:nvPr>
        </p:nvSpPr>
        <p:spPr>
          <a:xfrm>
            <a:off x="228600" y="1447800"/>
            <a:ext cx="8305800" cy="4876800"/>
          </a:xfrm>
        </p:spPr>
        <p:txBody>
          <a:bodyPr/>
          <a:lstStyle/>
          <a:p>
            <a:pPr marL="0" indent="0">
              <a:buNone/>
            </a:pPr>
            <a:r>
              <a:rPr lang="en-US" sz="2000" dirty="0" err="1">
                <a:solidFill>
                  <a:srgbClr val="FF0000"/>
                </a:solidFill>
              </a:rPr>
              <a:t>text_vectorization</a:t>
            </a:r>
            <a:r>
              <a:rPr lang="en-US" sz="2000" dirty="0">
                <a:solidFill>
                  <a:srgbClr val="FF0000"/>
                </a:solidFill>
              </a:rPr>
              <a:t> = </a:t>
            </a:r>
            <a:r>
              <a:rPr lang="en-US" sz="2000" dirty="0" err="1">
                <a:solidFill>
                  <a:srgbClr val="FF0000"/>
                </a:solidFill>
              </a:rPr>
              <a:t>TextVectorization</a:t>
            </a:r>
            <a:r>
              <a:rPr lang="en-US" sz="2000" dirty="0">
                <a:solidFill>
                  <a:srgbClr val="FF0000"/>
                </a:solidFill>
              </a:rPr>
              <a:t>(</a:t>
            </a:r>
            <a:r>
              <a:rPr lang="en-US" sz="2000" dirty="0" err="1">
                <a:solidFill>
                  <a:srgbClr val="FF0000"/>
                </a:solidFill>
              </a:rPr>
              <a:t>max_tokens</a:t>
            </a:r>
            <a:r>
              <a:rPr lang="en-US" sz="2000" dirty="0">
                <a:solidFill>
                  <a:srgbClr val="FF0000"/>
                </a:solidFill>
              </a:rPr>
              <a:t>=20000, </a:t>
            </a:r>
            <a:r>
              <a:rPr lang="en-US" sz="2000" dirty="0" err="1">
                <a:solidFill>
                  <a:srgbClr val="FF0000"/>
                </a:solidFill>
              </a:rPr>
              <a:t>output_mode</a:t>
            </a:r>
            <a:r>
              <a:rPr lang="en-US" sz="2000" dirty="0">
                <a:solidFill>
                  <a:srgbClr val="FF0000"/>
                </a:solidFill>
              </a:rPr>
              <a:t>="</a:t>
            </a:r>
            <a:r>
              <a:rPr lang="en-US" sz="2000" dirty="0" err="1">
                <a:solidFill>
                  <a:srgbClr val="FF0000"/>
                </a:solidFill>
              </a:rPr>
              <a:t>multi_hot</a:t>
            </a:r>
            <a:r>
              <a:rPr lang="en-US" sz="2000" dirty="0">
                <a:solidFill>
                  <a:srgbClr val="FF0000"/>
                </a:solidFill>
              </a:rPr>
              <a:t>")</a:t>
            </a:r>
          </a:p>
          <a:p>
            <a:pPr marL="0" indent="0">
              <a:buNone/>
            </a:pPr>
            <a:endParaRPr lang="en-US" sz="1200" dirty="0"/>
          </a:p>
          <a:p>
            <a:pPr marL="0" indent="0">
              <a:buNone/>
            </a:pPr>
            <a:r>
              <a:rPr lang="en-US" sz="2000" dirty="0" err="1"/>
              <a:t>text_only_train_ds</a:t>
            </a:r>
            <a:r>
              <a:rPr lang="en-US" sz="2000" dirty="0"/>
              <a:t> = </a:t>
            </a:r>
            <a:r>
              <a:rPr lang="en-US" sz="2000" dirty="0" err="1"/>
              <a:t>train_ds.map</a:t>
            </a:r>
            <a:r>
              <a:rPr lang="en-US" sz="2000" dirty="0"/>
              <a:t>(lambda x, y: x)</a:t>
            </a:r>
          </a:p>
          <a:p>
            <a:pPr marL="0" indent="0">
              <a:buNone/>
            </a:pPr>
            <a:r>
              <a:rPr lang="en-US" sz="2000" dirty="0" err="1"/>
              <a:t>text_vectorization.adapt</a:t>
            </a:r>
            <a:r>
              <a:rPr lang="en-US" sz="2000" dirty="0"/>
              <a:t>(</a:t>
            </a:r>
            <a:r>
              <a:rPr lang="en-US" sz="2000" dirty="0" err="1"/>
              <a:t>text_only_train_ds</a:t>
            </a:r>
            <a:r>
              <a:rPr lang="en-US" sz="2000" dirty="0"/>
              <a:t>)</a:t>
            </a:r>
          </a:p>
          <a:p>
            <a:pPr marL="0" indent="0">
              <a:buNone/>
            </a:pPr>
            <a:r>
              <a:rPr lang="en-US" sz="2000" dirty="0"/>
              <a:t>binary_1gram_train_ds = </a:t>
            </a:r>
            <a:r>
              <a:rPr lang="en-US" sz="2000" dirty="0" err="1"/>
              <a:t>train_ds.map</a:t>
            </a:r>
            <a:r>
              <a:rPr lang="en-US" sz="2000" dirty="0"/>
              <a:t>(lambda x, y: (</a:t>
            </a:r>
            <a:r>
              <a:rPr lang="en-US" sz="2000" dirty="0" err="1"/>
              <a:t>text_vectorization</a:t>
            </a:r>
            <a:r>
              <a:rPr lang="en-US" sz="2000" dirty="0"/>
              <a:t>(x), y))</a:t>
            </a:r>
          </a:p>
          <a:p>
            <a:pPr marL="0" indent="0">
              <a:buNone/>
            </a:pPr>
            <a:r>
              <a:rPr lang="en-US" sz="2000" dirty="0"/>
              <a:t>binary_1gram_val_ds = </a:t>
            </a:r>
            <a:r>
              <a:rPr lang="en-US" sz="2000" dirty="0" err="1"/>
              <a:t>val_ds.map</a:t>
            </a:r>
            <a:r>
              <a:rPr lang="en-US" sz="2000" dirty="0"/>
              <a:t>(lambda x, y: (</a:t>
            </a:r>
            <a:r>
              <a:rPr lang="en-US" sz="2000" dirty="0" err="1"/>
              <a:t>text_vectorization</a:t>
            </a:r>
            <a:r>
              <a:rPr lang="en-US" sz="2000" dirty="0"/>
              <a:t>(x), y))</a:t>
            </a:r>
          </a:p>
          <a:p>
            <a:pPr marL="0" indent="0">
              <a:buNone/>
            </a:pPr>
            <a:r>
              <a:rPr lang="en-US" sz="2000" dirty="0"/>
              <a:t>binary_1gram_test_ds = </a:t>
            </a:r>
            <a:r>
              <a:rPr lang="en-US" sz="2000" dirty="0" err="1"/>
              <a:t>test_ds.map</a:t>
            </a:r>
            <a:r>
              <a:rPr lang="en-US" sz="2000" dirty="0"/>
              <a:t>(lambda x, y: (</a:t>
            </a:r>
            <a:r>
              <a:rPr lang="en-US" sz="2000" dirty="0" err="1"/>
              <a:t>text_vectorization</a:t>
            </a:r>
            <a:r>
              <a:rPr lang="en-US" sz="2000" dirty="0"/>
              <a:t>(x), y))</a:t>
            </a:r>
          </a:p>
          <a:p>
            <a:pPr marL="0" indent="0">
              <a:buNone/>
            </a:pPr>
            <a:endParaRPr lang="en-US" sz="1200" dirty="0"/>
          </a:p>
          <a:p>
            <a:r>
              <a:rPr lang="en-US" sz="2400" dirty="0"/>
              <a:t>The highlighted line creates a text vectorization layer.</a:t>
            </a:r>
          </a:p>
          <a:p>
            <a:pPr lvl="1"/>
            <a:r>
              <a:rPr lang="en-US" sz="2000" dirty="0"/>
              <a:t>Note that we do not pass any value to the </a:t>
            </a:r>
            <a:r>
              <a:rPr lang="en-US" sz="2000" b="1" dirty="0" err="1"/>
              <a:t>ngrams</a:t>
            </a:r>
            <a:r>
              <a:rPr lang="en-US" sz="2000" dirty="0"/>
              <a:t> optional parameter. This means that we will use words as our tokens.</a:t>
            </a:r>
          </a:p>
          <a:p>
            <a:pPr lvl="1"/>
            <a:r>
              <a:rPr lang="en-US" sz="2000" dirty="0"/>
              <a:t>Note the </a:t>
            </a:r>
            <a:r>
              <a:rPr lang="en-US" sz="2000" b="1" dirty="0" err="1"/>
              <a:t>max_tokens</a:t>
            </a:r>
            <a:r>
              <a:rPr lang="en-US" sz="2000" dirty="0"/>
              <a:t> parameter. This specifies that we only want to use the 20,000 most frequent tokens (words in this case).</a:t>
            </a:r>
          </a:p>
          <a:p>
            <a:pPr lvl="1"/>
            <a:r>
              <a:rPr lang="en-US" sz="2000" dirty="0"/>
              <a:t>All other tokens will be treated as “Unknown”.</a:t>
            </a:r>
          </a:p>
        </p:txBody>
      </p:sp>
      <p:sp>
        <p:nvSpPr>
          <p:cNvPr id="4" name="Slide Number Placeholder 3"/>
          <p:cNvSpPr>
            <a:spLocks noGrp="1"/>
          </p:cNvSpPr>
          <p:nvPr>
            <p:ph type="sldNum" sz="quarter" idx="12"/>
          </p:nvPr>
        </p:nvSpPr>
        <p:spPr/>
        <p:txBody>
          <a:bodyPr/>
          <a:lstStyle/>
          <a:p>
            <a:fld id="{B6F15528-21DE-4FAA-801E-634DDDAF4B2B}" type="slidenum">
              <a:rPr lang="en-US" smtClean="0"/>
              <a:pPr/>
              <a:t>64</a:t>
            </a:fld>
            <a:endParaRPr lang="en-US" dirty="0"/>
          </a:p>
        </p:txBody>
      </p:sp>
    </p:spTree>
    <p:extLst>
      <p:ext uri="{BB962C8B-B14F-4D97-AF65-F5344CB8AC3E}">
        <p14:creationId xmlns:p14="http://schemas.microsoft.com/office/powerpoint/2010/main" val="418794973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990600"/>
          </a:xfrm>
        </p:spPr>
        <p:txBody>
          <a:bodyPr/>
          <a:lstStyle/>
          <a:p>
            <a:r>
              <a:rPr lang="en-US" dirty="0" err="1"/>
              <a:t>BoW</a:t>
            </a:r>
            <a:r>
              <a:rPr lang="en-US" dirty="0"/>
              <a:t> Vectors from </a:t>
            </a:r>
            <a:r>
              <a:rPr lang="en-US" dirty="0" err="1"/>
              <a:t>BatchDataset</a:t>
            </a:r>
            <a:endParaRPr lang="en-US" dirty="0"/>
          </a:p>
        </p:txBody>
      </p:sp>
      <p:sp>
        <p:nvSpPr>
          <p:cNvPr id="3" name="Content Placeholder 2"/>
          <p:cNvSpPr>
            <a:spLocks noGrp="1"/>
          </p:cNvSpPr>
          <p:nvPr>
            <p:ph idx="1"/>
          </p:nvPr>
        </p:nvSpPr>
        <p:spPr>
          <a:xfrm>
            <a:off x="228600" y="1447800"/>
            <a:ext cx="8305800" cy="4876800"/>
          </a:xfrm>
        </p:spPr>
        <p:txBody>
          <a:bodyPr/>
          <a:lstStyle/>
          <a:p>
            <a:pPr marL="0" indent="0">
              <a:buNone/>
            </a:pPr>
            <a:r>
              <a:rPr lang="en-US" sz="2000" dirty="0" err="1"/>
              <a:t>text_vectorization</a:t>
            </a:r>
            <a:r>
              <a:rPr lang="en-US" sz="2000" dirty="0"/>
              <a:t> = </a:t>
            </a:r>
            <a:r>
              <a:rPr lang="en-US" sz="2000" dirty="0" err="1"/>
              <a:t>TextVectorization</a:t>
            </a:r>
            <a:r>
              <a:rPr lang="en-US" sz="2000" dirty="0"/>
              <a:t>(</a:t>
            </a:r>
            <a:r>
              <a:rPr lang="en-US" sz="2000" dirty="0" err="1"/>
              <a:t>max_tokens</a:t>
            </a:r>
            <a:r>
              <a:rPr lang="en-US" sz="2000" dirty="0"/>
              <a:t>=20000, </a:t>
            </a:r>
            <a:r>
              <a:rPr lang="en-US" sz="2000" dirty="0" err="1"/>
              <a:t>output_mode</a:t>
            </a:r>
            <a:r>
              <a:rPr lang="en-US" sz="2000" dirty="0"/>
              <a:t>="</a:t>
            </a:r>
            <a:r>
              <a:rPr lang="en-US" sz="2000" dirty="0" err="1"/>
              <a:t>multi_hot</a:t>
            </a:r>
            <a:r>
              <a:rPr lang="en-US" sz="2000" dirty="0"/>
              <a:t>")</a:t>
            </a:r>
          </a:p>
          <a:p>
            <a:pPr marL="0" indent="0">
              <a:buNone/>
            </a:pPr>
            <a:endParaRPr lang="en-US" sz="1200" dirty="0"/>
          </a:p>
          <a:p>
            <a:pPr marL="0" indent="0">
              <a:buNone/>
            </a:pPr>
            <a:r>
              <a:rPr lang="en-US" sz="2000" dirty="0" err="1">
                <a:solidFill>
                  <a:srgbClr val="FF0000"/>
                </a:solidFill>
              </a:rPr>
              <a:t>text_only_train_ds</a:t>
            </a:r>
            <a:r>
              <a:rPr lang="en-US" sz="2000" dirty="0">
                <a:solidFill>
                  <a:srgbClr val="FF0000"/>
                </a:solidFill>
              </a:rPr>
              <a:t> = </a:t>
            </a:r>
            <a:r>
              <a:rPr lang="en-US" sz="2000" dirty="0" err="1">
                <a:solidFill>
                  <a:srgbClr val="FF0000"/>
                </a:solidFill>
              </a:rPr>
              <a:t>train_ds.map</a:t>
            </a:r>
            <a:r>
              <a:rPr lang="en-US" sz="2000" dirty="0">
                <a:solidFill>
                  <a:srgbClr val="FF0000"/>
                </a:solidFill>
              </a:rPr>
              <a:t>(lambda x, y: x)</a:t>
            </a:r>
          </a:p>
          <a:p>
            <a:pPr marL="0" indent="0">
              <a:buNone/>
            </a:pPr>
            <a:r>
              <a:rPr lang="en-US" sz="2000" dirty="0" err="1"/>
              <a:t>text_vectorization.adapt</a:t>
            </a:r>
            <a:r>
              <a:rPr lang="en-US" sz="2000" dirty="0"/>
              <a:t>(</a:t>
            </a:r>
            <a:r>
              <a:rPr lang="en-US" sz="2000" dirty="0" err="1"/>
              <a:t>text_only_train_ds</a:t>
            </a:r>
            <a:r>
              <a:rPr lang="en-US" sz="2000" dirty="0"/>
              <a:t>)</a:t>
            </a:r>
          </a:p>
          <a:p>
            <a:pPr marL="0" indent="0">
              <a:buNone/>
            </a:pPr>
            <a:r>
              <a:rPr lang="en-US" sz="2000" dirty="0"/>
              <a:t>binary_1gram_train_ds = </a:t>
            </a:r>
            <a:r>
              <a:rPr lang="en-US" sz="2000" dirty="0" err="1"/>
              <a:t>train_ds.map</a:t>
            </a:r>
            <a:r>
              <a:rPr lang="en-US" sz="2000" dirty="0"/>
              <a:t>(lambda x, y: (</a:t>
            </a:r>
            <a:r>
              <a:rPr lang="en-US" sz="2000" dirty="0" err="1"/>
              <a:t>text_vectorization</a:t>
            </a:r>
            <a:r>
              <a:rPr lang="en-US" sz="2000" dirty="0"/>
              <a:t>(x), y))</a:t>
            </a:r>
          </a:p>
          <a:p>
            <a:pPr marL="0" indent="0">
              <a:buNone/>
            </a:pPr>
            <a:r>
              <a:rPr lang="en-US" sz="2000" dirty="0"/>
              <a:t>binary_1gram_val_ds = </a:t>
            </a:r>
            <a:r>
              <a:rPr lang="en-US" sz="2000" dirty="0" err="1"/>
              <a:t>val_ds.map</a:t>
            </a:r>
            <a:r>
              <a:rPr lang="en-US" sz="2000" dirty="0"/>
              <a:t>(lambda x, y: (</a:t>
            </a:r>
            <a:r>
              <a:rPr lang="en-US" sz="2000" dirty="0" err="1"/>
              <a:t>text_vectorization</a:t>
            </a:r>
            <a:r>
              <a:rPr lang="en-US" sz="2000" dirty="0"/>
              <a:t>(x), y))</a:t>
            </a:r>
          </a:p>
          <a:p>
            <a:pPr marL="0" indent="0">
              <a:buNone/>
            </a:pPr>
            <a:r>
              <a:rPr lang="en-US" sz="2000" dirty="0"/>
              <a:t>binary_1gram_test_ds = </a:t>
            </a:r>
            <a:r>
              <a:rPr lang="en-US" sz="2000" dirty="0" err="1"/>
              <a:t>test_ds.map</a:t>
            </a:r>
            <a:r>
              <a:rPr lang="en-US" sz="2000" dirty="0"/>
              <a:t>(lambda x, y: (</a:t>
            </a:r>
            <a:r>
              <a:rPr lang="en-US" sz="2000" dirty="0" err="1"/>
              <a:t>text_vectorization</a:t>
            </a:r>
            <a:r>
              <a:rPr lang="en-US" sz="2000" dirty="0"/>
              <a:t>(x), y))</a:t>
            </a:r>
          </a:p>
          <a:p>
            <a:pPr marL="0" indent="0">
              <a:buNone/>
            </a:pPr>
            <a:endParaRPr lang="en-US" sz="1200" dirty="0"/>
          </a:p>
          <a:p>
            <a:r>
              <a:rPr lang="en-US" sz="2400" dirty="0"/>
              <a:t>The highlighted line creates a dataset that includes only the training inputs, and no training labels.</a:t>
            </a:r>
          </a:p>
          <a:p>
            <a:pPr lvl="1"/>
            <a:r>
              <a:rPr lang="en-US" sz="2000" dirty="0"/>
              <a:t>Object </a:t>
            </a:r>
            <a:r>
              <a:rPr lang="en-US" sz="2000" dirty="0" err="1"/>
              <a:t>train_ds</a:t>
            </a:r>
            <a:r>
              <a:rPr lang="en-US" sz="2000" dirty="0"/>
              <a:t> contains pairs of inputs and targets.</a:t>
            </a:r>
          </a:p>
          <a:p>
            <a:pPr lvl="1"/>
            <a:r>
              <a:rPr lang="en-US" sz="2000" dirty="0"/>
              <a:t>(lambda x, y: x) is an anonymous function that takes an (input, target) pair and returns just the input.</a:t>
            </a:r>
          </a:p>
          <a:p>
            <a:pPr lvl="1"/>
            <a:r>
              <a:rPr lang="en-US" sz="2000" dirty="0"/>
              <a:t>The </a:t>
            </a:r>
            <a:r>
              <a:rPr lang="en-US" sz="2000" b="1" dirty="0" err="1"/>
              <a:t>train_ds.map</a:t>
            </a:r>
            <a:r>
              <a:rPr lang="en-US" sz="2000" dirty="0"/>
              <a:t> call maps this lambda function to the whole dataset.</a:t>
            </a:r>
          </a:p>
        </p:txBody>
      </p:sp>
      <p:sp>
        <p:nvSpPr>
          <p:cNvPr id="4" name="Slide Number Placeholder 3"/>
          <p:cNvSpPr>
            <a:spLocks noGrp="1"/>
          </p:cNvSpPr>
          <p:nvPr>
            <p:ph type="sldNum" sz="quarter" idx="12"/>
          </p:nvPr>
        </p:nvSpPr>
        <p:spPr/>
        <p:txBody>
          <a:bodyPr/>
          <a:lstStyle/>
          <a:p>
            <a:fld id="{B6F15528-21DE-4FAA-801E-634DDDAF4B2B}" type="slidenum">
              <a:rPr lang="en-US" smtClean="0"/>
              <a:pPr/>
              <a:t>65</a:t>
            </a:fld>
            <a:endParaRPr lang="en-US" dirty="0"/>
          </a:p>
        </p:txBody>
      </p:sp>
    </p:spTree>
    <p:extLst>
      <p:ext uri="{BB962C8B-B14F-4D97-AF65-F5344CB8AC3E}">
        <p14:creationId xmlns:p14="http://schemas.microsoft.com/office/powerpoint/2010/main" val="343921987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990600"/>
          </a:xfrm>
        </p:spPr>
        <p:txBody>
          <a:bodyPr/>
          <a:lstStyle/>
          <a:p>
            <a:r>
              <a:rPr lang="en-US" dirty="0" err="1"/>
              <a:t>BoW</a:t>
            </a:r>
            <a:r>
              <a:rPr lang="en-US" dirty="0"/>
              <a:t> Vectors from </a:t>
            </a:r>
            <a:r>
              <a:rPr lang="en-US" dirty="0" err="1"/>
              <a:t>BatchDataset</a:t>
            </a:r>
            <a:endParaRPr lang="en-US" dirty="0"/>
          </a:p>
        </p:txBody>
      </p:sp>
      <p:sp>
        <p:nvSpPr>
          <p:cNvPr id="3" name="Content Placeholder 2"/>
          <p:cNvSpPr>
            <a:spLocks noGrp="1"/>
          </p:cNvSpPr>
          <p:nvPr>
            <p:ph idx="1"/>
          </p:nvPr>
        </p:nvSpPr>
        <p:spPr>
          <a:xfrm>
            <a:off x="228600" y="1447800"/>
            <a:ext cx="8305800" cy="4876800"/>
          </a:xfrm>
        </p:spPr>
        <p:txBody>
          <a:bodyPr/>
          <a:lstStyle/>
          <a:p>
            <a:pPr marL="0" indent="0">
              <a:buNone/>
            </a:pPr>
            <a:r>
              <a:rPr lang="en-US" sz="2000" dirty="0" err="1"/>
              <a:t>text_vectorization</a:t>
            </a:r>
            <a:r>
              <a:rPr lang="en-US" sz="2000" dirty="0"/>
              <a:t> = </a:t>
            </a:r>
            <a:r>
              <a:rPr lang="en-US" sz="2000" dirty="0" err="1"/>
              <a:t>TextVectorization</a:t>
            </a:r>
            <a:r>
              <a:rPr lang="en-US" sz="2000" dirty="0"/>
              <a:t>(</a:t>
            </a:r>
            <a:r>
              <a:rPr lang="en-US" sz="2000" dirty="0" err="1"/>
              <a:t>max_tokens</a:t>
            </a:r>
            <a:r>
              <a:rPr lang="en-US" sz="2000" dirty="0"/>
              <a:t>=20000, </a:t>
            </a:r>
            <a:r>
              <a:rPr lang="en-US" sz="2000" dirty="0" err="1"/>
              <a:t>output_mode</a:t>
            </a:r>
            <a:r>
              <a:rPr lang="en-US" sz="2000" dirty="0"/>
              <a:t>="</a:t>
            </a:r>
            <a:r>
              <a:rPr lang="en-US" sz="2000" dirty="0" err="1"/>
              <a:t>multi_hot</a:t>
            </a:r>
            <a:r>
              <a:rPr lang="en-US" sz="2000" dirty="0"/>
              <a:t>")</a:t>
            </a:r>
          </a:p>
          <a:p>
            <a:pPr marL="0" indent="0">
              <a:buNone/>
            </a:pPr>
            <a:endParaRPr lang="en-US" sz="1200" dirty="0"/>
          </a:p>
          <a:p>
            <a:pPr marL="0" indent="0">
              <a:buNone/>
            </a:pPr>
            <a:r>
              <a:rPr lang="en-US" sz="2000" dirty="0" err="1"/>
              <a:t>text_only_train_ds</a:t>
            </a:r>
            <a:r>
              <a:rPr lang="en-US" sz="2000" dirty="0"/>
              <a:t> = </a:t>
            </a:r>
            <a:r>
              <a:rPr lang="en-US" sz="2000" dirty="0" err="1"/>
              <a:t>train_ds.map</a:t>
            </a:r>
            <a:r>
              <a:rPr lang="en-US" sz="2000" dirty="0"/>
              <a:t>(lambda x, y: x)</a:t>
            </a:r>
          </a:p>
          <a:p>
            <a:pPr marL="0" indent="0">
              <a:buNone/>
            </a:pPr>
            <a:r>
              <a:rPr lang="en-US" sz="2000" dirty="0" err="1">
                <a:solidFill>
                  <a:srgbClr val="FF0000"/>
                </a:solidFill>
              </a:rPr>
              <a:t>text_vectorization.adapt</a:t>
            </a:r>
            <a:r>
              <a:rPr lang="en-US" sz="2000" dirty="0">
                <a:solidFill>
                  <a:srgbClr val="FF0000"/>
                </a:solidFill>
              </a:rPr>
              <a:t>(</a:t>
            </a:r>
            <a:r>
              <a:rPr lang="en-US" sz="2000" dirty="0" err="1">
                <a:solidFill>
                  <a:srgbClr val="FF0000"/>
                </a:solidFill>
              </a:rPr>
              <a:t>text_only_train_ds</a:t>
            </a:r>
            <a:r>
              <a:rPr lang="en-US" sz="2000" dirty="0">
                <a:solidFill>
                  <a:srgbClr val="FF0000"/>
                </a:solidFill>
              </a:rPr>
              <a:t>)</a:t>
            </a:r>
          </a:p>
          <a:p>
            <a:pPr marL="0" indent="0">
              <a:buNone/>
            </a:pPr>
            <a:r>
              <a:rPr lang="en-US" sz="2000" dirty="0"/>
              <a:t>binary_1gram_train_ds = </a:t>
            </a:r>
            <a:r>
              <a:rPr lang="en-US" sz="2000" dirty="0" err="1"/>
              <a:t>train_ds.map</a:t>
            </a:r>
            <a:r>
              <a:rPr lang="en-US" sz="2000" dirty="0"/>
              <a:t>(lambda x, y: (</a:t>
            </a:r>
            <a:r>
              <a:rPr lang="en-US" sz="2000" dirty="0" err="1"/>
              <a:t>text_vectorization</a:t>
            </a:r>
            <a:r>
              <a:rPr lang="en-US" sz="2000" dirty="0"/>
              <a:t>(x), y))</a:t>
            </a:r>
          </a:p>
          <a:p>
            <a:pPr marL="0" indent="0">
              <a:buNone/>
            </a:pPr>
            <a:r>
              <a:rPr lang="en-US" sz="2000" dirty="0"/>
              <a:t>binary_1gram_val_ds = </a:t>
            </a:r>
            <a:r>
              <a:rPr lang="en-US" sz="2000" dirty="0" err="1"/>
              <a:t>val_ds.map</a:t>
            </a:r>
            <a:r>
              <a:rPr lang="en-US" sz="2000" dirty="0"/>
              <a:t>(lambda x, y: (</a:t>
            </a:r>
            <a:r>
              <a:rPr lang="en-US" sz="2000" dirty="0" err="1"/>
              <a:t>text_vectorization</a:t>
            </a:r>
            <a:r>
              <a:rPr lang="en-US" sz="2000" dirty="0"/>
              <a:t>(x), y))</a:t>
            </a:r>
          </a:p>
          <a:p>
            <a:pPr marL="0" indent="0">
              <a:buNone/>
            </a:pPr>
            <a:r>
              <a:rPr lang="en-US" sz="2000" dirty="0"/>
              <a:t>binary_1gram_test_ds = </a:t>
            </a:r>
            <a:r>
              <a:rPr lang="en-US" sz="2000" dirty="0" err="1"/>
              <a:t>test_ds.map</a:t>
            </a:r>
            <a:r>
              <a:rPr lang="en-US" sz="2000" dirty="0"/>
              <a:t>(lambda x, y: (</a:t>
            </a:r>
            <a:r>
              <a:rPr lang="en-US" sz="2000" dirty="0" err="1"/>
              <a:t>text_vectorization</a:t>
            </a:r>
            <a:r>
              <a:rPr lang="en-US" sz="2000" dirty="0"/>
              <a:t>(x), y))</a:t>
            </a:r>
          </a:p>
          <a:p>
            <a:pPr marL="0" indent="0">
              <a:buNone/>
            </a:pPr>
            <a:endParaRPr lang="en-US" sz="1200" dirty="0"/>
          </a:p>
          <a:p>
            <a:r>
              <a:rPr lang="en-US" sz="2400" dirty="0"/>
              <a:t>The highlighted line calls the </a:t>
            </a:r>
            <a:r>
              <a:rPr lang="en-US" sz="2400" b="1" dirty="0"/>
              <a:t>adapt</a:t>
            </a:r>
            <a:r>
              <a:rPr lang="en-US" sz="2400" dirty="0"/>
              <a:t> method of </a:t>
            </a:r>
            <a:r>
              <a:rPr lang="en-US" sz="2400" dirty="0" err="1"/>
              <a:t>TextVectorizer</a:t>
            </a:r>
            <a:r>
              <a:rPr lang="en-US" sz="2400" dirty="0"/>
              <a:t>.</a:t>
            </a:r>
          </a:p>
          <a:p>
            <a:pPr lvl="1"/>
            <a:r>
              <a:rPr lang="en-US" sz="2000" dirty="0"/>
              <a:t>We have seen this method in an earlier example.</a:t>
            </a:r>
          </a:p>
          <a:p>
            <a:r>
              <a:rPr lang="en-US" sz="2400" dirty="0"/>
              <a:t>The </a:t>
            </a:r>
            <a:r>
              <a:rPr lang="en-US" sz="2400" b="1" dirty="0"/>
              <a:t>adapt</a:t>
            </a:r>
            <a:r>
              <a:rPr lang="en-US" sz="2400" dirty="0"/>
              <a:t> method creates the vocabulary of tokens based on the dataset that it is given.</a:t>
            </a:r>
          </a:p>
          <a:p>
            <a:pPr lvl="1"/>
            <a:r>
              <a:rPr lang="en-US" sz="2000" dirty="0"/>
              <a:t>Since </a:t>
            </a:r>
            <a:r>
              <a:rPr lang="en-US" sz="2000" dirty="0" err="1"/>
              <a:t>max_tokens</a:t>
            </a:r>
            <a:r>
              <a:rPr lang="en-US" sz="2000" dirty="0"/>
              <a:t>=20000, the vocabulary size will be at most 20,000.</a:t>
            </a:r>
          </a:p>
        </p:txBody>
      </p:sp>
      <p:sp>
        <p:nvSpPr>
          <p:cNvPr id="4" name="Slide Number Placeholder 3"/>
          <p:cNvSpPr>
            <a:spLocks noGrp="1"/>
          </p:cNvSpPr>
          <p:nvPr>
            <p:ph type="sldNum" sz="quarter" idx="12"/>
          </p:nvPr>
        </p:nvSpPr>
        <p:spPr/>
        <p:txBody>
          <a:bodyPr/>
          <a:lstStyle/>
          <a:p>
            <a:fld id="{B6F15528-21DE-4FAA-801E-634DDDAF4B2B}" type="slidenum">
              <a:rPr lang="en-US" smtClean="0"/>
              <a:pPr/>
              <a:t>66</a:t>
            </a:fld>
            <a:endParaRPr lang="en-US" dirty="0"/>
          </a:p>
        </p:txBody>
      </p:sp>
    </p:spTree>
    <p:extLst>
      <p:ext uri="{BB962C8B-B14F-4D97-AF65-F5344CB8AC3E}">
        <p14:creationId xmlns:p14="http://schemas.microsoft.com/office/powerpoint/2010/main" val="384796910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990600"/>
          </a:xfrm>
        </p:spPr>
        <p:txBody>
          <a:bodyPr/>
          <a:lstStyle/>
          <a:p>
            <a:r>
              <a:rPr lang="en-US" dirty="0" err="1"/>
              <a:t>BoW</a:t>
            </a:r>
            <a:r>
              <a:rPr lang="en-US" dirty="0"/>
              <a:t> Vectors from </a:t>
            </a:r>
            <a:r>
              <a:rPr lang="en-US" dirty="0" err="1"/>
              <a:t>BatchDataset</a:t>
            </a:r>
            <a:endParaRPr lang="en-US" dirty="0"/>
          </a:p>
        </p:txBody>
      </p:sp>
      <p:sp>
        <p:nvSpPr>
          <p:cNvPr id="3" name="Content Placeholder 2"/>
          <p:cNvSpPr>
            <a:spLocks noGrp="1"/>
          </p:cNvSpPr>
          <p:nvPr>
            <p:ph idx="1"/>
          </p:nvPr>
        </p:nvSpPr>
        <p:spPr>
          <a:xfrm>
            <a:off x="228600" y="1447800"/>
            <a:ext cx="8305800" cy="4876800"/>
          </a:xfrm>
        </p:spPr>
        <p:txBody>
          <a:bodyPr/>
          <a:lstStyle/>
          <a:p>
            <a:pPr marL="0" indent="0">
              <a:buNone/>
            </a:pPr>
            <a:r>
              <a:rPr lang="en-US" sz="2000" dirty="0" err="1"/>
              <a:t>text_vectorization</a:t>
            </a:r>
            <a:r>
              <a:rPr lang="en-US" sz="2000" dirty="0"/>
              <a:t> = </a:t>
            </a:r>
            <a:r>
              <a:rPr lang="en-US" sz="2000" dirty="0" err="1"/>
              <a:t>TextVectorization</a:t>
            </a:r>
            <a:r>
              <a:rPr lang="en-US" sz="2000" dirty="0"/>
              <a:t>(</a:t>
            </a:r>
            <a:r>
              <a:rPr lang="en-US" sz="2000" dirty="0" err="1"/>
              <a:t>max_tokens</a:t>
            </a:r>
            <a:r>
              <a:rPr lang="en-US" sz="2000" dirty="0"/>
              <a:t>=20000, </a:t>
            </a:r>
            <a:r>
              <a:rPr lang="en-US" sz="2000" dirty="0" err="1"/>
              <a:t>output_mode</a:t>
            </a:r>
            <a:r>
              <a:rPr lang="en-US" sz="2000" dirty="0"/>
              <a:t>="</a:t>
            </a:r>
            <a:r>
              <a:rPr lang="en-US" sz="2000" dirty="0" err="1"/>
              <a:t>multi_hot</a:t>
            </a:r>
            <a:r>
              <a:rPr lang="en-US" sz="2000" dirty="0"/>
              <a:t>")</a:t>
            </a:r>
          </a:p>
          <a:p>
            <a:pPr marL="0" indent="0">
              <a:buNone/>
            </a:pPr>
            <a:endParaRPr lang="en-US" sz="1200" dirty="0"/>
          </a:p>
          <a:p>
            <a:pPr marL="0" indent="0">
              <a:buNone/>
            </a:pPr>
            <a:r>
              <a:rPr lang="en-US" sz="2000" dirty="0" err="1"/>
              <a:t>text_only_train_ds</a:t>
            </a:r>
            <a:r>
              <a:rPr lang="en-US" sz="2000" dirty="0"/>
              <a:t> = </a:t>
            </a:r>
            <a:r>
              <a:rPr lang="en-US" sz="2000" dirty="0" err="1"/>
              <a:t>train_ds.map</a:t>
            </a:r>
            <a:r>
              <a:rPr lang="en-US" sz="2000" dirty="0"/>
              <a:t>(lambda x, y: x)</a:t>
            </a:r>
          </a:p>
          <a:p>
            <a:pPr marL="0" indent="0">
              <a:buNone/>
            </a:pPr>
            <a:r>
              <a:rPr lang="en-US" sz="2000" dirty="0" err="1"/>
              <a:t>text_vectorization.adapt</a:t>
            </a:r>
            <a:r>
              <a:rPr lang="en-US" sz="2000" dirty="0"/>
              <a:t>(</a:t>
            </a:r>
            <a:r>
              <a:rPr lang="en-US" sz="2000" dirty="0" err="1"/>
              <a:t>text_only_train_ds</a:t>
            </a:r>
            <a:r>
              <a:rPr lang="en-US" sz="2000" dirty="0"/>
              <a:t>)</a:t>
            </a:r>
          </a:p>
          <a:p>
            <a:pPr marL="0" indent="0">
              <a:buNone/>
            </a:pPr>
            <a:r>
              <a:rPr lang="en-US" sz="2000" dirty="0">
                <a:solidFill>
                  <a:srgbClr val="FF0000"/>
                </a:solidFill>
              </a:rPr>
              <a:t>binary_1gram_train_ds = </a:t>
            </a:r>
            <a:r>
              <a:rPr lang="en-US" sz="2000" dirty="0" err="1">
                <a:solidFill>
                  <a:srgbClr val="FF0000"/>
                </a:solidFill>
              </a:rPr>
              <a:t>train_ds.map</a:t>
            </a:r>
            <a:r>
              <a:rPr lang="en-US" sz="2000" dirty="0">
                <a:solidFill>
                  <a:srgbClr val="FF0000"/>
                </a:solidFill>
              </a:rPr>
              <a:t>(lambda x, y: (</a:t>
            </a:r>
            <a:r>
              <a:rPr lang="en-US" sz="2000" dirty="0" err="1">
                <a:solidFill>
                  <a:srgbClr val="FF0000"/>
                </a:solidFill>
              </a:rPr>
              <a:t>text_vectorization</a:t>
            </a:r>
            <a:r>
              <a:rPr lang="en-US" sz="2000" dirty="0">
                <a:solidFill>
                  <a:srgbClr val="FF0000"/>
                </a:solidFill>
              </a:rPr>
              <a:t>(x), y))</a:t>
            </a:r>
          </a:p>
          <a:p>
            <a:pPr marL="0" indent="0">
              <a:buNone/>
            </a:pPr>
            <a:r>
              <a:rPr lang="en-US" sz="2000" dirty="0">
                <a:solidFill>
                  <a:srgbClr val="FF0000"/>
                </a:solidFill>
              </a:rPr>
              <a:t>binary_1gram_val_ds = </a:t>
            </a:r>
            <a:r>
              <a:rPr lang="en-US" sz="2000" dirty="0" err="1">
                <a:solidFill>
                  <a:srgbClr val="FF0000"/>
                </a:solidFill>
              </a:rPr>
              <a:t>val_ds.map</a:t>
            </a:r>
            <a:r>
              <a:rPr lang="en-US" sz="2000" dirty="0">
                <a:solidFill>
                  <a:srgbClr val="FF0000"/>
                </a:solidFill>
              </a:rPr>
              <a:t>(lambda x, y: (</a:t>
            </a:r>
            <a:r>
              <a:rPr lang="en-US" sz="2000" dirty="0" err="1">
                <a:solidFill>
                  <a:srgbClr val="FF0000"/>
                </a:solidFill>
              </a:rPr>
              <a:t>text_vectorization</a:t>
            </a:r>
            <a:r>
              <a:rPr lang="en-US" sz="2000" dirty="0">
                <a:solidFill>
                  <a:srgbClr val="FF0000"/>
                </a:solidFill>
              </a:rPr>
              <a:t>(x), y))</a:t>
            </a:r>
          </a:p>
          <a:p>
            <a:pPr marL="0" indent="0">
              <a:buNone/>
            </a:pPr>
            <a:r>
              <a:rPr lang="en-US" sz="2000" dirty="0">
                <a:solidFill>
                  <a:srgbClr val="FF0000"/>
                </a:solidFill>
              </a:rPr>
              <a:t>binary_1gram_test_ds = </a:t>
            </a:r>
            <a:r>
              <a:rPr lang="en-US" sz="2000" dirty="0" err="1">
                <a:solidFill>
                  <a:srgbClr val="FF0000"/>
                </a:solidFill>
              </a:rPr>
              <a:t>test_ds.map</a:t>
            </a:r>
            <a:r>
              <a:rPr lang="en-US" sz="2000" dirty="0">
                <a:solidFill>
                  <a:srgbClr val="FF0000"/>
                </a:solidFill>
              </a:rPr>
              <a:t>(lambda x, y: (</a:t>
            </a:r>
            <a:r>
              <a:rPr lang="en-US" sz="2000" dirty="0" err="1">
                <a:solidFill>
                  <a:srgbClr val="FF0000"/>
                </a:solidFill>
              </a:rPr>
              <a:t>text_vectorization</a:t>
            </a:r>
            <a:r>
              <a:rPr lang="en-US" sz="2000" dirty="0">
                <a:solidFill>
                  <a:srgbClr val="FF0000"/>
                </a:solidFill>
              </a:rPr>
              <a:t>(x), y))</a:t>
            </a:r>
          </a:p>
          <a:p>
            <a:pPr marL="0" indent="0">
              <a:buNone/>
            </a:pPr>
            <a:endParaRPr lang="en-US" sz="1200" dirty="0">
              <a:solidFill>
                <a:srgbClr val="FF0000"/>
              </a:solidFill>
            </a:endParaRPr>
          </a:p>
          <a:p>
            <a:r>
              <a:rPr lang="en-US" sz="2400" dirty="0"/>
              <a:t>The highlighted lines create the bag-of-words versions of the training, validation, and test sets.</a:t>
            </a:r>
          </a:p>
          <a:p>
            <a:pPr lvl="1"/>
            <a:r>
              <a:rPr lang="en-US" sz="2000" dirty="0"/>
              <a:t>The lambda function takes as arguments a pair of an input and a target.</a:t>
            </a:r>
          </a:p>
          <a:p>
            <a:r>
              <a:rPr lang="en-US" sz="2400" dirty="0"/>
              <a:t>The lambda function returns a new pair:</a:t>
            </a:r>
          </a:p>
          <a:p>
            <a:pPr lvl="1"/>
            <a:r>
              <a:rPr lang="en-US" sz="2000" dirty="0"/>
              <a:t>The input x is replaced by </a:t>
            </a:r>
            <a:r>
              <a:rPr lang="en-US" sz="2000" dirty="0" err="1"/>
              <a:t>text_vectorization</a:t>
            </a:r>
            <a:r>
              <a:rPr lang="en-US" sz="2000" dirty="0"/>
              <a:t>(x), which is a </a:t>
            </a:r>
            <a:r>
              <a:rPr lang="en-US" sz="2000" dirty="0" err="1"/>
              <a:t>BoW</a:t>
            </a:r>
            <a:r>
              <a:rPr lang="en-US" sz="2000" dirty="0"/>
              <a:t> vector.</a:t>
            </a:r>
          </a:p>
          <a:p>
            <a:pPr lvl="1"/>
            <a:r>
              <a:rPr lang="en-US" sz="2000" dirty="0"/>
              <a:t>The target y is kept without changes.</a:t>
            </a:r>
          </a:p>
        </p:txBody>
      </p:sp>
      <p:sp>
        <p:nvSpPr>
          <p:cNvPr id="4" name="Slide Number Placeholder 3"/>
          <p:cNvSpPr>
            <a:spLocks noGrp="1"/>
          </p:cNvSpPr>
          <p:nvPr>
            <p:ph type="sldNum" sz="quarter" idx="12"/>
          </p:nvPr>
        </p:nvSpPr>
        <p:spPr/>
        <p:txBody>
          <a:bodyPr/>
          <a:lstStyle/>
          <a:p>
            <a:fld id="{B6F15528-21DE-4FAA-801E-634DDDAF4B2B}" type="slidenum">
              <a:rPr lang="en-US" smtClean="0"/>
              <a:pPr/>
              <a:t>67</a:t>
            </a:fld>
            <a:endParaRPr lang="en-US" dirty="0"/>
          </a:p>
        </p:txBody>
      </p:sp>
    </p:spTree>
    <p:extLst>
      <p:ext uri="{BB962C8B-B14F-4D97-AF65-F5344CB8AC3E}">
        <p14:creationId xmlns:p14="http://schemas.microsoft.com/office/powerpoint/2010/main" val="93712235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Fully Connected Model</a:t>
            </a:r>
          </a:p>
        </p:txBody>
      </p:sp>
      <p:sp>
        <p:nvSpPr>
          <p:cNvPr id="3" name="Content Placeholder 2"/>
          <p:cNvSpPr>
            <a:spLocks noGrp="1"/>
          </p:cNvSpPr>
          <p:nvPr>
            <p:ph idx="1"/>
          </p:nvPr>
        </p:nvSpPr>
        <p:spPr/>
        <p:txBody>
          <a:bodyPr/>
          <a:lstStyle/>
          <a:p>
            <a:pPr marL="0" indent="0">
              <a:buNone/>
            </a:pPr>
            <a:r>
              <a:rPr lang="en-US" sz="2000" dirty="0" err="1"/>
              <a:t>max_tokens</a:t>
            </a:r>
            <a:r>
              <a:rPr lang="en-US" sz="2000" dirty="0"/>
              <a:t> = 20000</a:t>
            </a:r>
          </a:p>
          <a:p>
            <a:pPr marL="0" indent="0">
              <a:buNone/>
            </a:pPr>
            <a:r>
              <a:rPr lang="en-US" sz="2000" dirty="0"/>
              <a:t>model = </a:t>
            </a:r>
            <a:r>
              <a:rPr lang="en-US" sz="2000" dirty="0" err="1"/>
              <a:t>keras.Sequential</a:t>
            </a:r>
            <a:r>
              <a:rPr lang="en-US" sz="2000" dirty="0"/>
              <a:t>([</a:t>
            </a:r>
            <a:r>
              <a:rPr lang="en-US" sz="2000" dirty="0" err="1"/>
              <a:t>keras.Input</a:t>
            </a:r>
            <a:r>
              <a:rPr lang="en-US" sz="2000" dirty="0"/>
              <a:t>(shape=(</a:t>
            </a:r>
            <a:r>
              <a:rPr lang="en-US" sz="2000" dirty="0" err="1"/>
              <a:t>max_tokens</a:t>
            </a:r>
            <a:r>
              <a:rPr lang="en-US" sz="2000" dirty="0"/>
              <a:t>,)),</a:t>
            </a:r>
          </a:p>
          <a:p>
            <a:pPr marL="0" indent="0">
              <a:buNone/>
            </a:pPr>
            <a:r>
              <a:rPr lang="en-US" sz="2000" dirty="0"/>
              <a:t>                          </a:t>
            </a:r>
            <a:r>
              <a:rPr lang="en-US" sz="2000" dirty="0" err="1"/>
              <a:t>layers.Dense</a:t>
            </a:r>
            <a:r>
              <a:rPr lang="en-US" sz="2000" dirty="0"/>
              <a:t>(16, activation="</a:t>
            </a:r>
            <a:r>
              <a:rPr lang="en-US" sz="2000" dirty="0" err="1"/>
              <a:t>tanh</a:t>
            </a:r>
            <a:r>
              <a:rPr lang="en-US" sz="2000" dirty="0"/>
              <a:t>"), </a:t>
            </a:r>
          </a:p>
          <a:p>
            <a:pPr marL="0" indent="0">
              <a:buNone/>
            </a:pPr>
            <a:r>
              <a:rPr lang="en-US" sz="2000" dirty="0"/>
              <a:t>                          </a:t>
            </a:r>
            <a:r>
              <a:rPr lang="en-US" sz="2000" dirty="0" err="1"/>
              <a:t>layers.Dropout</a:t>
            </a:r>
            <a:r>
              <a:rPr lang="en-US" sz="2000" dirty="0"/>
              <a:t>(0.5),</a:t>
            </a:r>
          </a:p>
          <a:p>
            <a:pPr marL="0" indent="0">
              <a:buNone/>
            </a:pPr>
            <a:r>
              <a:rPr lang="en-US" sz="2000" dirty="0"/>
              <a:t>                          </a:t>
            </a:r>
            <a:r>
              <a:rPr lang="en-US" sz="2000" dirty="0" err="1"/>
              <a:t>layers.Dense</a:t>
            </a:r>
            <a:r>
              <a:rPr lang="en-US" sz="2000" dirty="0"/>
              <a:t>(1, activation="sigmoid")])</a:t>
            </a:r>
          </a:p>
          <a:p>
            <a:pPr marL="0" indent="0">
              <a:buNone/>
            </a:pPr>
            <a:endParaRPr lang="en-US" sz="800" dirty="0"/>
          </a:p>
          <a:p>
            <a:pPr marL="0" indent="0">
              <a:buNone/>
            </a:pPr>
            <a:r>
              <a:rPr lang="en-US" sz="2000" dirty="0" err="1"/>
              <a:t>model.compile</a:t>
            </a:r>
            <a:r>
              <a:rPr lang="en-US" sz="2000" dirty="0"/>
              <a:t>(optimizer="</a:t>
            </a:r>
            <a:r>
              <a:rPr lang="en-US" sz="2000" dirty="0" err="1"/>
              <a:t>rmsprop</a:t>
            </a:r>
            <a:r>
              <a:rPr lang="en-US" sz="2000" dirty="0"/>
              <a:t>", loss="</a:t>
            </a:r>
            <a:r>
              <a:rPr lang="en-US" sz="2000" dirty="0" err="1"/>
              <a:t>binary_crossentropy</a:t>
            </a:r>
            <a:r>
              <a:rPr lang="en-US" sz="2000" dirty="0"/>
              <a:t>", metrics=["accuracy"])</a:t>
            </a:r>
          </a:p>
          <a:p>
            <a:pPr marL="0" indent="0">
              <a:buNone/>
            </a:pPr>
            <a:endParaRPr lang="en-US" sz="800" dirty="0"/>
          </a:p>
          <a:p>
            <a:r>
              <a:rPr lang="en-US" sz="2400" dirty="0"/>
              <a:t>Now that we have converted all text objects to vectors, we can train and test a neural network model.</a:t>
            </a:r>
          </a:p>
          <a:p>
            <a:r>
              <a:rPr lang="en-US" sz="2400" dirty="0"/>
              <a:t>Note that the input is a bag-of-words vector, with 20,000 dimensions (using the 20,000 most frequent tokens).</a:t>
            </a:r>
          </a:p>
          <a:p>
            <a:r>
              <a:rPr lang="en-US" sz="2400" dirty="0"/>
              <a:t>As usual, there is room for several design choices.</a:t>
            </a:r>
          </a:p>
          <a:p>
            <a:pPr lvl="1"/>
            <a:r>
              <a:rPr lang="en-US" sz="2000" dirty="0"/>
              <a:t>Number and type of layers, activation functions, number of units…</a:t>
            </a:r>
          </a:p>
        </p:txBody>
      </p:sp>
      <p:sp>
        <p:nvSpPr>
          <p:cNvPr id="4" name="Slide Number Placeholder 3"/>
          <p:cNvSpPr>
            <a:spLocks noGrp="1"/>
          </p:cNvSpPr>
          <p:nvPr>
            <p:ph type="sldNum" sz="quarter" idx="12"/>
          </p:nvPr>
        </p:nvSpPr>
        <p:spPr/>
        <p:txBody>
          <a:bodyPr/>
          <a:lstStyle/>
          <a:p>
            <a:fld id="{B6F15528-21DE-4FAA-801E-634DDDAF4B2B}" type="slidenum">
              <a:rPr lang="en-US" smtClean="0"/>
              <a:pPr/>
              <a:t>68</a:t>
            </a:fld>
            <a:endParaRPr lang="en-US" dirty="0"/>
          </a:p>
        </p:txBody>
      </p:sp>
    </p:spTree>
    <p:extLst>
      <p:ext uri="{BB962C8B-B14F-4D97-AF65-F5344CB8AC3E}">
        <p14:creationId xmlns:p14="http://schemas.microsoft.com/office/powerpoint/2010/main" val="148695385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Fully Connected Model</a:t>
            </a:r>
          </a:p>
        </p:txBody>
      </p:sp>
      <p:sp>
        <p:nvSpPr>
          <p:cNvPr id="3" name="Content Placeholder 2"/>
          <p:cNvSpPr>
            <a:spLocks noGrp="1"/>
          </p:cNvSpPr>
          <p:nvPr>
            <p:ph idx="1"/>
          </p:nvPr>
        </p:nvSpPr>
        <p:spPr>
          <a:xfrm>
            <a:off x="381000" y="1447800"/>
            <a:ext cx="8305800" cy="4876800"/>
          </a:xfrm>
        </p:spPr>
        <p:txBody>
          <a:bodyPr/>
          <a:lstStyle/>
          <a:p>
            <a:pPr marL="0" indent="0">
              <a:buNone/>
            </a:pPr>
            <a:r>
              <a:rPr lang="en-US" sz="2000" dirty="0" err="1"/>
              <a:t>max_tokens</a:t>
            </a:r>
            <a:r>
              <a:rPr lang="en-US" sz="2000" dirty="0"/>
              <a:t> = 20000</a:t>
            </a:r>
          </a:p>
          <a:p>
            <a:pPr marL="0" indent="0">
              <a:buNone/>
            </a:pPr>
            <a:r>
              <a:rPr lang="en-US" sz="2000" dirty="0"/>
              <a:t>model = </a:t>
            </a:r>
            <a:r>
              <a:rPr lang="en-US" sz="2000" dirty="0" err="1"/>
              <a:t>keras.Sequential</a:t>
            </a:r>
            <a:r>
              <a:rPr lang="en-US" sz="2000" dirty="0"/>
              <a:t>([</a:t>
            </a:r>
            <a:r>
              <a:rPr lang="en-US" sz="2000" dirty="0" err="1"/>
              <a:t>keras.Input</a:t>
            </a:r>
            <a:r>
              <a:rPr lang="en-US" sz="2000" dirty="0"/>
              <a:t>(shape=(</a:t>
            </a:r>
            <a:r>
              <a:rPr lang="en-US" sz="2000" dirty="0" err="1"/>
              <a:t>max_tokens</a:t>
            </a:r>
            <a:r>
              <a:rPr lang="en-US" sz="2000" dirty="0"/>
              <a:t>,)),</a:t>
            </a:r>
          </a:p>
          <a:p>
            <a:pPr marL="0" indent="0">
              <a:buNone/>
            </a:pPr>
            <a:r>
              <a:rPr lang="en-US" sz="2000" dirty="0"/>
              <a:t>                          </a:t>
            </a:r>
            <a:r>
              <a:rPr lang="en-US" sz="2000" dirty="0" err="1"/>
              <a:t>layers.Dense</a:t>
            </a:r>
            <a:r>
              <a:rPr lang="en-US" sz="2000" dirty="0"/>
              <a:t>(16, activation="</a:t>
            </a:r>
            <a:r>
              <a:rPr lang="en-US" sz="2000" dirty="0" err="1"/>
              <a:t>tanh</a:t>
            </a:r>
            <a:r>
              <a:rPr lang="en-US" sz="2000" dirty="0"/>
              <a:t>"), </a:t>
            </a:r>
          </a:p>
          <a:p>
            <a:pPr marL="0" indent="0">
              <a:buNone/>
            </a:pPr>
            <a:r>
              <a:rPr lang="en-US" sz="2000" dirty="0"/>
              <a:t>                          </a:t>
            </a:r>
            <a:r>
              <a:rPr lang="en-US" sz="2000" dirty="0" err="1"/>
              <a:t>layers.Dropout</a:t>
            </a:r>
            <a:r>
              <a:rPr lang="en-US" sz="2000" dirty="0"/>
              <a:t>(0.5),</a:t>
            </a:r>
          </a:p>
          <a:p>
            <a:pPr marL="0" indent="0">
              <a:buNone/>
            </a:pPr>
            <a:r>
              <a:rPr lang="en-US" sz="2000" dirty="0"/>
              <a:t>                          </a:t>
            </a:r>
            <a:r>
              <a:rPr lang="en-US" sz="2000" dirty="0" err="1"/>
              <a:t>layers.Dense</a:t>
            </a:r>
            <a:r>
              <a:rPr lang="en-US" sz="2000" dirty="0"/>
              <a:t>(1, activation="</a:t>
            </a:r>
            <a:r>
              <a:rPr lang="en-US" sz="2000" dirty="0">
                <a:solidFill>
                  <a:srgbClr val="FF0000"/>
                </a:solidFill>
              </a:rPr>
              <a:t>sigmoid</a:t>
            </a:r>
            <a:r>
              <a:rPr lang="en-US" sz="2000" dirty="0"/>
              <a:t>")])</a:t>
            </a:r>
          </a:p>
          <a:p>
            <a:pPr marL="0" indent="0">
              <a:buNone/>
            </a:pPr>
            <a:endParaRPr lang="en-US" sz="800" dirty="0"/>
          </a:p>
          <a:p>
            <a:pPr marL="0" indent="0">
              <a:buNone/>
            </a:pPr>
            <a:r>
              <a:rPr lang="en-US" sz="2000" dirty="0" err="1"/>
              <a:t>model.compile</a:t>
            </a:r>
            <a:r>
              <a:rPr lang="en-US" sz="2000" dirty="0"/>
              <a:t>(optimizer="</a:t>
            </a:r>
            <a:r>
              <a:rPr lang="en-US" sz="2000" dirty="0" err="1"/>
              <a:t>rmsprop</a:t>
            </a:r>
            <a:r>
              <a:rPr lang="en-US" sz="2000" dirty="0"/>
              <a:t>", loss="</a:t>
            </a:r>
            <a:r>
              <a:rPr lang="en-US" sz="2000" dirty="0" err="1">
                <a:solidFill>
                  <a:srgbClr val="FF0000"/>
                </a:solidFill>
              </a:rPr>
              <a:t>binary_crossentropy</a:t>
            </a:r>
            <a:r>
              <a:rPr lang="en-US" sz="2000" dirty="0"/>
              <a:t>", metrics=["accuracy"])</a:t>
            </a:r>
          </a:p>
          <a:p>
            <a:pPr marL="0" indent="0">
              <a:buNone/>
            </a:pPr>
            <a:endParaRPr lang="en-US" sz="800" dirty="0"/>
          </a:p>
          <a:p>
            <a:r>
              <a:rPr lang="en-US" sz="2400" dirty="0"/>
              <a:t>The output unit uses the sigmoid function for activation.</a:t>
            </a:r>
          </a:p>
          <a:p>
            <a:pPr lvl="1"/>
            <a:r>
              <a:rPr lang="en-US" sz="2000" dirty="0"/>
              <a:t>The output value can be seen as the probability of class “</a:t>
            </a:r>
            <a:r>
              <a:rPr lang="en-US" sz="2000" dirty="0" err="1"/>
              <a:t>pos</a:t>
            </a:r>
            <a:r>
              <a:rPr lang="en-US" sz="2000" dirty="0"/>
              <a:t>”.</a:t>
            </a:r>
          </a:p>
          <a:p>
            <a:pPr lvl="1"/>
            <a:r>
              <a:rPr lang="en-US" sz="2000" dirty="0"/>
              <a:t>Then, 1 – the output value is the probability of class “</a:t>
            </a:r>
            <a:r>
              <a:rPr lang="en-US" sz="2000" dirty="0" err="1"/>
              <a:t>neg</a:t>
            </a:r>
            <a:r>
              <a:rPr lang="en-US" sz="2000" dirty="0"/>
              <a:t>”.</a:t>
            </a:r>
          </a:p>
          <a:p>
            <a:r>
              <a:rPr lang="en-US" sz="2400" dirty="0"/>
              <a:t>This is a simpler alternative to the general approach of:</a:t>
            </a:r>
          </a:p>
          <a:p>
            <a:pPr lvl="1"/>
            <a:r>
              <a:rPr lang="en-US" sz="2000" dirty="0"/>
              <a:t>Having two output units (as many as the number of classes).</a:t>
            </a:r>
          </a:p>
          <a:p>
            <a:pPr lvl="1"/>
            <a:r>
              <a:rPr lang="en-US" sz="2000" dirty="0"/>
              <a:t>Using the </a:t>
            </a:r>
            <a:r>
              <a:rPr lang="en-US" sz="2000" dirty="0" err="1"/>
              <a:t>softmax</a:t>
            </a:r>
            <a:r>
              <a:rPr lang="en-US" sz="2000" dirty="0"/>
              <a:t> activation function.</a:t>
            </a:r>
          </a:p>
        </p:txBody>
      </p:sp>
      <p:sp>
        <p:nvSpPr>
          <p:cNvPr id="4" name="Slide Number Placeholder 3"/>
          <p:cNvSpPr>
            <a:spLocks noGrp="1"/>
          </p:cNvSpPr>
          <p:nvPr>
            <p:ph type="sldNum" sz="quarter" idx="12"/>
          </p:nvPr>
        </p:nvSpPr>
        <p:spPr/>
        <p:txBody>
          <a:bodyPr/>
          <a:lstStyle/>
          <a:p>
            <a:fld id="{B6F15528-21DE-4FAA-801E-634DDDAF4B2B}" type="slidenum">
              <a:rPr lang="en-US" smtClean="0"/>
              <a:pPr/>
              <a:t>69</a:t>
            </a:fld>
            <a:endParaRPr lang="en-US" dirty="0"/>
          </a:p>
        </p:txBody>
      </p:sp>
    </p:spTree>
    <p:extLst>
      <p:ext uri="{BB962C8B-B14F-4D97-AF65-F5344CB8AC3E}">
        <p14:creationId xmlns:p14="http://schemas.microsoft.com/office/powerpoint/2010/main" val="38702600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Steps in Text Vectorization</a:t>
            </a:r>
          </a:p>
        </p:txBody>
      </p:sp>
      <p:sp>
        <p:nvSpPr>
          <p:cNvPr id="3" name="Content Placeholder 2"/>
          <p:cNvSpPr>
            <a:spLocks noGrp="1"/>
          </p:cNvSpPr>
          <p:nvPr>
            <p:ph idx="1"/>
          </p:nvPr>
        </p:nvSpPr>
        <p:spPr/>
        <p:txBody>
          <a:bodyPr/>
          <a:lstStyle/>
          <a:p>
            <a:r>
              <a:rPr lang="en-US" dirty="0"/>
              <a:t>Text standardization.</a:t>
            </a:r>
          </a:p>
          <a:p>
            <a:pPr lvl="1"/>
            <a:r>
              <a:rPr lang="en-US" dirty="0"/>
              <a:t>Removing variability of words, using manual rules such as converting upper case to lower case, removing punctuation symbols, etc.</a:t>
            </a:r>
          </a:p>
          <a:p>
            <a:r>
              <a:rPr lang="en-US" dirty="0"/>
              <a:t>Text tokenization.</a:t>
            </a:r>
          </a:p>
          <a:p>
            <a:pPr lvl="1"/>
            <a:r>
              <a:rPr lang="en-US" dirty="0"/>
              <a:t>Converting the text into a sequence of distinct tokens.</a:t>
            </a:r>
          </a:p>
          <a:p>
            <a:pPr lvl="1"/>
            <a:r>
              <a:rPr lang="en-US" dirty="0"/>
              <a:t>We get to choose if each token is a character, a part of a word, a word, or a sequence of multiple words.</a:t>
            </a:r>
          </a:p>
          <a:p>
            <a:r>
              <a:rPr lang="en-US" dirty="0"/>
              <a:t>Vocabulary indexing.</a:t>
            </a:r>
          </a:p>
          <a:p>
            <a:pPr lvl="1"/>
            <a:r>
              <a:rPr lang="en-US" dirty="0"/>
              <a:t>Mapping each token to an integer.</a:t>
            </a:r>
          </a:p>
          <a:p>
            <a:r>
              <a:rPr lang="en-US" dirty="0"/>
              <a:t>We will see each step in more detail.</a:t>
            </a:r>
          </a:p>
        </p:txBody>
      </p:sp>
      <p:sp>
        <p:nvSpPr>
          <p:cNvPr id="4" name="Slide Number Placeholder 3"/>
          <p:cNvSpPr>
            <a:spLocks noGrp="1"/>
          </p:cNvSpPr>
          <p:nvPr>
            <p:ph type="sldNum" sz="quarter" idx="12"/>
          </p:nvPr>
        </p:nvSpPr>
        <p:spPr/>
        <p:txBody>
          <a:bodyPr/>
          <a:lstStyle/>
          <a:p>
            <a:fld id="{B6F15528-21DE-4FAA-801E-634DDDAF4B2B}" type="slidenum">
              <a:rPr lang="en-US" smtClean="0"/>
              <a:pPr/>
              <a:t>7</a:t>
            </a:fld>
            <a:endParaRPr lang="en-US" dirty="0"/>
          </a:p>
        </p:txBody>
      </p:sp>
    </p:spTree>
    <p:extLst>
      <p:ext uri="{BB962C8B-B14F-4D97-AF65-F5344CB8AC3E}">
        <p14:creationId xmlns:p14="http://schemas.microsoft.com/office/powerpoint/2010/main" val="52168070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Fully Connected Model</a:t>
            </a:r>
          </a:p>
        </p:txBody>
      </p:sp>
      <p:sp>
        <p:nvSpPr>
          <p:cNvPr id="3" name="Content Placeholder 2"/>
          <p:cNvSpPr>
            <a:spLocks noGrp="1"/>
          </p:cNvSpPr>
          <p:nvPr>
            <p:ph idx="1"/>
          </p:nvPr>
        </p:nvSpPr>
        <p:spPr/>
        <p:txBody>
          <a:bodyPr/>
          <a:lstStyle/>
          <a:p>
            <a:pPr marL="0" indent="0">
              <a:buNone/>
            </a:pPr>
            <a:r>
              <a:rPr lang="en-US" sz="2000" dirty="0" err="1"/>
              <a:t>max_tokens</a:t>
            </a:r>
            <a:r>
              <a:rPr lang="en-US" sz="2000" dirty="0"/>
              <a:t> = 20000</a:t>
            </a:r>
          </a:p>
          <a:p>
            <a:pPr marL="0" indent="0">
              <a:buNone/>
            </a:pPr>
            <a:r>
              <a:rPr lang="en-US" sz="2000" dirty="0"/>
              <a:t>model = </a:t>
            </a:r>
            <a:r>
              <a:rPr lang="en-US" sz="2000" dirty="0" err="1"/>
              <a:t>keras.Sequential</a:t>
            </a:r>
            <a:r>
              <a:rPr lang="en-US" sz="2000" dirty="0"/>
              <a:t>([</a:t>
            </a:r>
            <a:r>
              <a:rPr lang="en-US" sz="2000" dirty="0" err="1"/>
              <a:t>keras.Input</a:t>
            </a:r>
            <a:r>
              <a:rPr lang="en-US" sz="2000" dirty="0"/>
              <a:t>(shape=(</a:t>
            </a:r>
            <a:r>
              <a:rPr lang="en-US" sz="2000" dirty="0" err="1"/>
              <a:t>max_tokens</a:t>
            </a:r>
            <a:r>
              <a:rPr lang="en-US" sz="2000" dirty="0"/>
              <a:t>,)),</a:t>
            </a:r>
          </a:p>
          <a:p>
            <a:pPr marL="0" indent="0">
              <a:buNone/>
            </a:pPr>
            <a:r>
              <a:rPr lang="en-US" sz="2000" dirty="0"/>
              <a:t>                          </a:t>
            </a:r>
            <a:r>
              <a:rPr lang="en-US" sz="2000" dirty="0" err="1"/>
              <a:t>layers.Dense</a:t>
            </a:r>
            <a:r>
              <a:rPr lang="en-US" sz="2000" dirty="0"/>
              <a:t>(16, activation="</a:t>
            </a:r>
            <a:r>
              <a:rPr lang="en-US" sz="2000" dirty="0" err="1"/>
              <a:t>tanh</a:t>
            </a:r>
            <a:r>
              <a:rPr lang="en-US" sz="2000" dirty="0"/>
              <a:t>"), </a:t>
            </a:r>
          </a:p>
          <a:p>
            <a:pPr marL="0" indent="0">
              <a:buNone/>
            </a:pPr>
            <a:r>
              <a:rPr lang="en-US" sz="2000" dirty="0"/>
              <a:t>                          </a:t>
            </a:r>
            <a:r>
              <a:rPr lang="en-US" sz="2000" dirty="0" err="1"/>
              <a:t>layers.Dropout</a:t>
            </a:r>
            <a:r>
              <a:rPr lang="en-US" sz="2000" dirty="0"/>
              <a:t>(0.5),</a:t>
            </a:r>
          </a:p>
          <a:p>
            <a:pPr marL="0" indent="0">
              <a:buNone/>
            </a:pPr>
            <a:r>
              <a:rPr lang="en-US" sz="2000" dirty="0"/>
              <a:t>                          </a:t>
            </a:r>
            <a:r>
              <a:rPr lang="en-US" sz="2000" dirty="0" err="1"/>
              <a:t>layers.Dense</a:t>
            </a:r>
            <a:r>
              <a:rPr lang="en-US" sz="2000" dirty="0"/>
              <a:t>(1, activation="</a:t>
            </a:r>
            <a:r>
              <a:rPr lang="en-US" sz="2000" dirty="0">
                <a:solidFill>
                  <a:srgbClr val="FF0000"/>
                </a:solidFill>
              </a:rPr>
              <a:t>sigmoid</a:t>
            </a:r>
            <a:r>
              <a:rPr lang="en-US" sz="2000" dirty="0"/>
              <a:t>")])</a:t>
            </a:r>
          </a:p>
          <a:p>
            <a:pPr marL="0" indent="0">
              <a:buNone/>
            </a:pPr>
            <a:endParaRPr lang="en-US" sz="800" dirty="0"/>
          </a:p>
          <a:p>
            <a:pPr marL="0" indent="0">
              <a:buNone/>
            </a:pPr>
            <a:r>
              <a:rPr lang="en-US" sz="2000" dirty="0" err="1"/>
              <a:t>model.compile</a:t>
            </a:r>
            <a:r>
              <a:rPr lang="en-US" sz="2000" dirty="0"/>
              <a:t>(optimizer="</a:t>
            </a:r>
            <a:r>
              <a:rPr lang="en-US" sz="2000" dirty="0" err="1"/>
              <a:t>rmsprop</a:t>
            </a:r>
            <a:r>
              <a:rPr lang="en-US" sz="2000" dirty="0"/>
              <a:t>", loss="</a:t>
            </a:r>
            <a:r>
              <a:rPr lang="en-US" sz="2000" dirty="0" err="1">
                <a:solidFill>
                  <a:srgbClr val="FF0000"/>
                </a:solidFill>
              </a:rPr>
              <a:t>binary_crossentropy</a:t>
            </a:r>
            <a:r>
              <a:rPr lang="en-US" sz="2000" dirty="0"/>
              <a:t>", metrics=["accuracy"])</a:t>
            </a:r>
          </a:p>
          <a:p>
            <a:pPr marL="0" indent="0">
              <a:buNone/>
            </a:pPr>
            <a:endParaRPr lang="en-US" sz="800" dirty="0"/>
          </a:p>
          <a:p>
            <a:r>
              <a:rPr lang="en-US" sz="2400" dirty="0"/>
              <a:t>The loss function is "</a:t>
            </a:r>
            <a:r>
              <a:rPr lang="en-US" sz="2400" dirty="0" err="1"/>
              <a:t>binary_crossentropy</a:t>
            </a:r>
            <a:r>
              <a:rPr lang="en-US" sz="2400" dirty="0"/>
              <a:t>". </a:t>
            </a:r>
          </a:p>
          <a:p>
            <a:r>
              <a:rPr lang="en-US" sz="2400" dirty="0"/>
              <a:t>This is still the same cross-entropy function, but it is adapted to be computed based on a single output.</a:t>
            </a:r>
          </a:p>
          <a:p>
            <a:pPr lvl="1"/>
            <a:r>
              <a:rPr lang="en-US" sz="2000" dirty="0"/>
              <a:t>As we saw in the previous slide, the output value is used as the probability of class “</a:t>
            </a:r>
            <a:r>
              <a:rPr lang="en-US" sz="2000" dirty="0" err="1"/>
              <a:t>pos</a:t>
            </a:r>
            <a:r>
              <a:rPr lang="en-US" sz="2000" dirty="0"/>
              <a:t>”, and 1 – the output value is used the probability of class “</a:t>
            </a:r>
            <a:r>
              <a:rPr lang="en-US" sz="2000" dirty="0" err="1"/>
              <a:t>neg</a:t>
            </a:r>
            <a:r>
              <a:rPr lang="en-US" sz="2000" dirty="0"/>
              <a:t>”.</a:t>
            </a:r>
          </a:p>
          <a:p>
            <a:pPr lvl="1"/>
            <a:endParaRPr lang="en-US" sz="20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70</a:t>
            </a:fld>
            <a:endParaRPr lang="en-US" dirty="0"/>
          </a:p>
        </p:txBody>
      </p:sp>
    </p:spTree>
    <p:extLst>
      <p:ext uri="{BB962C8B-B14F-4D97-AF65-F5344CB8AC3E}">
        <p14:creationId xmlns:p14="http://schemas.microsoft.com/office/powerpoint/2010/main" val="264702024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Using a Fully Connected Model</a:t>
            </a:r>
          </a:p>
        </p:txBody>
      </p:sp>
      <p:sp>
        <p:nvSpPr>
          <p:cNvPr id="3" name="Content Placeholder 2"/>
          <p:cNvSpPr>
            <a:spLocks noGrp="1"/>
          </p:cNvSpPr>
          <p:nvPr>
            <p:ph idx="1"/>
          </p:nvPr>
        </p:nvSpPr>
        <p:spPr/>
        <p:txBody>
          <a:bodyPr/>
          <a:lstStyle/>
          <a:p>
            <a:pPr marL="0" indent="0">
              <a:buNone/>
            </a:pPr>
            <a:r>
              <a:rPr lang="en-US" sz="2000" dirty="0"/>
              <a:t>callbacks = [</a:t>
            </a:r>
            <a:r>
              <a:rPr lang="en-US" sz="2000" dirty="0" err="1"/>
              <a:t>keras.callbacks.ModelCheckpoint</a:t>
            </a:r>
            <a:r>
              <a:rPr lang="en-US" sz="2000" dirty="0"/>
              <a:t>("binary_1gram.keras",</a:t>
            </a:r>
          </a:p>
          <a:p>
            <a:pPr marL="0" indent="0">
              <a:buNone/>
            </a:pPr>
            <a:r>
              <a:rPr lang="en-US" sz="2000" dirty="0"/>
              <a:t>                                             </a:t>
            </a:r>
            <a:r>
              <a:rPr lang="en-US" sz="2000" dirty="0" err="1"/>
              <a:t>save_best_only</a:t>
            </a:r>
            <a:r>
              <a:rPr lang="en-US" sz="2000" dirty="0"/>
              <a:t>=True)]</a:t>
            </a:r>
          </a:p>
          <a:p>
            <a:pPr marL="0" indent="0">
              <a:buNone/>
            </a:pPr>
            <a:r>
              <a:rPr lang="en-US" sz="2000" dirty="0" err="1"/>
              <a:t>model.fit</a:t>
            </a:r>
            <a:r>
              <a:rPr lang="en-US" sz="2000" dirty="0"/>
              <a:t>(</a:t>
            </a:r>
            <a:r>
              <a:rPr lang="en-US" sz="2000" dirty="0">
                <a:solidFill>
                  <a:srgbClr val="FF0000"/>
                </a:solidFill>
              </a:rPr>
              <a:t>binary_1gram_train_ds</a:t>
            </a:r>
            <a:r>
              <a:rPr lang="en-US" sz="2000" dirty="0"/>
              <a:t>, </a:t>
            </a:r>
            <a:r>
              <a:rPr lang="en-US" sz="2000" dirty="0" err="1"/>
              <a:t>validation_data</a:t>
            </a:r>
            <a:r>
              <a:rPr lang="en-US" sz="2000" dirty="0"/>
              <a:t>=</a:t>
            </a:r>
            <a:r>
              <a:rPr lang="en-US" sz="2000" dirty="0">
                <a:solidFill>
                  <a:srgbClr val="FF0000"/>
                </a:solidFill>
              </a:rPr>
              <a:t>binary_1gram_val_ds</a:t>
            </a:r>
            <a:r>
              <a:rPr lang="en-US" sz="2000" dirty="0"/>
              <a:t>,</a:t>
            </a:r>
          </a:p>
          <a:p>
            <a:pPr marL="0" indent="0">
              <a:buNone/>
            </a:pPr>
            <a:r>
              <a:rPr lang="en-US" sz="2000" dirty="0"/>
              <a:t>                  epochs=10, callbacks=callbacks)</a:t>
            </a:r>
          </a:p>
          <a:p>
            <a:pPr marL="0" indent="0">
              <a:buNone/>
            </a:pPr>
            <a:endParaRPr lang="en-US" sz="1200" dirty="0"/>
          </a:p>
          <a:p>
            <a:pPr marL="0" indent="0">
              <a:buNone/>
            </a:pPr>
            <a:r>
              <a:rPr lang="en-US" sz="2000" dirty="0"/>
              <a:t>model = </a:t>
            </a:r>
            <a:r>
              <a:rPr lang="en-US" sz="2000" dirty="0" err="1"/>
              <a:t>keras.models.load_model</a:t>
            </a:r>
            <a:r>
              <a:rPr lang="en-US" sz="2000" dirty="0"/>
              <a:t>("binary_1gram.keras")</a:t>
            </a:r>
          </a:p>
          <a:p>
            <a:pPr marL="0" indent="0">
              <a:buNone/>
            </a:pPr>
            <a:r>
              <a:rPr lang="en-US" sz="2000" dirty="0"/>
              <a:t>(</a:t>
            </a:r>
            <a:r>
              <a:rPr lang="en-US" sz="2000" dirty="0" err="1"/>
              <a:t>test_loss</a:t>
            </a:r>
            <a:r>
              <a:rPr lang="en-US" sz="2000" dirty="0"/>
              <a:t>, </a:t>
            </a:r>
            <a:r>
              <a:rPr lang="en-US" sz="2000" dirty="0" err="1"/>
              <a:t>test_acc</a:t>
            </a:r>
            <a:r>
              <a:rPr lang="en-US" sz="2000" dirty="0"/>
              <a:t>) = </a:t>
            </a:r>
            <a:r>
              <a:rPr lang="en-US" sz="2000" dirty="0" err="1"/>
              <a:t>model.evaluate</a:t>
            </a:r>
            <a:r>
              <a:rPr lang="en-US" sz="2000" dirty="0"/>
              <a:t>(</a:t>
            </a:r>
            <a:r>
              <a:rPr lang="en-US" sz="2000" dirty="0">
                <a:solidFill>
                  <a:srgbClr val="FF0000"/>
                </a:solidFill>
              </a:rPr>
              <a:t>binary_1gram_test_ds</a:t>
            </a:r>
            <a:r>
              <a:rPr lang="en-US" sz="2000" dirty="0"/>
              <a:t>)</a:t>
            </a:r>
          </a:p>
          <a:p>
            <a:pPr marL="0" indent="0">
              <a:buNone/>
            </a:pPr>
            <a:r>
              <a:rPr lang="en-US" sz="2000" dirty="0"/>
              <a:t>print("Test accuracy: %.2f%%" % (</a:t>
            </a:r>
            <a:r>
              <a:rPr lang="en-US" sz="2000" dirty="0" err="1"/>
              <a:t>test_acc</a:t>
            </a:r>
            <a:r>
              <a:rPr lang="en-US" sz="2000" dirty="0"/>
              <a:t>*100))</a:t>
            </a:r>
          </a:p>
          <a:p>
            <a:pPr marL="0" indent="0">
              <a:buNone/>
            </a:pPr>
            <a:endParaRPr lang="en-US" sz="1200" dirty="0"/>
          </a:p>
          <a:p>
            <a:r>
              <a:rPr lang="en-US" sz="2400" dirty="0"/>
              <a:t>This code trains and tests the network.</a:t>
            </a:r>
          </a:p>
          <a:p>
            <a:r>
              <a:rPr lang="en-US" sz="2400" dirty="0"/>
              <a:t>Note the use of the </a:t>
            </a:r>
            <a:r>
              <a:rPr lang="en-US" sz="2400" dirty="0" err="1"/>
              <a:t>BatchDataset</a:t>
            </a:r>
            <a:r>
              <a:rPr lang="en-US" sz="2400" dirty="0"/>
              <a:t> objects as arguments in </a:t>
            </a:r>
            <a:r>
              <a:rPr lang="en-US" sz="2400" b="1" dirty="0" err="1"/>
              <a:t>model.fit</a:t>
            </a:r>
            <a:r>
              <a:rPr lang="en-US" sz="2400" dirty="0"/>
              <a:t> and </a:t>
            </a:r>
            <a:r>
              <a:rPr lang="en-US" sz="2400" b="1" dirty="0" err="1"/>
              <a:t>model.evaluate</a:t>
            </a:r>
            <a:r>
              <a:rPr lang="en-US" sz="2400" dirty="0"/>
              <a:t>.</a:t>
            </a:r>
          </a:p>
        </p:txBody>
      </p:sp>
      <p:sp>
        <p:nvSpPr>
          <p:cNvPr id="4" name="Slide Number Placeholder 3"/>
          <p:cNvSpPr>
            <a:spLocks noGrp="1"/>
          </p:cNvSpPr>
          <p:nvPr>
            <p:ph type="sldNum" sz="quarter" idx="12"/>
          </p:nvPr>
        </p:nvSpPr>
        <p:spPr/>
        <p:txBody>
          <a:bodyPr/>
          <a:lstStyle/>
          <a:p>
            <a:fld id="{B6F15528-21DE-4FAA-801E-634DDDAF4B2B}" type="slidenum">
              <a:rPr lang="en-US" smtClean="0"/>
              <a:pPr/>
              <a:t>71</a:t>
            </a:fld>
            <a:endParaRPr lang="en-US" dirty="0"/>
          </a:p>
        </p:txBody>
      </p:sp>
      <p:sp>
        <p:nvSpPr>
          <p:cNvPr id="5" name="TextBox 4"/>
          <p:cNvSpPr txBox="1"/>
          <p:nvPr/>
        </p:nvSpPr>
        <p:spPr>
          <a:xfrm>
            <a:off x="914400" y="5813048"/>
            <a:ext cx="3505200" cy="892552"/>
          </a:xfrm>
          <a:prstGeom prst="rect">
            <a:avLst/>
          </a:prstGeom>
          <a:solidFill>
            <a:srgbClr val="FFFF00"/>
          </a:solidFill>
          <a:ln w="25400">
            <a:solidFill>
              <a:schemeClr val="accent1">
                <a:shade val="50000"/>
              </a:schemeClr>
            </a:solidFill>
          </a:ln>
        </p:spPr>
        <p:txBody>
          <a:bodyPr wrap="square" rtlCol="0">
            <a:spAutoFit/>
          </a:bodyPr>
          <a:lstStyle/>
          <a:p>
            <a:r>
              <a:rPr lang="en-US" sz="2000" dirty="0"/>
              <a:t>Output:</a:t>
            </a:r>
          </a:p>
          <a:p>
            <a:endParaRPr lang="en-US" sz="1200" b="1" dirty="0">
              <a:latin typeface="Courier New" panose="02070309020205020404" pitchFamily="49" charset="0"/>
              <a:cs typeface="Courier New" panose="02070309020205020404" pitchFamily="49" charset="0"/>
            </a:endParaRPr>
          </a:p>
          <a:p>
            <a:r>
              <a:rPr lang="en-US" sz="2000" b="1" dirty="0">
                <a:latin typeface="Courier New" panose="02070309020205020404" pitchFamily="49" charset="0"/>
                <a:cs typeface="Courier New" panose="02070309020205020404" pitchFamily="49" charset="0"/>
              </a:rPr>
              <a:t>Test accuracy: 88.62%</a:t>
            </a:r>
          </a:p>
        </p:txBody>
      </p:sp>
    </p:spTree>
    <p:extLst>
      <p:ext uri="{BB962C8B-B14F-4D97-AF65-F5344CB8AC3E}">
        <p14:creationId xmlns:p14="http://schemas.microsoft.com/office/powerpoint/2010/main" val="140547944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Using a Fully Connected Model</a:t>
            </a:r>
          </a:p>
        </p:txBody>
      </p:sp>
      <p:sp>
        <p:nvSpPr>
          <p:cNvPr id="3" name="Content Placeholder 2"/>
          <p:cNvSpPr>
            <a:spLocks noGrp="1"/>
          </p:cNvSpPr>
          <p:nvPr>
            <p:ph idx="1"/>
          </p:nvPr>
        </p:nvSpPr>
        <p:spPr/>
        <p:txBody>
          <a:bodyPr/>
          <a:lstStyle/>
          <a:p>
            <a:pPr marL="0" indent="0">
              <a:buNone/>
            </a:pPr>
            <a:r>
              <a:rPr lang="en-US" sz="2000" dirty="0"/>
              <a:t>callbacks = [</a:t>
            </a:r>
            <a:r>
              <a:rPr lang="en-US" sz="2000" dirty="0" err="1"/>
              <a:t>keras.callbacks.ModelCheckpoint</a:t>
            </a:r>
            <a:r>
              <a:rPr lang="en-US" sz="2000" dirty="0"/>
              <a:t>("binary_1gram.keras",</a:t>
            </a:r>
          </a:p>
          <a:p>
            <a:pPr marL="0" indent="0">
              <a:buNone/>
            </a:pPr>
            <a:r>
              <a:rPr lang="en-US" sz="2000" dirty="0"/>
              <a:t>                                             </a:t>
            </a:r>
            <a:r>
              <a:rPr lang="en-US" sz="2000" dirty="0" err="1"/>
              <a:t>save_best_only</a:t>
            </a:r>
            <a:r>
              <a:rPr lang="en-US" sz="2000" dirty="0"/>
              <a:t>=True)]</a:t>
            </a:r>
          </a:p>
          <a:p>
            <a:pPr marL="0" indent="0">
              <a:buNone/>
            </a:pPr>
            <a:r>
              <a:rPr lang="en-US" sz="2000" dirty="0" err="1"/>
              <a:t>model.fit</a:t>
            </a:r>
            <a:r>
              <a:rPr lang="en-US" sz="2000" dirty="0"/>
              <a:t>(</a:t>
            </a:r>
            <a:r>
              <a:rPr lang="en-US" sz="2000" dirty="0">
                <a:solidFill>
                  <a:srgbClr val="FF0000"/>
                </a:solidFill>
              </a:rPr>
              <a:t>binary_1gram_train_ds</a:t>
            </a:r>
            <a:r>
              <a:rPr lang="en-US" sz="2000" dirty="0"/>
              <a:t>, </a:t>
            </a:r>
            <a:r>
              <a:rPr lang="en-US" sz="2000" dirty="0" err="1"/>
              <a:t>validation_data</a:t>
            </a:r>
            <a:r>
              <a:rPr lang="en-US" sz="2000" dirty="0"/>
              <a:t>=</a:t>
            </a:r>
            <a:r>
              <a:rPr lang="en-US" sz="2000" dirty="0">
                <a:solidFill>
                  <a:srgbClr val="FF0000"/>
                </a:solidFill>
              </a:rPr>
              <a:t>binary_1gram_val_ds</a:t>
            </a:r>
            <a:r>
              <a:rPr lang="en-US" sz="2000" dirty="0"/>
              <a:t>,</a:t>
            </a:r>
          </a:p>
          <a:p>
            <a:pPr marL="0" indent="0">
              <a:buNone/>
            </a:pPr>
            <a:r>
              <a:rPr lang="en-US" sz="2000" dirty="0"/>
              <a:t>                  epochs=10, callbacks=callbacks)</a:t>
            </a:r>
          </a:p>
          <a:p>
            <a:pPr marL="0" indent="0">
              <a:buNone/>
            </a:pPr>
            <a:endParaRPr lang="en-US" sz="1200" dirty="0"/>
          </a:p>
          <a:p>
            <a:pPr marL="0" indent="0">
              <a:buNone/>
            </a:pPr>
            <a:r>
              <a:rPr lang="en-US" sz="2000" dirty="0"/>
              <a:t>model = </a:t>
            </a:r>
            <a:r>
              <a:rPr lang="en-US" sz="2000" dirty="0" err="1"/>
              <a:t>keras.models.load_model</a:t>
            </a:r>
            <a:r>
              <a:rPr lang="en-US" sz="2000" dirty="0"/>
              <a:t>("binary_1gram.keras")</a:t>
            </a:r>
          </a:p>
          <a:p>
            <a:pPr marL="0" indent="0">
              <a:buNone/>
            </a:pPr>
            <a:r>
              <a:rPr lang="en-US" sz="2000" dirty="0"/>
              <a:t>(</a:t>
            </a:r>
            <a:r>
              <a:rPr lang="en-US" sz="2000" dirty="0" err="1"/>
              <a:t>test_loss</a:t>
            </a:r>
            <a:r>
              <a:rPr lang="en-US" sz="2000" dirty="0"/>
              <a:t>, </a:t>
            </a:r>
            <a:r>
              <a:rPr lang="en-US" sz="2000" dirty="0" err="1"/>
              <a:t>test_acc</a:t>
            </a:r>
            <a:r>
              <a:rPr lang="en-US" sz="2000" dirty="0"/>
              <a:t>) = </a:t>
            </a:r>
            <a:r>
              <a:rPr lang="en-US" sz="2000" dirty="0" err="1"/>
              <a:t>model.evaluate</a:t>
            </a:r>
            <a:r>
              <a:rPr lang="en-US" sz="2000" dirty="0"/>
              <a:t>(</a:t>
            </a:r>
            <a:r>
              <a:rPr lang="en-US" sz="2000" dirty="0">
                <a:solidFill>
                  <a:srgbClr val="FF0000"/>
                </a:solidFill>
              </a:rPr>
              <a:t>binary_1gram_test_ds</a:t>
            </a:r>
            <a:r>
              <a:rPr lang="en-US" sz="2000" dirty="0"/>
              <a:t>)</a:t>
            </a:r>
          </a:p>
          <a:p>
            <a:pPr marL="0" indent="0">
              <a:buNone/>
            </a:pPr>
            <a:r>
              <a:rPr lang="en-US" sz="2000" dirty="0"/>
              <a:t>print("Test accuracy: %.2f%%" % (</a:t>
            </a:r>
            <a:r>
              <a:rPr lang="en-US" sz="2000" dirty="0" err="1"/>
              <a:t>test_acc</a:t>
            </a:r>
            <a:r>
              <a:rPr lang="en-US" sz="2000" dirty="0"/>
              <a:t>*100))</a:t>
            </a:r>
          </a:p>
          <a:p>
            <a:pPr marL="0" indent="0">
              <a:buNone/>
            </a:pPr>
            <a:endParaRPr lang="en-US" sz="1200" dirty="0"/>
          </a:p>
          <a:p>
            <a:r>
              <a:rPr lang="en-US" sz="2400" dirty="0"/>
              <a:t>On my computer, training takes about 9 seconds per epoch.</a:t>
            </a:r>
          </a:p>
          <a:p>
            <a:r>
              <a:rPr lang="en-US" sz="2400" dirty="0"/>
              <a:t>There is a trick that makes the training faster (next slide).</a:t>
            </a:r>
          </a:p>
        </p:txBody>
      </p:sp>
      <p:sp>
        <p:nvSpPr>
          <p:cNvPr id="4" name="Slide Number Placeholder 3"/>
          <p:cNvSpPr>
            <a:spLocks noGrp="1"/>
          </p:cNvSpPr>
          <p:nvPr>
            <p:ph type="sldNum" sz="quarter" idx="12"/>
          </p:nvPr>
        </p:nvSpPr>
        <p:spPr/>
        <p:txBody>
          <a:bodyPr/>
          <a:lstStyle/>
          <a:p>
            <a:fld id="{B6F15528-21DE-4FAA-801E-634DDDAF4B2B}" type="slidenum">
              <a:rPr lang="en-US" smtClean="0"/>
              <a:pPr/>
              <a:t>72</a:t>
            </a:fld>
            <a:endParaRPr lang="en-US" dirty="0"/>
          </a:p>
        </p:txBody>
      </p:sp>
    </p:spTree>
    <p:extLst>
      <p:ext uri="{BB962C8B-B14F-4D97-AF65-F5344CB8AC3E}">
        <p14:creationId xmlns:p14="http://schemas.microsoft.com/office/powerpoint/2010/main" val="2469608075"/>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Caching the Datasets</a:t>
            </a:r>
          </a:p>
        </p:txBody>
      </p:sp>
      <p:sp>
        <p:nvSpPr>
          <p:cNvPr id="3" name="Content Placeholder 2"/>
          <p:cNvSpPr>
            <a:spLocks noGrp="1"/>
          </p:cNvSpPr>
          <p:nvPr>
            <p:ph idx="1"/>
          </p:nvPr>
        </p:nvSpPr>
        <p:spPr>
          <a:xfrm>
            <a:off x="228600" y="1447800"/>
            <a:ext cx="8610600" cy="4876800"/>
          </a:xfrm>
        </p:spPr>
        <p:txBody>
          <a:bodyPr/>
          <a:lstStyle/>
          <a:p>
            <a:pPr marL="0" indent="0">
              <a:buNone/>
            </a:pPr>
            <a:r>
              <a:rPr lang="en-US" sz="2000" dirty="0" err="1"/>
              <a:t>model.fit</a:t>
            </a:r>
            <a:r>
              <a:rPr lang="en-US" sz="2000" dirty="0"/>
              <a:t>(</a:t>
            </a:r>
            <a:r>
              <a:rPr lang="en-US" sz="2000" dirty="0">
                <a:solidFill>
                  <a:srgbClr val="FF0000"/>
                </a:solidFill>
              </a:rPr>
              <a:t>binary_1gram_train_ds.cache()</a:t>
            </a:r>
            <a:r>
              <a:rPr lang="en-US" sz="2000" dirty="0"/>
              <a:t>,</a:t>
            </a:r>
          </a:p>
          <a:p>
            <a:pPr marL="0" indent="0">
              <a:buNone/>
            </a:pPr>
            <a:r>
              <a:rPr lang="en-US" sz="2000" dirty="0"/>
              <a:t>          </a:t>
            </a:r>
            <a:r>
              <a:rPr lang="en-US" sz="2000" dirty="0" err="1"/>
              <a:t>validation_data</a:t>
            </a:r>
            <a:r>
              <a:rPr lang="en-US" sz="2000" dirty="0"/>
              <a:t>=</a:t>
            </a:r>
            <a:r>
              <a:rPr lang="en-US" sz="2000" dirty="0">
                <a:solidFill>
                  <a:srgbClr val="FF0000"/>
                </a:solidFill>
              </a:rPr>
              <a:t>binary_1gram_val_ds.cache()</a:t>
            </a:r>
            <a:r>
              <a:rPr lang="en-US" sz="2000" dirty="0"/>
              <a:t>,</a:t>
            </a:r>
          </a:p>
          <a:p>
            <a:pPr marL="0" indent="0">
              <a:buNone/>
            </a:pPr>
            <a:r>
              <a:rPr lang="en-US" sz="2000" dirty="0"/>
              <a:t>          epochs=10, callbacks=callbacks)</a:t>
            </a:r>
          </a:p>
          <a:p>
            <a:pPr marL="0" indent="0">
              <a:buNone/>
            </a:pPr>
            <a:endParaRPr lang="en-US" sz="1200" dirty="0"/>
          </a:p>
          <a:p>
            <a:r>
              <a:rPr lang="en-US" sz="2400" dirty="0"/>
              <a:t>To speed up the training, we use the </a:t>
            </a:r>
            <a:r>
              <a:rPr lang="en-US" sz="2400" b="1" dirty="0" err="1"/>
              <a:t>BatchDataset.cache</a:t>
            </a:r>
            <a:r>
              <a:rPr lang="en-US" sz="2400" b="1" dirty="0"/>
              <a:t>() </a:t>
            </a:r>
            <a:r>
              <a:rPr lang="en-US" sz="2400" dirty="0"/>
              <a:t>method.</a:t>
            </a:r>
          </a:p>
          <a:p>
            <a:r>
              <a:rPr lang="en-US" sz="2400" dirty="0"/>
              <a:t>As you see on the highlighted code:</a:t>
            </a:r>
          </a:p>
          <a:p>
            <a:pPr lvl="1"/>
            <a:r>
              <a:rPr lang="en-US" sz="2000" dirty="0"/>
              <a:t>Instead of binary_1gram_train_ds we put binary_1gram_train_ds.cache().</a:t>
            </a:r>
          </a:p>
          <a:p>
            <a:pPr lvl="1"/>
            <a:r>
              <a:rPr lang="en-US" sz="2000" dirty="0"/>
              <a:t>Instead of binary_1gram_val_ds we put binary_1gram_val_ds.cache().</a:t>
            </a:r>
          </a:p>
          <a:p>
            <a:r>
              <a:rPr lang="en-US" sz="2400" dirty="0"/>
              <a:t>The </a:t>
            </a:r>
            <a:r>
              <a:rPr lang="en-US" sz="2400" b="1" dirty="0"/>
              <a:t>cache()</a:t>
            </a:r>
            <a:r>
              <a:rPr lang="en-US" sz="2400" dirty="0"/>
              <a:t> call caches the datasets to main memory, if they fit.</a:t>
            </a:r>
          </a:p>
          <a:p>
            <a:pPr lvl="1"/>
            <a:r>
              <a:rPr lang="en-US" sz="2000" dirty="0"/>
              <a:t>During the first epoch, the datasets are loaded from wherever they are stored to main memory.</a:t>
            </a:r>
          </a:p>
          <a:p>
            <a:pPr lvl="1"/>
            <a:r>
              <a:rPr lang="en-US" sz="2000" dirty="0"/>
              <a:t>After the first epoch, the datasets stay in main memory.</a:t>
            </a:r>
          </a:p>
        </p:txBody>
      </p:sp>
      <p:sp>
        <p:nvSpPr>
          <p:cNvPr id="4" name="Slide Number Placeholder 3"/>
          <p:cNvSpPr>
            <a:spLocks noGrp="1"/>
          </p:cNvSpPr>
          <p:nvPr>
            <p:ph type="sldNum" sz="quarter" idx="12"/>
          </p:nvPr>
        </p:nvSpPr>
        <p:spPr/>
        <p:txBody>
          <a:bodyPr/>
          <a:lstStyle/>
          <a:p>
            <a:fld id="{B6F15528-21DE-4FAA-801E-634DDDAF4B2B}" type="slidenum">
              <a:rPr lang="en-US" smtClean="0"/>
              <a:pPr/>
              <a:t>73</a:t>
            </a:fld>
            <a:endParaRPr lang="en-US" dirty="0"/>
          </a:p>
        </p:txBody>
      </p:sp>
    </p:spTree>
    <p:extLst>
      <p:ext uri="{BB962C8B-B14F-4D97-AF65-F5344CB8AC3E}">
        <p14:creationId xmlns:p14="http://schemas.microsoft.com/office/powerpoint/2010/main" val="35957028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Caching the Datasets</a:t>
            </a:r>
          </a:p>
        </p:txBody>
      </p:sp>
      <p:sp>
        <p:nvSpPr>
          <p:cNvPr id="3" name="Content Placeholder 2"/>
          <p:cNvSpPr>
            <a:spLocks noGrp="1"/>
          </p:cNvSpPr>
          <p:nvPr>
            <p:ph idx="1"/>
          </p:nvPr>
        </p:nvSpPr>
        <p:spPr>
          <a:xfrm>
            <a:off x="228600" y="1447800"/>
            <a:ext cx="8610600" cy="4876800"/>
          </a:xfrm>
        </p:spPr>
        <p:txBody>
          <a:bodyPr/>
          <a:lstStyle/>
          <a:p>
            <a:pPr marL="0" indent="0">
              <a:buNone/>
            </a:pPr>
            <a:r>
              <a:rPr lang="en-US" sz="2000" dirty="0" err="1"/>
              <a:t>model.fit</a:t>
            </a:r>
            <a:r>
              <a:rPr lang="en-US" sz="2000" dirty="0"/>
              <a:t>(</a:t>
            </a:r>
            <a:r>
              <a:rPr lang="en-US" sz="2000" dirty="0">
                <a:solidFill>
                  <a:srgbClr val="FF0000"/>
                </a:solidFill>
              </a:rPr>
              <a:t>binary_1gram_train_ds.cache()</a:t>
            </a:r>
            <a:r>
              <a:rPr lang="en-US" sz="2000" dirty="0"/>
              <a:t>,</a:t>
            </a:r>
          </a:p>
          <a:p>
            <a:pPr marL="0" indent="0">
              <a:buNone/>
            </a:pPr>
            <a:r>
              <a:rPr lang="en-US" sz="2000" dirty="0"/>
              <a:t>          </a:t>
            </a:r>
            <a:r>
              <a:rPr lang="en-US" sz="2000" dirty="0" err="1"/>
              <a:t>validation_data</a:t>
            </a:r>
            <a:r>
              <a:rPr lang="en-US" sz="2000" dirty="0"/>
              <a:t>=</a:t>
            </a:r>
            <a:r>
              <a:rPr lang="en-US" sz="2000" dirty="0">
                <a:solidFill>
                  <a:srgbClr val="FF0000"/>
                </a:solidFill>
              </a:rPr>
              <a:t>binary_1gram_val_ds.cache()</a:t>
            </a:r>
            <a:r>
              <a:rPr lang="en-US" sz="2000" dirty="0"/>
              <a:t>,</a:t>
            </a:r>
          </a:p>
          <a:p>
            <a:pPr marL="0" indent="0">
              <a:buNone/>
            </a:pPr>
            <a:r>
              <a:rPr lang="en-US" sz="2000" dirty="0"/>
              <a:t>          epochs=10, callbacks=callbacks)</a:t>
            </a:r>
          </a:p>
          <a:p>
            <a:pPr marL="0" indent="0">
              <a:buNone/>
            </a:pPr>
            <a:endParaRPr lang="en-US" sz="1200" dirty="0"/>
          </a:p>
          <a:p>
            <a:r>
              <a:rPr lang="en-US" sz="2400" dirty="0"/>
              <a:t>To speed up the training, we use the </a:t>
            </a:r>
            <a:r>
              <a:rPr lang="en-US" sz="2400" b="1" dirty="0" err="1"/>
              <a:t>BatchDataset.cache</a:t>
            </a:r>
            <a:r>
              <a:rPr lang="en-US" sz="2400" b="1" dirty="0"/>
              <a:t>() </a:t>
            </a:r>
            <a:r>
              <a:rPr lang="en-US" sz="2400" dirty="0"/>
              <a:t>method.</a:t>
            </a:r>
          </a:p>
          <a:p>
            <a:r>
              <a:rPr lang="en-US" sz="2400" dirty="0"/>
              <a:t>As a result:</a:t>
            </a:r>
          </a:p>
          <a:p>
            <a:pPr lvl="1"/>
            <a:r>
              <a:rPr lang="en-US" sz="2000" dirty="0"/>
              <a:t>The first epoch takes about 9 seconds.</a:t>
            </a:r>
          </a:p>
          <a:p>
            <a:pPr lvl="1"/>
            <a:r>
              <a:rPr lang="en-US" sz="2000" dirty="0"/>
              <a:t>The rest of the epochs take about 2 seconds each.</a:t>
            </a:r>
          </a:p>
          <a:p>
            <a:pPr lvl="1"/>
            <a:r>
              <a:rPr lang="en-US" sz="2000" dirty="0"/>
              <a:t>The total training time goes down from about 90 seconds to about 27 seconds.</a:t>
            </a:r>
          </a:p>
        </p:txBody>
      </p:sp>
      <p:sp>
        <p:nvSpPr>
          <p:cNvPr id="4" name="Slide Number Placeholder 3"/>
          <p:cNvSpPr>
            <a:spLocks noGrp="1"/>
          </p:cNvSpPr>
          <p:nvPr>
            <p:ph type="sldNum" sz="quarter" idx="12"/>
          </p:nvPr>
        </p:nvSpPr>
        <p:spPr/>
        <p:txBody>
          <a:bodyPr/>
          <a:lstStyle/>
          <a:p>
            <a:fld id="{B6F15528-21DE-4FAA-801E-634DDDAF4B2B}" type="slidenum">
              <a:rPr lang="en-US" smtClean="0"/>
              <a:pPr/>
              <a:t>74</a:t>
            </a:fld>
            <a:endParaRPr lang="en-US" dirty="0"/>
          </a:p>
        </p:txBody>
      </p:sp>
    </p:spTree>
    <p:extLst>
      <p:ext uri="{BB962C8B-B14F-4D97-AF65-F5344CB8AC3E}">
        <p14:creationId xmlns:p14="http://schemas.microsoft.com/office/powerpoint/2010/main" val="2900992753"/>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Model Using Bigrams</a:t>
            </a:r>
          </a:p>
        </p:txBody>
      </p:sp>
      <p:sp>
        <p:nvSpPr>
          <p:cNvPr id="3" name="Content Placeholder 2"/>
          <p:cNvSpPr>
            <a:spLocks noGrp="1"/>
          </p:cNvSpPr>
          <p:nvPr>
            <p:ph idx="1"/>
          </p:nvPr>
        </p:nvSpPr>
        <p:spPr/>
        <p:txBody>
          <a:bodyPr/>
          <a:lstStyle/>
          <a:p>
            <a:r>
              <a:rPr lang="en-US" sz="2400" dirty="0"/>
              <a:t>To make our model use bigrams, we just need to modify the text vectorization process.</a:t>
            </a:r>
          </a:p>
          <a:p>
            <a:r>
              <a:rPr lang="en-US" sz="2400" dirty="0"/>
              <a:t>Text vectorization code (used before), using words as tokens:</a:t>
            </a:r>
          </a:p>
          <a:p>
            <a:pPr marL="0" indent="0">
              <a:buNone/>
            </a:pPr>
            <a:endParaRPr lang="en-US" sz="1200" dirty="0"/>
          </a:p>
          <a:p>
            <a:pPr marL="0" indent="0">
              <a:buNone/>
            </a:pPr>
            <a:r>
              <a:rPr lang="en-US" sz="2000" dirty="0" err="1"/>
              <a:t>text_vectorization</a:t>
            </a:r>
            <a:r>
              <a:rPr lang="en-US" sz="2000" dirty="0"/>
              <a:t> = </a:t>
            </a:r>
            <a:r>
              <a:rPr lang="en-US" sz="2000" dirty="0" err="1"/>
              <a:t>TextVectorization</a:t>
            </a:r>
            <a:r>
              <a:rPr lang="en-US" sz="2000" dirty="0"/>
              <a:t>(</a:t>
            </a:r>
            <a:r>
              <a:rPr lang="en-US" sz="2000" dirty="0" err="1"/>
              <a:t>max_tokens</a:t>
            </a:r>
            <a:r>
              <a:rPr lang="en-US" sz="2000" dirty="0"/>
              <a:t>=20000, </a:t>
            </a:r>
          </a:p>
          <a:p>
            <a:pPr marL="0" indent="0">
              <a:buNone/>
            </a:pPr>
            <a:r>
              <a:rPr lang="en-US" sz="2000" dirty="0"/>
              <a:t>                                       </a:t>
            </a:r>
            <a:r>
              <a:rPr lang="en-US" sz="2000" dirty="0" err="1"/>
              <a:t>output_mode</a:t>
            </a:r>
            <a:r>
              <a:rPr lang="en-US" sz="2000" dirty="0"/>
              <a:t>="</a:t>
            </a:r>
            <a:r>
              <a:rPr lang="en-US" sz="2000" dirty="0" err="1"/>
              <a:t>multi_hot</a:t>
            </a:r>
            <a:r>
              <a:rPr lang="en-US" sz="2000" dirty="0"/>
              <a:t>")</a:t>
            </a:r>
          </a:p>
          <a:p>
            <a:pPr marL="0" indent="0">
              <a:buNone/>
            </a:pPr>
            <a:endParaRPr lang="en-US" sz="1200" dirty="0"/>
          </a:p>
          <a:p>
            <a:pPr marL="0" indent="0">
              <a:buNone/>
            </a:pPr>
            <a:r>
              <a:rPr lang="en-US" sz="2000" dirty="0" err="1"/>
              <a:t>text_only_train_ds</a:t>
            </a:r>
            <a:r>
              <a:rPr lang="en-US" sz="2000" dirty="0"/>
              <a:t> = </a:t>
            </a:r>
            <a:r>
              <a:rPr lang="en-US" sz="2000" dirty="0" err="1"/>
              <a:t>train_ds.map</a:t>
            </a:r>
            <a:r>
              <a:rPr lang="en-US" sz="2000" dirty="0"/>
              <a:t>(lambda x, y: x)</a:t>
            </a:r>
          </a:p>
          <a:p>
            <a:pPr marL="0" indent="0">
              <a:buNone/>
            </a:pPr>
            <a:r>
              <a:rPr lang="en-US" sz="2000" dirty="0" err="1"/>
              <a:t>text_vectorization.adapt</a:t>
            </a:r>
            <a:r>
              <a:rPr lang="en-US" sz="2000" dirty="0"/>
              <a:t>(</a:t>
            </a:r>
            <a:r>
              <a:rPr lang="en-US" sz="2000" dirty="0" err="1"/>
              <a:t>text_only_train_ds</a:t>
            </a:r>
            <a:r>
              <a:rPr lang="en-US" sz="2000" dirty="0"/>
              <a:t>)</a:t>
            </a:r>
          </a:p>
          <a:p>
            <a:pPr marL="0" indent="0">
              <a:buNone/>
            </a:pPr>
            <a:r>
              <a:rPr lang="en-US" sz="2000" dirty="0"/>
              <a:t>binary_1gram_train_ds = </a:t>
            </a:r>
            <a:r>
              <a:rPr lang="en-US" sz="2000" dirty="0" err="1"/>
              <a:t>train_ds.map</a:t>
            </a:r>
            <a:r>
              <a:rPr lang="en-US" sz="2000" dirty="0"/>
              <a:t>(lambda x, y: (</a:t>
            </a:r>
            <a:r>
              <a:rPr lang="en-US" sz="2000" dirty="0" err="1"/>
              <a:t>text_vectorization</a:t>
            </a:r>
            <a:r>
              <a:rPr lang="en-US" sz="2000" dirty="0"/>
              <a:t>(x), y))</a:t>
            </a:r>
          </a:p>
          <a:p>
            <a:pPr marL="0" indent="0">
              <a:buNone/>
            </a:pPr>
            <a:r>
              <a:rPr lang="en-US" sz="2000" dirty="0"/>
              <a:t>binary_1gram_val_ds = </a:t>
            </a:r>
            <a:r>
              <a:rPr lang="en-US" sz="2000" dirty="0" err="1"/>
              <a:t>val_ds.map</a:t>
            </a:r>
            <a:r>
              <a:rPr lang="en-US" sz="2000" dirty="0"/>
              <a:t>(lambda x, y: (</a:t>
            </a:r>
            <a:r>
              <a:rPr lang="en-US" sz="2000" dirty="0" err="1"/>
              <a:t>text_vectorization</a:t>
            </a:r>
            <a:r>
              <a:rPr lang="en-US" sz="2000" dirty="0"/>
              <a:t>(x), y))</a:t>
            </a:r>
          </a:p>
          <a:p>
            <a:pPr marL="0" indent="0">
              <a:buNone/>
            </a:pPr>
            <a:r>
              <a:rPr lang="en-US" sz="2000" dirty="0"/>
              <a:t>binary_1gram_test_ds = </a:t>
            </a:r>
            <a:r>
              <a:rPr lang="en-US" sz="2000" dirty="0" err="1"/>
              <a:t>test_ds.map</a:t>
            </a:r>
            <a:r>
              <a:rPr lang="en-US" sz="2000" dirty="0"/>
              <a:t>(lambda x, y: (</a:t>
            </a:r>
            <a:r>
              <a:rPr lang="en-US" sz="2000" dirty="0" err="1"/>
              <a:t>text_vectorization</a:t>
            </a:r>
            <a:r>
              <a:rPr lang="en-US" sz="2000" dirty="0"/>
              <a:t>(x), y))</a:t>
            </a:r>
          </a:p>
        </p:txBody>
      </p:sp>
      <p:sp>
        <p:nvSpPr>
          <p:cNvPr id="4" name="Slide Number Placeholder 3"/>
          <p:cNvSpPr>
            <a:spLocks noGrp="1"/>
          </p:cNvSpPr>
          <p:nvPr>
            <p:ph type="sldNum" sz="quarter" idx="12"/>
          </p:nvPr>
        </p:nvSpPr>
        <p:spPr/>
        <p:txBody>
          <a:bodyPr/>
          <a:lstStyle/>
          <a:p>
            <a:fld id="{B6F15528-21DE-4FAA-801E-634DDDAF4B2B}" type="slidenum">
              <a:rPr lang="en-US" smtClean="0"/>
              <a:pPr/>
              <a:t>75</a:t>
            </a:fld>
            <a:endParaRPr lang="en-US" dirty="0"/>
          </a:p>
        </p:txBody>
      </p:sp>
    </p:spTree>
    <p:extLst>
      <p:ext uri="{BB962C8B-B14F-4D97-AF65-F5344CB8AC3E}">
        <p14:creationId xmlns:p14="http://schemas.microsoft.com/office/powerpoint/2010/main" val="136785602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Model Using Bigrams</a:t>
            </a:r>
          </a:p>
        </p:txBody>
      </p:sp>
      <p:sp>
        <p:nvSpPr>
          <p:cNvPr id="3" name="Content Placeholder 2"/>
          <p:cNvSpPr>
            <a:spLocks noGrp="1"/>
          </p:cNvSpPr>
          <p:nvPr>
            <p:ph idx="1"/>
          </p:nvPr>
        </p:nvSpPr>
        <p:spPr/>
        <p:txBody>
          <a:bodyPr/>
          <a:lstStyle/>
          <a:p>
            <a:r>
              <a:rPr lang="en-US" sz="2400" dirty="0"/>
              <a:t>To make our model use bigrams, we just need to modify the text vectorization process.</a:t>
            </a:r>
          </a:p>
          <a:p>
            <a:r>
              <a:rPr lang="en-US" sz="2400" dirty="0"/>
              <a:t>Text vectorization code for using bigrams as tokens:</a:t>
            </a:r>
          </a:p>
          <a:p>
            <a:pPr marL="0" indent="0">
              <a:buNone/>
            </a:pPr>
            <a:endParaRPr lang="en-US" sz="1200" dirty="0"/>
          </a:p>
          <a:p>
            <a:pPr marL="0" indent="0">
              <a:buNone/>
            </a:pPr>
            <a:r>
              <a:rPr lang="en-US" sz="2000" dirty="0" err="1"/>
              <a:t>text_vectorization</a:t>
            </a:r>
            <a:r>
              <a:rPr lang="en-US" sz="2000" dirty="0"/>
              <a:t> = </a:t>
            </a:r>
            <a:r>
              <a:rPr lang="en-US" sz="2000" dirty="0" err="1"/>
              <a:t>TextVectorization</a:t>
            </a:r>
            <a:r>
              <a:rPr lang="en-US" sz="2000" dirty="0"/>
              <a:t>(</a:t>
            </a:r>
            <a:r>
              <a:rPr lang="en-US" sz="2000" dirty="0" err="1"/>
              <a:t>max_tokens</a:t>
            </a:r>
            <a:r>
              <a:rPr lang="en-US" sz="2000" dirty="0"/>
              <a:t>=20000, </a:t>
            </a:r>
            <a:r>
              <a:rPr lang="en-US" sz="2000" dirty="0" err="1">
                <a:solidFill>
                  <a:srgbClr val="FF0000"/>
                </a:solidFill>
              </a:rPr>
              <a:t>ngrams</a:t>
            </a:r>
            <a:r>
              <a:rPr lang="en-US" sz="2000" dirty="0">
                <a:solidFill>
                  <a:srgbClr val="FF0000"/>
                </a:solidFill>
              </a:rPr>
              <a:t>=2</a:t>
            </a:r>
            <a:r>
              <a:rPr lang="en-US" sz="2000" dirty="0"/>
              <a:t>,</a:t>
            </a:r>
          </a:p>
          <a:p>
            <a:pPr marL="0" indent="0">
              <a:buNone/>
            </a:pPr>
            <a:r>
              <a:rPr lang="en-US" sz="2000" dirty="0"/>
              <a:t>                                       </a:t>
            </a:r>
            <a:r>
              <a:rPr lang="en-US" sz="2000" dirty="0" err="1"/>
              <a:t>output_mode</a:t>
            </a:r>
            <a:r>
              <a:rPr lang="en-US" sz="2000" dirty="0"/>
              <a:t>="</a:t>
            </a:r>
            <a:r>
              <a:rPr lang="en-US" sz="2000" dirty="0" err="1"/>
              <a:t>multi_hot</a:t>
            </a:r>
            <a:r>
              <a:rPr lang="en-US" sz="2000" dirty="0"/>
              <a:t>")</a:t>
            </a:r>
          </a:p>
          <a:p>
            <a:pPr marL="0" indent="0">
              <a:buNone/>
            </a:pPr>
            <a:endParaRPr lang="en-US" sz="1200" dirty="0"/>
          </a:p>
          <a:p>
            <a:pPr marL="0" indent="0">
              <a:buNone/>
            </a:pPr>
            <a:r>
              <a:rPr lang="en-US" sz="2000" dirty="0" err="1"/>
              <a:t>text_only_train_ds</a:t>
            </a:r>
            <a:r>
              <a:rPr lang="en-US" sz="2000" dirty="0"/>
              <a:t> = </a:t>
            </a:r>
            <a:r>
              <a:rPr lang="en-US" sz="2000" dirty="0" err="1"/>
              <a:t>train_ds.map</a:t>
            </a:r>
            <a:r>
              <a:rPr lang="en-US" sz="2000" dirty="0"/>
              <a:t>(lambda x, y: x)</a:t>
            </a:r>
          </a:p>
          <a:p>
            <a:pPr marL="0" indent="0">
              <a:buNone/>
            </a:pPr>
            <a:r>
              <a:rPr lang="en-US" sz="2000" dirty="0" err="1"/>
              <a:t>text_vectorization.adapt</a:t>
            </a:r>
            <a:r>
              <a:rPr lang="en-US" sz="2000" dirty="0"/>
              <a:t>(</a:t>
            </a:r>
            <a:r>
              <a:rPr lang="en-US" sz="2000" dirty="0" err="1"/>
              <a:t>text_only_train_ds</a:t>
            </a:r>
            <a:r>
              <a:rPr lang="en-US" sz="2000" dirty="0"/>
              <a:t>)</a:t>
            </a:r>
          </a:p>
          <a:p>
            <a:pPr marL="0" indent="0">
              <a:buNone/>
            </a:pPr>
            <a:r>
              <a:rPr lang="en-US" sz="2000" dirty="0"/>
              <a:t>binary_2gram_train_ds = </a:t>
            </a:r>
            <a:r>
              <a:rPr lang="en-US" sz="2000" dirty="0" err="1"/>
              <a:t>train_ds.map</a:t>
            </a:r>
            <a:r>
              <a:rPr lang="en-US" sz="2000" dirty="0"/>
              <a:t>(lambda x, y: (</a:t>
            </a:r>
            <a:r>
              <a:rPr lang="en-US" sz="2000" dirty="0" err="1"/>
              <a:t>text_vectorization</a:t>
            </a:r>
            <a:r>
              <a:rPr lang="en-US" sz="2000" dirty="0"/>
              <a:t>(x), y))</a:t>
            </a:r>
          </a:p>
          <a:p>
            <a:pPr marL="0" indent="0">
              <a:buNone/>
            </a:pPr>
            <a:r>
              <a:rPr lang="en-US" sz="2000" dirty="0"/>
              <a:t>binary_2gram_val_ds = </a:t>
            </a:r>
            <a:r>
              <a:rPr lang="en-US" sz="2000" dirty="0" err="1"/>
              <a:t>val_ds.map</a:t>
            </a:r>
            <a:r>
              <a:rPr lang="en-US" sz="2000" dirty="0"/>
              <a:t>(lambda x, y: (</a:t>
            </a:r>
            <a:r>
              <a:rPr lang="en-US" sz="2000" dirty="0" err="1"/>
              <a:t>text_vectorization</a:t>
            </a:r>
            <a:r>
              <a:rPr lang="en-US" sz="2000" dirty="0"/>
              <a:t>(x), y))</a:t>
            </a:r>
          </a:p>
          <a:p>
            <a:pPr marL="0" indent="0">
              <a:buNone/>
            </a:pPr>
            <a:r>
              <a:rPr lang="en-US" sz="2000" dirty="0"/>
              <a:t>binary_2gram_test_ds = </a:t>
            </a:r>
            <a:r>
              <a:rPr lang="en-US" sz="2000" dirty="0" err="1"/>
              <a:t>test_ds.map</a:t>
            </a:r>
            <a:r>
              <a:rPr lang="en-US" sz="2000" dirty="0"/>
              <a:t>(lambda x, y: (</a:t>
            </a:r>
            <a:r>
              <a:rPr lang="en-US" sz="2000" dirty="0" err="1"/>
              <a:t>text_vectorization</a:t>
            </a:r>
            <a:r>
              <a:rPr lang="en-US" sz="2000" dirty="0"/>
              <a:t>(x), y))</a:t>
            </a:r>
          </a:p>
          <a:p>
            <a:pPr marL="0" indent="0">
              <a:buNone/>
            </a:pPr>
            <a:endParaRPr lang="en-US" sz="1200" dirty="0"/>
          </a:p>
          <a:p>
            <a:pPr lvl="0"/>
            <a:r>
              <a:rPr lang="en-US" sz="2400" dirty="0">
                <a:solidFill>
                  <a:prstClr val="black"/>
                </a:solidFill>
              </a:rPr>
              <a:t>Only difference: adding the </a:t>
            </a:r>
            <a:r>
              <a:rPr lang="en-US" sz="2400" dirty="0" err="1">
                <a:solidFill>
                  <a:prstClr val="black"/>
                </a:solidFill>
              </a:rPr>
              <a:t>ngrams</a:t>
            </a:r>
            <a:r>
              <a:rPr lang="en-US" sz="2400" dirty="0">
                <a:solidFill>
                  <a:prstClr val="black"/>
                </a:solidFill>
              </a:rPr>
              <a:t>=2 option when creating the text vectorization layer.</a:t>
            </a:r>
          </a:p>
        </p:txBody>
      </p:sp>
      <p:sp>
        <p:nvSpPr>
          <p:cNvPr id="4" name="Slide Number Placeholder 3"/>
          <p:cNvSpPr>
            <a:spLocks noGrp="1"/>
          </p:cNvSpPr>
          <p:nvPr>
            <p:ph type="sldNum" sz="quarter" idx="12"/>
          </p:nvPr>
        </p:nvSpPr>
        <p:spPr/>
        <p:txBody>
          <a:bodyPr/>
          <a:lstStyle/>
          <a:p>
            <a:fld id="{B6F15528-21DE-4FAA-801E-634DDDAF4B2B}" type="slidenum">
              <a:rPr lang="en-US" smtClean="0"/>
              <a:pPr/>
              <a:t>76</a:t>
            </a:fld>
            <a:endParaRPr lang="en-US" dirty="0"/>
          </a:p>
        </p:txBody>
      </p:sp>
    </p:spTree>
    <p:extLst>
      <p:ext uri="{BB962C8B-B14F-4D97-AF65-F5344CB8AC3E}">
        <p14:creationId xmlns:p14="http://schemas.microsoft.com/office/powerpoint/2010/main" val="260458544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Training and Testing with Bigrams</a:t>
            </a:r>
          </a:p>
        </p:txBody>
      </p:sp>
      <p:sp>
        <p:nvSpPr>
          <p:cNvPr id="3" name="Content Placeholder 2"/>
          <p:cNvSpPr>
            <a:spLocks noGrp="1"/>
          </p:cNvSpPr>
          <p:nvPr>
            <p:ph idx="1"/>
          </p:nvPr>
        </p:nvSpPr>
        <p:spPr>
          <a:xfrm>
            <a:off x="457200" y="1371600"/>
            <a:ext cx="8229600" cy="4876800"/>
          </a:xfrm>
        </p:spPr>
        <p:txBody>
          <a:bodyPr/>
          <a:lstStyle/>
          <a:p>
            <a:pPr marL="0" indent="0">
              <a:buNone/>
            </a:pPr>
            <a:r>
              <a:rPr lang="en-US" sz="1800" dirty="0" err="1"/>
              <a:t>max_tokens</a:t>
            </a:r>
            <a:r>
              <a:rPr lang="en-US" sz="1800" dirty="0"/>
              <a:t> = 20000</a:t>
            </a:r>
          </a:p>
          <a:p>
            <a:pPr marL="0" indent="0">
              <a:buNone/>
            </a:pPr>
            <a:r>
              <a:rPr lang="en-US" sz="1800" dirty="0"/>
              <a:t>model = </a:t>
            </a:r>
            <a:r>
              <a:rPr lang="en-US" sz="1800" dirty="0" err="1"/>
              <a:t>keras.Sequential</a:t>
            </a:r>
            <a:r>
              <a:rPr lang="en-US" sz="1800" dirty="0"/>
              <a:t>([</a:t>
            </a:r>
            <a:r>
              <a:rPr lang="en-US" sz="1800" dirty="0" err="1"/>
              <a:t>keras.Input</a:t>
            </a:r>
            <a:r>
              <a:rPr lang="en-US" sz="1800" dirty="0"/>
              <a:t>(shape=(</a:t>
            </a:r>
            <a:r>
              <a:rPr lang="en-US" sz="1800" dirty="0" err="1"/>
              <a:t>max_tokens</a:t>
            </a:r>
            <a:r>
              <a:rPr lang="en-US" sz="1800" dirty="0"/>
              <a:t>,)),</a:t>
            </a:r>
          </a:p>
          <a:p>
            <a:pPr marL="0" indent="0">
              <a:buNone/>
            </a:pPr>
            <a:r>
              <a:rPr lang="en-US" sz="1800" dirty="0"/>
              <a:t>                          </a:t>
            </a:r>
            <a:r>
              <a:rPr lang="en-US" sz="1800" dirty="0" err="1"/>
              <a:t>layers.Dense</a:t>
            </a:r>
            <a:r>
              <a:rPr lang="en-US" sz="1800" dirty="0"/>
              <a:t>(16, activation="</a:t>
            </a:r>
            <a:r>
              <a:rPr lang="en-US" sz="1800" dirty="0" err="1"/>
              <a:t>tanh</a:t>
            </a:r>
            <a:r>
              <a:rPr lang="en-US" sz="1800" dirty="0"/>
              <a:t>"),</a:t>
            </a:r>
          </a:p>
          <a:p>
            <a:pPr marL="0" indent="0">
              <a:buNone/>
            </a:pPr>
            <a:r>
              <a:rPr lang="en-US" sz="1800" dirty="0"/>
              <a:t>                          </a:t>
            </a:r>
            <a:r>
              <a:rPr lang="en-US" sz="1800" dirty="0" err="1"/>
              <a:t>layers.Dropout</a:t>
            </a:r>
            <a:r>
              <a:rPr lang="en-US" sz="1800" dirty="0"/>
              <a:t>(0.5),</a:t>
            </a:r>
          </a:p>
          <a:p>
            <a:pPr marL="0" indent="0">
              <a:buNone/>
            </a:pPr>
            <a:r>
              <a:rPr lang="en-US" sz="1800" dirty="0"/>
              <a:t>                          </a:t>
            </a:r>
            <a:r>
              <a:rPr lang="en-US" sz="1800" dirty="0" err="1"/>
              <a:t>layers.Dense</a:t>
            </a:r>
            <a:r>
              <a:rPr lang="en-US" sz="1800" dirty="0"/>
              <a:t>(1, activation="sigmoid")])</a:t>
            </a:r>
          </a:p>
          <a:p>
            <a:pPr marL="0" indent="0">
              <a:buNone/>
            </a:pPr>
            <a:endParaRPr lang="en-US" sz="1000" dirty="0"/>
          </a:p>
          <a:p>
            <a:pPr marL="0" indent="0">
              <a:buNone/>
            </a:pPr>
            <a:r>
              <a:rPr lang="en-US" sz="1800" dirty="0" err="1"/>
              <a:t>model.compile</a:t>
            </a:r>
            <a:r>
              <a:rPr lang="en-US" sz="1800" dirty="0"/>
              <a:t>(optimizer="</a:t>
            </a:r>
            <a:r>
              <a:rPr lang="en-US" sz="1800" dirty="0" err="1"/>
              <a:t>rmsprop</a:t>
            </a:r>
            <a:r>
              <a:rPr lang="en-US" sz="1800" dirty="0"/>
              <a:t>", loss="</a:t>
            </a:r>
            <a:r>
              <a:rPr lang="en-US" sz="1800" dirty="0" err="1"/>
              <a:t>binary_crossentropy</a:t>
            </a:r>
            <a:r>
              <a:rPr lang="en-US" sz="1800" dirty="0"/>
              <a:t>", metrics=["accuracy"])</a:t>
            </a:r>
          </a:p>
          <a:p>
            <a:pPr marL="0" indent="0">
              <a:buNone/>
            </a:pPr>
            <a:r>
              <a:rPr lang="en-US" sz="1800" dirty="0"/>
              <a:t>callbacks = [</a:t>
            </a:r>
            <a:r>
              <a:rPr lang="en-US" sz="1800" dirty="0" err="1"/>
              <a:t>keras.callbacks.ModelCheckpoint</a:t>
            </a:r>
            <a:r>
              <a:rPr lang="en-US" sz="1800" dirty="0"/>
              <a:t>("binary_2gram.keras",</a:t>
            </a:r>
          </a:p>
          <a:p>
            <a:pPr marL="0" indent="0">
              <a:buNone/>
            </a:pPr>
            <a:r>
              <a:rPr lang="en-US" sz="1800" dirty="0"/>
              <a:t>                                             </a:t>
            </a:r>
            <a:r>
              <a:rPr lang="en-US" sz="1800" dirty="0" err="1"/>
              <a:t>save_best_only</a:t>
            </a:r>
            <a:r>
              <a:rPr lang="en-US" sz="1800" dirty="0"/>
              <a:t>=True)]</a:t>
            </a:r>
          </a:p>
          <a:p>
            <a:pPr marL="0" indent="0">
              <a:buNone/>
            </a:pPr>
            <a:r>
              <a:rPr lang="en-US" sz="1800" dirty="0" err="1"/>
              <a:t>model.fit</a:t>
            </a:r>
            <a:r>
              <a:rPr lang="en-US" sz="1800" dirty="0"/>
              <a:t>(binary_2gram_train_ds.cache(),</a:t>
            </a:r>
          </a:p>
          <a:p>
            <a:pPr marL="0" indent="0">
              <a:buNone/>
            </a:pPr>
            <a:r>
              <a:rPr lang="en-US" sz="1800" dirty="0"/>
              <a:t>          </a:t>
            </a:r>
            <a:r>
              <a:rPr lang="en-US" sz="1800" dirty="0" err="1"/>
              <a:t>validation_data</a:t>
            </a:r>
            <a:r>
              <a:rPr lang="en-US" sz="1800" dirty="0"/>
              <a:t>=binary_2gram_val_ds.cache(),</a:t>
            </a:r>
          </a:p>
          <a:p>
            <a:pPr marL="0" indent="0">
              <a:buNone/>
            </a:pPr>
            <a:r>
              <a:rPr lang="en-US" sz="1800" dirty="0"/>
              <a:t>          epochs=10, callbacks=callbacks)</a:t>
            </a:r>
          </a:p>
          <a:p>
            <a:pPr marL="0" indent="0">
              <a:buNone/>
            </a:pPr>
            <a:endParaRPr lang="en-US" sz="1000" dirty="0"/>
          </a:p>
          <a:p>
            <a:pPr marL="0" indent="0">
              <a:buNone/>
            </a:pPr>
            <a:r>
              <a:rPr lang="en-US" sz="1800" dirty="0"/>
              <a:t>model = </a:t>
            </a:r>
            <a:r>
              <a:rPr lang="en-US" sz="1800" dirty="0" err="1"/>
              <a:t>keras.models.load_model</a:t>
            </a:r>
            <a:r>
              <a:rPr lang="en-US" sz="1800" dirty="0"/>
              <a:t>("binary_2gram.keras")</a:t>
            </a:r>
          </a:p>
          <a:p>
            <a:pPr marL="0" indent="0">
              <a:buNone/>
            </a:pPr>
            <a:r>
              <a:rPr lang="en-US" sz="1800" dirty="0"/>
              <a:t>(</a:t>
            </a:r>
            <a:r>
              <a:rPr lang="en-US" sz="1800" dirty="0" err="1"/>
              <a:t>test_loss</a:t>
            </a:r>
            <a:r>
              <a:rPr lang="en-US" sz="1800" dirty="0"/>
              <a:t>, </a:t>
            </a:r>
            <a:r>
              <a:rPr lang="en-US" sz="1800" dirty="0" err="1"/>
              <a:t>test_acc</a:t>
            </a:r>
            <a:r>
              <a:rPr lang="en-US" sz="1800" dirty="0"/>
              <a:t>) = </a:t>
            </a:r>
            <a:r>
              <a:rPr lang="en-US" sz="1800" dirty="0" err="1"/>
              <a:t>model.evaluate</a:t>
            </a:r>
            <a:r>
              <a:rPr lang="en-US" sz="1800" dirty="0"/>
              <a:t>(binary_2gram_test_ds)</a:t>
            </a:r>
          </a:p>
          <a:p>
            <a:pPr marL="0" indent="0">
              <a:buNone/>
            </a:pPr>
            <a:r>
              <a:rPr lang="en-US" sz="1800" dirty="0"/>
              <a:t>print("Test accuracy: %.2f%%" % (</a:t>
            </a:r>
            <a:r>
              <a:rPr lang="en-US" sz="1800" dirty="0" err="1"/>
              <a:t>test_acc</a:t>
            </a:r>
            <a:r>
              <a:rPr lang="en-US" sz="1800" dirty="0"/>
              <a:t>*100))</a:t>
            </a:r>
          </a:p>
        </p:txBody>
      </p:sp>
      <p:sp>
        <p:nvSpPr>
          <p:cNvPr id="4" name="Slide Number Placeholder 3"/>
          <p:cNvSpPr>
            <a:spLocks noGrp="1"/>
          </p:cNvSpPr>
          <p:nvPr>
            <p:ph type="sldNum" sz="quarter" idx="12"/>
          </p:nvPr>
        </p:nvSpPr>
        <p:spPr/>
        <p:txBody>
          <a:bodyPr/>
          <a:lstStyle/>
          <a:p>
            <a:fld id="{B6F15528-21DE-4FAA-801E-634DDDAF4B2B}" type="slidenum">
              <a:rPr lang="en-US" smtClean="0"/>
              <a:pPr/>
              <a:t>77</a:t>
            </a:fld>
            <a:endParaRPr lang="en-US" dirty="0"/>
          </a:p>
        </p:txBody>
      </p:sp>
      <p:sp>
        <p:nvSpPr>
          <p:cNvPr id="6" name="TextBox 5"/>
          <p:cNvSpPr txBox="1"/>
          <p:nvPr/>
        </p:nvSpPr>
        <p:spPr>
          <a:xfrm>
            <a:off x="5562600" y="4572000"/>
            <a:ext cx="3505200" cy="892552"/>
          </a:xfrm>
          <a:prstGeom prst="rect">
            <a:avLst/>
          </a:prstGeom>
          <a:solidFill>
            <a:srgbClr val="FFFF00"/>
          </a:solidFill>
          <a:ln w="25400">
            <a:solidFill>
              <a:schemeClr val="accent1">
                <a:shade val="50000"/>
              </a:schemeClr>
            </a:solidFill>
          </a:ln>
        </p:spPr>
        <p:txBody>
          <a:bodyPr wrap="square" rtlCol="0">
            <a:spAutoFit/>
          </a:bodyPr>
          <a:lstStyle/>
          <a:p>
            <a:r>
              <a:rPr lang="en-US" sz="2000" dirty="0"/>
              <a:t>Output:</a:t>
            </a:r>
          </a:p>
          <a:p>
            <a:endParaRPr lang="en-US" sz="1200" b="1" dirty="0">
              <a:latin typeface="Courier New" panose="02070309020205020404" pitchFamily="49" charset="0"/>
              <a:cs typeface="Courier New" panose="02070309020205020404" pitchFamily="49" charset="0"/>
            </a:endParaRPr>
          </a:p>
          <a:p>
            <a:r>
              <a:rPr lang="en-US" sz="2000" b="1" dirty="0">
                <a:latin typeface="Courier New" panose="02070309020205020404" pitchFamily="49" charset="0"/>
                <a:cs typeface="Courier New" panose="02070309020205020404" pitchFamily="49" charset="0"/>
              </a:rPr>
              <a:t>Test accuracy: 90.16%</a:t>
            </a:r>
          </a:p>
        </p:txBody>
      </p:sp>
    </p:spTree>
    <p:extLst>
      <p:ext uri="{BB962C8B-B14F-4D97-AF65-F5344CB8AC3E}">
        <p14:creationId xmlns:p14="http://schemas.microsoft.com/office/powerpoint/2010/main" val="4136779375"/>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Words vs. Bigrams</a:t>
            </a:r>
          </a:p>
        </p:txBody>
      </p:sp>
      <p:sp>
        <p:nvSpPr>
          <p:cNvPr id="3" name="Content Placeholder 2"/>
          <p:cNvSpPr>
            <a:spLocks noGrp="1"/>
          </p:cNvSpPr>
          <p:nvPr>
            <p:ph idx="1"/>
          </p:nvPr>
        </p:nvSpPr>
        <p:spPr>
          <a:xfrm>
            <a:off x="457200" y="1447800"/>
            <a:ext cx="8382000" cy="4876800"/>
          </a:xfrm>
        </p:spPr>
        <p:txBody>
          <a:bodyPr/>
          <a:lstStyle/>
          <a:p>
            <a:r>
              <a:rPr lang="en-US" sz="2400" dirty="0"/>
              <a:t>We trained two models:</a:t>
            </a:r>
          </a:p>
          <a:p>
            <a:pPr lvl="1"/>
            <a:r>
              <a:rPr lang="en-US" sz="2000" dirty="0"/>
              <a:t>One model using words as tokens.</a:t>
            </a:r>
          </a:p>
          <a:p>
            <a:pPr lvl="1"/>
            <a:r>
              <a:rPr lang="en-US" sz="2000" dirty="0"/>
              <a:t>Another model using bigrams (where each token can be a single word or a bigram).</a:t>
            </a:r>
          </a:p>
          <a:p>
            <a:r>
              <a:rPr lang="en-US" sz="2400" dirty="0"/>
              <a:t>Without experiments, we cannot know which one works best.</a:t>
            </a:r>
          </a:p>
          <a:p>
            <a:pPr lvl="1"/>
            <a:r>
              <a:rPr lang="en-US" sz="2000" dirty="0"/>
              <a:t>Bigrams contain more information, because they preserve parts of the order in which words appear in the text.</a:t>
            </a:r>
          </a:p>
          <a:p>
            <a:pPr lvl="1"/>
            <a:r>
              <a:rPr lang="en-US" sz="2000" dirty="0"/>
              <a:t>At the same time, more information may require more data to lead to improvements in accuracy, and it is not clear how much data we need.</a:t>
            </a:r>
          </a:p>
          <a:p>
            <a:r>
              <a:rPr lang="en-US" sz="2400" dirty="0"/>
              <a:t>In practice, for the movie reviews dataset, bigrams give about 1-2% higher accuracy. Based on 10 runs, we get:</a:t>
            </a:r>
          </a:p>
          <a:p>
            <a:pPr lvl="1"/>
            <a:r>
              <a:rPr lang="en-US" sz="2000" dirty="0"/>
              <a:t>Single words: accuracy 87.62%-88.74%, mean=88.40%, median=88.50%</a:t>
            </a:r>
          </a:p>
          <a:p>
            <a:pPr lvl="1"/>
            <a:r>
              <a:rPr lang="en-US" sz="2000" dirty="0"/>
              <a:t>Bigrams:         accuracy 89.80%-90.24%, mean=90.08%, median=90.15%</a:t>
            </a:r>
          </a:p>
        </p:txBody>
      </p:sp>
      <p:sp>
        <p:nvSpPr>
          <p:cNvPr id="4" name="Slide Number Placeholder 3"/>
          <p:cNvSpPr>
            <a:spLocks noGrp="1"/>
          </p:cNvSpPr>
          <p:nvPr>
            <p:ph type="sldNum" sz="quarter" idx="12"/>
          </p:nvPr>
        </p:nvSpPr>
        <p:spPr/>
        <p:txBody>
          <a:bodyPr/>
          <a:lstStyle/>
          <a:p>
            <a:fld id="{B6F15528-21DE-4FAA-801E-634DDDAF4B2B}" type="slidenum">
              <a:rPr lang="en-US" smtClean="0"/>
              <a:pPr/>
              <a:t>78</a:t>
            </a:fld>
            <a:endParaRPr lang="en-US" dirty="0"/>
          </a:p>
        </p:txBody>
      </p:sp>
    </p:spTree>
    <p:extLst>
      <p:ext uri="{BB962C8B-B14F-4D97-AF65-F5344CB8AC3E}">
        <p14:creationId xmlns:p14="http://schemas.microsoft.com/office/powerpoint/2010/main" val="3938785766"/>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305800" cy="990600"/>
          </a:xfrm>
        </p:spPr>
        <p:txBody>
          <a:bodyPr/>
          <a:lstStyle/>
          <a:p>
            <a:r>
              <a:rPr lang="en-US" dirty="0"/>
              <a:t>Applying the Model to a New String</a:t>
            </a:r>
          </a:p>
        </p:txBody>
      </p:sp>
      <p:sp>
        <p:nvSpPr>
          <p:cNvPr id="3" name="Content Placeholder 2"/>
          <p:cNvSpPr>
            <a:spLocks noGrp="1"/>
          </p:cNvSpPr>
          <p:nvPr>
            <p:ph idx="1"/>
          </p:nvPr>
        </p:nvSpPr>
        <p:spPr/>
        <p:txBody>
          <a:bodyPr/>
          <a:lstStyle/>
          <a:p>
            <a:pPr marL="0" lvl="0" indent="0">
              <a:buNone/>
            </a:pPr>
            <a:r>
              <a:rPr lang="en-US" sz="2000" dirty="0" err="1">
                <a:solidFill>
                  <a:prstClr val="black"/>
                </a:solidFill>
              </a:rPr>
              <a:t>review_text</a:t>
            </a:r>
            <a:r>
              <a:rPr lang="en-US" sz="2000" dirty="0">
                <a:solidFill>
                  <a:prstClr val="black"/>
                </a:solidFill>
              </a:rPr>
              <a:t> = "One of the best movies of the year. I strongly recommend it."</a:t>
            </a:r>
          </a:p>
          <a:p>
            <a:pPr marL="0" lvl="0" indent="0">
              <a:buNone/>
            </a:pPr>
            <a:r>
              <a:rPr lang="en-US" sz="2000" dirty="0" err="1">
                <a:solidFill>
                  <a:prstClr val="black"/>
                </a:solidFill>
              </a:rPr>
              <a:t>vectorized_data</a:t>
            </a:r>
            <a:r>
              <a:rPr lang="en-US" sz="2000" dirty="0">
                <a:solidFill>
                  <a:prstClr val="black"/>
                </a:solidFill>
              </a:rPr>
              <a:t> = </a:t>
            </a:r>
            <a:r>
              <a:rPr lang="en-US" sz="2000" dirty="0" err="1">
                <a:solidFill>
                  <a:prstClr val="black"/>
                </a:solidFill>
              </a:rPr>
              <a:t>text_vectorization</a:t>
            </a:r>
            <a:r>
              <a:rPr lang="en-US" sz="2000" dirty="0">
                <a:solidFill>
                  <a:prstClr val="black"/>
                </a:solidFill>
              </a:rPr>
              <a:t>([</a:t>
            </a:r>
            <a:r>
              <a:rPr lang="en-US" sz="2000" dirty="0" err="1">
                <a:solidFill>
                  <a:prstClr val="black"/>
                </a:solidFill>
              </a:rPr>
              <a:t>review_text</a:t>
            </a:r>
            <a:r>
              <a:rPr lang="en-US" sz="2000" dirty="0">
                <a:solidFill>
                  <a:prstClr val="black"/>
                </a:solidFill>
              </a:rPr>
              <a:t>])</a:t>
            </a:r>
          </a:p>
          <a:p>
            <a:pPr marL="0" lvl="0" indent="0">
              <a:buNone/>
            </a:pPr>
            <a:r>
              <a:rPr lang="en-US" sz="2000" dirty="0">
                <a:solidFill>
                  <a:prstClr val="black"/>
                </a:solidFill>
              </a:rPr>
              <a:t>predictions = model(</a:t>
            </a:r>
            <a:r>
              <a:rPr lang="en-US" sz="2000" dirty="0" err="1">
                <a:solidFill>
                  <a:prstClr val="black"/>
                </a:solidFill>
              </a:rPr>
              <a:t>vectorized_data</a:t>
            </a:r>
            <a:r>
              <a:rPr lang="en-US" sz="2000" dirty="0">
                <a:solidFill>
                  <a:prstClr val="black"/>
                </a:solidFill>
              </a:rPr>
              <a:t>)</a:t>
            </a:r>
          </a:p>
          <a:p>
            <a:pPr marL="0" lvl="0" indent="0">
              <a:buNone/>
            </a:pPr>
            <a:r>
              <a:rPr lang="en-US" sz="2000" dirty="0">
                <a:solidFill>
                  <a:prstClr val="black"/>
                </a:solidFill>
              </a:rPr>
              <a:t>print("prediction: %.3f\n" % (predictions[0][0].</a:t>
            </a:r>
            <a:r>
              <a:rPr lang="en-US" sz="2000" dirty="0" err="1">
                <a:solidFill>
                  <a:prstClr val="black"/>
                </a:solidFill>
              </a:rPr>
              <a:t>numpy</a:t>
            </a:r>
            <a:r>
              <a:rPr lang="en-US" sz="2000" dirty="0">
                <a:solidFill>
                  <a:prstClr val="black"/>
                </a:solidFill>
              </a:rPr>
              <a:t>()))</a:t>
            </a:r>
          </a:p>
          <a:p>
            <a:pPr marL="0" indent="0">
              <a:buNone/>
            </a:pPr>
            <a:endParaRPr lang="en-US" sz="1400" dirty="0"/>
          </a:p>
          <a:p>
            <a:r>
              <a:rPr lang="en-US" sz="2400" dirty="0"/>
              <a:t>Suppose that we have trained a model.</a:t>
            </a:r>
          </a:p>
          <a:p>
            <a:r>
              <a:rPr lang="en-US" sz="2400" dirty="0"/>
              <a:t>Now we get a new review, and we want to see what our model outputs for that review.</a:t>
            </a:r>
          </a:p>
          <a:p>
            <a:r>
              <a:rPr lang="en-US" sz="2400" dirty="0"/>
              <a:t>The code above illustrates how to do it:</a:t>
            </a:r>
          </a:p>
          <a:p>
            <a:pPr lvl="1"/>
            <a:r>
              <a:rPr lang="en-US" sz="2000" dirty="0" err="1"/>
              <a:t>Vectorize</a:t>
            </a:r>
            <a:r>
              <a:rPr lang="en-US" sz="2000" dirty="0"/>
              <a:t> the string using the text vectorization layer we created.</a:t>
            </a:r>
          </a:p>
          <a:p>
            <a:pPr lvl="1"/>
            <a:r>
              <a:rPr lang="en-US" sz="2000" dirty="0"/>
              <a:t>Apply the model on the </a:t>
            </a:r>
            <a:r>
              <a:rPr lang="en-US" sz="2000" dirty="0" err="1"/>
              <a:t>vectorized</a:t>
            </a:r>
            <a:r>
              <a:rPr lang="en-US" sz="2000" dirty="0"/>
              <a:t> data.</a:t>
            </a:r>
          </a:p>
          <a:p>
            <a:pPr marL="0" indent="0">
              <a:buNone/>
            </a:pPr>
            <a:endParaRPr lang="en-US" sz="1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79</a:t>
            </a:fld>
            <a:endParaRPr lang="en-US" dirty="0"/>
          </a:p>
        </p:txBody>
      </p:sp>
      <p:sp>
        <p:nvSpPr>
          <p:cNvPr id="5" name="TextBox 4"/>
          <p:cNvSpPr txBox="1"/>
          <p:nvPr/>
        </p:nvSpPr>
        <p:spPr>
          <a:xfrm>
            <a:off x="1029393" y="5803985"/>
            <a:ext cx="3505200" cy="892552"/>
          </a:xfrm>
          <a:prstGeom prst="rect">
            <a:avLst/>
          </a:prstGeom>
          <a:solidFill>
            <a:srgbClr val="FFFF00"/>
          </a:solidFill>
          <a:ln w="25400">
            <a:solidFill>
              <a:schemeClr val="accent1">
                <a:shade val="50000"/>
              </a:schemeClr>
            </a:solidFill>
          </a:ln>
        </p:spPr>
        <p:txBody>
          <a:bodyPr wrap="square" rtlCol="0">
            <a:spAutoFit/>
          </a:bodyPr>
          <a:lstStyle/>
          <a:p>
            <a:r>
              <a:rPr lang="en-US" sz="2000" dirty="0"/>
              <a:t>Output:</a:t>
            </a:r>
          </a:p>
          <a:p>
            <a:endParaRPr lang="en-US" sz="1200" b="1" dirty="0">
              <a:latin typeface="Courier New" panose="02070309020205020404" pitchFamily="49" charset="0"/>
              <a:cs typeface="Courier New" panose="02070309020205020404" pitchFamily="49" charset="0"/>
            </a:endParaRPr>
          </a:p>
          <a:p>
            <a:r>
              <a:rPr lang="en-US" sz="2000" b="1" dirty="0">
                <a:latin typeface="Courier New" panose="02070309020205020404" pitchFamily="49" charset="0"/>
                <a:cs typeface="Courier New" panose="02070309020205020404" pitchFamily="49" charset="0"/>
              </a:rPr>
              <a:t>prediction: 0.773</a:t>
            </a:r>
          </a:p>
        </p:txBody>
      </p:sp>
      <p:sp>
        <p:nvSpPr>
          <p:cNvPr id="6" name="TextBox 5"/>
          <p:cNvSpPr txBox="1"/>
          <p:nvPr/>
        </p:nvSpPr>
        <p:spPr>
          <a:xfrm>
            <a:off x="4800600" y="5987018"/>
            <a:ext cx="2971776" cy="707886"/>
          </a:xfrm>
          <a:prstGeom prst="rect">
            <a:avLst/>
          </a:prstGeom>
          <a:noFill/>
        </p:spPr>
        <p:txBody>
          <a:bodyPr wrap="none" rtlCol="0">
            <a:spAutoFit/>
          </a:bodyPr>
          <a:lstStyle/>
          <a:p>
            <a:r>
              <a:rPr lang="en-US" sz="2000" dirty="0">
                <a:solidFill>
                  <a:srgbClr val="FF0000"/>
                </a:solidFill>
              </a:rPr>
              <a:t>An output greater than 0.5</a:t>
            </a:r>
            <a:br>
              <a:rPr lang="en-US" sz="2000" dirty="0">
                <a:solidFill>
                  <a:srgbClr val="FF0000"/>
                </a:solidFill>
              </a:rPr>
            </a:br>
            <a:r>
              <a:rPr lang="en-US" sz="2000" dirty="0">
                <a:solidFill>
                  <a:srgbClr val="FF0000"/>
                </a:solidFill>
              </a:rPr>
              <a:t> corresponds to “positive”.</a:t>
            </a:r>
          </a:p>
        </p:txBody>
      </p:sp>
    </p:spTree>
    <p:extLst>
      <p:ext uri="{BB962C8B-B14F-4D97-AF65-F5344CB8AC3E}">
        <p14:creationId xmlns:p14="http://schemas.microsoft.com/office/powerpoint/2010/main" val="39543349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Text Standardization</a:t>
            </a:r>
          </a:p>
        </p:txBody>
      </p:sp>
      <p:sp>
        <p:nvSpPr>
          <p:cNvPr id="3" name="Content Placeholder 2"/>
          <p:cNvSpPr>
            <a:spLocks noGrp="1"/>
          </p:cNvSpPr>
          <p:nvPr>
            <p:ph idx="1"/>
          </p:nvPr>
        </p:nvSpPr>
        <p:spPr>
          <a:xfrm>
            <a:off x="304800" y="1447800"/>
            <a:ext cx="8382000" cy="4876800"/>
          </a:xfrm>
        </p:spPr>
        <p:txBody>
          <a:bodyPr/>
          <a:lstStyle/>
          <a:p>
            <a:r>
              <a:rPr lang="en-US" sz="2400" dirty="0"/>
              <a:t>This is an example from Chapter 11 of the book “Deep Learning with Python”, Second Edition, 2021, by François </a:t>
            </a:r>
            <a:r>
              <a:rPr lang="en-US" sz="2400" dirty="0" err="1"/>
              <a:t>Chollet</a:t>
            </a:r>
            <a:r>
              <a:rPr lang="en-US" sz="2400" dirty="0"/>
              <a:t>.</a:t>
            </a:r>
          </a:p>
          <a:p>
            <a:r>
              <a:rPr lang="en-US" sz="2400" dirty="0"/>
              <a:t>Consider these two sentences:</a:t>
            </a:r>
          </a:p>
          <a:p>
            <a:pPr lvl="1"/>
            <a:r>
              <a:rPr lang="en-US" sz="2000" dirty="0"/>
              <a:t>“sunset came. </a:t>
            </a:r>
            <a:r>
              <a:rPr lang="en-US" sz="2000" dirty="0" err="1"/>
              <a:t>i</a:t>
            </a:r>
            <a:r>
              <a:rPr lang="en-US" sz="2000" dirty="0"/>
              <a:t> was staring at the Mexico sky. </a:t>
            </a:r>
            <a:r>
              <a:rPr lang="en-US" sz="2000" dirty="0" err="1"/>
              <a:t>Isnt</a:t>
            </a:r>
            <a:r>
              <a:rPr lang="en-US" sz="2000" dirty="0"/>
              <a:t> nature splendid??”</a:t>
            </a:r>
          </a:p>
          <a:p>
            <a:pPr lvl="1"/>
            <a:r>
              <a:rPr lang="en-US" sz="2000" dirty="0"/>
              <a:t>“Sunset came; I stared at the México sky. Isn’t nature splendid?”</a:t>
            </a:r>
          </a:p>
          <a:p>
            <a:r>
              <a:rPr lang="en-US" sz="2400" dirty="0"/>
              <a:t>The meaning of the two sentences is more or less the same.</a:t>
            </a:r>
          </a:p>
          <a:p>
            <a:pPr lvl="1"/>
            <a:r>
              <a:rPr lang="en-US" sz="2000" dirty="0"/>
              <a:t>The second may be more correct grammatically, but the meaning of the first sentence is clear despite the grammar mistakes.</a:t>
            </a:r>
          </a:p>
          <a:p>
            <a:r>
              <a:rPr lang="en-US" sz="2400" dirty="0"/>
              <a:t>However, as binary representations (sequences of ASCII codes) the two sentences are different.</a:t>
            </a:r>
          </a:p>
          <a:p>
            <a:r>
              <a:rPr lang="en-US" sz="2400" dirty="0"/>
              <a:t>A neural network does not have the prior knowledge that English speakers have, to understand that these two sentences are similar.</a:t>
            </a:r>
          </a:p>
        </p:txBody>
      </p:sp>
      <p:sp>
        <p:nvSpPr>
          <p:cNvPr id="4" name="Slide Number Placeholder 3"/>
          <p:cNvSpPr>
            <a:spLocks noGrp="1"/>
          </p:cNvSpPr>
          <p:nvPr>
            <p:ph type="sldNum" sz="quarter" idx="12"/>
          </p:nvPr>
        </p:nvSpPr>
        <p:spPr/>
        <p:txBody>
          <a:bodyPr/>
          <a:lstStyle/>
          <a:p>
            <a:fld id="{B6F15528-21DE-4FAA-801E-634DDDAF4B2B}" type="slidenum">
              <a:rPr lang="en-US" smtClean="0"/>
              <a:pPr/>
              <a:t>8</a:t>
            </a:fld>
            <a:endParaRPr lang="en-US" dirty="0"/>
          </a:p>
        </p:txBody>
      </p:sp>
    </p:spTree>
    <p:extLst>
      <p:ext uri="{BB962C8B-B14F-4D97-AF65-F5344CB8AC3E}">
        <p14:creationId xmlns:p14="http://schemas.microsoft.com/office/powerpoint/2010/main" val="3558572999"/>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305800" cy="990600"/>
          </a:xfrm>
        </p:spPr>
        <p:txBody>
          <a:bodyPr/>
          <a:lstStyle/>
          <a:p>
            <a:r>
              <a:rPr lang="en-US" dirty="0"/>
              <a:t>Applying the Model to a New String</a:t>
            </a:r>
          </a:p>
        </p:txBody>
      </p:sp>
      <p:sp>
        <p:nvSpPr>
          <p:cNvPr id="3" name="Content Placeholder 2"/>
          <p:cNvSpPr>
            <a:spLocks noGrp="1"/>
          </p:cNvSpPr>
          <p:nvPr>
            <p:ph idx="1"/>
          </p:nvPr>
        </p:nvSpPr>
        <p:spPr/>
        <p:txBody>
          <a:bodyPr/>
          <a:lstStyle/>
          <a:p>
            <a:pPr marL="0" lvl="0" indent="0">
              <a:buNone/>
            </a:pPr>
            <a:r>
              <a:rPr lang="en-US" sz="2000" dirty="0" err="1">
                <a:solidFill>
                  <a:prstClr val="black"/>
                </a:solidFill>
              </a:rPr>
              <a:t>review_text</a:t>
            </a:r>
            <a:r>
              <a:rPr lang="en-US" sz="2000" dirty="0">
                <a:solidFill>
                  <a:prstClr val="black"/>
                </a:solidFill>
              </a:rPr>
              <a:t> = "One of the best movies of the year. I strongly recommend it."</a:t>
            </a:r>
          </a:p>
          <a:p>
            <a:pPr marL="0" lvl="0" indent="0">
              <a:buNone/>
            </a:pPr>
            <a:r>
              <a:rPr lang="en-US" sz="2000" dirty="0" err="1">
                <a:solidFill>
                  <a:srgbClr val="FF0000"/>
                </a:solidFill>
              </a:rPr>
              <a:t>vectorized_data</a:t>
            </a:r>
            <a:r>
              <a:rPr lang="en-US" sz="2000" dirty="0">
                <a:solidFill>
                  <a:srgbClr val="FF0000"/>
                </a:solidFill>
              </a:rPr>
              <a:t> = </a:t>
            </a:r>
            <a:r>
              <a:rPr lang="en-US" sz="2000" dirty="0" err="1">
                <a:solidFill>
                  <a:srgbClr val="FF0000"/>
                </a:solidFill>
              </a:rPr>
              <a:t>text_vectorization</a:t>
            </a:r>
            <a:r>
              <a:rPr lang="en-US" sz="2000" dirty="0">
                <a:solidFill>
                  <a:srgbClr val="FF0000"/>
                </a:solidFill>
              </a:rPr>
              <a:t>([</a:t>
            </a:r>
            <a:r>
              <a:rPr lang="en-US" sz="2000" dirty="0" err="1">
                <a:solidFill>
                  <a:srgbClr val="FF0000"/>
                </a:solidFill>
              </a:rPr>
              <a:t>review_text</a:t>
            </a:r>
            <a:r>
              <a:rPr lang="en-US" sz="2000" dirty="0">
                <a:solidFill>
                  <a:srgbClr val="FF0000"/>
                </a:solidFill>
              </a:rPr>
              <a:t>])</a:t>
            </a:r>
          </a:p>
          <a:p>
            <a:pPr marL="0" lvl="0" indent="0">
              <a:buNone/>
            </a:pPr>
            <a:r>
              <a:rPr lang="en-US" sz="2000" dirty="0">
                <a:solidFill>
                  <a:prstClr val="black"/>
                </a:solidFill>
              </a:rPr>
              <a:t>predictions = model(</a:t>
            </a:r>
            <a:r>
              <a:rPr lang="en-US" sz="2000" dirty="0" err="1">
                <a:solidFill>
                  <a:prstClr val="black"/>
                </a:solidFill>
              </a:rPr>
              <a:t>vectorized_data</a:t>
            </a:r>
            <a:r>
              <a:rPr lang="en-US" sz="2000" dirty="0">
                <a:solidFill>
                  <a:prstClr val="black"/>
                </a:solidFill>
              </a:rPr>
              <a:t>)</a:t>
            </a:r>
          </a:p>
          <a:p>
            <a:pPr marL="0" lvl="0" indent="0">
              <a:buNone/>
            </a:pPr>
            <a:r>
              <a:rPr lang="en-US" sz="2000" dirty="0">
                <a:solidFill>
                  <a:prstClr val="black"/>
                </a:solidFill>
              </a:rPr>
              <a:t>print("prediction: %.3f\n" % (predictions[0][0].</a:t>
            </a:r>
            <a:r>
              <a:rPr lang="en-US" sz="2000" dirty="0" err="1">
                <a:solidFill>
                  <a:prstClr val="black"/>
                </a:solidFill>
              </a:rPr>
              <a:t>numpy</a:t>
            </a:r>
            <a:r>
              <a:rPr lang="en-US" sz="2000" dirty="0">
                <a:solidFill>
                  <a:prstClr val="black"/>
                </a:solidFill>
              </a:rPr>
              <a:t>()))</a:t>
            </a:r>
          </a:p>
          <a:p>
            <a:pPr marL="0" indent="0">
              <a:buNone/>
            </a:pPr>
            <a:endParaRPr lang="en-US" sz="2400" dirty="0"/>
          </a:p>
          <a:p>
            <a:r>
              <a:rPr lang="en-US" sz="2400" dirty="0"/>
              <a:t>Note the line that does text vectorization.</a:t>
            </a:r>
          </a:p>
          <a:p>
            <a:r>
              <a:rPr lang="en-US" sz="2400" dirty="0"/>
              <a:t>The argument is not </a:t>
            </a:r>
            <a:r>
              <a:rPr lang="en-US" sz="2400" dirty="0" err="1"/>
              <a:t>review_text</a:t>
            </a:r>
            <a:r>
              <a:rPr lang="en-US" sz="2400" dirty="0"/>
              <a:t>, but [</a:t>
            </a:r>
            <a:r>
              <a:rPr lang="en-US" sz="2400" dirty="0" err="1"/>
              <a:t>review_text</a:t>
            </a:r>
            <a:r>
              <a:rPr lang="en-US" sz="2400" dirty="0"/>
              <a:t>].</a:t>
            </a:r>
          </a:p>
          <a:p>
            <a:pPr lvl="1"/>
            <a:r>
              <a:rPr lang="en-US" sz="2000" dirty="0"/>
              <a:t>We need to pass a list.</a:t>
            </a:r>
          </a:p>
          <a:p>
            <a:r>
              <a:rPr lang="en-US" sz="2400" dirty="0"/>
              <a:t>This is needed in order to make the input shape appropriate for the model.</a:t>
            </a:r>
          </a:p>
          <a:p>
            <a:pPr lvl="1"/>
            <a:r>
              <a:rPr lang="en-US" sz="2000" dirty="0"/>
              <a:t>The model expects as input a 2D array of shape (1,20000).</a:t>
            </a:r>
          </a:p>
          <a:p>
            <a:pPr lvl="1"/>
            <a:r>
              <a:rPr lang="en-US" sz="2000" dirty="0" err="1"/>
              <a:t>text_vectorization</a:t>
            </a:r>
            <a:r>
              <a:rPr lang="en-US" sz="2000" dirty="0"/>
              <a:t>(</a:t>
            </a:r>
            <a:r>
              <a:rPr lang="en-US" sz="2000" dirty="0" err="1"/>
              <a:t>review_text</a:t>
            </a:r>
            <a:r>
              <a:rPr lang="en-US" sz="2000" dirty="0"/>
              <a:t>) returns a 1D array with shape (20000).</a:t>
            </a:r>
          </a:p>
          <a:p>
            <a:pPr marL="0" indent="0">
              <a:buNone/>
            </a:pPr>
            <a:endParaRPr lang="en-US" sz="1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80</a:t>
            </a:fld>
            <a:endParaRPr lang="en-US" dirty="0"/>
          </a:p>
        </p:txBody>
      </p:sp>
    </p:spTree>
    <p:extLst>
      <p:ext uri="{BB962C8B-B14F-4D97-AF65-F5344CB8AC3E}">
        <p14:creationId xmlns:p14="http://schemas.microsoft.com/office/powerpoint/2010/main" val="1178361343"/>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305800" cy="990600"/>
          </a:xfrm>
        </p:spPr>
        <p:txBody>
          <a:bodyPr/>
          <a:lstStyle/>
          <a:p>
            <a:r>
              <a:rPr lang="en-US" dirty="0"/>
              <a:t>Applying the Model to a New String</a:t>
            </a:r>
          </a:p>
        </p:txBody>
      </p:sp>
      <p:sp>
        <p:nvSpPr>
          <p:cNvPr id="3" name="Content Placeholder 2"/>
          <p:cNvSpPr>
            <a:spLocks noGrp="1"/>
          </p:cNvSpPr>
          <p:nvPr>
            <p:ph idx="1"/>
          </p:nvPr>
        </p:nvSpPr>
        <p:spPr/>
        <p:txBody>
          <a:bodyPr/>
          <a:lstStyle/>
          <a:p>
            <a:pPr marL="0" lvl="0" indent="0">
              <a:buNone/>
            </a:pPr>
            <a:r>
              <a:rPr lang="en-US" sz="2000" dirty="0" err="1">
                <a:solidFill>
                  <a:prstClr val="black"/>
                </a:solidFill>
              </a:rPr>
              <a:t>review_text</a:t>
            </a:r>
            <a:r>
              <a:rPr lang="en-US" sz="2000" dirty="0">
                <a:solidFill>
                  <a:prstClr val="black"/>
                </a:solidFill>
              </a:rPr>
              <a:t> = "One of the best movies of the year. I strongly recommend it."</a:t>
            </a:r>
          </a:p>
          <a:p>
            <a:pPr marL="0" lvl="0" indent="0">
              <a:buNone/>
            </a:pPr>
            <a:r>
              <a:rPr lang="en-US" sz="2000" dirty="0" err="1"/>
              <a:t>vectorized_data</a:t>
            </a:r>
            <a:r>
              <a:rPr lang="en-US" sz="2000" dirty="0"/>
              <a:t> = </a:t>
            </a:r>
            <a:r>
              <a:rPr lang="en-US" sz="2000" dirty="0" err="1"/>
              <a:t>text_vectorization</a:t>
            </a:r>
            <a:r>
              <a:rPr lang="en-US" sz="2000" dirty="0"/>
              <a:t>([</a:t>
            </a:r>
            <a:r>
              <a:rPr lang="en-US" sz="2000" dirty="0" err="1"/>
              <a:t>review_text</a:t>
            </a:r>
            <a:r>
              <a:rPr lang="en-US" sz="2000" dirty="0"/>
              <a:t>])</a:t>
            </a:r>
          </a:p>
          <a:p>
            <a:pPr marL="0" lvl="0" indent="0">
              <a:buNone/>
            </a:pPr>
            <a:r>
              <a:rPr lang="en-US" sz="2000" dirty="0">
                <a:solidFill>
                  <a:prstClr val="black"/>
                </a:solidFill>
              </a:rPr>
              <a:t>predictions = model(</a:t>
            </a:r>
            <a:r>
              <a:rPr lang="en-US" sz="2000" dirty="0" err="1">
                <a:solidFill>
                  <a:prstClr val="black"/>
                </a:solidFill>
              </a:rPr>
              <a:t>vectorized_data</a:t>
            </a:r>
            <a:r>
              <a:rPr lang="en-US" sz="2000" dirty="0">
                <a:solidFill>
                  <a:prstClr val="black"/>
                </a:solidFill>
              </a:rPr>
              <a:t>)</a:t>
            </a:r>
          </a:p>
          <a:p>
            <a:pPr marL="0" lvl="0" indent="0">
              <a:buNone/>
            </a:pPr>
            <a:r>
              <a:rPr lang="en-US" sz="2000" dirty="0">
                <a:solidFill>
                  <a:srgbClr val="FF0000"/>
                </a:solidFill>
              </a:rPr>
              <a:t>print("prediction: %.3f\n" % (predictions[0][0].</a:t>
            </a:r>
            <a:r>
              <a:rPr lang="en-US" sz="2000" dirty="0" err="1">
                <a:solidFill>
                  <a:srgbClr val="FF0000"/>
                </a:solidFill>
              </a:rPr>
              <a:t>numpy</a:t>
            </a:r>
            <a:r>
              <a:rPr lang="en-US" sz="2000" dirty="0">
                <a:solidFill>
                  <a:srgbClr val="FF0000"/>
                </a:solidFill>
              </a:rPr>
              <a:t>()))</a:t>
            </a:r>
          </a:p>
          <a:p>
            <a:pPr marL="0" indent="0">
              <a:buNone/>
            </a:pPr>
            <a:endParaRPr lang="en-US" sz="1000" dirty="0"/>
          </a:p>
          <a:p>
            <a:r>
              <a:rPr lang="en-US" sz="2400" dirty="0"/>
              <a:t>Note the line that prints the output.</a:t>
            </a:r>
          </a:p>
          <a:p>
            <a:r>
              <a:rPr lang="en-US" sz="2400" dirty="0"/>
              <a:t>If you simply do </a:t>
            </a:r>
          </a:p>
          <a:p>
            <a:pPr marL="0" indent="0">
              <a:buNone/>
            </a:pPr>
            <a:endParaRPr lang="en-US" sz="1050" dirty="0"/>
          </a:p>
          <a:p>
            <a:pPr marL="0" indent="0">
              <a:buNone/>
            </a:pPr>
            <a:r>
              <a:rPr lang="en-US" sz="2000" dirty="0"/>
              <a:t>print(prediction)</a:t>
            </a:r>
          </a:p>
          <a:p>
            <a:pPr marL="0" indent="0">
              <a:buNone/>
            </a:pPr>
            <a:endParaRPr lang="en-US" sz="1000" dirty="0"/>
          </a:p>
          <a:p>
            <a:pPr marL="0" indent="0">
              <a:buNone/>
            </a:pPr>
            <a:r>
              <a:rPr lang="en-US" sz="2400" dirty="0"/>
              <a:t>it prints:</a:t>
            </a:r>
          </a:p>
          <a:p>
            <a:pPr marL="0" indent="0">
              <a:buNone/>
            </a:pPr>
            <a:endParaRPr lang="en-US" sz="1000" dirty="0"/>
          </a:p>
          <a:p>
            <a:pPr marL="0" indent="0">
              <a:buNone/>
            </a:pPr>
            <a:r>
              <a:rPr lang="en-US" sz="2000" dirty="0" err="1"/>
              <a:t>tf.Tensor</a:t>
            </a:r>
            <a:r>
              <a:rPr lang="en-US" sz="2000" dirty="0"/>
              <a:t>([[0.7726042]], shape=(1, 1), </a:t>
            </a:r>
            <a:r>
              <a:rPr lang="en-US" sz="2000" dirty="0" err="1"/>
              <a:t>dtype</a:t>
            </a:r>
            <a:r>
              <a:rPr lang="en-US" sz="2000" dirty="0"/>
              <a:t>=float32)</a:t>
            </a:r>
          </a:p>
          <a:p>
            <a:pPr marL="0" indent="0">
              <a:buNone/>
            </a:pPr>
            <a:endParaRPr lang="en-US" sz="1000" dirty="0"/>
          </a:p>
          <a:p>
            <a:r>
              <a:rPr lang="en-US" sz="2400" dirty="0"/>
              <a:t>It still shows the output, but it is more cumbersome to read.</a:t>
            </a:r>
          </a:p>
        </p:txBody>
      </p:sp>
      <p:sp>
        <p:nvSpPr>
          <p:cNvPr id="4" name="Slide Number Placeholder 3"/>
          <p:cNvSpPr>
            <a:spLocks noGrp="1"/>
          </p:cNvSpPr>
          <p:nvPr>
            <p:ph type="sldNum" sz="quarter" idx="12"/>
          </p:nvPr>
        </p:nvSpPr>
        <p:spPr/>
        <p:txBody>
          <a:bodyPr/>
          <a:lstStyle/>
          <a:p>
            <a:fld id="{B6F15528-21DE-4FAA-801E-634DDDAF4B2B}" type="slidenum">
              <a:rPr lang="en-US" smtClean="0"/>
              <a:pPr/>
              <a:t>81</a:t>
            </a:fld>
            <a:endParaRPr lang="en-US" dirty="0"/>
          </a:p>
        </p:txBody>
      </p:sp>
    </p:spTree>
    <p:extLst>
      <p:ext uri="{BB962C8B-B14F-4D97-AF65-F5344CB8AC3E}">
        <p14:creationId xmlns:p14="http://schemas.microsoft.com/office/powerpoint/2010/main" val="1251422594"/>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Model Taking Strings as Inputs</a:t>
            </a:r>
          </a:p>
        </p:txBody>
      </p:sp>
      <p:sp>
        <p:nvSpPr>
          <p:cNvPr id="3" name="Content Placeholder 2"/>
          <p:cNvSpPr>
            <a:spLocks noGrp="1"/>
          </p:cNvSpPr>
          <p:nvPr>
            <p:ph idx="1"/>
          </p:nvPr>
        </p:nvSpPr>
        <p:spPr/>
        <p:txBody>
          <a:bodyPr/>
          <a:lstStyle/>
          <a:p>
            <a:r>
              <a:rPr lang="en-US" sz="2400" dirty="0"/>
              <a:t>Our models so far take vectors as inputs.</a:t>
            </a:r>
          </a:p>
          <a:p>
            <a:r>
              <a:rPr lang="en-US" sz="2400" dirty="0"/>
              <a:t>If we want to process the string, we first need to map it to a vector, as in the previous slides.</a:t>
            </a:r>
          </a:p>
          <a:p>
            <a:r>
              <a:rPr lang="en-US" sz="2400" dirty="0"/>
              <a:t>However, after training, we can create a model that operates (sort of) directly on strings.</a:t>
            </a:r>
          </a:p>
          <a:p>
            <a:pPr lvl="1"/>
            <a:r>
              <a:rPr lang="en-US" sz="2000" dirty="0"/>
              <a:t>The new model is obtained by adding the text vectorization layer to our previous model.</a:t>
            </a:r>
          </a:p>
          <a:p>
            <a:pPr marL="0" indent="0">
              <a:buNone/>
            </a:pPr>
            <a:endParaRPr lang="en-US" sz="2400" dirty="0"/>
          </a:p>
          <a:p>
            <a:pPr marL="0" indent="0">
              <a:buNone/>
            </a:pPr>
            <a:r>
              <a:rPr lang="en-US" sz="2000" dirty="0" err="1">
                <a:solidFill>
                  <a:srgbClr val="FF0000"/>
                </a:solidFill>
              </a:rPr>
              <a:t>new_model</a:t>
            </a:r>
            <a:r>
              <a:rPr lang="en-US" sz="2000" dirty="0">
                <a:solidFill>
                  <a:srgbClr val="FF0000"/>
                </a:solidFill>
              </a:rPr>
              <a:t> = </a:t>
            </a:r>
            <a:r>
              <a:rPr lang="en-US" sz="2000" dirty="0" err="1">
                <a:solidFill>
                  <a:srgbClr val="FF0000"/>
                </a:solidFill>
              </a:rPr>
              <a:t>keras.Sequential</a:t>
            </a:r>
            <a:r>
              <a:rPr lang="en-US" sz="2000" dirty="0">
                <a:solidFill>
                  <a:srgbClr val="FF0000"/>
                </a:solidFill>
              </a:rPr>
              <a:t>([</a:t>
            </a:r>
            <a:r>
              <a:rPr lang="en-US" sz="2000" dirty="0" err="1">
                <a:solidFill>
                  <a:srgbClr val="FF0000"/>
                </a:solidFill>
              </a:rPr>
              <a:t>text_vectorization</a:t>
            </a:r>
            <a:r>
              <a:rPr lang="en-US" sz="2000" dirty="0">
                <a:solidFill>
                  <a:srgbClr val="FF0000"/>
                </a:solidFill>
              </a:rPr>
              <a:t>, model])</a:t>
            </a:r>
          </a:p>
          <a:p>
            <a:pPr marL="0" indent="0">
              <a:buNone/>
            </a:pPr>
            <a:r>
              <a:rPr lang="en-US" sz="2000" dirty="0" err="1"/>
              <a:t>review_text</a:t>
            </a:r>
            <a:r>
              <a:rPr lang="en-US" sz="2000" dirty="0"/>
              <a:t> = "One of the best movies of the year. I strongly recommend it."</a:t>
            </a:r>
          </a:p>
          <a:p>
            <a:pPr marL="0" indent="0">
              <a:buNone/>
            </a:pPr>
            <a:r>
              <a:rPr lang="en-US" sz="2000" dirty="0" err="1"/>
              <a:t>tensorized_input</a:t>
            </a:r>
            <a:r>
              <a:rPr lang="en-US" sz="2000" dirty="0"/>
              <a:t> = </a:t>
            </a:r>
            <a:r>
              <a:rPr lang="en-US" sz="2000" dirty="0" err="1"/>
              <a:t>tf.convert_to_tensor</a:t>
            </a:r>
            <a:r>
              <a:rPr lang="en-US" sz="2000" dirty="0"/>
              <a:t>([</a:t>
            </a:r>
            <a:r>
              <a:rPr lang="en-US" sz="2000" dirty="0" err="1"/>
              <a:t>review_text</a:t>
            </a:r>
            <a:r>
              <a:rPr lang="en-US" sz="2000" dirty="0"/>
              <a:t>])</a:t>
            </a:r>
          </a:p>
          <a:p>
            <a:pPr marL="0" indent="0">
              <a:buNone/>
            </a:pPr>
            <a:r>
              <a:rPr lang="en-US" sz="2000" dirty="0"/>
              <a:t>prediction = </a:t>
            </a:r>
            <a:r>
              <a:rPr lang="en-US" sz="2000" dirty="0" err="1"/>
              <a:t>new_model</a:t>
            </a:r>
            <a:r>
              <a:rPr lang="en-US" sz="2000" dirty="0"/>
              <a:t>(</a:t>
            </a:r>
            <a:r>
              <a:rPr lang="en-US" sz="2000" dirty="0" err="1"/>
              <a:t>tensorized_input</a:t>
            </a:r>
            <a:r>
              <a:rPr lang="en-US" sz="2000" dirty="0"/>
              <a:t>)</a:t>
            </a:r>
          </a:p>
          <a:p>
            <a:pPr marL="0" indent="0">
              <a:buNone/>
            </a:pPr>
            <a:r>
              <a:rPr lang="en-US" sz="2000" dirty="0"/>
              <a:t>print("prediction: %.3f\n" % (prediction[0][0].</a:t>
            </a:r>
            <a:r>
              <a:rPr lang="en-US" sz="2000" dirty="0" err="1"/>
              <a:t>numpy</a:t>
            </a:r>
            <a:r>
              <a:rPr lang="en-US" sz="2000" dirty="0"/>
              <a:t>()))</a:t>
            </a:r>
          </a:p>
        </p:txBody>
      </p:sp>
      <p:sp>
        <p:nvSpPr>
          <p:cNvPr id="4" name="Slide Number Placeholder 3"/>
          <p:cNvSpPr>
            <a:spLocks noGrp="1"/>
          </p:cNvSpPr>
          <p:nvPr>
            <p:ph type="sldNum" sz="quarter" idx="12"/>
          </p:nvPr>
        </p:nvSpPr>
        <p:spPr/>
        <p:txBody>
          <a:bodyPr/>
          <a:lstStyle/>
          <a:p>
            <a:fld id="{B6F15528-21DE-4FAA-801E-634DDDAF4B2B}" type="slidenum">
              <a:rPr lang="en-US" smtClean="0"/>
              <a:pPr/>
              <a:t>82</a:t>
            </a:fld>
            <a:endParaRPr lang="en-US" dirty="0"/>
          </a:p>
        </p:txBody>
      </p:sp>
    </p:spTree>
    <p:extLst>
      <p:ext uri="{BB962C8B-B14F-4D97-AF65-F5344CB8AC3E}">
        <p14:creationId xmlns:p14="http://schemas.microsoft.com/office/powerpoint/2010/main" val="3442621412"/>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Model Taking Strings as Inputs</a:t>
            </a:r>
          </a:p>
        </p:txBody>
      </p:sp>
      <p:sp>
        <p:nvSpPr>
          <p:cNvPr id="3" name="Content Placeholder 2"/>
          <p:cNvSpPr>
            <a:spLocks noGrp="1"/>
          </p:cNvSpPr>
          <p:nvPr>
            <p:ph idx="1"/>
          </p:nvPr>
        </p:nvSpPr>
        <p:spPr/>
        <p:txBody>
          <a:bodyPr/>
          <a:lstStyle/>
          <a:p>
            <a:pPr marL="0" indent="0">
              <a:buNone/>
            </a:pPr>
            <a:r>
              <a:rPr lang="en-US" sz="2000" dirty="0" err="1"/>
              <a:t>new_model</a:t>
            </a:r>
            <a:r>
              <a:rPr lang="en-US" sz="2000" dirty="0"/>
              <a:t> = </a:t>
            </a:r>
            <a:r>
              <a:rPr lang="en-US" sz="2000" dirty="0" err="1"/>
              <a:t>keras.Sequential</a:t>
            </a:r>
            <a:r>
              <a:rPr lang="en-US" sz="2000" dirty="0"/>
              <a:t>([</a:t>
            </a:r>
            <a:r>
              <a:rPr lang="en-US" sz="2000" dirty="0" err="1"/>
              <a:t>text_vectorization</a:t>
            </a:r>
            <a:r>
              <a:rPr lang="en-US" sz="2000" dirty="0"/>
              <a:t>, model])</a:t>
            </a:r>
          </a:p>
          <a:p>
            <a:pPr marL="0" indent="0">
              <a:buNone/>
            </a:pPr>
            <a:r>
              <a:rPr lang="en-US" sz="2000" dirty="0" err="1"/>
              <a:t>review_text</a:t>
            </a:r>
            <a:r>
              <a:rPr lang="en-US" sz="2000" dirty="0"/>
              <a:t> = "One of the best movies of the year. I strongly recommend it."</a:t>
            </a:r>
          </a:p>
          <a:p>
            <a:pPr marL="0" indent="0">
              <a:buNone/>
            </a:pPr>
            <a:r>
              <a:rPr lang="en-US" sz="2000" dirty="0" err="1">
                <a:solidFill>
                  <a:srgbClr val="FF0000"/>
                </a:solidFill>
              </a:rPr>
              <a:t>tensorized_input</a:t>
            </a:r>
            <a:r>
              <a:rPr lang="en-US" sz="2000" dirty="0">
                <a:solidFill>
                  <a:srgbClr val="FF0000"/>
                </a:solidFill>
              </a:rPr>
              <a:t> = </a:t>
            </a:r>
            <a:r>
              <a:rPr lang="en-US" sz="2000" dirty="0" err="1">
                <a:solidFill>
                  <a:srgbClr val="FF0000"/>
                </a:solidFill>
              </a:rPr>
              <a:t>tf.convert_to_tensor</a:t>
            </a:r>
            <a:r>
              <a:rPr lang="en-US" sz="2000" dirty="0">
                <a:solidFill>
                  <a:srgbClr val="FF0000"/>
                </a:solidFill>
              </a:rPr>
              <a:t>([</a:t>
            </a:r>
            <a:r>
              <a:rPr lang="en-US" sz="2000" dirty="0" err="1">
                <a:solidFill>
                  <a:srgbClr val="FF0000"/>
                </a:solidFill>
              </a:rPr>
              <a:t>review_text</a:t>
            </a:r>
            <a:r>
              <a:rPr lang="en-US" sz="2000" dirty="0">
                <a:solidFill>
                  <a:srgbClr val="FF0000"/>
                </a:solidFill>
              </a:rPr>
              <a:t>])</a:t>
            </a:r>
          </a:p>
          <a:p>
            <a:pPr marL="0" indent="0">
              <a:buNone/>
            </a:pPr>
            <a:r>
              <a:rPr lang="en-US" sz="2000" dirty="0"/>
              <a:t>prediction = </a:t>
            </a:r>
            <a:r>
              <a:rPr lang="en-US" sz="2000" dirty="0" err="1"/>
              <a:t>new_model</a:t>
            </a:r>
            <a:r>
              <a:rPr lang="en-US" sz="2000" dirty="0"/>
              <a:t>(</a:t>
            </a:r>
            <a:r>
              <a:rPr lang="en-US" sz="2000" dirty="0" err="1"/>
              <a:t>tensorized_input</a:t>
            </a:r>
            <a:r>
              <a:rPr lang="en-US" sz="2000" dirty="0"/>
              <a:t>)</a:t>
            </a:r>
          </a:p>
          <a:p>
            <a:pPr marL="0" indent="0">
              <a:buNone/>
            </a:pPr>
            <a:r>
              <a:rPr lang="en-US" sz="2000" dirty="0"/>
              <a:t>print("prediction: %.3f\n" % (prediction[0][0].</a:t>
            </a:r>
            <a:r>
              <a:rPr lang="en-US" sz="2000" dirty="0" err="1"/>
              <a:t>numpy</a:t>
            </a:r>
            <a:r>
              <a:rPr lang="en-US" sz="2000" dirty="0"/>
              <a:t>()))</a:t>
            </a:r>
          </a:p>
          <a:p>
            <a:pPr marL="0" indent="0">
              <a:buNone/>
            </a:pPr>
            <a:endParaRPr lang="en-US" sz="1200" dirty="0"/>
          </a:p>
          <a:p>
            <a:r>
              <a:rPr lang="en-US" sz="2400" dirty="0"/>
              <a:t>However, our model cannot take a string directly as an input.</a:t>
            </a:r>
          </a:p>
          <a:p>
            <a:r>
              <a:rPr lang="en-US" sz="2400" dirty="0"/>
              <a:t>Why? It is a </a:t>
            </a:r>
            <a:r>
              <a:rPr lang="en-US" sz="2400" dirty="0" err="1"/>
              <a:t>Keras</a:t>
            </a:r>
            <a:r>
              <a:rPr lang="en-US" sz="2400" dirty="0"/>
              <a:t> peculiarity that we need to accommodate.</a:t>
            </a:r>
          </a:p>
          <a:p>
            <a:pPr lvl="1"/>
            <a:r>
              <a:rPr lang="en-US" sz="2000" dirty="0"/>
              <a:t>The text vectorization layer can take a string as input, as we saw a few slides ago: </a:t>
            </a:r>
            <a:br>
              <a:rPr lang="en-US" sz="2000" dirty="0"/>
            </a:br>
            <a:r>
              <a:rPr lang="en-US" sz="2000" dirty="0"/>
              <a:t>              </a:t>
            </a:r>
            <a:r>
              <a:rPr lang="en-US" sz="2000" dirty="0" err="1"/>
              <a:t>vectorized_data</a:t>
            </a:r>
            <a:r>
              <a:rPr lang="en-US" sz="2000" dirty="0"/>
              <a:t> = </a:t>
            </a:r>
            <a:r>
              <a:rPr lang="en-US" sz="2000" dirty="0" err="1"/>
              <a:t>text_vectorization</a:t>
            </a:r>
            <a:r>
              <a:rPr lang="en-US" sz="2000" dirty="0"/>
              <a:t>([</a:t>
            </a:r>
            <a:r>
              <a:rPr lang="en-US" sz="2000" dirty="0" err="1"/>
              <a:t>review_text</a:t>
            </a:r>
            <a:r>
              <a:rPr lang="en-US" sz="2000" dirty="0"/>
              <a:t>])</a:t>
            </a:r>
          </a:p>
          <a:p>
            <a:r>
              <a:rPr lang="en-US" sz="2400" dirty="0"/>
              <a:t>The model needs the string to be converted to a tensor.</a:t>
            </a:r>
          </a:p>
          <a:p>
            <a:r>
              <a:rPr lang="en-US" sz="2400" dirty="0"/>
              <a:t>The highlighted line does this conversion.</a:t>
            </a:r>
          </a:p>
          <a:p>
            <a:pPr lvl="1"/>
            <a:r>
              <a:rPr lang="en-US" sz="2000" dirty="0"/>
              <a:t>Again, the argument is NOT just </a:t>
            </a:r>
            <a:r>
              <a:rPr lang="en-US" sz="2000" dirty="0" err="1"/>
              <a:t>review_text</a:t>
            </a:r>
            <a:r>
              <a:rPr lang="en-US" sz="2000" dirty="0"/>
              <a:t>, but list [</a:t>
            </a:r>
            <a:r>
              <a:rPr lang="en-US" sz="2000" dirty="0" err="1"/>
              <a:t>review_text</a:t>
            </a:r>
            <a:r>
              <a:rPr lang="en-US" sz="2000" dirty="0"/>
              <a:t>].</a:t>
            </a:r>
          </a:p>
          <a:p>
            <a:pPr lvl="1"/>
            <a:endParaRPr lang="en-US" sz="2000" dirty="0"/>
          </a:p>
          <a:p>
            <a:pPr marL="0" indent="0">
              <a:buNone/>
            </a:pPr>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83</a:t>
            </a:fld>
            <a:endParaRPr lang="en-US" dirty="0"/>
          </a:p>
        </p:txBody>
      </p:sp>
    </p:spTree>
    <p:extLst>
      <p:ext uri="{BB962C8B-B14F-4D97-AF65-F5344CB8AC3E}">
        <p14:creationId xmlns:p14="http://schemas.microsoft.com/office/powerpoint/2010/main" val="3256171954"/>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Model Taking Strings as Inputs</a:t>
            </a:r>
          </a:p>
        </p:txBody>
      </p:sp>
      <p:sp>
        <p:nvSpPr>
          <p:cNvPr id="3" name="Content Placeholder 2"/>
          <p:cNvSpPr>
            <a:spLocks noGrp="1"/>
          </p:cNvSpPr>
          <p:nvPr>
            <p:ph idx="1"/>
          </p:nvPr>
        </p:nvSpPr>
        <p:spPr/>
        <p:txBody>
          <a:bodyPr/>
          <a:lstStyle/>
          <a:p>
            <a:pPr marL="0" indent="0">
              <a:buNone/>
            </a:pPr>
            <a:r>
              <a:rPr lang="en-US" sz="2000" dirty="0" err="1"/>
              <a:t>new_model</a:t>
            </a:r>
            <a:r>
              <a:rPr lang="en-US" sz="2000" dirty="0"/>
              <a:t> = </a:t>
            </a:r>
            <a:r>
              <a:rPr lang="en-US" sz="2000" dirty="0" err="1"/>
              <a:t>keras.Sequential</a:t>
            </a:r>
            <a:r>
              <a:rPr lang="en-US" sz="2000" dirty="0"/>
              <a:t>([</a:t>
            </a:r>
            <a:r>
              <a:rPr lang="en-US" sz="2000" dirty="0" err="1"/>
              <a:t>text_vectorization</a:t>
            </a:r>
            <a:r>
              <a:rPr lang="en-US" sz="2000" dirty="0"/>
              <a:t>, model])</a:t>
            </a:r>
          </a:p>
          <a:p>
            <a:pPr marL="0" indent="0">
              <a:buNone/>
            </a:pPr>
            <a:r>
              <a:rPr lang="en-US" sz="2000" dirty="0" err="1"/>
              <a:t>review_text</a:t>
            </a:r>
            <a:r>
              <a:rPr lang="en-US" sz="2000" dirty="0"/>
              <a:t> = "One of the best movies of the year. I strongly recommend it."</a:t>
            </a:r>
          </a:p>
          <a:p>
            <a:pPr marL="0" indent="0">
              <a:buNone/>
            </a:pPr>
            <a:r>
              <a:rPr lang="en-US" sz="2000" dirty="0" err="1"/>
              <a:t>tensorized_input</a:t>
            </a:r>
            <a:r>
              <a:rPr lang="en-US" sz="2000" dirty="0"/>
              <a:t> = </a:t>
            </a:r>
            <a:r>
              <a:rPr lang="en-US" sz="2000" dirty="0" err="1"/>
              <a:t>tf.convert_to_tensor</a:t>
            </a:r>
            <a:r>
              <a:rPr lang="en-US" sz="2000" dirty="0"/>
              <a:t>([</a:t>
            </a:r>
            <a:r>
              <a:rPr lang="en-US" sz="2000" dirty="0" err="1"/>
              <a:t>review_text</a:t>
            </a:r>
            <a:r>
              <a:rPr lang="en-US" sz="2000" dirty="0"/>
              <a:t>])</a:t>
            </a:r>
          </a:p>
          <a:p>
            <a:pPr marL="0" indent="0">
              <a:buNone/>
            </a:pPr>
            <a:r>
              <a:rPr lang="en-US" sz="2000" dirty="0"/>
              <a:t>prediction = </a:t>
            </a:r>
            <a:r>
              <a:rPr lang="en-US" sz="2000" dirty="0" err="1"/>
              <a:t>new_model</a:t>
            </a:r>
            <a:r>
              <a:rPr lang="en-US" sz="2000" dirty="0"/>
              <a:t>(</a:t>
            </a:r>
            <a:r>
              <a:rPr lang="en-US" sz="2000" dirty="0" err="1"/>
              <a:t>tensorized_input</a:t>
            </a:r>
            <a:r>
              <a:rPr lang="en-US" sz="2000" dirty="0"/>
              <a:t>)</a:t>
            </a:r>
          </a:p>
          <a:p>
            <a:pPr marL="0" indent="0">
              <a:buNone/>
            </a:pPr>
            <a:r>
              <a:rPr lang="en-US" sz="2000" dirty="0">
                <a:solidFill>
                  <a:srgbClr val="FF0000"/>
                </a:solidFill>
              </a:rPr>
              <a:t>print("prediction: %.3f\n" % (prediction[0][0].</a:t>
            </a:r>
            <a:r>
              <a:rPr lang="en-US" sz="2000" dirty="0" err="1">
                <a:solidFill>
                  <a:srgbClr val="FF0000"/>
                </a:solidFill>
              </a:rPr>
              <a:t>numpy</a:t>
            </a:r>
            <a:r>
              <a:rPr lang="en-US" sz="2000" dirty="0">
                <a:solidFill>
                  <a:srgbClr val="FF0000"/>
                </a:solidFill>
              </a:rPr>
              <a:t>()))</a:t>
            </a:r>
          </a:p>
          <a:p>
            <a:pPr marL="0" indent="0">
              <a:buNone/>
            </a:pPr>
            <a:endParaRPr lang="en-US" sz="2000" dirty="0"/>
          </a:p>
          <a:p>
            <a:pPr marL="0" indent="0">
              <a:buNone/>
            </a:pPr>
            <a:r>
              <a:rPr lang="en-US" sz="2000" dirty="0"/>
              <a:t>prediction2 = </a:t>
            </a:r>
            <a:r>
              <a:rPr lang="en-US" sz="2000" dirty="0" err="1"/>
              <a:t>new_model.predict</a:t>
            </a:r>
            <a:r>
              <a:rPr lang="en-US" sz="2000" dirty="0"/>
              <a:t>(</a:t>
            </a:r>
            <a:r>
              <a:rPr lang="en-US" sz="2000" dirty="0" err="1"/>
              <a:t>tensorized_input</a:t>
            </a:r>
            <a:r>
              <a:rPr lang="en-US" sz="2000" dirty="0"/>
              <a:t>)</a:t>
            </a:r>
          </a:p>
          <a:p>
            <a:pPr marL="0" indent="0">
              <a:buNone/>
            </a:pPr>
            <a:r>
              <a:rPr lang="en-US" sz="2000" dirty="0">
                <a:solidFill>
                  <a:srgbClr val="FF0000"/>
                </a:solidFill>
              </a:rPr>
              <a:t>print("prediction2: %.3f\n" % (prediction2[0]))</a:t>
            </a:r>
            <a:endParaRPr lang="en-US" sz="1200" dirty="0">
              <a:solidFill>
                <a:srgbClr val="FF0000"/>
              </a:solidFill>
            </a:endParaRPr>
          </a:p>
          <a:p>
            <a:endParaRPr lang="en-US" sz="2400" dirty="0"/>
          </a:p>
          <a:p>
            <a:r>
              <a:rPr lang="en-US" sz="2400" dirty="0" err="1"/>
              <a:t>new_model</a:t>
            </a:r>
            <a:r>
              <a:rPr lang="en-US" sz="2400" dirty="0"/>
              <a:t>(</a:t>
            </a:r>
            <a:r>
              <a:rPr lang="en-US" sz="2400" dirty="0" err="1"/>
              <a:t>tensorized_input</a:t>
            </a:r>
            <a:r>
              <a:rPr lang="en-US" sz="2400" dirty="0"/>
              <a:t>) returns a tensor.</a:t>
            </a:r>
          </a:p>
          <a:p>
            <a:r>
              <a:rPr lang="en-US" sz="2400" dirty="0" err="1"/>
              <a:t>new_model.predict</a:t>
            </a:r>
            <a:r>
              <a:rPr lang="en-US" sz="2400" dirty="0"/>
              <a:t>(</a:t>
            </a:r>
            <a:r>
              <a:rPr lang="en-US" sz="2400" dirty="0" err="1"/>
              <a:t>tensorized_input</a:t>
            </a:r>
            <a:r>
              <a:rPr lang="en-US" sz="2400" dirty="0"/>
              <a:t>) returns a </a:t>
            </a:r>
            <a:r>
              <a:rPr lang="en-US" sz="2400" dirty="0" err="1"/>
              <a:t>numpy</a:t>
            </a:r>
            <a:r>
              <a:rPr lang="en-US" sz="2400" dirty="0"/>
              <a:t> array.</a:t>
            </a:r>
          </a:p>
          <a:p>
            <a:r>
              <a:rPr lang="en-US" sz="2400" dirty="0"/>
              <a:t>This is why the code for printing them looks a bit different.</a:t>
            </a:r>
          </a:p>
          <a:p>
            <a:pPr lvl="1"/>
            <a:r>
              <a:rPr lang="en-US" sz="2000" dirty="0"/>
              <a:t>Yet another </a:t>
            </a:r>
            <a:r>
              <a:rPr lang="en-US" sz="2000" dirty="0" err="1"/>
              <a:t>Keras</a:t>
            </a:r>
            <a:r>
              <a:rPr lang="en-US" sz="2000" dirty="0"/>
              <a:t> peculiarity that we must be familiar with.</a:t>
            </a:r>
          </a:p>
          <a:p>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84</a:t>
            </a:fld>
            <a:endParaRPr lang="en-US" dirty="0"/>
          </a:p>
        </p:txBody>
      </p:sp>
    </p:spTree>
    <p:extLst>
      <p:ext uri="{BB962C8B-B14F-4D97-AF65-F5344CB8AC3E}">
        <p14:creationId xmlns:p14="http://schemas.microsoft.com/office/powerpoint/2010/main" val="2436762768"/>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382000" cy="990600"/>
          </a:xfrm>
        </p:spPr>
        <p:txBody>
          <a:bodyPr/>
          <a:lstStyle/>
          <a:p>
            <a:r>
              <a:rPr lang="en-US" dirty="0"/>
              <a:t>Limitations of Bag-of-Words Models</a:t>
            </a:r>
          </a:p>
        </p:txBody>
      </p:sp>
      <p:sp>
        <p:nvSpPr>
          <p:cNvPr id="3" name="Content Placeholder 2"/>
          <p:cNvSpPr>
            <a:spLocks noGrp="1"/>
          </p:cNvSpPr>
          <p:nvPr>
            <p:ph idx="1"/>
          </p:nvPr>
        </p:nvSpPr>
        <p:spPr/>
        <p:txBody>
          <a:bodyPr/>
          <a:lstStyle/>
          <a:p>
            <a:r>
              <a:rPr lang="en-US" sz="2400" dirty="0"/>
              <a:t>We know that bag-of-words representations discard information about the order in which the words appear.</a:t>
            </a:r>
          </a:p>
          <a:p>
            <a:r>
              <a:rPr lang="en-US" sz="2400" dirty="0"/>
              <a:t>Based on that, can we make up text that these models are likely to misclassify?</a:t>
            </a:r>
          </a:p>
          <a:p>
            <a:r>
              <a:rPr lang="en-US" sz="2400" dirty="0"/>
              <a:t>Word tokens keep no information about word order.</a:t>
            </a:r>
          </a:p>
          <a:p>
            <a:r>
              <a:rPr lang="en-US" sz="2400" dirty="0"/>
              <a:t>We can use this property to deliberately write text that would fool the model.</a:t>
            </a:r>
            <a:endParaRPr lang="en-US" sz="20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85</a:t>
            </a:fld>
            <a:endParaRPr lang="en-US" dirty="0"/>
          </a:p>
        </p:txBody>
      </p:sp>
    </p:spTree>
    <p:extLst>
      <p:ext uri="{BB962C8B-B14F-4D97-AF65-F5344CB8AC3E}">
        <p14:creationId xmlns:p14="http://schemas.microsoft.com/office/powerpoint/2010/main" val="4264449158"/>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382000" cy="990600"/>
          </a:xfrm>
        </p:spPr>
        <p:txBody>
          <a:bodyPr/>
          <a:lstStyle/>
          <a:p>
            <a:r>
              <a:rPr lang="en-US" dirty="0"/>
              <a:t>Limitations of Bag-of-Words Models</a:t>
            </a:r>
          </a:p>
        </p:txBody>
      </p:sp>
      <p:sp>
        <p:nvSpPr>
          <p:cNvPr id="3" name="Content Placeholder 2"/>
          <p:cNvSpPr>
            <a:spLocks noGrp="1"/>
          </p:cNvSpPr>
          <p:nvPr>
            <p:ph idx="1"/>
          </p:nvPr>
        </p:nvSpPr>
        <p:spPr/>
        <p:txBody>
          <a:bodyPr/>
          <a:lstStyle/>
          <a:p>
            <a:r>
              <a:rPr lang="en-US" sz="2400" dirty="0"/>
              <a:t>Consider this made-up review text:</a:t>
            </a:r>
          </a:p>
          <a:p>
            <a:pPr marL="0" indent="0">
              <a:buNone/>
            </a:pPr>
            <a:endParaRPr lang="en-US" sz="1200" dirty="0"/>
          </a:p>
          <a:p>
            <a:pPr marL="0" indent="0">
              <a:buNone/>
            </a:pPr>
            <a:r>
              <a:rPr lang="en-US" sz="2000" dirty="0" err="1"/>
              <a:t>mock_review</a:t>
            </a:r>
            <a:r>
              <a:rPr lang="en-US" sz="2000" dirty="0"/>
              <a:t> = """I went to watch this movie with the highest expectations. My conclusions after watching it? This movie was not excellent, not good, not OK. A thoroughly bad movie."""</a:t>
            </a:r>
          </a:p>
          <a:p>
            <a:pPr marL="0" indent="0">
              <a:buNone/>
            </a:pPr>
            <a:endParaRPr lang="en-US" sz="1200" dirty="0"/>
          </a:p>
          <a:p>
            <a:pPr lvl="0"/>
            <a:r>
              <a:rPr lang="en-US" sz="2400" dirty="0">
                <a:solidFill>
                  <a:prstClr val="black"/>
                </a:solidFill>
              </a:rPr>
              <a:t>As humans, we see easily that this is a negative review.</a:t>
            </a:r>
          </a:p>
          <a:p>
            <a:pPr lvl="0"/>
            <a:r>
              <a:rPr lang="en-US" sz="2400" dirty="0">
                <a:solidFill>
                  <a:prstClr val="black"/>
                </a:solidFill>
              </a:rPr>
              <a:t>However, consider the bag-of-words representation.</a:t>
            </a:r>
          </a:p>
          <a:p>
            <a:pPr lvl="1"/>
            <a:r>
              <a:rPr lang="en-US" sz="2000" dirty="0">
                <a:solidFill>
                  <a:prstClr val="black"/>
                </a:solidFill>
              </a:rPr>
              <a:t>Positive tokens appearing: “highest”, “excellent”, “good”, “OK”.</a:t>
            </a:r>
          </a:p>
          <a:p>
            <a:pPr lvl="1"/>
            <a:r>
              <a:rPr lang="en-US" sz="2000" dirty="0">
                <a:solidFill>
                  <a:prstClr val="black"/>
                </a:solidFill>
              </a:rPr>
              <a:t>Negative tokens appearing: “not”, “bad”.</a:t>
            </a:r>
          </a:p>
          <a:p>
            <a:r>
              <a:rPr lang="en-US" sz="2400" dirty="0">
                <a:solidFill>
                  <a:prstClr val="black"/>
                </a:solidFill>
              </a:rPr>
              <a:t>There are more positive terms than negative terms.</a:t>
            </a:r>
          </a:p>
          <a:p>
            <a:r>
              <a:rPr lang="en-US" sz="2400" dirty="0">
                <a:solidFill>
                  <a:prstClr val="black"/>
                </a:solidFill>
              </a:rPr>
              <a:t>The model trained with word tokens classifies this review as positive.</a:t>
            </a:r>
          </a:p>
          <a:p>
            <a:pPr lvl="1"/>
            <a:r>
              <a:rPr lang="en-US" sz="2000" dirty="0">
                <a:solidFill>
                  <a:prstClr val="black"/>
                </a:solidFill>
              </a:rPr>
              <a:t>The output is 0.668, so it gives a 66.8% probability for class “positive”.</a:t>
            </a:r>
          </a:p>
          <a:p>
            <a:pPr marL="0" indent="0">
              <a:buNone/>
            </a:pPr>
            <a:endParaRPr lang="en-US" sz="20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86</a:t>
            </a:fld>
            <a:endParaRPr lang="en-US" dirty="0"/>
          </a:p>
        </p:txBody>
      </p:sp>
    </p:spTree>
    <p:extLst>
      <p:ext uri="{BB962C8B-B14F-4D97-AF65-F5344CB8AC3E}">
        <p14:creationId xmlns:p14="http://schemas.microsoft.com/office/powerpoint/2010/main" val="3925237777"/>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382000" cy="990600"/>
          </a:xfrm>
        </p:spPr>
        <p:txBody>
          <a:bodyPr/>
          <a:lstStyle/>
          <a:p>
            <a:r>
              <a:rPr lang="en-US" dirty="0"/>
              <a:t>Limitations of Bag-of-Words Models</a:t>
            </a:r>
          </a:p>
        </p:txBody>
      </p:sp>
      <p:sp>
        <p:nvSpPr>
          <p:cNvPr id="3" name="Content Placeholder 2"/>
          <p:cNvSpPr>
            <a:spLocks noGrp="1"/>
          </p:cNvSpPr>
          <p:nvPr>
            <p:ph idx="1"/>
          </p:nvPr>
        </p:nvSpPr>
        <p:spPr>
          <a:xfrm>
            <a:off x="381000" y="1447800"/>
            <a:ext cx="8458200" cy="4876800"/>
          </a:xfrm>
        </p:spPr>
        <p:txBody>
          <a:bodyPr/>
          <a:lstStyle/>
          <a:p>
            <a:r>
              <a:rPr lang="en-US" sz="2400" dirty="0"/>
              <a:t>Consider this made-up review text:</a:t>
            </a:r>
          </a:p>
          <a:p>
            <a:pPr marL="0" indent="0">
              <a:buNone/>
            </a:pPr>
            <a:endParaRPr lang="en-US" sz="1200" dirty="0"/>
          </a:p>
          <a:p>
            <a:pPr marL="0" indent="0">
              <a:buNone/>
            </a:pPr>
            <a:r>
              <a:rPr lang="en-US" sz="2000" dirty="0" err="1"/>
              <a:t>mock_review</a:t>
            </a:r>
            <a:r>
              <a:rPr lang="en-US" sz="2000" dirty="0"/>
              <a:t> = """I went to watch this movie with the highest expectations. My conclusions after watching it? This movie was not excellent, not good, not OK. A thoroughly bad movie.""“</a:t>
            </a:r>
          </a:p>
          <a:p>
            <a:pPr marL="0" indent="0">
              <a:buNone/>
            </a:pPr>
            <a:endParaRPr lang="en-US" sz="1200" dirty="0"/>
          </a:p>
          <a:p>
            <a:r>
              <a:rPr lang="en-US" sz="2400" dirty="0">
                <a:solidFill>
                  <a:prstClr val="black"/>
                </a:solidFill>
              </a:rPr>
              <a:t>So, a model trained with word tokens thinks that this is positive.</a:t>
            </a:r>
            <a:endParaRPr lang="en-US" sz="2000" dirty="0"/>
          </a:p>
          <a:p>
            <a:r>
              <a:rPr lang="en-US" sz="2400" dirty="0">
                <a:solidFill>
                  <a:prstClr val="black"/>
                </a:solidFill>
              </a:rPr>
              <a:t>How do you think a bigram-trained model would do?</a:t>
            </a:r>
          </a:p>
        </p:txBody>
      </p:sp>
      <p:sp>
        <p:nvSpPr>
          <p:cNvPr id="4" name="Slide Number Placeholder 3"/>
          <p:cNvSpPr>
            <a:spLocks noGrp="1"/>
          </p:cNvSpPr>
          <p:nvPr>
            <p:ph type="sldNum" sz="quarter" idx="12"/>
          </p:nvPr>
        </p:nvSpPr>
        <p:spPr/>
        <p:txBody>
          <a:bodyPr/>
          <a:lstStyle/>
          <a:p>
            <a:fld id="{B6F15528-21DE-4FAA-801E-634DDDAF4B2B}" type="slidenum">
              <a:rPr lang="en-US" smtClean="0"/>
              <a:pPr/>
              <a:t>87</a:t>
            </a:fld>
            <a:endParaRPr lang="en-US" dirty="0"/>
          </a:p>
        </p:txBody>
      </p:sp>
    </p:spTree>
    <p:extLst>
      <p:ext uri="{BB962C8B-B14F-4D97-AF65-F5344CB8AC3E}">
        <p14:creationId xmlns:p14="http://schemas.microsoft.com/office/powerpoint/2010/main" val="2216056065"/>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382000" cy="990600"/>
          </a:xfrm>
        </p:spPr>
        <p:txBody>
          <a:bodyPr/>
          <a:lstStyle/>
          <a:p>
            <a:r>
              <a:rPr lang="en-US" dirty="0"/>
              <a:t>Limitations of Bag-of-Words Models</a:t>
            </a:r>
          </a:p>
        </p:txBody>
      </p:sp>
      <p:sp>
        <p:nvSpPr>
          <p:cNvPr id="3" name="Content Placeholder 2"/>
          <p:cNvSpPr>
            <a:spLocks noGrp="1"/>
          </p:cNvSpPr>
          <p:nvPr>
            <p:ph idx="1"/>
          </p:nvPr>
        </p:nvSpPr>
        <p:spPr>
          <a:xfrm>
            <a:off x="381000" y="1447800"/>
            <a:ext cx="8458200" cy="4876800"/>
          </a:xfrm>
        </p:spPr>
        <p:txBody>
          <a:bodyPr/>
          <a:lstStyle/>
          <a:p>
            <a:r>
              <a:rPr lang="en-US" sz="2400" dirty="0"/>
              <a:t>Consider this made-up review text:</a:t>
            </a:r>
          </a:p>
          <a:p>
            <a:pPr marL="0" indent="0">
              <a:buNone/>
            </a:pPr>
            <a:endParaRPr lang="en-US" sz="1200" dirty="0"/>
          </a:p>
          <a:p>
            <a:pPr marL="0" indent="0">
              <a:buNone/>
            </a:pPr>
            <a:r>
              <a:rPr lang="en-US" sz="2000" dirty="0" err="1"/>
              <a:t>mock_review</a:t>
            </a:r>
            <a:r>
              <a:rPr lang="en-US" sz="2000" dirty="0"/>
              <a:t> = """I went to watch this movie with the highest expectations. My conclusions after watching it? This movie was not excellent, not good, not OK. A thoroughly bad movie.""“</a:t>
            </a:r>
          </a:p>
          <a:p>
            <a:pPr marL="0" indent="0">
              <a:buNone/>
            </a:pPr>
            <a:endParaRPr lang="en-US" sz="1200" dirty="0"/>
          </a:p>
          <a:p>
            <a:r>
              <a:rPr lang="en-US" sz="2400" dirty="0">
                <a:solidFill>
                  <a:prstClr val="black"/>
                </a:solidFill>
              </a:rPr>
              <a:t>So, a model trained with word tokens thinks that this is positive.</a:t>
            </a:r>
            <a:endParaRPr lang="en-US" sz="2000" dirty="0"/>
          </a:p>
          <a:p>
            <a:r>
              <a:rPr lang="en-US" sz="2400" dirty="0">
                <a:solidFill>
                  <a:prstClr val="black"/>
                </a:solidFill>
              </a:rPr>
              <a:t>How do you think a bigram-trained model would do?</a:t>
            </a:r>
          </a:p>
          <a:p>
            <a:r>
              <a:rPr lang="en-US" sz="2400" dirty="0">
                <a:solidFill>
                  <a:prstClr val="black"/>
                </a:solidFill>
              </a:rPr>
              <a:t>Bigram tokens can carry significantly more information.</a:t>
            </a:r>
          </a:p>
          <a:p>
            <a:pPr lvl="1"/>
            <a:r>
              <a:rPr lang="en-US" sz="2000" dirty="0">
                <a:solidFill>
                  <a:prstClr val="black"/>
                </a:solidFill>
              </a:rPr>
              <a:t>Positive tokens appearing: “highest”, “excellent”, “good”, “OK”.</a:t>
            </a:r>
          </a:p>
          <a:p>
            <a:pPr lvl="1"/>
            <a:r>
              <a:rPr lang="en-US" sz="2000" dirty="0">
                <a:solidFill>
                  <a:prstClr val="black"/>
                </a:solidFill>
              </a:rPr>
              <a:t>Negative terms appearing: “not”, “bad”, </a:t>
            </a:r>
            <a:r>
              <a:rPr lang="en-US" sz="2000" dirty="0">
                <a:solidFill>
                  <a:srgbClr val="FF0000"/>
                </a:solidFill>
              </a:rPr>
              <a:t>“not excellent”, “not good”, “not OK”</a:t>
            </a:r>
            <a:r>
              <a:rPr lang="en-US" sz="2000" dirty="0">
                <a:solidFill>
                  <a:prstClr val="black"/>
                </a:solidFill>
              </a:rPr>
              <a:t>.</a:t>
            </a:r>
          </a:p>
          <a:p>
            <a:r>
              <a:rPr lang="en-US" sz="2400" dirty="0">
                <a:solidFill>
                  <a:prstClr val="black"/>
                </a:solidFill>
              </a:rPr>
              <a:t>The bigram-trained model classifies this review correctly.</a:t>
            </a:r>
          </a:p>
          <a:p>
            <a:pPr lvl="1"/>
            <a:r>
              <a:rPr lang="en-US" sz="2000" dirty="0">
                <a:solidFill>
                  <a:prstClr val="black"/>
                </a:solidFill>
              </a:rPr>
              <a:t>Output: 0.403, so 59.7% probability of class “negative”.</a:t>
            </a:r>
          </a:p>
          <a:p>
            <a:endParaRPr lang="en-US" dirty="0">
              <a:solidFill>
                <a:prstClr val="black"/>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88</a:t>
            </a:fld>
            <a:endParaRPr lang="en-US" dirty="0"/>
          </a:p>
        </p:txBody>
      </p:sp>
    </p:spTree>
    <p:extLst>
      <p:ext uri="{BB962C8B-B14F-4D97-AF65-F5344CB8AC3E}">
        <p14:creationId xmlns:p14="http://schemas.microsoft.com/office/powerpoint/2010/main" val="2497697510"/>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Fooling a Bigram Model</a:t>
            </a:r>
          </a:p>
        </p:txBody>
      </p:sp>
      <p:sp>
        <p:nvSpPr>
          <p:cNvPr id="3" name="Content Placeholder 2"/>
          <p:cNvSpPr>
            <a:spLocks noGrp="1"/>
          </p:cNvSpPr>
          <p:nvPr>
            <p:ph idx="1"/>
          </p:nvPr>
        </p:nvSpPr>
        <p:spPr/>
        <p:txBody>
          <a:bodyPr/>
          <a:lstStyle/>
          <a:p>
            <a:r>
              <a:rPr lang="en-US" sz="2400" dirty="0"/>
              <a:t>We can exploit the limitations of bigram models, by deliberately including positive words and bigrams, while inserting some text farther away that negates those positive terms.</a:t>
            </a:r>
          </a:p>
          <a:p>
            <a:r>
              <a:rPr lang="en-US" sz="2400" dirty="0"/>
              <a:t>Example:</a:t>
            </a:r>
          </a:p>
          <a:p>
            <a:endParaRPr lang="en-US" sz="1200" dirty="0"/>
          </a:p>
          <a:p>
            <a:pPr marL="0" indent="0">
              <a:buNone/>
            </a:pPr>
            <a:r>
              <a:rPr lang="en-US" sz="2000" dirty="0" err="1"/>
              <a:t>mock_review</a:t>
            </a:r>
            <a:r>
              <a:rPr lang="en-US" sz="2000" dirty="0"/>
              <a:t> = """What an awesome movie. Best film of the year, worthy of an Oscar. No, just kidding. Seriously, don't watch it, you will not enjoy it."""</a:t>
            </a:r>
          </a:p>
          <a:p>
            <a:pPr lvl="0"/>
            <a:endParaRPr lang="en-US" sz="1200" dirty="0">
              <a:solidFill>
                <a:prstClr val="black"/>
              </a:solidFill>
            </a:endParaRPr>
          </a:p>
          <a:p>
            <a:pPr lvl="0"/>
            <a:r>
              <a:rPr lang="en-US" sz="2400" dirty="0">
                <a:solidFill>
                  <a:prstClr val="black"/>
                </a:solidFill>
              </a:rPr>
              <a:t>Output of word-trained model: 0.690</a:t>
            </a:r>
          </a:p>
          <a:p>
            <a:pPr lvl="0"/>
            <a:r>
              <a:rPr lang="en-US" sz="2400" dirty="0">
                <a:solidFill>
                  <a:prstClr val="black"/>
                </a:solidFill>
              </a:rPr>
              <a:t>Output of bigram-trained model: 0.862</a:t>
            </a:r>
            <a:endParaRPr lang="en-US" sz="20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89</a:t>
            </a:fld>
            <a:endParaRPr lang="en-US" dirty="0"/>
          </a:p>
        </p:txBody>
      </p:sp>
    </p:spTree>
    <p:extLst>
      <p:ext uri="{BB962C8B-B14F-4D97-AF65-F5344CB8AC3E}">
        <p14:creationId xmlns:p14="http://schemas.microsoft.com/office/powerpoint/2010/main" val="14455040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Text Standardization</a:t>
            </a:r>
          </a:p>
        </p:txBody>
      </p:sp>
      <p:sp>
        <p:nvSpPr>
          <p:cNvPr id="3" name="Content Placeholder 2"/>
          <p:cNvSpPr>
            <a:spLocks noGrp="1"/>
          </p:cNvSpPr>
          <p:nvPr>
            <p:ph idx="1"/>
          </p:nvPr>
        </p:nvSpPr>
        <p:spPr>
          <a:xfrm>
            <a:off x="304800" y="1447800"/>
            <a:ext cx="8382000" cy="4876800"/>
          </a:xfrm>
        </p:spPr>
        <p:txBody>
          <a:bodyPr/>
          <a:lstStyle/>
          <a:p>
            <a:pPr marL="457200" lvl="1" indent="0">
              <a:buNone/>
            </a:pPr>
            <a:r>
              <a:rPr lang="en-US" sz="2000" dirty="0"/>
              <a:t>“sunset came. </a:t>
            </a:r>
            <a:r>
              <a:rPr lang="en-US" sz="2000" dirty="0" err="1"/>
              <a:t>i</a:t>
            </a:r>
            <a:r>
              <a:rPr lang="en-US" sz="2000" dirty="0"/>
              <a:t> was staring at the Mexico sky. </a:t>
            </a:r>
            <a:r>
              <a:rPr lang="en-US" sz="2000" dirty="0" err="1"/>
              <a:t>Isnt</a:t>
            </a:r>
            <a:r>
              <a:rPr lang="en-US" sz="2000" dirty="0"/>
              <a:t> nature splendid??”</a:t>
            </a:r>
          </a:p>
          <a:p>
            <a:pPr marL="457200" lvl="1" indent="0">
              <a:buNone/>
            </a:pPr>
            <a:r>
              <a:rPr lang="en-US" sz="2000" dirty="0"/>
              <a:t>“Sunset came; I stared at the México sky. Isn’t nature splendid?”</a:t>
            </a:r>
          </a:p>
          <a:p>
            <a:pPr marL="457200" lvl="1" indent="0">
              <a:buNone/>
            </a:pPr>
            <a:endParaRPr lang="en-US" sz="1200" dirty="0"/>
          </a:p>
          <a:p>
            <a:r>
              <a:rPr lang="en-US" sz="2400" dirty="0"/>
              <a:t>Text standardization is a manual preprocessing step (you can also call it a “feature engineering” step).</a:t>
            </a:r>
          </a:p>
          <a:p>
            <a:r>
              <a:rPr lang="en-US" sz="2400" dirty="0"/>
              <a:t>The goal is “standardize” each sentence, in a way that reduces the differences between sentences that have the same meaning.</a:t>
            </a:r>
          </a:p>
          <a:p>
            <a:r>
              <a:rPr lang="en-US" sz="2400" dirty="0"/>
              <a:t>This way, the neural network model does not have to learn to account for those differences.</a:t>
            </a:r>
          </a:p>
          <a:p>
            <a:pPr lvl="1"/>
            <a:r>
              <a:rPr lang="en-US" sz="2000" dirty="0"/>
              <a:t>The easier we make the learning task, the better accuracy we should expect to get after training.</a:t>
            </a:r>
          </a:p>
        </p:txBody>
      </p:sp>
      <p:sp>
        <p:nvSpPr>
          <p:cNvPr id="4" name="Slide Number Placeholder 3"/>
          <p:cNvSpPr>
            <a:spLocks noGrp="1"/>
          </p:cNvSpPr>
          <p:nvPr>
            <p:ph type="sldNum" sz="quarter" idx="12"/>
          </p:nvPr>
        </p:nvSpPr>
        <p:spPr/>
        <p:txBody>
          <a:bodyPr/>
          <a:lstStyle/>
          <a:p>
            <a:fld id="{B6F15528-21DE-4FAA-801E-634DDDAF4B2B}" type="slidenum">
              <a:rPr lang="en-US" smtClean="0"/>
              <a:pPr/>
              <a:t>9</a:t>
            </a:fld>
            <a:endParaRPr lang="en-US" dirty="0"/>
          </a:p>
        </p:txBody>
      </p:sp>
    </p:spTree>
    <p:extLst>
      <p:ext uri="{BB962C8B-B14F-4D97-AF65-F5344CB8AC3E}">
        <p14:creationId xmlns:p14="http://schemas.microsoft.com/office/powerpoint/2010/main" val="1610532873"/>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Fooling a Bigram Model</a:t>
            </a:r>
          </a:p>
        </p:txBody>
      </p:sp>
      <p:sp>
        <p:nvSpPr>
          <p:cNvPr id="3" name="Content Placeholder 2"/>
          <p:cNvSpPr>
            <a:spLocks noGrp="1"/>
          </p:cNvSpPr>
          <p:nvPr>
            <p:ph idx="1"/>
          </p:nvPr>
        </p:nvSpPr>
        <p:spPr/>
        <p:txBody>
          <a:bodyPr/>
          <a:lstStyle/>
          <a:p>
            <a:r>
              <a:rPr lang="en-US" sz="2400" dirty="0"/>
              <a:t>Another example:</a:t>
            </a:r>
          </a:p>
          <a:p>
            <a:endParaRPr lang="en-US" sz="1200" dirty="0"/>
          </a:p>
          <a:p>
            <a:pPr marL="0" indent="0">
              <a:buNone/>
            </a:pPr>
            <a:r>
              <a:rPr lang="en-US" sz="2000" dirty="0" err="1"/>
              <a:t>mock_review</a:t>
            </a:r>
            <a:r>
              <a:rPr lang="en-US" sz="2000" dirty="0"/>
              <a:t> = """I wish I could say that this was an excellent movie,</a:t>
            </a:r>
          </a:p>
          <a:p>
            <a:pPr marL="0" indent="0">
              <a:buNone/>
            </a:pPr>
            <a:r>
              <a:rPr lang="en-US" sz="2000" dirty="0"/>
              <a:t>a good movie, or at least an OK movie. I most definitely cannot say that"""</a:t>
            </a:r>
          </a:p>
          <a:p>
            <a:pPr lvl="0"/>
            <a:endParaRPr lang="en-US" sz="1200" dirty="0">
              <a:solidFill>
                <a:prstClr val="black"/>
              </a:solidFill>
            </a:endParaRPr>
          </a:p>
          <a:p>
            <a:pPr lvl="0"/>
            <a:r>
              <a:rPr lang="en-US" sz="2400" dirty="0">
                <a:solidFill>
                  <a:prstClr val="black"/>
                </a:solidFill>
              </a:rPr>
              <a:t>Output of word-trained model: 0.654</a:t>
            </a:r>
          </a:p>
          <a:p>
            <a:pPr lvl="0"/>
            <a:r>
              <a:rPr lang="en-US" sz="2400" dirty="0">
                <a:solidFill>
                  <a:prstClr val="black"/>
                </a:solidFill>
              </a:rPr>
              <a:t>Output of bigram-trained model: 0.842</a:t>
            </a:r>
          </a:p>
          <a:p>
            <a:pPr lvl="0"/>
            <a:r>
              <a:rPr lang="en-US" sz="2400" dirty="0">
                <a:solidFill>
                  <a:prstClr val="black"/>
                </a:solidFill>
              </a:rPr>
              <a:t>There are many positive bigrams, that fool the bigram model:</a:t>
            </a:r>
          </a:p>
          <a:p>
            <a:pPr lvl="1"/>
            <a:r>
              <a:rPr lang="en-US" sz="2000" dirty="0">
                <a:solidFill>
                  <a:prstClr val="black"/>
                </a:solidFill>
              </a:rPr>
              <a:t>“excellent movie”, “good movie”, “OK movie”.</a:t>
            </a:r>
          </a:p>
          <a:p>
            <a:pPr lvl="0"/>
            <a:r>
              <a:rPr lang="en-US" sz="2400" dirty="0">
                <a:solidFill>
                  <a:prstClr val="black"/>
                </a:solidFill>
              </a:rPr>
              <a:t>A recurrent model has the potential (at least theoretically) to avoid such problems, by looking at the text as a sequence.</a:t>
            </a:r>
          </a:p>
          <a:p>
            <a:pPr lvl="0"/>
            <a:r>
              <a:rPr lang="en-US" sz="2400" dirty="0">
                <a:solidFill>
                  <a:prstClr val="black"/>
                </a:solidFill>
              </a:rPr>
              <a:t>We will see how that works in practice in the next set of slides.</a:t>
            </a:r>
          </a:p>
          <a:p>
            <a:pPr lvl="0"/>
            <a:endParaRPr lang="en-US" sz="20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90</a:t>
            </a:fld>
            <a:endParaRPr lang="en-US" dirty="0"/>
          </a:p>
        </p:txBody>
      </p:sp>
    </p:spTree>
    <p:extLst>
      <p:ext uri="{BB962C8B-B14F-4D97-AF65-F5344CB8AC3E}">
        <p14:creationId xmlns:p14="http://schemas.microsoft.com/office/powerpoint/2010/main" val="885857826"/>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Effects of Small Changes</a:t>
            </a:r>
          </a:p>
        </p:txBody>
      </p:sp>
      <p:sp>
        <p:nvSpPr>
          <p:cNvPr id="3" name="Content Placeholder 2"/>
          <p:cNvSpPr>
            <a:spLocks noGrp="1"/>
          </p:cNvSpPr>
          <p:nvPr>
            <p:ph idx="1"/>
          </p:nvPr>
        </p:nvSpPr>
        <p:spPr/>
        <p:txBody>
          <a:bodyPr/>
          <a:lstStyle/>
          <a:p>
            <a:pPr marL="0" indent="0">
              <a:buNone/>
            </a:pPr>
            <a:r>
              <a:rPr lang="en-US" sz="2000" dirty="0"/>
              <a:t>"""This is a great movie. It makes you feel what it is like to </a:t>
            </a:r>
          </a:p>
          <a:p>
            <a:pPr marL="0" indent="0">
              <a:buNone/>
            </a:pPr>
            <a:r>
              <a:rPr lang="en-US" sz="2000" dirty="0"/>
              <a:t>live through the horrors of a war, under utterly </a:t>
            </a:r>
            <a:r>
              <a:rPr lang="en-US" sz="2000" dirty="0">
                <a:solidFill>
                  <a:srgbClr val="FF0000"/>
                </a:solidFill>
              </a:rPr>
              <a:t>poor conditions</a:t>
            </a:r>
            <a:r>
              <a:rPr lang="en-US" sz="2000" dirty="0"/>
              <a:t>."""</a:t>
            </a:r>
          </a:p>
          <a:p>
            <a:pPr marL="0" indent="0">
              <a:buNone/>
            </a:pPr>
            <a:endParaRPr lang="en-US" sz="1200" dirty="0">
              <a:solidFill>
                <a:prstClr val="black"/>
              </a:solidFill>
            </a:endParaRPr>
          </a:p>
          <a:p>
            <a:pPr lvl="0"/>
            <a:r>
              <a:rPr lang="en-US" sz="2400" dirty="0">
                <a:solidFill>
                  <a:prstClr val="black"/>
                </a:solidFill>
              </a:rPr>
              <a:t>Output of word-trained model: 0.782</a:t>
            </a:r>
          </a:p>
          <a:p>
            <a:pPr lvl="0"/>
            <a:r>
              <a:rPr lang="en-US" sz="2400" dirty="0">
                <a:solidFill>
                  <a:prstClr val="black"/>
                </a:solidFill>
              </a:rPr>
              <a:t>Output of bigram-trained model: 0.834</a:t>
            </a:r>
          </a:p>
          <a:p>
            <a:pPr marL="0" lvl="0" indent="0">
              <a:buNone/>
            </a:pPr>
            <a:endParaRPr lang="en-US" sz="2000" dirty="0">
              <a:solidFill>
                <a:prstClr val="black"/>
              </a:solidFill>
            </a:endParaRPr>
          </a:p>
          <a:p>
            <a:pPr marL="0" indent="0">
              <a:buNone/>
            </a:pPr>
            <a:r>
              <a:rPr lang="en-US" sz="2000" dirty="0"/>
              <a:t>"""This is a great movie. It makes you feel what it is like to </a:t>
            </a:r>
          </a:p>
          <a:p>
            <a:pPr marL="0" indent="0">
              <a:buNone/>
            </a:pPr>
            <a:r>
              <a:rPr lang="en-US" sz="2000" dirty="0"/>
              <a:t>live through the horrors of a war, under utterly </a:t>
            </a:r>
            <a:r>
              <a:rPr lang="en-US" sz="2000" dirty="0">
                <a:solidFill>
                  <a:srgbClr val="FF0000"/>
                </a:solidFill>
              </a:rPr>
              <a:t>poor and awful conditions</a:t>
            </a:r>
            <a:r>
              <a:rPr lang="en-US" sz="2000" dirty="0"/>
              <a:t>."""</a:t>
            </a:r>
          </a:p>
          <a:p>
            <a:pPr marL="0" indent="0">
              <a:buNone/>
            </a:pPr>
            <a:endParaRPr lang="en-US" sz="1200" dirty="0">
              <a:solidFill>
                <a:prstClr val="black"/>
              </a:solidFill>
            </a:endParaRPr>
          </a:p>
          <a:p>
            <a:pPr lvl="0"/>
            <a:r>
              <a:rPr lang="en-US" sz="2400" dirty="0">
                <a:solidFill>
                  <a:prstClr val="black"/>
                </a:solidFill>
              </a:rPr>
              <a:t>Output of word-trained model: 0.412</a:t>
            </a:r>
          </a:p>
          <a:p>
            <a:pPr lvl="0"/>
            <a:r>
              <a:rPr lang="en-US" sz="2400" dirty="0">
                <a:solidFill>
                  <a:prstClr val="black"/>
                </a:solidFill>
              </a:rPr>
              <a:t>Output of bigram-trained model: 0.746</a:t>
            </a:r>
          </a:p>
          <a:p>
            <a:r>
              <a:rPr lang="en-US" sz="2400" dirty="0">
                <a:solidFill>
                  <a:prstClr val="black"/>
                </a:solidFill>
              </a:rPr>
              <a:t>“poor conditions” changed to “poor and awful conditions”.</a:t>
            </a:r>
          </a:p>
          <a:p>
            <a:pPr lvl="1"/>
            <a:r>
              <a:rPr lang="en-US" sz="2000" dirty="0">
                <a:solidFill>
                  <a:prstClr val="black"/>
                </a:solidFill>
              </a:rPr>
              <a:t>Token “awful” is strongly connected with negative reviews.</a:t>
            </a:r>
          </a:p>
          <a:p>
            <a:pPr lvl="1"/>
            <a:r>
              <a:rPr lang="en-US" sz="2000" dirty="0">
                <a:solidFill>
                  <a:prstClr val="black"/>
                </a:solidFill>
              </a:rPr>
              <a:t>The bigram model is not affected as much.</a:t>
            </a:r>
          </a:p>
          <a:p>
            <a:pPr lvl="0"/>
            <a:endParaRPr lang="en-US" sz="2400" dirty="0">
              <a:solidFill>
                <a:prstClr val="black"/>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91</a:t>
            </a:fld>
            <a:endParaRPr lang="en-US" dirty="0"/>
          </a:p>
        </p:txBody>
      </p:sp>
    </p:spTree>
    <p:extLst>
      <p:ext uri="{BB962C8B-B14F-4D97-AF65-F5344CB8AC3E}">
        <p14:creationId xmlns:p14="http://schemas.microsoft.com/office/powerpoint/2010/main" val="3640885770"/>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Effects of Small Changes</a:t>
            </a:r>
          </a:p>
        </p:txBody>
      </p:sp>
      <p:sp>
        <p:nvSpPr>
          <p:cNvPr id="3" name="Content Placeholder 2"/>
          <p:cNvSpPr>
            <a:spLocks noGrp="1"/>
          </p:cNvSpPr>
          <p:nvPr>
            <p:ph idx="1"/>
          </p:nvPr>
        </p:nvSpPr>
        <p:spPr/>
        <p:txBody>
          <a:bodyPr/>
          <a:lstStyle/>
          <a:p>
            <a:pPr marL="0" indent="0">
              <a:buNone/>
            </a:pPr>
            <a:r>
              <a:rPr lang="en-US" sz="2000" dirty="0"/>
              <a:t>"""</a:t>
            </a:r>
            <a:r>
              <a:rPr lang="en-US" sz="2000" dirty="0">
                <a:solidFill>
                  <a:srgbClr val="FF0000"/>
                </a:solidFill>
              </a:rPr>
              <a:t>This is a great movie</a:t>
            </a:r>
            <a:r>
              <a:rPr lang="en-US" sz="2000" dirty="0"/>
              <a:t>. It makes you feel what it is like to </a:t>
            </a:r>
          </a:p>
          <a:p>
            <a:pPr marL="0" indent="0">
              <a:buNone/>
            </a:pPr>
            <a:r>
              <a:rPr lang="en-US" sz="2000" dirty="0"/>
              <a:t>live through the horrors of a war, under utterly poor and awful conditions."""</a:t>
            </a:r>
          </a:p>
          <a:p>
            <a:pPr marL="0" indent="0">
              <a:buNone/>
            </a:pPr>
            <a:endParaRPr lang="en-US" sz="1200" dirty="0">
              <a:solidFill>
                <a:prstClr val="black"/>
              </a:solidFill>
            </a:endParaRPr>
          </a:p>
          <a:p>
            <a:pPr lvl="0"/>
            <a:r>
              <a:rPr lang="en-US" sz="2400" dirty="0">
                <a:solidFill>
                  <a:prstClr val="black"/>
                </a:solidFill>
              </a:rPr>
              <a:t>Output of word-trained model: 0.412</a:t>
            </a:r>
          </a:p>
          <a:p>
            <a:pPr lvl="0"/>
            <a:r>
              <a:rPr lang="en-US" sz="2400" dirty="0">
                <a:solidFill>
                  <a:prstClr val="black"/>
                </a:solidFill>
              </a:rPr>
              <a:t>Output of bigram-trained model: 0.746</a:t>
            </a:r>
          </a:p>
          <a:p>
            <a:pPr marL="0" lvl="0" indent="0">
              <a:buNone/>
            </a:pPr>
            <a:endParaRPr lang="en-US" sz="2000" dirty="0">
              <a:solidFill>
                <a:prstClr val="black"/>
              </a:solidFill>
            </a:endParaRPr>
          </a:p>
          <a:p>
            <a:pPr marL="0" indent="0">
              <a:buNone/>
            </a:pPr>
            <a:r>
              <a:rPr lang="en-US" sz="2000" dirty="0"/>
              <a:t>"""</a:t>
            </a:r>
            <a:r>
              <a:rPr lang="en-US" sz="2000" dirty="0">
                <a:solidFill>
                  <a:srgbClr val="FF0000"/>
                </a:solidFill>
              </a:rPr>
              <a:t>This movie is great</a:t>
            </a:r>
            <a:r>
              <a:rPr lang="en-US" sz="2000" dirty="0"/>
              <a:t>. It makes you feel what it is like to </a:t>
            </a:r>
          </a:p>
          <a:p>
            <a:pPr marL="0" indent="0">
              <a:buNone/>
            </a:pPr>
            <a:r>
              <a:rPr lang="en-US" sz="2000" dirty="0"/>
              <a:t>live through the horrors of a war, under utterly poor and awful conditions."""</a:t>
            </a:r>
          </a:p>
          <a:p>
            <a:pPr marL="0" indent="0">
              <a:buNone/>
            </a:pPr>
            <a:endParaRPr lang="en-US" sz="1200" dirty="0">
              <a:solidFill>
                <a:prstClr val="black"/>
              </a:solidFill>
            </a:endParaRPr>
          </a:p>
          <a:p>
            <a:pPr lvl="0"/>
            <a:r>
              <a:rPr lang="en-US" sz="2400" dirty="0">
                <a:solidFill>
                  <a:prstClr val="black"/>
                </a:solidFill>
              </a:rPr>
              <a:t>Output of word-trained model: 0.412</a:t>
            </a:r>
          </a:p>
          <a:p>
            <a:pPr lvl="0"/>
            <a:r>
              <a:rPr lang="en-US" sz="2400" dirty="0">
                <a:solidFill>
                  <a:prstClr val="black"/>
                </a:solidFill>
              </a:rPr>
              <a:t>Output of bigram-trained model: 0.630</a:t>
            </a:r>
          </a:p>
          <a:p>
            <a:r>
              <a:rPr lang="en-US" sz="2400" dirty="0">
                <a:solidFill>
                  <a:prstClr val="black"/>
                </a:solidFill>
              </a:rPr>
              <a:t>“This is a great movie” changed to “This movie is great”.</a:t>
            </a:r>
          </a:p>
          <a:p>
            <a:pPr lvl="1"/>
            <a:r>
              <a:rPr lang="en-US" sz="2000" dirty="0">
                <a:solidFill>
                  <a:prstClr val="black"/>
                </a:solidFill>
              </a:rPr>
              <a:t>The bigram “great movie” was removed, affecting the bigram model.</a:t>
            </a:r>
          </a:p>
        </p:txBody>
      </p:sp>
      <p:sp>
        <p:nvSpPr>
          <p:cNvPr id="4" name="Slide Number Placeholder 3"/>
          <p:cNvSpPr>
            <a:spLocks noGrp="1"/>
          </p:cNvSpPr>
          <p:nvPr>
            <p:ph type="sldNum" sz="quarter" idx="12"/>
          </p:nvPr>
        </p:nvSpPr>
        <p:spPr/>
        <p:txBody>
          <a:bodyPr/>
          <a:lstStyle/>
          <a:p>
            <a:fld id="{B6F15528-21DE-4FAA-801E-634DDDAF4B2B}" type="slidenum">
              <a:rPr lang="en-US" smtClean="0"/>
              <a:pPr/>
              <a:t>92</a:t>
            </a:fld>
            <a:endParaRPr lang="en-US" dirty="0"/>
          </a:p>
        </p:txBody>
      </p:sp>
    </p:spTree>
    <p:extLst>
      <p:ext uri="{BB962C8B-B14F-4D97-AF65-F5344CB8AC3E}">
        <p14:creationId xmlns:p14="http://schemas.microsoft.com/office/powerpoint/2010/main" val="2198785221"/>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Effects of Small Changes</a:t>
            </a:r>
          </a:p>
        </p:txBody>
      </p:sp>
      <p:sp>
        <p:nvSpPr>
          <p:cNvPr id="3" name="Content Placeholder 2"/>
          <p:cNvSpPr>
            <a:spLocks noGrp="1"/>
          </p:cNvSpPr>
          <p:nvPr>
            <p:ph idx="1"/>
          </p:nvPr>
        </p:nvSpPr>
        <p:spPr/>
        <p:txBody>
          <a:bodyPr/>
          <a:lstStyle/>
          <a:p>
            <a:pPr marL="0" indent="0">
              <a:buNone/>
            </a:pPr>
            <a:r>
              <a:rPr lang="en-US" sz="2000" dirty="0"/>
              <a:t>"""This movie is great. It makes you feel what it is like to </a:t>
            </a:r>
          </a:p>
          <a:p>
            <a:pPr marL="0" indent="0">
              <a:buNone/>
            </a:pPr>
            <a:r>
              <a:rPr lang="en-US" sz="2000" dirty="0"/>
              <a:t>live through </a:t>
            </a:r>
            <a:r>
              <a:rPr lang="en-US" sz="2000" dirty="0">
                <a:solidFill>
                  <a:srgbClr val="FF0000"/>
                </a:solidFill>
              </a:rPr>
              <a:t>the horrors of a war</a:t>
            </a:r>
            <a:r>
              <a:rPr lang="en-US" sz="2000" dirty="0"/>
              <a:t>, under utterly poor and awful conditions."""</a:t>
            </a:r>
          </a:p>
          <a:p>
            <a:pPr marL="0" indent="0">
              <a:buNone/>
            </a:pPr>
            <a:endParaRPr lang="en-US" sz="1200" dirty="0">
              <a:solidFill>
                <a:prstClr val="black"/>
              </a:solidFill>
            </a:endParaRPr>
          </a:p>
          <a:p>
            <a:pPr lvl="0"/>
            <a:r>
              <a:rPr lang="en-US" sz="2400" dirty="0">
                <a:solidFill>
                  <a:prstClr val="black"/>
                </a:solidFill>
              </a:rPr>
              <a:t>Output of word-trained model: 0.412</a:t>
            </a:r>
          </a:p>
          <a:p>
            <a:pPr lvl="0"/>
            <a:r>
              <a:rPr lang="en-US" sz="2400" dirty="0">
                <a:solidFill>
                  <a:prstClr val="black"/>
                </a:solidFill>
              </a:rPr>
              <a:t>Output of bigram-trained model: 0.630</a:t>
            </a:r>
          </a:p>
          <a:p>
            <a:pPr marL="0" lvl="0" indent="0">
              <a:buNone/>
            </a:pPr>
            <a:endParaRPr lang="en-US" sz="2000" dirty="0">
              <a:solidFill>
                <a:prstClr val="black"/>
              </a:solidFill>
            </a:endParaRPr>
          </a:p>
          <a:p>
            <a:pPr marL="0" indent="0">
              <a:buNone/>
            </a:pPr>
            <a:r>
              <a:rPr lang="en-US" sz="2000" dirty="0"/>
              <a:t>"""This movie is great. It makes you feel what it is like to </a:t>
            </a:r>
          </a:p>
          <a:p>
            <a:pPr marL="0" indent="0">
              <a:buNone/>
            </a:pPr>
            <a:r>
              <a:rPr lang="en-US" sz="2000" dirty="0"/>
              <a:t>live through </a:t>
            </a:r>
            <a:r>
              <a:rPr lang="en-US" sz="2000" dirty="0">
                <a:solidFill>
                  <a:srgbClr val="FF0000"/>
                </a:solidFill>
              </a:rPr>
              <a:t>a horrible war</a:t>
            </a:r>
            <a:r>
              <a:rPr lang="en-US" sz="2000" dirty="0"/>
              <a:t>, under utterly poor and awful conditions."""</a:t>
            </a:r>
          </a:p>
          <a:p>
            <a:pPr marL="0" indent="0">
              <a:buNone/>
            </a:pPr>
            <a:endParaRPr lang="en-US" sz="1200" dirty="0">
              <a:solidFill>
                <a:prstClr val="black"/>
              </a:solidFill>
            </a:endParaRPr>
          </a:p>
          <a:p>
            <a:pPr lvl="0"/>
            <a:r>
              <a:rPr lang="en-US" sz="2400" dirty="0">
                <a:solidFill>
                  <a:prstClr val="black"/>
                </a:solidFill>
              </a:rPr>
              <a:t>Output of word-trained model: 0.139</a:t>
            </a:r>
          </a:p>
          <a:p>
            <a:pPr lvl="0"/>
            <a:r>
              <a:rPr lang="en-US" sz="2400" dirty="0">
                <a:solidFill>
                  <a:prstClr val="black"/>
                </a:solidFill>
              </a:rPr>
              <a:t>Output of bigram-trained model: 0.403</a:t>
            </a:r>
          </a:p>
          <a:p>
            <a:r>
              <a:rPr lang="en-US" sz="2400" dirty="0">
                <a:solidFill>
                  <a:prstClr val="black"/>
                </a:solidFill>
              </a:rPr>
              <a:t>“the horrors of a war” changed to “a horrible war”.</a:t>
            </a:r>
          </a:p>
          <a:p>
            <a:pPr lvl="1"/>
            <a:r>
              <a:rPr lang="en-US" sz="2000" dirty="0">
                <a:solidFill>
                  <a:prstClr val="black"/>
                </a:solidFill>
              </a:rPr>
              <a:t>Token “horrible” is strongly connected with negative reviews.</a:t>
            </a:r>
          </a:p>
          <a:p>
            <a:pPr lvl="1"/>
            <a:r>
              <a:rPr lang="en-US" sz="2000" dirty="0">
                <a:solidFill>
                  <a:prstClr val="black"/>
                </a:solidFill>
              </a:rPr>
              <a:t>The bigram model was less affected, but still its output fell under 0.5.</a:t>
            </a:r>
          </a:p>
        </p:txBody>
      </p:sp>
      <p:sp>
        <p:nvSpPr>
          <p:cNvPr id="4" name="Slide Number Placeholder 3"/>
          <p:cNvSpPr>
            <a:spLocks noGrp="1"/>
          </p:cNvSpPr>
          <p:nvPr>
            <p:ph type="sldNum" sz="quarter" idx="12"/>
          </p:nvPr>
        </p:nvSpPr>
        <p:spPr/>
        <p:txBody>
          <a:bodyPr/>
          <a:lstStyle/>
          <a:p>
            <a:fld id="{B6F15528-21DE-4FAA-801E-634DDDAF4B2B}" type="slidenum">
              <a:rPr lang="en-US" smtClean="0"/>
              <a:pPr/>
              <a:t>93</a:t>
            </a:fld>
            <a:endParaRPr lang="en-US" dirty="0"/>
          </a:p>
        </p:txBody>
      </p:sp>
    </p:spTree>
    <p:extLst>
      <p:ext uri="{BB962C8B-B14F-4D97-AF65-F5344CB8AC3E}">
        <p14:creationId xmlns:p14="http://schemas.microsoft.com/office/powerpoint/2010/main" val="598996039"/>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True Understanding vs. Faking It</a:t>
            </a:r>
          </a:p>
        </p:txBody>
      </p:sp>
      <p:sp>
        <p:nvSpPr>
          <p:cNvPr id="3" name="Content Placeholder 2"/>
          <p:cNvSpPr>
            <a:spLocks noGrp="1"/>
          </p:cNvSpPr>
          <p:nvPr>
            <p:ph idx="1"/>
          </p:nvPr>
        </p:nvSpPr>
        <p:spPr/>
        <p:txBody>
          <a:bodyPr/>
          <a:lstStyle/>
          <a:p>
            <a:r>
              <a:rPr lang="en-US" sz="2400" dirty="0"/>
              <a:t>These examples expose an important problem in interpreting machine learning models.</a:t>
            </a:r>
          </a:p>
          <a:p>
            <a:r>
              <a:rPr lang="en-US" sz="2400" dirty="0"/>
              <a:t>The question is, to what extent does a machine learning model “understand” its data?</a:t>
            </a:r>
          </a:p>
          <a:p>
            <a:r>
              <a:rPr lang="en-US" sz="2400" dirty="0"/>
              <a:t>This is a difficult question to address.</a:t>
            </a:r>
          </a:p>
          <a:p>
            <a:pPr lvl="1"/>
            <a:r>
              <a:rPr lang="en-US" sz="2000" dirty="0"/>
              <a:t>How do we define “understanding”?</a:t>
            </a:r>
          </a:p>
          <a:p>
            <a:pPr lvl="1"/>
            <a:r>
              <a:rPr lang="en-US" sz="2000" dirty="0"/>
              <a:t>How can we measure “understanding” quantitatively?</a:t>
            </a:r>
          </a:p>
          <a:p>
            <a:r>
              <a:rPr lang="en-US" sz="2400" dirty="0"/>
              <a:t>Still, these examples illustrate that these models have a very different “understanding” of the language of movie reviews than we do.</a:t>
            </a:r>
          </a:p>
          <a:p>
            <a:pPr lvl="1"/>
            <a:r>
              <a:rPr lang="en-US" sz="2000" dirty="0"/>
              <a:t>Versions that humans interpret as having the same meaning are mapped to very different outputs.</a:t>
            </a:r>
          </a:p>
        </p:txBody>
      </p:sp>
      <p:sp>
        <p:nvSpPr>
          <p:cNvPr id="4" name="Slide Number Placeholder 3"/>
          <p:cNvSpPr>
            <a:spLocks noGrp="1"/>
          </p:cNvSpPr>
          <p:nvPr>
            <p:ph type="sldNum" sz="quarter" idx="12"/>
          </p:nvPr>
        </p:nvSpPr>
        <p:spPr/>
        <p:txBody>
          <a:bodyPr/>
          <a:lstStyle/>
          <a:p>
            <a:fld id="{B6F15528-21DE-4FAA-801E-634DDDAF4B2B}" type="slidenum">
              <a:rPr lang="en-US" smtClean="0"/>
              <a:pPr/>
              <a:t>94</a:t>
            </a:fld>
            <a:endParaRPr lang="en-US" dirty="0"/>
          </a:p>
        </p:txBody>
      </p:sp>
    </p:spTree>
    <p:extLst>
      <p:ext uri="{BB962C8B-B14F-4D97-AF65-F5344CB8AC3E}">
        <p14:creationId xmlns:p14="http://schemas.microsoft.com/office/powerpoint/2010/main" val="3978440145"/>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Adversarial Inputs</a:t>
            </a:r>
          </a:p>
        </p:txBody>
      </p:sp>
      <p:sp>
        <p:nvSpPr>
          <p:cNvPr id="3" name="Content Placeholder 2"/>
          <p:cNvSpPr>
            <a:spLocks noGrp="1"/>
          </p:cNvSpPr>
          <p:nvPr>
            <p:ph idx="1"/>
          </p:nvPr>
        </p:nvSpPr>
        <p:spPr/>
        <p:txBody>
          <a:bodyPr/>
          <a:lstStyle/>
          <a:p>
            <a:r>
              <a:rPr lang="en-US" sz="2400" dirty="0"/>
              <a:t>This is a small off-topic parenthesis, but the concept of “adversarial inputs” refers to inputs that are deliberately designed to trick the model.</a:t>
            </a:r>
          </a:p>
          <a:p>
            <a:r>
              <a:rPr lang="en-US" sz="2400" dirty="0"/>
              <a:t>Such inputs may not even be real data. They may be fake images, videos, text, etc., designed to trigger the wrong response from a model.</a:t>
            </a:r>
          </a:p>
          <a:p>
            <a:r>
              <a:rPr lang="en-US" sz="2400" dirty="0"/>
              <a:t>There is active research on how to design such inputs.</a:t>
            </a:r>
          </a:p>
          <a:p>
            <a:pPr lvl="1"/>
            <a:r>
              <a:rPr lang="en-US" sz="2000" dirty="0"/>
              <a:t>The goal is to come up with algorithms that automatically construct inputs that trick specific models.</a:t>
            </a:r>
          </a:p>
          <a:p>
            <a:r>
              <a:rPr lang="en-US" sz="2400" dirty="0"/>
              <a:t>There is also active research on how to design models that do not get tricked by such inputs.</a:t>
            </a:r>
          </a:p>
          <a:p>
            <a:pPr lvl="1"/>
            <a:r>
              <a:rPr lang="en-US" sz="2000" dirty="0"/>
              <a:t>Such models may still make mistakes, but it would be more difficult for an adversarial algorithm to come up with inputs that fool the models.</a:t>
            </a:r>
          </a:p>
        </p:txBody>
      </p:sp>
      <p:sp>
        <p:nvSpPr>
          <p:cNvPr id="4" name="Slide Number Placeholder 3"/>
          <p:cNvSpPr>
            <a:spLocks noGrp="1"/>
          </p:cNvSpPr>
          <p:nvPr>
            <p:ph type="sldNum" sz="quarter" idx="12"/>
          </p:nvPr>
        </p:nvSpPr>
        <p:spPr/>
        <p:txBody>
          <a:bodyPr/>
          <a:lstStyle/>
          <a:p>
            <a:fld id="{B6F15528-21DE-4FAA-801E-634DDDAF4B2B}" type="slidenum">
              <a:rPr lang="en-US" smtClean="0"/>
              <a:pPr/>
              <a:t>95</a:t>
            </a:fld>
            <a:endParaRPr lang="en-US" dirty="0"/>
          </a:p>
        </p:txBody>
      </p:sp>
    </p:spTree>
    <p:extLst>
      <p:ext uri="{BB962C8B-B14F-4D97-AF65-F5344CB8AC3E}">
        <p14:creationId xmlns:p14="http://schemas.microsoft.com/office/powerpoint/2010/main" val="609274500"/>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Counting Appearances of Tokens</a:t>
            </a:r>
          </a:p>
        </p:txBody>
      </p:sp>
      <p:sp>
        <p:nvSpPr>
          <p:cNvPr id="3" name="Content Placeholder 2"/>
          <p:cNvSpPr>
            <a:spLocks noGrp="1"/>
          </p:cNvSpPr>
          <p:nvPr>
            <p:ph idx="1"/>
          </p:nvPr>
        </p:nvSpPr>
        <p:spPr>
          <a:xfrm>
            <a:off x="457200" y="1447800"/>
            <a:ext cx="8382000" cy="4876800"/>
          </a:xfrm>
        </p:spPr>
        <p:txBody>
          <a:bodyPr/>
          <a:lstStyle/>
          <a:p>
            <a:r>
              <a:rPr lang="en-US" sz="2400" dirty="0"/>
              <a:t>A bag-of-words vector is a multi-hot vector. </a:t>
            </a:r>
          </a:p>
          <a:p>
            <a:pPr lvl="1"/>
            <a:r>
              <a:rPr lang="en-US" sz="2000" dirty="0"/>
              <a:t>Multi-hot essentially binary (each value is 0 or 1).</a:t>
            </a:r>
          </a:p>
          <a:p>
            <a:pPr lvl="1"/>
            <a:r>
              <a:rPr lang="en-US" sz="2000" dirty="0"/>
              <a:t>Whether a token appears once or ten times makes no difference in the bag-of-words vector.</a:t>
            </a:r>
          </a:p>
          <a:p>
            <a:r>
              <a:rPr lang="en-US" sz="2400" dirty="0"/>
              <a:t>An alternative is to record the number of appearances of each token.</a:t>
            </a:r>
          </a:p>
          <a:p>
            <a:r>
              <a:rPr lang="en-US" sz="2400" dirty="0"/>
              <a:t>Then, instead of a binary vector, we have a vector of integers:</a:t>
            </a:r>
          </a:p>
          <a:p>
            <a:pPr lvl="1"/>
            <a:r>
              <a:rPr lang="en-US" sz="2000" dirty="0"/>
              <a:t>The value is 0 for positions corresponding to tokens that do not appear in the text.</a:t>
            </a:r>
          </a:p>
          <a:p>
            <a:pPr lvl="1"/>
            <a:r>
              <a:rPr lang="en-US" sz="2000" dirty="0"/>
              <a:t>For each token that appear in the text, the value in the corresponding position in the vector is the number of appearances.</a:t>
            </a:r>
          </a:p>
          <a:p>
            <a:r>
              <a:rPr lang="en-US" sz="2400" dirty="0"/>
              <a:t>The number of appearances contains more information than a simple binary value indicating whether a token appears or not.</a:t>
            </a:r>
          </a:p>
          <a:p>
            <a:pPr lvl="1"/>
            <a:endParaRPr lang="en-US" sz="20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96</a:t>
            </a:fld>
            <a:endParaRPr lang="en-US" dirty="0"/>
          </a:p>
        </p:txBody>
      </p:sp>
    </p:spTree>
    <p:extLst>
      <p:ext uri="{BB962C8B-B14F-4D97-AF65-F5344CB8AC3E}">
        <p14:creationId xmlns:p14="http://schemas.microsoft.com/office/powerpoint/2010/main" val="1379325388"/>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Counting Appearances in </a:t>
            </a:r>
            <a:r>
              <a:rPr lang="en-US" dirty="0" err="1"/>
              <a:t>Keras</a:t>
            </a:r>
            <a:endParaRPr lang="en-US" dirty="0"/>
          </a:p>
        </p:txBody>
      </p:sp>
      <p:sp>
        <p:nvSpPr>
          <p:cNvPr id="3" name="Content Placeholder 2"/>
          <p:cNvSpPr>
            <a:spLocks noGrp="1"/>
          </p:cNvSpPr>
          <p:nvPr>
            <p:ph idx="1"/>
          </p:nvPr>
        </p:nvSpPr>
        <p:spPr>
          <a:xfrm>
            <a:off x="457200" y="1447800"/>
            <a:ext cx="8382000" cy="4876800"/>
          </a:xfrm>
        </p:spPr>
        <p:txBody>
          <a:bodyPr/>
          <a:lstStyle/>
          <a:p>
            <a:pPr marL="0" indent="0">
              <a:buNone/>
            </a:pPr>
            <a:r>
              <a:rPr lang="en-US" sz="2000" dirty="0" err="1"/>
              <a:t>text_vectorization</a:t>
            </a:r>
            <a:r>
              <a:rPr lang="en-US" sz="2000" dirty="0"/>
              <a:t> = </a:t>
            </a:r>
            <a:r>
              <a:rPr lang="en-US" sz="2000" dirty="0" err="1"/>
              <a:t>TextVectorization</a:t>
            </a:r>
            <a:r>
              <a:rPr lang="en-US" sz="2000" dirty="0"/>
              <a:t>(</a:t>
            </a:r>
            <a:r>
              <a:rPr lang="en-US" sz="2000" dirty="0" err="1"/>
              <a:t>max_tokens</a:t>
            </a:r>
            <a:r>
              <a:rPr lang="en-US" sz="2000" dirty="0"/>
              <a:t>=20000, </a:t>
            </a:r>
            <a:r>
              <a:rPr lang="en-US" sz="2000" dirty="0" err="1"/>
              <a:t>ngrams</a:t>
            </a:r>
            <a:r>
              <a:rPr lang="en-US" sz="2000" dirty="0"/>
              <a:t>=2,</a:t>
            </a:r>
          </a:p>
          <a:p>
            <a:pPr marL="0" indent="0">
              <a:buNone/>
            </a:pPr>
            <a:r>
              <a:rPr lang="en-US" sz="2000" dirty="0"/>
              <a:t>                                       </a:t>
            </a:r>
            <a:r>
              <a:rPr lang="en-US" sz="2000" dirty="0" err="1">
                <a:solidFill>
                  <a:srgbClr val="FF0000"/>
                </a:solidFill>
              </a:rPr>
              <a:t>output_mode</a:t>
            </a:r>
            <a:r>
              <a:rPr lang="en-US" sz="2000" dirty="0">
                <a:solidFill>
                  <a:srgbClr val="FF0000"/>
                </a:solidFill>
              </a:rPr>
              <a:t>="count"</a:t>
            </a:r>
            <a:r>
              <a:rPr lang="en-US" sz="2000" dirty="0"/>
              <a:t>)</a:t>
            </a:r>
          </a:p>
          <a:p>
            <a:pPr marL="0" indent="0">
              <a:buNone/>
            </a:pPr>
            <a:endParaRPr lang="en-US" sz="1200" dirty="0"/>
          </a:p>
          <a:p>
            <a:pPr marL="0" indent="0">
              <a:buNone/>
            </a:pPr>
            <a:r>
              <a:rPr lang="en-US" sz="2000" dirty="0" err="1"/>
              <a:t>text_only_train_ds</a:t>
            </a:r>
            <a:r>
              <a:rPr lang="en-US" sz="2000" dirty="0"/>
              <a:t> = </a:t>
            </a:r>
            <a:r>
              <a:rPr lang="en-US" sz="2000" dirty="0" err="1"/>
              <a:t>train_ds.map</a:t>
            </a:r>
            <a:r>
              <a:rPr lang="en-US" sz="2000" dirty="0"/>
              <a:t>(lambda x, y: x)</a:t>
            </a:r>
          </a:p>
          <a:p>
            <a:pPr marL="0" indent="0">
              <a:buNone/>
            </a:pPr>
            <a:r>
              <a:rPr lang="en-US" sz="2000" dirty="0" err="1"/>
              <a:t>text_vectorization.adapt</a:t>
            </a:r>
            <a:r>
              <a:rPr lang="en-US" sz="2000" dirty="0"/>
              <a:t>(</a:t>
            </a:r>
            <a:r>
              <a:rPr lang="en-US" sz="2000" dirty="0" err="1"/>
              <a:t>text_only_train_ds</a:t>
            </a:r>
            <a:r>
              <a:rPr lang="en-US" sz="2000" dirty="0"/>
              <a:t>)</a:t>
            </a:r>
          </a:p>
          <a:p>
            <a:pPr marL="0" indent="0">
              <a:buNone/>
            </a:pPr>
            <a:r>
              <a:rPr lang="en-US" sz="2000" dirty="0"/>
              <a:t>count_2gram_train_ds = </a:t>
            </a:r>
            <a:r>
              <a:rPr lang="en-US" sz="2000" dirty="0" err="1"/>
              <a:t>train_ds.map</a:t>
            </a:r>
            <a:r>
              <a:rPr lang="en-US" sz="2000" dirty="0"/>
              <a:t>(lambda x, y: (</a:t>
            </a:r>
            <a:r>
              <a:rPr lang="en-US" sz="2000" dirty="0" err="1"/>
              <a:t>text_vectorization</a:t>
            </a:r>
            <a:r>
              <a:rPr lang="en-US" sz="2000" dirty="0"/>
              <a:t>(x), y))</a:t>
            </a:r>
          </a:p>
          <a:p>
            <a:pPr marL="0" indent="0">
              <a:buNone/>
            </a:pPr>
            <a:r>
              <a:rPr lang="en-US" sz="2000" dirty="0"/>
              <a:t>count_2gram_val_ds = </a:t>
            </a:r>
            <a:r>
              <a:rPr lang="en-US" sz="2000" dirty="0" err="1"/>
              <a:t>val_ds.map</a:t>
            </a:r>
            <a:r>
              <a:rPr lang="en-US" sz="2000" dirty="0"/>
              <a:t>(lambda x, y: (</a:t>
            </a:r>
            <a:r>
              <a:rPr lang="en-US" sz="2000" dirty="0" err="1"/>
              <a:t>text_vectorization</a:t>
            </a:r>
            <a:r>
              <a:rPr lang="en-US" sz="2000" dirty="0"/>
              <a:t>(x), y))</a:t>
            </a:r>
          </a:p>
          <a:p>
            <a:pPr marL="0" indent="0">
              <a:buNone/>
            </a:pPr>
            <a:r>
              <a:rPr lang="en-US" sz="2000" dirty="0"/>
              <a:t>count_2gram_test_ds = </a:t>
            </a:r>
            <a:r>
              <a:rPr lang="en-US" sz="2000" dirty="0" err="1"/>
              <a:t>test_ds.map</a:t>
            </a:r>
            <a:r>
              <a:rPr lang="en-US" sz="2000" dirty="0"/>
              <a:t>(lambda x, y: (</a:t>
            </a:r>
            <a:r>
              <a:rPr lang="en-US" sz="2000" dirty="0" err="1"/>
              <a:t>text_vectorization</a:t>
            </a:r>
            <a:r>
              <a:rPr lang="en-US" sz="2000" dirty="0"/>
              <a:t>(x), y))</a:t>
            </a:r>
          </a:p>
          <a:p>
            <a:endParaRPr lang="en-US" sz="1200" dirty="0"/>
          </a:p>
          <a:p>
            <a:r>
              <a:rPr lang="en-US" sz="2400" dirty="0"/>
              <a:t>In </a:t>
            </a:r>
            <a:r>
              <a:rPr lang="en-US" sz="2400" dirty="0" err="1"/>
              <a:t>Keras</a:t>
            </a:r>
            <a:r>
              <a:rPr lang="en-US" sz="2400" dirty="0"/>
              <a:t>, changing from bag-of-words to counting appearances is very easy.</a:t>
            </a:r>
          </a:p>
          <a:p>
            <a:r>
              <a:rPr lang="en-US" sz="2400" dirty="0"/>
              <a:t>We just set </a:t>
            </a:r>
            <a:r>
              <a:rPr lang="en-US" sz="2400" b="1" dirty="0" err="1"/>
              <a:t>output_mode</a:t>
            </a:r>
            <a:r>
              <a:rPr lang="en-US" sz="2400" b="1" dirty="0"/>
              <a:t>="count"</a:t>
            </a:r>
            <a:r>
              <a:rPr lang="en-US" sz="2400" dirty="0"/>
              <a:t> when we create the text vectorization layer.</a:t>
            </a:r>
          </a:p>
          <a:p>
            <a:pPr lvl="1"/>
            <a:r>
              <a:rPr lang="en-US" sz="2000" dirty="0"/>
              <a:t>To get bag-of-words vectors, we used </a:t>
            </a:r>
            <a:r>
              <a:rPr lang="en-US" sz="2000" b="1" dirty="0" err="1"/>
              <a:t>output_mode</a:t>
            </a:r>
            <a:r>
              <a:rPr lang="en-US" sz="2000" b="1" dirty="0"/>
              <a:t>=“</a:t>
            </a:r>
            <a:r>
              <a:rPr lang="en-US" sz="2000" b="1" dirty="0" err="1"/>
              <a:t>multi_hot</a:t>
            </a:r>
            <a:r>
              <a:rPr lang="en-US" sz="2000" b="1" dirty="0"/>
              <a:t>".</a:t>
            </a:r>
            <a:endParaRPr lang="en-US" sz="20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97</a:t>
            </a:fld>
            <a:endParaRPr lang="en-US" dirty="0"/>
          </a:p>
        </p:txBody>
      </p:sp>
    </p:spTree>
    <p:extLst>
      <p:ext uri="{BB962C8B-B14F-4D97-AF65-F5344CB8AC3E}">
        <p14:creationId xmlns:p14="http://schemas.microsoft.com/office/powerpoint/2010/main" val="4247013380"/>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534400" cy="990600"/>
          </a:xfrm>
        </p:spPr>
        <p:txBody>
          <a:bodyPr/>
          <a:lstStyle/>
          <a:p>
            <a:r>
              <a:rPr lang="en-US" dirty="0"/>
              <a:t>Counting vs. Bag-of-Words</a:t>
            </a:r>
          </a:p>
        </p:txBody>
      </p:sp>
      <p:sp>
        <p:nvSpPr>
          <p:cNvPr id="3" name="Content Placeholder 2"/>
          <p:cNvSpPr>
            <a:spLocks noGrp="1"/>
          </p:cNvSpPr>
          <p:nvPr>
            <p:ph idx="1"/>
          </p:nvPr>
        </p:nvSpPr>
        <p:spPr/>
        <p:txBody>
          <a:bodyPr/>
          <a:lstStyle/>
          <a:p>
            <a:r>
              <a:rPr lang="en-US" sz="2400" dirty="0"/>
              <a:t>Mathematically, counting the number of appearances provides more information.</a:t>
            </a:r>
          </a:p>
          <a:p>
            <a:r>
              <a:rPr lang="en-US" sz="2400" dirty="0"/>
              <a:t>However, in machine learning, more information does not automatically translate to higher accuracy.</a:t>
            </a:r>
          </a:p>
          <a:p>
            <a:r>
              <a:rPr lang="en-US" sz="2400" dirty="0"/>
              <a:t>What are potential problems with counting the number </a:t>
            </a:r>
            <a:r>
              <a:rPr lang="en-US" sz="2400"/>
              <a:t>of appearances?</a:t>
            </a:r>
          </a:p>
          <a:p>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98</a:t>
            </a:fld>
            <a:endParaRPr lang="en-US" dirty="0"/>
          </a:p>
        </p:txBody>
      </p:sp>
    </p:spTree>
    <p:extLst>
      <p:ext uri="{BB962C8B-B14F-4D97-AF65-F5344CB8AC3E}">
        <p14:creationId xmlns:p14="http://schemas.microsoft.com/office/powerpoint/2010/main" val="465674020"/>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Pros and Cons of Counting</a:t>
            </a:r>
          </a:p>
        </p:txBody>
      </p:sp>
      <p:sp>
        <p:nvSpPr>
          <p:cNvPr id="3" name="Content Placeholder 2"/>
          <p:cNvSpPr>
            <a:spLocks noGrp="1"/>
          </p:cNvSpPr>
          <p:nvPr>
            <p:ph idx="1"/>
          </p:nvPr>
        </p:nvSpPr>
        <p:spPr/>
        <p:txBody>
          <a:bodyPr/>
          <a:lstStyle/>
          <a:p>
            <a:r>
              <a:rPr lang="en-US" sz="2400" dirty="0"/>
              <a:t>Mathematically, counting appearances gives more information.</a:t>
            </a:r>
          </a:p>
          <a:p>
            <a:pPr lvl="1"/>
            <a:r>
              <a:rPr lang="en-US" sz="2000" dirty="0"/>
              <a:t>If we know the count-of-tokens vector, we can compute the bag-of-words vector, but not the other way around.</a:t>
            </a:r>
          </a:p>
          <a:p>
            <a:r>
              <a:rPr lang="en-US" sz="2400" dirty="0"/>
              <a:t>Possible pitfall: common words drown out others.</a:t>
            </a:r>
          </a:p>
          <a:p>
            <a:pPr lvl="1"/>
            <a:r>
              <a:rPr lang="en-US" sz="2000" dirty="0"/>
              <a:t>Words like “the”, “a”, “this”, “is” appear a lot of times.</a:t>
            </a:r>
          </a:p>
          <a:p>
            <a:pPr lvl="1"/>
            <a:r>
              <a:rPr lang="en-US" sz="2000" dirty="0"/>
              <a:t>These words do not provide useful information about whether a review is positive or negative.</a:t>
            </a:r>
          </a:p>
          <a:p>
            <a:pPr lvl="1"/>
            <a:r>
              <a:rPr lang="en-US" sz="2000" dirty="0"/>
              <a:t>However, when we count how often each token appears, the counts of these common tokens will give the highest numbers in the count-of-words vector.</a:t>
            </a:r>
          </a:p>
          <a:p>
            <a:pPr lvl="1"/>
            <a:r>
              <a:rPr lang="en-US" sz="2000" dirty="0"/>
              <a:t>It is harder for the training process to figure out that these dimensions with large values should be ignored, and other dimensions with much lower values should be emphasized.</a:t>
            </a:r>
          </a:p>
        </p:txBody>
      </p:sp>
      <p:sp>
        <p:nvSpPr>
          <p:cNvPr id="4" name="Slide Number Placeholder 3"/>
          <p:cNvSpPr>
            <a:spLocks noGrp="1"/>
          </p:cNvSpPr>
          <p:nvPr>
            <p:ph type="sldNum" sz="quarter" idx="12"/>
          </p:nvPr>
        </p:nvSpPr>
        <p:spPr/>
        <p:txBody>
          <a:bodyPr/>
          <a:lstStyle/>
          <a:p>
            <a:fld id="{B6F15528-21DE-4FAA-801E-634DDDAF4B2B}" type="slidenum">
              <a:rPr lang="en-US" smtClean="0"/>
              <a:pPr/>
              <a:t>99</a:t>
            </a:fld>
            <a:endParaRPr lang="en-US" dirty="0"/>
          </a:p>
        </p:txBody>
      </p:sp>
    </p:spTree>
    <p:extLst>
      <p:ext uri="{BB962C8B-B14F-4D97-AF65-F5344CB8AC3E}">
        <p14:creationId xmlns:p14="http://schemas.microsoft.com/office/powerpoint/2010/main" val="21808643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80B5889944BB334799533CD849BA11EA" ma:contentTypeVersion="13" ma:contentTypeDescription="Create a new document." ma:contentTypeScope="" ma:versionID="f98ea0103e7521bf603d3d4b74d9017f">
  <xsd:schema xmlns:xsd="http://www.w3.org/2001/XMLSchema" xmlns:xs="http://www.w3.org/2001/XMLSchema" xmlns:p="http://schemas.microsoft.com/office/2006/metadata/properties" xmlns:ns3="10f37ff0-b97a-40d0-a943-a94b1e0ce6f2" xmlns:ns4="169f0bbc-c66a-4669-ba93-1a37129081a6" targetNamespace="http://schemas.microsoft.com/office/2006/metadata/properties" ma:root="true" ma:fieldsID="19670c01b5dc22d4ce3a7867501a5d1e" ns3:_="" ns4:_="">
    <xsd:import namespace="10f37ff0-b97a-40d0-a943-a94b1e0ce6f2"/>
    <xsd:import namespace="169f0bbc-c66a-4669-ba93-1a37129081a6"/>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0f37ff0-b97a-40d0-a943-a94b1e0ce6f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Location" ma:index="12" nillable="true" ma:displayName="MediaServiceLocation" ma:internalName="MediaServiceLocation"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69f0bbc-c66a-4669-ba93-1a37129081a6"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1E5B7A5-AE0D-440D-8A7D-7039F6E1934A}">
  <ds:schemaRefs>
    <ds:schemaRef ds:uri="10f37ff0-b97a-40d0-a943-a94b1e0ce6f2"/>
    <ds:schemaRef ds:uri="http://www.w3.org/XML/1998/namespace"/>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purl.org/dc/dcmitype/"/>
    <ds:schemaRef ds:uri="169f0bbc-c66a-4669-ba93-1a37129081a6"/>
    <ds:schemaRef ds:uri="http://purl.org/dc/terms/"/>
    <ds:schemaRef ds:uri="http://purl.org/dc/elements/1.1/"/>
  </ds:schemaRefs>
</ds:datastoreItem>
</file>

<file path=customXml/itemProps2.xml><?xml version="1.0" encoding="utf-8"?>
<ds:datastoreItem xmlns:ds="http://schemas.openxmlformats.org/officeDocument/2006/customXml" ds:itemID="{5E5C4AE7-F87F-4424-B8DD-FCD225F4FB3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0f37ff0-b97a-40d0-a943-a94b1e0ce6f2"/>
    <ds:schemaRef ds:uri="169f0bbc-c66a-4669-ba93-1a37129081a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8C29AB4-BBD1-47A6-B797-A5E4C9BB9F8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9645</TotalTime>
  <Words>13275</Words>
  <Application>Microsoft Office PowerPoint</Application>
  <PresentationFormat>On-screen Show (4:3)</PresentationFormat>
  <Paragraphs>1416</Paragraphs>
  <Slides>106</Slides>
  <Notes>101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106</vt:i4>
      </vt:variant>
    </vt:vector>
  </HeadingPairs>
  <TitlesOfParts>
    <vt:vector size="112" baseType="lpstr">
      <vt:lpstr>Arial</vt:lpstr>
      <vt:lpstr>Calibri</vt:lpstr>
      <vt:lpstr>Cambria</vt:lpstr>
      <vt:lpstr>Cambria Math</vt:lpstr>
      <vt:lpstr>Courier New</vt:lpstr>
      <vt:lpstr>Office Theme</vt:lpstr>
      <vt:lpstr>PowerPoint Presentation</vt:lpstr>
      <vt:lpstr>An Example of Text Classification</vt:lpstr>
      <vt:lpstr>An Example of Text Classification</vt:lpstr>
      <vt:lpstr>An Example of Language Translation</vt:lpstr>
      <vt:lpstr>Other Text Processing Tasks</vt:lpstr>
      <vt:lpstr>Text Vectorization</vt:lpstr>
      <vt:lpstr>Steps in Text Vectorization</vt:lpstr>
      <vt:lpstr>Text Standardization</vt:lpstr>
      <vt:lpstr>Text Standardization</vt:lpstr>
      <vt:lpstr>Standardization Steps</vt:lpstr>
      <vt:lpstr>Standardization Steps</vt:lpstr>
      <vt:lpstr>Standardization: Stemming</vt:lpstr>
      <vt:lpstr>Standardization: Stemming</vt:lpstr>
      <vt:lpstr>Tokenization</vt:lpstr>
      <vt:lpstr>Tokenization: N-Grams</vt:lpstr>
      <vt:lpstr>N-Grams in Keras</vt:lpstr>
      <vt:lpstr>A Trigram Example</vt:lpstr>
      <vt:lpstr>Computing the Vocabulary</vt:lpstr>
      <vt:lpstr>Computing the Vocabulary</vt:lpstr>
      <vt:lpstr>Vocabulary Indexing</vt:lpstr>
      <vt:lpstr>Vocabulary Indexing: An Example</vt:lpstr>
      <vt:lpstr>Vocabulary Indexing: An Example</vt:lpstr>
      <vt:lpstr>From Indices to One-Hot Vectors</vt:lpstr>
      <vt:lpstr>From Indices to One-Hot Vectors</vt:lpstr>
      <vt:lpstr>From Indices to  One-Hot Vectors</vt:lpstr>
      <vt:lpstr>From Indices to  One-Hot Vectors</vt:lpstr>
      <vt:lpstr>Applying a Neural Network</vt:lpstr>
      <vt:lpstr>Bag of Words (BoW)</vt:lpstr>
      <vt:lpstr>Bag of Words (BoW)</vt:lpstr>
      <vt:lpstr>Bag of Words (BoW)</vt:lpstr>
      <vt:lpstr>Bag of Words (BoW)</vt:lpstr>
      <vt:lpstr>Bag of Words (BoW)</vt:lpstr>
      <vt:lpstr>An Example of Text Classification</vt:lpstr>
      <vt:lpstr>Pseudocode</vt:lpstr>
      <vt:lpstr>Implementation</vt:lpstr>
      <vt:lpstr>Case Study in Keras: Movie Review Positive/Negative Classification</vt:lpstr>
      <vt:lpstr>Movie Review Data</vt:lpstr>
      <vt:lpstr>Movie Review Data</vt:lpstr>
      <vt:lpstr>Creating Validation Dataset</vt:lpstr>
      <vt:lpstr>Creating Validation Dataset</vt:lpstr>
      <vt:lpstr>Reading the Data</vt:lpstr>
      <vt:lpstr>text_dataset_from_directory</vt:lpstr>
      <vt:lpstr>text_dataset_from_directory</vt:lpstr>
      <vt:lpstr>The BatchDataset Type</vt:lpstr>
      <vt:lpstr>The BatchDataset Type</vt:lpstr>
      <vt:lpstr>The BatchDataset Type</vt:lpstr>
      <vt:lpstr>From BatchDataset to List</vt:lpstr>
      <vt:lpstr>From BatchDataset to List</vt:lpstr>
      <vt:lpstr>The BatchDataset Type</vt:lpstr>
      <vt:lpstr>The BatchDataset Type</vt:lpstr>
      <vt:lpstr>Text Vectorization in Keras</vt:lpstr>
      <vt:lpstr>Text Vectorization in Keras</vt:lpstr>
      <vt:lpstr>Text Vectorization in Keras</vt:lpstr>
      <vt:lpstr>Text Vectorization in Keras</vt:lpstr>
      <vt:lpstr>Text Vectorization in Keras</vt:lpstr>
      <vt:lpstr>Using Bigrams as Tokens</vt:lpstr>
      <vt:lpstr>Default Text Standardization</vt:lpstr>
      <vt:lpstr>Custom Text Standardization</vt:lpstr>
      <vt:lpstr>From Text to Sequence of Integers</vt:lpstr>
      <vt:lpstr>From Text to Sequence of Integers</vt:lpstr>
      <vt:lpstr>From Text to Sequence of Integers</vt:lpstr>
      <vt:lpstr>From Text to Bag of Words</vt:lpstr>
      <vt:lpstr>BoW Vectors from BatchDataset</vt:lpstr>
      <vt:lpstr>BoW Vectors from BatchDataset</vt:lpstr>
      <vt:lpstr>BoW Vectors from BatchDataset</vt:lpstr>
      <vt:lpstr>BoW Vectors from BatchDataset</vt:lpstr>
      <vt:lpstr>BoW Vectors from BatchDataset</vt:lpstr>
      <vt:lpstr>A Fully Connected Model</vt:lpstr>
      <vt:lpstr>A Fully Connected Model</vt:lpstr>
      <vt:lpstr>A Fully Connected Model</vt:lpstr>
      <vt:lpstr>Using a Fully Connected Model</vt:lpstr>
      <vt:lpstr>Using a Fully Connected Model</vt:lpstr>
      <vt:lpstr>Caching the Datasets</vt:lpstr>
      <vt:lpstr>Caching the Datasets</vt:lpstr>
      <vt:lpstr>A Model Using Bigrams</vt:lpstr>
      <vt:lpstr>A Model Using Bigrams</vt:lpstr>
      <vt:lpstr>Training and Testing with Bigrams</vt:lpstr>
      <vt:lpstr>Words vs. Bigrams</vt:lpstr>
      <vt:lpstr>Applying the Model to a New String</vt:lpstr>
      <vt:lpstr>Applying the Model to a New String</vt:lpstr>
      <vt:lpstr>Applying the Model to a New String</vt:lpstr>
      <vt:lpstr>A Model Taking Strings as Inputs</vt:lpstr>
      <vt:lpstr>A Model Taking Strings as Inputs</vt:lpstr>
      <vt:lpstr>A Model Taking Strings as Inputs</vt:lpstr>
      <vt:lpstr>Limitations of Bag-of-Words Models</vt:lpstr>
      <vt:lpstr>Limitations of Bag-of-Words Models</vt:lpstr>
      <vt:lpstr>Limitations of Bag-of-Words Models</vt:lpstr>
      <vt:lpstr>Limitations of Bag-of-Words Models</vt:lpstr>
      <vt:lpstr>Fooling a Bigram Model</vt:lpstr>
      <vt:lpstr>Fooling a Bigram Model</vt:lpstr>
      <vt:lpstr>Effects of Small Changes</vt:lpstr>
      <vt:lpstr>Effects of Small Changes</vt:lpstr>
      <vt:lpstr>Effects of Small Changes</vt:lpstr>
      <vt:lpstr>True Understanding vs. Faking It</vt:lpstr>
      <vt:lpstr>Adversarial Inputs</vt:lpstr>
      <vt:lpstr>Counting Appearances of Tokens</vt:lpstr>
      <vt:lpstr>Counting Appearances in Keras</vt:lpstr>
      <vt:lpstr>Counting vs. Bag-of-Words</vt:lpstr>
      <vt:lpstr>Pros and Cons of Counting</vt:lpstr>
      <vt:lpstr>Results</vt:lpstr>
      <vt:lpstr>TF-IDF Normalization</vt:lpstr>
      <vt:lpstr>TF-IDF Normalization</vt:lpstr>
      <vt:lpstr>TF-IDF Pseudocode</vt:lpstr>
      <vt:lpstr>TF-IDF Vectorization in Keras</vt:lpstr>
      <vt:lpstr>TF-IDF Results</vt:lpstr>
      <vt:lpstr>Summary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athitsos</dc:creator>
  <cp:lastModifiedBy>Vassilis Athitsos</cp:lastModifiedBy>
  <cp:revision>904</cp:revision>
  <dcterms:created xsi:type="dcterms:W3CDTF">2006-08-16T00:00:00Z</dcterms:created>
  <dcterms:modified xsi:type="dcterms:W3CDTF">2025-01-11T01:33:27Z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0x01010080B5889944BB334799533CD849BA11EA</vt:lpwstr>
  </property>
</Properties>
</file>