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348" r:id="rId6"/>
    <p:sldId id="349" r:id="rId7"/>
    <p:sldId id="352" r:id="rId8"/>
    <p:sldId id="351" r:id="rId9"/>
    <p:sldId id="354" r:id="rId10"/>
    <p:sldId id="355" r:id="rId11"/>
    <p:sldId id="356" r:id="rId12"/>
    <p:sldId id="350" r:id="rId13"/>
    <p:sldId id="353" r:id="rId14"/>
    <p:sldId id="357" r:id="rId15"/>
    <p:sldId id="358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FA60A6-56B7-4196-BF8E-3FCB486F2352}" v="4" dt="2025-01-11T01:34:21.7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1" autoAdjust="0"/>
    <p:restoredTop sz="92284" autoAdjust="0"/>
  </p:normalViewPr>
  <p:slideViewPr>
    <p:cSldViewPr>
      <p:cViewPr varScale="1">
        <p:scale>
          <a:sx n="93" d="100"/>
          <a:sy n="93" d="100"/>
        </p:scale>
        <p:origin x="3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7332"/>
    </p:cViewPr>
  </p:sorterViewPr>
  <p:notesViewPr>
    <p:cSldViewPr>
      <p:cViewPr varScale="1">
        <p:scale>
          <a:sx n="87" d="100"/>
          <a:sy n="87" d="100"/>
        </p:scale>
        <p:origin x="-1254" y="-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ssilis Athitsos" userId="cac912e4-cfd7-44a5-98fd-59802aaf955c" providerId="ADAL" clId="{94FA60A6-56B7-4196-BF8E-3FCB486F2352}"/>
    <pc:docChg chg="modSld">
      <pc:chgData name="Vassilis Athitsos" userId="cac912e4-cfd7-44a5-98fd-59802aaf955c" providerId="ADAL" clId="{94FA60A6-56B7-4196-BF8E-3FCB486F2352}" dt="2025-01-11T01:34:21.785" v="3" actId="20577"/>
      <pc:docMkLst>
        <pc:docMk/>
      </pc:docMkLst>
      <pc:sldChg chg="modSp">
        <pc:chgData name="Vassilis Athitsos" userId="cac912e4-cfd7-44a5-98fd-59802aaf955c" providerId="ADAL" clId="{94FA60A6-56B7-4196-BF8E-3FCB486F2352}" dt="2025-01-11T01:34:21.785" v="3" actId="20577"/>
        <pc:sldMkLst>
          <pc:docMk/>
          <pc:sldMk cId="3255105699" sldId="256"/>
        </pc:sldMkLst>
        <pc:spChg chg="mod">
          <ac:chgData name="Vassilis Athitsos" userId="cac912e4-cfd7-44a5-98fd-59802aaf955c" providerId="ADAL" clId="{94FA60A6-56B7-4196-BF8E-3FCB486F2352}" dt="2025-01-11T01:34:21.785" v="3" actId="20577"/>
          <ac:spMkLst>
            <pc:docMk/>
            <pc:sldMk cId="3255105699" sldId="256"/>
            <ac:spMk id="5" creationId="{00000000-0000-0000-0000-000000000000}"/>
          </ac:spMkLst>
        </pc:spChg>
      </pc:sldChg>
    </pc:docChg>
  </pc:docChgLst>
  <pc:docChgLst>
    <pc:chgData name="Vassilis Athitsos" userId="cac912e4-cfd7-44a5-98fd-59802aaf955c" providerId="ADAL" clId="{D77F8E23-D791-4542-A7F9-7D48F9AC0298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C8421C-8D12-40DA-9A7B-265D7490C88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CCA3C7-F538-4CDD-A942-504D0B9CC4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223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BB22C-122D-4EE2-9812-B1AA4CFA3383}" type="datetimeFigureOut">
              <a:rPr lang="en-US" smtClean="0"/>
              <a:pPr/>
              <a:t>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95B3F-8216-487B-AC35-BDA8990236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1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95B3F-8216-487B-AC35-BDA8990236E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10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9714B-E11A-4793-9D4B-C7DA0B002A2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D6908-18CF-4D46-A568-031B411BADD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A0BF-8AB8-438E-8F5F-3BC988050D5C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1D551-D1C9-475F-8F97-B5E238F846D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5A71D-2E90-4908-919F-619FDB1089CE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4358A-EF12-449E-95F9-53ECB702F323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BF9DE-364F-4108-BF86-9295B2495FBB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91E9-5B6C-4491-8FE2-FE8BB8D7CBC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432F4-B520-430E-BC9F-5620D1D8289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1798-164E-4412-9238-A87AFC6688E7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B5C6D-AA2A-4233-A83B-6410688265D8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F1508-6116-47D0-9391-D505EF128AA1}" type="datetime1">
              <a:rPr lang="en-US" smtClean="0"/>
              <a:pPr/>
              <a:t>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981200"/>
            <a:ext cx="6858000" cy="17526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/>
              <a:t>The Functional API in </a:t>
            </a:r>
            <a:r>
              <a:rPr lang="en-US" dirty="0" err="1"/>
              <a:t>Keras</a:t>
            </a:r>
            <a:endParaRPr lang="en-US" dirty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956310" y="4191000"/>
            <a:ext cx="514884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000">
                <a:latin typeface="+mn-lt"/>
              </a:rPr>
              <a:t>CSE 4311 </a:t>
            </a:r>
            <a:r>
              <a:rPr lang="en-US" sz="2000" dirty="0">
                <a:latin typeface="+mn-lt"/>
              </a:rPr>
              <a:t>– Neural Networks and Deep Learning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Vassilis Athitsos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Computer Science and Engineering Department</a:t>
            </a:r>
          </a:p>
          <a:p>
            <a:pPr algn="ctr" eaLnBrk="1" hangingPunct="1"/>
            <a:r>
              <a:rPr lang="en-US" sz="2000" dirty="0">
                <a:latin typeface="+mn-lt"/>
              </a:rPr>
              <a:t>University of Texas at Arlington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105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the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3587748"/>
          </a:xfrm>
        </p:spPr>
        <p:txBody>
          <a:bodyPr/>
          <a:lstStyle/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inputs1 = </a:t>
            </a:r>
            <a:r>
              <a:rPr lang="en-US" sz="2000" dirty="0" err="1">
                <a:solidFill>
                  <a:prstClr val="black"/>
                </a:solidFill>
              </a:rPr>
              <a:t>keras.Input</a:t>
            </a:r>
            <a:r>
              <a:rPr lang="en-US" sz="2000" dirty="0">
                <a:solidFill>
                  <a:prstClr val="black"/>
                </a:solidFill>
              </a:rPr>
              <a:t>(shape=</a:t>
            </a:r>
            <a:r>
              <a:rPr lang="en-US" sz="2000" dirty="0" err="1">
                <a:solidFill>
                  <a:prstClr val="black"/>
                </a:solidFill>
              </a:rPr>
              <a:t>input_shape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inputs2 = </a:t>
            </a:r>
            <a:r>
              <a:rPr lang="en-US" sz="2000" dirty="0" err="1">
                <a:solidFill>
                  <a:prstClr val="black"/>
                </a:solidFill>
              </a:rPr>
              <a:t>keras.Input</a:t>
            </a:r>
            <a:r>
              <a:rPr lang="en-US" sz="2000" dirty="0">
                <a:solidFill>
                  <a:prstClr val="black"/>
                </a:solidFill>
              </a:rPr>
              <a:t>(shape=</a:t>
            </a:r>
            <a:r>
              <a:rPr lang="en-US" sz="2000" dirty="0" err="1">
                <a:solidFill>
                  <a:prstClr val="black"/>
                </a:solidFill>
              </a:rPr>
              <a:t>input_shape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x1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(30, activation='tanh')(inputs1)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x2 = </a:t>
            </a:r>
            <a:r>
              <a:rPr lang="en-US" sz="2000" dirty="0" err="1">
                <a:solidFill>
                  <a:prstClr val="black"/>
                </a:solidFill>
              </a:rPr>
              <a:t>layers.Concatenate</a:t>
            </a:r>
            <a:r>
              <a:rPr lang="en-US" sz="2000" dirty="0">
                <a:solidFill>
                  <a:prstClr val="black"/>
                </a:solidFill>
              </a:rPr>
              <a:t>()((x1,inputs2))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outputs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dirty="0" err="1">
                <a:solidFill>
                  <a:prstClr val="black"/>
                </a:solidFill>
              </a:rPr>
              <a:t>number_of_classes</a:t>
            </a:r>
            <a:r>
              <a:rPr lang="en-US" sz="2000" dirty="0">
                <a:solidFill>
                  <a:prstClr val="black"/>
                </a:solidFill>
              </a:rPr>
              <a:t>, activation="</a:t>
            </a:r>
            <a:r>
              <a:rPr lang="en-US" sz="2000" dirty="0" err="1">
                <a:solidFill>
                  <a:prstClr val="black"/>
                </a:solidFill>
              </a:rPr>
              <a:t>softmax</a:t>
            </a:r>
            <a:r>
              <a:rPr lang="en-US" sz="2000" dirty="0">
                <a:solidFill>
                  <a:prstClr val="black"/>
                </a:solidFill>
              </a:rPr>
              <a:t>")(x2)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model = </a:t>
            </a:r>
            <a:r>
              <a:rPr lang="en-US" sz="2000" dirty="0" err="1">
                <a:solidFill>
                  <a:prstClr val="black"/>
                </a:solidFill>
              </a:rPr>
              <a:t>keras.Model</a:t>
            </a:r>
            <a:r>
              <a:rPr lang="en-US" sz="2000" dirty="0">
                <a:solidFill>
                  <a:prstClr val="black"/>
                </a:solidFill>
              </a:rPr>
              <a:t>(inputs1, outputs)</a:t>
            </a:r>
          </a:p>
          <a:p>
            <a:pPr marL="0" lv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r>
              <a:rPr lang="en-US" sz="2400" dirty="0">
                <a:solidFill>
                  <a:prstClr val="black"/>
                </a:solidFill>
              </a:rPr>
              <a:t>This code defines the model shown below. As we see, </a:t>
            </a:r>
            <a:r>
              <a:rPr lang="en-US" sz="2400" b="1" dirty="0">
                <a:solidFill>
                  <a:prstClr val="black"/>
                </a:solidFill>
              </a:rPr>
              <a:t>inputs1</a:t>
            </a:r>
            <a:r>
              <a:rPr lang="en-US" sz="2400" dirty="0">
                <a:solidFill>
                  <a:prstClr val="black"/>
                </a:solidFill>
              </a:rPr>
              <a:t> is not sufficient to compute </a:t>
            </a:r>
            <a:r>
              <a:rPr lang="en-US" sz="2400" b="1" dirty="0">
                <a:solidFill>
                  <a:prstClr val="black"/>
                </a:solidFill>
              </a:rPr>
              <a:t>outputs</a:t>
            </a:r>
            <a:r>
              <a:rPr lang="en-US" sz="2400" dirty="0">
                <a:solidFill>
                  <a:prstClr val="black"/>
                </a:solidFill>
              </a:rPr>
              <a:t>. We also need </a:t>
            </a:r>
            <a:r>
              <a:rPr lang="en-US" sz="2400" b="1" dirty="0">
                <a:solidFill>
                  <a:prstClr val="black"/>
                </a:solidFill>
              </a:rPr>
              <a:t>inputs2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EAF50F5F-C71D-4A6D-A973-6629D5E557F8}"/>
              </a:ext>
            </a:extLst>
          </p:cNvPr>
          <p:cNvGrpSpPr/>
          <p:nvPr/>
        </p:nvGrpSpPr>
        <p:grpSpPr>
          <a:xfrm>
            <a:off x="164813" y="4876800"/>
            <a:ext cx="8825468" cy="1828800"/>
            <a:chOff x="164813" y="4876800"/>
            <a:chExt cx="8825468" cy="1828800"/>
          </a:xfrm>
        </p:grpSpPr>
        <p:cxnSp>
          <p:nvCxnSpPr>
            <p:cNvPr id="5" name="Straight Arrow Connector 4"/>
            <p:cNvCxnSpPr>
              <a:cxnSpLocks/>
              <a:stCxn id="7" idx="3"/>
            </p:cNvCxnSpPr>
            <p:nvPr/>
          </p:nvCxnSpPr>
          <p:spPr>
            <a:xfrm>
              <a:off x="1143000" y="6286500"/>
              <a:ext cx="28956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Arrow Connector 5"/>
            <p:cNvCxnSpPr>
              <a:cxnSpLocks/>
              <a:stCxn id="8" idx="3"/>
            </p:cNvCxnSpPr>
            <p:nvPr/>
          </p:nvCxnSpPr>
          <p:spPr>
            <a:xfrm>
              <a:off x="5257800" y="5791200"/>
              <a:ext cx="558671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/>
            <p:cNvSpPr/>
            <p:nvPr/>
          </p:nvSpPr>
          <p:spPr>
            <a:xfrm>
              <a:off x="164813" y="5867400"/>
              <a:ext cx="978187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Input Layer 2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4038600" y="4876800"/>
              <a:ext cx="1219200" cy="18288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concat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334000" y="541020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x2</a:t>
              </a:r>
              <a:endParaRPr lang="en-US" sz="20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19200" y="5867400"/>
              <a:ext cx="9653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inputs2</a:t>
              </a:r>
              <a:endParaRPr lang="en-US" sz="2000" dirty="0"/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E67CBB8C-0DE8-4E06-8F9D-BF557FE01FB5}"/>
                </a:ext>
              </a:extLst>
            </p:cNvPr>
            <p:cNvGrpSpPr/>
            <p:nvPr/>
          </p:nvGrpSpPr>
          <p:grpSpPr>
            <a:xfrm>
              <a:off x="5791200" y="5334000"/>
              <a:ext cx="3199081" cy="838200"/>
              <a:chOff x="5728295" y="5334000"/>
              <a:chExt cx="3199081" cy="838200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5728295" y="5334000"/>
                <a:ext cx="1586905" cy="8382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tx1"/>
                    </a:solidFill>
                  </a:rPr>
                  <a:t>Dense</a:t>
                </a:r>
              </a:p>
              <a:p>
                <a:pPr algn="ctr"/>
                <a:r>
                  <a:rPr lang="en-US" sz="2000" dirty="0">
                    <a:solidFill>
                      <a:schemeClr val="tx1"/>
                    </a:solidFill>
                  </a:rPr>
                  <a:t>Output Layer</a:t>
                </a:r>
              </a:p>
            </p:txBody>
          </p:sp>
          <p:cxnSp>
            <p:nvCxnSpPr>
              <p:cNvPr id="15" name="Straight Arrow Connector 14"/>
              <p:cNvCxnSpPr>
                <a:cxnSpLocks/>
                <a:stCxn id="10" idx="3"/>
              </p:cNvCxnSpPr>
              <p:nvPr/>
            </p:nvCxnSpPr>
            <p:spPr>
              <a:xfrm>
                <a:off x="7315200" y="5753100"/>
                <a:ext cx="533400" cy="0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Rectangle 15"/>
              <p:cNvSpPr/>
              <p:nvPr/>
            </p:nvSpPr>
            <p:spPr>
              <a:xfrm>
                <a:off x="7848600" y="5543490"/>
                <a:ext cx="107877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prstClr val="black"/>
                    </a:solidFill>
                  </a:rPr>
                  <a:t>outputs</a:t>
                </a:r>
                <a:endParaRPr lang="en-US" sz="2000" dirty="0"/>
              </a:p>
            </p:txBody>
          </p:sp>
        </p:grpSp>
        <p:cxnSp>
          <p:nvCxnSpPr>
            <p:cNvPr id="28" name="Straight Arrow Connector 27"/>
            <p:cNvCxnSpPr>
              <a:stCxn id="30" idx="3"/>
              <a:endCxn id="31" idx="1"/>
            </p:cNvCxnSpPr>
            <p:nvPr/>
          </p:nvCxnSpPr>
          <p:spPr>
            <a:xfrm>
              <a:off x="1143000" y="5295900"/>
              <a:ext cx="10668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cxnSpLocks/>
              <a:stCxn id="31" idx="3"/>
            </p:cNvCxnSpPr>
            <p:nvPr/>
          </p:nvCxnSpPr>
          <p:spPr>
            <a:xfrm>
              <a:off x="3429000" y="5295900"/>
              <a:ext cx="6096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/>
            <p:nvPr/>
          </p:nvSpPr>
          <p:spPr>
            <a:xfrm>
              <a:off x="164813" y="4876800"/>
              <a:ext cx="978187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Input Layer 1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209800" y="4876800"/>
              <a:ext cx="1219200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 (30, </a:t>
              </a:r>
              <a:r>
                <a:rPr lang="en-US" sz="2000" dirty="0" err="1">
                  <a:solidFill>
                    <a:schemeClr val="tx1"/>
                  </a:solidFill>
                </a:rPr>
                <a:t>tanh</a:t>
              </a:r>
              <a:r>
                <a:rPr lang="en-US" sz="20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505200" y="493389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x1</a:t>
              </a:r>
              <a:endParaRPr lang="en-US" sz="20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219200" y="4876800"/>
              <a:ext cx="9653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inputs1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00865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the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876800"/>
          </a:xfrm>
        </p:spPr>
        <p:txBody>
          <a:bodyPr/>
          <a:lstStyle/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inputs1 = </a:t>
            </a:r>
            <a:r>
              <a:rPr lang="en-US" sz="2000" dirty="0" err="1">
                <a:solidFill>
                  <a:prstClr val="black"/>
                </a:solidFill>
              </a:rPr>
              <a:t>keras.Input</a:t>
            </a:r>
            <a:r>
              <a:rPr lang="en-US" sz="2000" dirty="0">
                <a:solidFill>
                  <a:prstClr val="black"/>
                </a:solidFill>
              </a:rPr>
              <a:t>(shape=</a:t>
            </a:r>
            <a:r>
              <a:rPr lang="en-US" sz="2000" dirty="0" err="1">
                <a:solidFill>
                  <a:prstClr val="black"/>
                </a:solidFill>
              </a:rPr>
              <a:t>input_shape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inputs2 = </a:t>
            </a:r>
            <a:r>
              <a:rPr lang="en-US" sz="2000" dirty="0" err="1">
                <a:solidFill>
                  <a:prstClr val="black"/>
                </a:solidFill>
              </a:rPr>
              <a:t>keras.Input</a:t>
            </a:r>
            <a:r>
              <a:rPr lang="en-US" sz="2000" dirty="0">
                <a:solidFill>
                  <a:prstClr val="black"/>
                </a:solidFill>
              </a:rPr>
              <a:t>(shape=</a:t>
            </a:r>
            <a:r>
              <a:rPr lang="en-US" sz="2000" dirty="0" err="1">
                <a:solidFill>
                  <a:prstClr val="black"/>
                </a:solidFill>
              </a:rPr>
              <a:t>input_shape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x1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(30, activation='tanh')(inputs1)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x2 = </a:t>
            </a:r>
            <a:r>
              <a:rPr lang="en-US" sz="2000" dirty="0" err="1">
                <a:solidFill>
                  <a:prstClr val="black"/>
                </a:solidFill>
              </a:rPr>
              <a:t>layers.Concatenate</a:t>
            </a:r>
            <a:r>
              <a:rPr lang="en-US" sz="2000" dirty="0">
                <a:solidFill>
                  <a:prstClr val="black"/>
                </a:solidFill>
              </a:rPr>
              <a:t>()((x1,inputs2))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outputs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dirty="0" err="1">
                <a:solidFill>
                  <a:prstClr val="black"/>
                </a:solidFill>
              </a:rPr>
              <a:t>number_of_classes</a:t>
            </a:r>
            <a:r>
              <a:rPr lang="en-US" sz="2000" dirty="0">
                <a:solidFill>
                  <a:prstClr val="black"/>
                </a:solidFill>
              </a:rPr>
              <a:t>, activation="</a:t>
            </a:r>
            <a:r>
              <a:rPr lang="en-US" sz="2000" dirty="0" err="1">
                <a:solidFill>
                  <a:prstClr val="black"/>
                </a:solidFill>
              </a:rPr>
              <a:t>softmax</a:t>
            </a:r>
            <a:r>
              <a:rPr lang="en-US" sz="2000" dirty="0">
                <a:solidFill>
                  <a:prstClr val="black"/>
                </a:solidFill>
              </a:rPr>
              <a:t>")(x2)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model = </a:t>
            </a:r>
            <a:r>
              <a:rPr lang="en-US" sz="2000" dirty="0" err="1">
                <a:solidFill>
                  <a:prstClr val="black"/>
                </a:solidFill>
              </a:rPr>
              <a:t>keras.Model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dirty="0">
                <a:solidFill>
                  <a:srgbClr val="FF0000"/>
                </a:solidFill>
              </a:rPr>
              <a:t>(inputs1, inputs2)</a:t>
            </a:r>
            <a:r>
              <a:rPr lang="en-US" sz="2000" dirty="0">
                <a:solidFill>
                  <a:prstClr val="black"/>
                </a:solidFill>
              </a:rPr>
              <a:t>, outputs)</a:t>
            </a:r>
          </a:p>
          <a:p>
            <a:pPr marL="0" lv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r>
              <a:rPr lang="en-US" sz="2400" dirty="0">
                <a:solidFill>
                  <a:prstClr val="black"/>
                </a:solidFill>
              </a:rPr>
              <a:t>We fix the error by listing both </a:t>
            </a:r>
            <a:r>
              <a:rPr lang="en-US" sz="2400" b="1" dirty="0">
                <a:solidFill>
                  <a:prstClr val="black"/>
                </a:solidFill>
              </a:rPr>
              <a:t>inputs1 </a:t>
            </a:r>
            <a:r>
              <a:rPr lang="en-US" sz="2400" dirty="0">
                <a:solidFill>
                  <a:prstClr val="black"/>
                </a:solidFill>
              </a:rPr>
              <a:t>and</a:t>
            </a:r>
            <a:r>
              <a:rPr lang="en-US" sz="2400" b="1" dirty="0">
                <a:solidFill>
                  <a:prstClr val="black"/>
                </a:solidFill>
              </a:rPr>
              <a:t> inputs2 </a:t>
            </a:r>
            <a:r>
              <a:rPr lang="en-US" sz="2400" dirty="0">
                <a:solidFill>
                  <a:prstClr val="black"/>
                </a:solidFill>
              </a:rPr>
              <a:t>as model input. Knowing both inputs the model can compute </a:t>
            </a:r>
            <a:r>
              <a:rPr lang="en-US" sz="2400" b="1" dirty="0">
                <a:solidFill>
                  <a:prstClr val="black"/>
                </a:solidFill>
              </a:rPr>
              <a:t>output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4357FD3-FC04-4EF7-BB25-60A3D817D449}"/>
              </a:ext>
            </a:extLst>
          </p:cNvPr>
          <p:cNvGrpSpPr/>
          <p:nvPr/>
        </p:nvGrpSpPr>
        <p:grpSpPr>
          <a:xfrm>
            <a:off x="164813" y="4876800"/>
            <a:ext cx="8825468" cy="1828800"/>
            <a:chOff x="164813" y="4876800"/>
            <a:chExt cx="8825468" cy="1828800"/>
          </a:xfrm>
        </p:grpSpPr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FA5D154A-8B2F-48E4-AFA1-DD7B48A44BFE}"/>
                </a:ext>
              </a:extLst>
            </p:cNvPr>
            <p:cNvCxnSpPr>
              <a:cxnSpLocks/>
              <a:stCxn id="23" idx="3"/>
            </p:cNvCxnSpPr>
            <p:nvPr/>
          </p:nvCxnSpPr>
          <p:spPr>
            <a:xfrm>
              <a:off x="1143000" y="6286500"/>
              <a:ext cx="28956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1D378B46-B8F4-48D5-B5CE-81FEB1B699AB}"/>
                </a:ext>
              </a:extLst>
            </p:cNvPr>
            <p:cNvCxnSpPr>
              <a:cxnSpLocks/>
              <a:stCxn id="24" idx="3"/>
            </p:cNvCxnSpPr>
            <p:nvPr/>
          </p:nvCxnSpPr>
          <p:spPr>
            <a:xfrm>
              <a:off x="5257800" y="5791200"/>
              <a:ext cx="558671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F4630FA-163B-4754-A2DD-BE4FC1148806}"/>
                </a:ext>
              </a:extLst>
            </p:cNvPr>
            <p:cNvSpPr/>
            <p:nvPr/>
          </p:nvSpPr>
          <p:spPr>
            <a:xfrm>
              <a:off x="164813" y="5867400"/>
              <a:ext cx="978187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Input Layer 2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B9C08AB-2C86-4A54-8B8C-020CF5A2BBC9}"/>
                </a:ext>
              </a:extLst>
            </p:cNvPr>
            <p:cNvSpPr/>
            <p:nvPr/>
          </p:nvSpPr>
          <p:spPr>
            <a:xfrm>
              <a:off x="4038600" y="4876800"/>
              <a:ext cx="1219200" cy="18288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concat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D1E63FE-6764-4262-A422-AE2865D8E9B2}"/>
                </a:ext>
              </a:extLst>
            </p:cNvPr>
            <p:cNvSpPr/>
            <p:nvPr/>
          </p:nvSpPr>
          <p:spPr>
            <a:xfrm>
              <a:off x="5334000" y="541020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x2</a:t>
              </a:r>
              <a:endParaRPr lang="en-US" sz="2000" dirty="0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29A6A4E2-2F59-4935-A673-DC69305F49E8}"/>
                </a:ext>
              </a:extLst>
            </p:cNvPr>
            <p:cNvSpPr/>
            <p:nvPr/>
          </p:nvSpPr>
          <p:spPr>
            <a:xfrm>
              <a:off x="1219200" y="5867400"/>
              <a:ext cx="9653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inputs2</a:t>
              </a:r>
              <a:endParaRPr lang="en-US" sz="2000" dirty="0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AA8CF3F6-78DC-41FC-BB93-E63E3EB09029}"/>
                </a:ext>
              </a:extLst>
            </p:cNvPr>
            <p:cNvGrpSpPr/>
            <p:nvPr/>
          </p:nvGrpSpPr>
          <p:grpSpPr>
            <a:xfrm>
              <a:off x="5791200" y="5334000"/>
              <a:ext cx="3199081" cy="838200"/>
              <a:chOff x="5728295" y="5334000"/>
              <a:chExt cx="3199081" cy="83820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7A9F2B5-8BD3-4B87-85F8-69332A0188F1}"/>
                  </a:ext>
                </a:extLst>
              </p:cNvPr>
              <p:cNvSpPr/>
              <p:nvPr/>
            </p:nvSpPr>
            <p:spPr>
              <a:xfrm>
                <a:off x="5728295" y="5334000"/>
                <a:ext cx="1586905" cy="8382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tx1"/>
                    </a:solidFill>
                  </a:rPr>
                  <a:t>Dense</a:t>
                </a:r>
              </a:p>
              <a:p>
                <a:pPr algn="ctr"/>
                <a:r>
                  <a:rPr lang="en-US" sz="2000" dirty="0">
                    <a:solidFill>
                      <a:schemeClr val="tx1"/>
                    </a:solidFill>
                  </a:rPr>
                  <a:t>Output Layer</a:t>
                </a:r>
              </a:p>
            </p:txBody>
          </p:sp>
          <p:cxnSp>
            <p:nvCxnSpPr>
              <p:cNvPr id="41" name="Straight Arrow Connector 40">
                <a:extLst>
                  <a:ext uri="{FF2B5EF4-FFF2-40B4-BE49-F238E27FC236}">
                    <a16:creationId xmlns:a16="http://schemas.microsoft.com/office/drawing/2014/main" id="{1EDB68C3-2C2C-4FFC-B22E-9219DE78F597}"/>
                  </a:ext>
                </a:extLst>
              </p:cNvPr>
              <p:cNvCxnSpPr>
                <a:cxnSpLocks/>
                <a:stCxn id="40" idx="3"/>
              </p:cNvCxnSpPr>
              <p:nvPr/>
            </p:nvCxnSpPr>
            <p:spPr>
              <a:xfrm>
                <a:off x="7315200" y="5753100"/>
                <a:ext cx="533400" cy="0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7C288B6-3372-40C1-8C24-A30F2BE578D7}"/>
                  </a:ext>
                </a:extLst>
              </p:cNvPr>
              <p:cNvSpPr/>
              <p:nvPr/>
            </p:nvSpPr>
            <p:spPr>
              <a:xfrm>
                <a:off x="7848600" y="5543490"/>
                <a:ext cx="1078776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prstClr val="black"/>
                    </a:solidFill>
                  </a:rPr>
                  <a:t>outputs</a:t>
                </a:r>
                <a:endParaRPr lang="en-US" sz="2000" dirty="0"/>
              </a:p>
            </p:txBody>
          </p:sp>
        </p:grp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2745952B-2548-4F16-AAC7-CF6E52EF68D7}"/>
                </a:ext>
              </a:extLst>
            </p:cNvPr>
            <p:cNvCxnSpPr>
              <a:stCxn id="36" idx="3"/>
              <a:endCxn id="37" idx="1"/>
            </p:cNvCxnSpPr>
            <p:nvPr/>
          </p:nvCxnSpPr>
          <p:spPr>
            <a:xfrm>
              <a:off x="1143000" y="5295900"/>
              <a:ext cx="10668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84E2CF93-E14B-4F5F-B0AB-023A7F9F72C4}"/>
                </a:ext>
              </a:extLst>
            </p:cNvPr>
            <p:cNvCxnSpPr>
              <a:cxnSpLocks/>
              <a:stCxn id="37" idx="3"/>
            </p:cNvCxnSpPr>
            <p:nvPr/>
          </p:nvCxnSpPr>
          <p:spPr>
            <a:xfrm>
              <a:off x="3429000" y="5295900"/>
              <a:ext cx="6096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E17D63B-4FCC-44E6-9C89-8103399735F8}"/>
                </a:ext>
              </a:extLst>
            </p:cNvPr>
            <p:cNvSpPr/>
            <p:nvPr/>
          </p:nvSpPr>
          <p:spPr>
            <a:xfrm>
              <a:off x="164813" y="4876800"/>
              <a:ext cx="978187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Input Layer 1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B6984990-BC72-4D81-847E-89ED4D273C00}"/>
                </a:ext>
              </a:extLst>
            </p:cNvPr>
            <p:cNvSpPr/>
            <p:nvPr/>
          </p:nvSpPr>
          <p:spPr>
            <a:xfrm>
              <a:off x="2209800" y="4876800"/>
              <a:ext cx="1219200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 (30, </a:t>
              </a:r>
              <a:r>
                <a:rPr lang="en-US" sz="2000" dirty="0" err="1">
                  <a:solidFill>
                    <a:schemeClr val="tx1"/>
                  </a:solidFill>
                </a:rPr>
                <a:t>tanh</a:t>
              </a:r>
              <a:r>
                <a:rPr lang="en-US" sz="20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F152FAA-D164-43B1-81AB-B6A59B9B88C2}"/>
                </a:ext>
              </a:extLst>
            </p:cNvPr>
            <p:cNvSpPr/>
            <p:nvPr/>
          </p:nvSpPr>
          <p:spPr>
            <a:xfrm>
              <a:off x="3505200" y="493389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x1</a:t>
              </a:r>
              <a:endParaRPr lang="en-US" sz="2000" dirty="0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F2D8F2FF-46E4-4F80-8D12-2B680EBF139A}"/>
                </a:ext>
              </a:extLst>
            </p:cNvPr>
            <p:cNvSpPr/>
            <p:nvPr/>
          </p:nvSpPr>
          <p:spPr>
            <a:xfrm>
              <a:off x="1219200" y="4876800"/>
              <a:ext cx="9653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inputs1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88782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BB7EB-D2FE-4A1F-9DEB-901468B90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API: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A44A8-042B-4C1E-8BDF-790165E63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 we have been using the Sequential API to define models in </a:t>
            </a:r>
            <a:r>
              <a:rPr lang="en-US" dirty="0" err="1"/>
              <a:t>Keras</a:t>
            </a:r>
            <a:r>
              <a:rPr lang="en-US" dirty="0"/>
              <a:t>.</a:t>
            </a:r>
          </a:p>
          <a:p>
            <a:r>
              <a:rPr lang="en-US" dirty="0"/>
              <a:t>However, the Sequential API has limitations.</a:t>
            </a:r>
          </a:p>
          <a:p>
            <a:pPr lvl="1"/>
            <a:r>
              <a:rPr lang="en-US" dirty="0"/>
              <a:t>We can only define sequential models. </a:t>
            </a:r>
          </a:p>
          <a:p>
            <a:r>
              <a:rPr lang="en-US" dirty="0"/>
              <a:t>We are getting to a point in the semester where we will study types of models that are not sequential.</a:t>
            </a:r>
          </a:p>
          <a:p>
            <a:pPr lvl="1"/>
            <a:r>
              <a:rPr lang="en-US" dirty="0"/>
              <a:t>Encoder-Decoder RNNs for sequence-to-sequence translation.</a:t>
            </a:r>
          </a:p>
          <a:p>
            <a:pPr lvl="1"/>
            <a:r>
              <a:rPr lang="en-US" dirty="0"/>
              <a:t>Transformers.</a:t>
            </a:r>
          </a:p>
          <a:p>
            <a:r>
              <a:rPr lang="en-US" dirty="0"/>
              <a:t>The Functional API allows us to define and use such models.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ADB36-D678-4873-8BF6-8F14707B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169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Functional API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Here is a model created using the Sequential() method: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2000" dirty="0"/>
              <a:t>model = </a:t>
            </a:r>
            <a:r>
              <a:rPr lang="en-US" sz="2000" dirty="0" err="1"/>
              <a:t>tf.keras.Sequential</a:t>
            </a:r>
            <a:r>
              <a:rPr lang="en-US" sz="2000" dirty="0"/>
              <a:t>([</a:t>
            </a:r>
            <a:r>
              <a:rPr lang="en-US" sz="2000" dirty="0" err="1"/>
              <a:t>keras.Input</a:t>
            </a:r>
            <a:r>
              <a:rPr lang="en-US" sz="2000" dirty="0"/>
              <a:t>(shape = </a:t>
            </a:r>
            <a:r>
              <a:rPr lang="en-US" sz="2000" dirty="0" err="1"/>
              <a:t>input_shape</a:t>
            </a:r>
            <a:r>
              <a:rPr lang="en-US" sz="2000" dirty="0"/>
              <a:t>),</a:t>
            </a:r>
          </a:p>
          <a:p>
            <a:pPr marL="0" indent="0">
              <a:buNone/>
            </a:pPr>
            <a:r>
              <a:rPr lang="en-US" sz="2000" dirty="0"/>
              <a:t>                             </a:t>
            </a:r>
            <a:r>
              <a:rPr lang="en-US" sz="2000" dirty="0" err="1"/>
              <a:t>layers.Dense</a:t>
            </a:r>
            <a:r>
              <a:rPr lang="en-US" sz="2000" dirty="0"/>
              <a:t>(30, activation='</a:t>
            </a:r>
            <a:r>
              <a:rPr lang="en-US" sz="2000" dirty="0" err="1"/>
              <a:t>tanh</a:t>
            </a:r>
            <a:r>
              <a:rPr lang="en-US" sz="2000" dirty="0"/>
              <a:t>'),</a:t>
            </a:r>
          </a:p>
          <a:p>
            <a:pPr marL="0" indent="0">
              <a:buNone/>
            </a:pPr>
            <a:r>
              <a:rPr lang="en-US" sz="2000" dirty="0"/>
              <a:t>                             </a:t>
            </a:r>
            <a:r>
              <a:rPr lang="en-US" sz="2000" dirty="0" err="1"/>
              <a:t>layers.Dense</a:t>
            </a:r>
            <a:r>
              <a:rPr lang="en-US" sz="2000" dirty="0"/>
              <a:t>(50, activation='</a:t>
            </a:r>
            <a:r>
              <a:rPr lang="en-US" sz="2000" dirty="0" err="1"/>
              <a:t>tanh</a:t>
            </a:r>
            <a:r>
              <a:rPr lang="en-US" sz="2000" dirty="0"/>
              <a:t>'),</a:t>
            </a:r>
          </a:p>
          <a:p>
            <a:pPr marL="0" indent="0">
              <a:buNone/>
            </a:pPr>
            <a:r>
              <a:rPr lang="en-US" sz="2000" dirty="0"/>
              <a:t>                             </a:t>
            </a:r>
            <a:r>
              <a:rPr lang="en-US" sz="2000" dirty="0" err="1"/>
              <a:t>layers.Dense</a:t>
            </a:r>
            <a:r>
              <a:rPr lang="en-US" sz="2000" dirty="0"/>
              <a:t>(</a:t>
            </a:r>
            <a:r>
              <a:rPr lang="en-US" sz="2000" dirty="0" err="1"/>
              <a:t>number_of_classes</a:t>
            </a:r>
            <a:r>
              <a:rPr lang="en-US" sz="2000" dirty="0"/>
              <a:t>, activation='</a:t>
            </a:r>
            <a:r>
              <a:rPr lang="en-US" sz="2000" dirty="0" err="1"/>
              <a:t>softmax</a:t>
            </a:r>
            <a:r>
              <a:rPr lang="en-US" sz="2000" dirty="0"/>
              <a:t>')])</a:t>
            </a:r>
          </a:p>
          <a:p>
            <a:pPr marL="0" indent="0">
              <a:buNone/>
            </a:pPr>
            <a:endParaRPr lang="en-US" sz="1200" dirty="0"/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Here is the same model created using the Functional API:</a:t>
            </a:r>
          </a:p>
          <a:p>
            <a:pPr marL="0" lv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inputs = </a:t>
            </a:r>
            <a:r>
              <a:rPr lang="en-US" sz="2000" dirty="0" err="1">
                <a:solidFill>
                  <a:prstClr val="black"/>
                </a:solidFill>
              </a:rPr>
              <a:t>keras.Input</a:t>
            </a:r>
            <a:r>
              <a:rPr lang="en-US" sz="2000" dirty="0">
                <a:solidFill>
                  <a:prstClr val="black"/>
                </a:solidFill>
              </a:rPr>
              <a:t>(shape=</a:t>
            </a:r>
            <a:r>
              <a:rPr lang="en-US" sz="2000" dirty="0" err="1">
                <a:solidFill>
                  <a:prstClr val="black"/>
                </a:solidFill>
              </a:rPr>
              <a:t>input_shape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x1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(30, activation='</a:t>
            </a:r>
            <a:r>
              <a:rPr lang="en-US" sz="2000" dirty="0" err="1">
                <a:solidFill>
                  <a:prstClr val="black"/>
                </a:solidFill>
              </a:rPr>
              <a:t>tanh</a:t>
            </a:r>
            <a:r>
              <a:rPr lang="en-US" sz="2000" dirty="0">
                <a:solidFill>
                  <a:prstClr val="black"/>
                </a:solidFill>
              </a:rPr>
              <a:t>')(inputs)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x2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(50, activation='tanh')(x1)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outputs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dirty="0" err="1">
                <a:solidFill>
                  <a:prstClr val="black"/>
                </a:solidFill>
              </a:rPr>
              <a:t>number_of_classes</a:t>
            </a:r>
            <a:r>
              <a:rPr lang="en-US" sz="2000" dirty="0">
                <a:solidFill>
                  <a:prstClr val="black"/>
                </a:solidFill>
              </a:rPr>
              <a:t>, activation="</a:t>
            </a:r>
            <a:r>
              <a:rPr lang="en-US" sz="2000" dirty="0" err="1">
                <a:solidFill>
                  <a:prstClr val="black"/>
                </a:solidFill>
              </a:rPr>
              <a:t>softmax</a:t>
            </a:r>
            <a:r>
              <a:rPr lang="en-US" sz="2000" dirty="0">
                <a:solidFill>
                  <a:prstClr val="black"/>
                </a:solidFill>
              </a:rPr>
              <a:t>")(x2)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model = </a:t>
            </a:r>
            <a:r>
              <a:rPr lang="en-US" sz="2000" dirty="0" err="1">
                <a:solidFill>
                  <a:prstClr val="black"/>
                </a:solidFill>
              </a:rPr>
              <a:t>keras.Model</a:t>
            </a:r>
            <a:r>
              <a:rPr lang="en-US" sz="2000" dirty="0">
                <a:solidFill>
                  <a:prstClr val="black"/>
                </a:solidFill>
              </a:rPr>
              <a:t>(inputs, outputs)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55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Computational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76800"/>
          </a:xfrm>
        </p:spPr>
        <p:txBody>
          <a:bodyPr/>
          <a:lstStyle/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inputs = </a:t>
            </a:r>
            <a:r>
              <a:rPr lang="en-US" sz="2000" dirty="0" err="1">
                <a:solidFill>
                  <a:prstClr val="black"/>
                </a:solidFill>
              </a:rPr>
              <a:t>keras.Input</a:t>
            </a:r>
            <a:r>
              <a:rPr lang="en-US" sz="2000" dirty="0">
                <a:solidFill>
                  <a:prstClr val="black"/>
                </a:solidFill>
              </a:rPr>
              <a:t>(shape=</a:t>
            </a:r>
            <a:r>
              <a:rPr lang="en-US" sz="2000" dirty="0" err="1">
                <a:solidFill>
                  <a:prstClr val="black"/>
                </a:solidFill>
              </a:rPr>
              <a:t>input_shape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x1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(30, activation='</a:t>
            </a:r>
            <a:r>
              <a:rPr lang="en-US" sz="2000" dirty="0" err="1">
                <a:solidFill>
                  <a:prstClr val="black"/>
                </a:solidFill>
              </a:rPr>
              <a:t>tanh</a:t>
            </a:r>
            <a:r>
              <a:rPr lang="en-US" sz="2000" dirty="0">
                <a:solidFill>
                  <a:prstClr val="black"/>
                </a:solidFill>
              </a:rPr>
              <a:t>')(inputs)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x2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(50, activation='tanh')(x1)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outputs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dirty="0" err="1">
                <a:solidFill>
                  <a:prstClr val="black"/>
                </a:solidFill>
              </a:rPr>
              <a:t>number_of_classes</a:t>
            </a:r>
            <a:r>
              <a:rPr lang="en-US" sz="2000" dirty="0">
                <a:solidFill>
                  <a:prstClr val="black"/>
                </a:solidFill>
              </a:rPr>
              <a:t>, activation="</a:t>
            </a:r>
            <a:r>
              <a:rPr lang="en-US" sz="2000" dirty="0" err="1">
                <a:solidFill>
                  <a:prstClr val="black"/>
                </a:solidFill>
              </a:rPr>
              <a:t>softmax</a:t>
            </a:r>
            <a:r>
              <a:rPr lang="en-US" sz="2000" dirty="0">
                <a:solidFill>
                  <a:prstClr val="black"/>
                </a:solidFill>
              </a:rPr>
              <a:t>")(x2)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model = </a:t>
            </a:r>
            <a:r>
              <a:rPr lang="en-US" sz="2000" dirty="0" err="1">
                <a:solidFill>
                  <a:prstClr val="black"/>
                </a:solidFill>
              </a:rPr>
              <a:t>keras.Model</a:t>
            </a:r>
            <a:r>
              <a:rPr lang="en-US" sz="2000" dirty="0">
                <a:solidFill>
                  <a:prstClr val="black"/>
                </a:solidFill>
              </a:rPr>
              <a:t>(inputs, outputs)</a:t>
            </a:r>
          </a:p>
          <a:p>
            <a:pPr marL="0" lv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The functional API specifies a </a:t>
            </a:r>
            <a:r>
              <a:rPr lang="en-US" sz="2400" b="1" u="sng" dirty="0">
                <a:solidFill>
                  <a:prstClr val="black"/>
                </a:solidFill>
              </a:rPr>
              <a:t>computational graph</a:t>
            </a:r>
            <a:r>
              <a:rPr lang="en-US" sz="2400" dirty="0">
                <a:solidFill>
                  <a:prstClr val="black"/>
                </a:solidFill>
              </a:rPr>
              <a:t>: a directed graph of computations.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The computations start with the input of the model.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The computations eventually produce the output of the model.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The intermediate steps are expressed as applications of layers to quantities that have already been computed.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The model is specified by stating its inputs and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600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Computational 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3048000"/>
          </a:xfrm>
        </p:spPr>
        <p:txBody>
          <a:bodyPr/>
          <a:lstStyle/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inputs = </a:t>
            </a:r>
            <a:r>
              <a:rPr lang="en-US" sz="2000" dirty="0" err="1">
                <a:solidFill>
                  <a:prstClr val="black"/>
                </a:solidFill>
              </a:rPr>
              <a:t>keras.Input</a:t>
            </a:r>
            <a:r>
              <a:rPr lang="en-US" sz="2000" dirty="0">
                <a:solidFill>
                  <a:prstClr val="black"/>
                </a:solidFill>
              </a:rPr>
              <a:t>(shape=</a:t>
            </a:r>
            <a:r>
              <a:rPr lang="en-US" sz="2000" dirty="0" err="1">
                <a:solidFill>
                  <a:prstClr val="black"/>
                </a:solidFill>
              </a:rPr>
              <a:t>input_shape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x1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(30, activation='</a:t>
            </a:r>
            <a:r>
              <a:rPr lang="en-US" sz="2000" dirty="0" err="1">
                <a:solidFill>
                  <a:prstClr val="black"/>
                </a:solidFill>
              </a:rPr>
              <a:t>tanh</a:t>
            </a:r>
            <a:r>
              <a:rPr lang="en-US" sz="2000" dirty="0">
                <a:solidFill>
                  <a:prstClr val="black"/>
                </a:solidFill>
              </a:rPr>
              <a:t>')(inputs)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x2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(50, activation='</a:t>
            </a:r>
            <a:r>
              <a:rPr lang="en-US" sz="2000" dirty="0" err="1">
                <a:solidFill>
                  <a:prstClr val="black"/>
                </a:solidFill>
              </a:rPr>
              <a:t>tanh</a:t>
            </a:r>
            <a:r>
              <a:rPr lang="en-US" sz="2000" dirty="0">
                <a:solidFill>
                  <a:prstClr val="black"/>
                </a:solidFill>
              </a:rPr>
              <a:t>')(x1)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outputs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dirty="0" err="1">
                <a:solidFill>
                  <a:prstClr val="black"/>
                </a:solidFill>
              </a:rPr>
              <a:t>number_of_classes</a:t>
            </a:r>
            <a:r>
              <a:rPr lang="en-US" sz="2000" dirty="0">
                <a:solidFill>
                  <a:prstClr val="black"/>
                </a:solidFill>
              </a:rPr>
              <a:t>, activation="</a:t>
            </a:r>
            <a:r>
              <a:rPr lang="en-US" sz="2000" dirty="0" err="1">
                <a:solidFill>
                  <a:prstClr val="black"/>
                </a:solidFill>
              </a:rPr>
              <a:t>softmax</a:t>
            </a:r>
            <a:r>
              <a:rPr lang="en-US" sz="2000" dirty="0">
                <a:solidFill>
                  <a:prstClr val="black"/>
                </a:solidFill>
              </a:rPr>
              <a:t>")(x2)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model = </a:t>
            </a:r>
            <a:r>
              <a:rPr lang="en-US" sz="2000" dirty="0" err="1">
                <a:solidFill>
                  <a:prstClr val="black"/>
                </a:solidFill>
              </a:rPr>
              <a:t>keras.Model</a:t>
            </a:r>
            <a:r>
              <a:rPr lang="en-US" sz="2000" dirty="0">
                <a:solidFill>
                  <a:prstClr val="black"/>
                </a:solidFill>
              </a:rPr>
              <a:t>(inputs, outputs)</a:t>
            </a:r>
          </a:p>
          <a:p>
            <a:pPr marL="0" lv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The functional API specifies a </a:t>
            </a:r>
            <a:r>
              <a:rPr lang="en-US" sz="2400" b="1" u="sng" dirty="0">
                <a:solidFill>
                  <a:prstClr val="black"/>
                </a:solidFill>
              </a:rPr>
              <a:t>computational graph</a:t>
            </a:r>
            <a:r>
              <a:rPr lang="en-US" sz="2400" dirty="0">
                <a:solidFill>
                  <a:prstClr val="black"/>
                </a:solidFill>
              </a:rPr>
              <a:t>: a directed graph of computations.</a:t>
            </a: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Here is the graph corresponding to the model defined above.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cxnSp>
        <p:nvCxnSpPr>
          <p:cNvPr id="6" name="Straight Arrow Connector 5"/>
          <p:cNvCxnSpPr>
            <a:stCxn id="9" idx="3"/>
            <a:endCxn id="10" idx="1"/>
          </p:cNvCxnSpPr>
          <p:nvPr/>
        </p:nvCxnSpPr>
        <p:spPr>
          <a:xfrm>
            <a:off x="1371600" y="5822586"/>
            <a:ext cx="914400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0" idx="3"/>
            <a:endCxn id="11" idx="1"/>
          </p:cNvCxnSpPr>
          <p:nvPr/>
        </p:nvCxnSpPr>
        <p:spPr>
          <a:xfrm>
            <a:off x="3276600" y="5822586"/>
            <a:ext cx="990600" cy="0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533400" y="5091971"/>
            <a:ext cx="838200" cy="14612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Input Layer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86000" y="5091971"/>
            <a:ext cx="990600" cy="14612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Dense (30, </a:t>
            </a:r>
            <a:r>
              <a:rPr lang="en-US" sz="2000" dirty="0" err="1">
                <a:solidFill>
                  <a:schemeClr val="tx1"/>
                </a:solidFill>
              </a:rPr>
              <a:t>tanh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67200" y="5091971"/>
            <a:ext cx="990600" cy="14612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Dense (50, </a:t>
            </a:r>
            <a:r>
              <a:rPr lang="en-US" sz="2000" dirty="0" err="1">
                <a:solidFill>
                  <a:schemeClr val="tx1"/>
                </a:solidFill>
              </a:rPr>
              <a:t>tanh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24600" y="5091970"/>
            <a:ext cx="990600" cy="14612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DenseOutput</a:t>
            </a:r>
            <a:endParaRPr lang="en-US" sz="2000" dirty="0">
              <a:solidFill>
                <a:schemeClr val="tx1"/>
              </a:solidFill>
            </a:endParaRPr>
          </a:p>
          <a:p>
            <a:pPr algn="ctr"/>
            <a:r>
              <a:rPr lang="en-US" sz="2000" dirty="0">
                <a:solidFill>
                  <a:schemeClr val="tx1"/>
                </a:solidFill>
              </a:rPr>
              <a:t>Layer</a:t>
            </a:r>
          </a:p>
        </p:txBody>
      </p:sp>
      <p:cxnSp>
        <p:nvCxnSpPr>
          <p:cNvPr id="19" name="Straight Arrow Connector 18"/>
          <p:cNvCxnSpPr>
            <a:stCxn id="11" idx="3"/>
            <a:endCxn id="14" idx="1"/>
          </p:cNvCxnSpPr>
          <p:nvPr/>
        </p:nvCxnSpPr>
        <p:spPr>
          <a:xfrm flipV="1">
            <a:off x="5257800" y="5822585"/>
            <a:ext cx="1066800" cy="1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533264" y="5406703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x1</a:t>
            </a:r>
            <a:endParaRPr lang="en-US" sz="2000" dirty="0"/>
          </a:p>
        </p:txBody>
      </p:sp>
      <p:sp>
        <p:nvSpPr>
          <p:cNvPr id="24" name="Rectangle 23"/>
          <p:cNvSpPr/>
          <p:nvPr/>
        </p:nvSpPr>
        <p:spPr>
          <a:xfrm>
            <a:off x="5568698" y="5412480"/>
            <a:ext cx="4251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x2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1371600" y="5396770"/>
            <a:ext cx="8354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inputs</a:t>
            </a:r>
            <a:endParaRPr lang="en-US" sz="2000" dirty="0"/>
          </a:p>
        </p:txBody>
      </p:sp>
      <p:cxnSp>
        <p:nvCxnSpPr>
          <p:cNvPr id="26" name="Straight Arrow Connector 25"/>
          <p:cNvCxnSpPr>
            <a:stCxn id="14" idx="3"/>
          </p:cNvCxnSpPr>
          <p:nvPr/>
        </p:nvCxnSpPr>
        <p:spPr>
          <a:xfrm flipV="1">
            <a:off x="7315200" y="5822584"/>
            <a:ext cx="1143000" cy="1"/>
          </a:xfrm>
          <a:prstGeom prst="straightConnector1">
            <a:avLst/>
          </a:prstGeom>
          <a:ln w="412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391400" y="5396770"/>
            <a:ext cx="99738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</a:rPr>
              <a:t>outputs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39278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Non-Sequential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76800"/>
          </a:xfrm>
        </p:spPr>
        <p:txBody>
          <a:bodyPr/>
          <a:lstStyle/>
          <a:p>
            <a:r>
              <a:rPr lang="en-US" sz="2400" dirty="0">
                <a:solidFill>
                  <a:prstClr val="black"/>
                </a:solidFill>
              </a:rPr>
              <a:t>As the name indicates, the </a:t>
            </a:r>
            <a:r>
              <a:rPr lang="en-US" sz="2400" b="1" dirty="0" err="1">
                <a:solidFill>
                  <a:prstClr val="black"/>
                </a:solidFill>
              </a:rPr>
              <a:t>keras.Sequential</a:t>
            </a:r>
            <a:r>
              <a:rPr lang="en-US" sz="2400" b="1" dirty="0">
                <a:solidFill>
                  <a:prstClr val="black"/>
                </a:solidFill>
              </a:rPr>
              <a:t>()</a:t>
            </a:r>
            <a:r>
              <a:rPr lang="en-US" sz="2400" dirty="0">
                <a:solidFill>
                  <a:prstClr val="black"/>
                </a:solidFill>
              </a:rPr>
              <a:t> method defines models that are sequential.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The layers form a sequence, where each layer takes its input from the previous layer and provides its output as input to the next layer.</a:t>
            </a:r>
          </a:p>
          <a:p>
            <a:r>
              <a:rPr lang="en-US" sz="2400" dirty="0">
                <a:solidFill>
                  <a:prstClr val="black"/>
                </a:solidFill>
              </a:rPr>
              <a:t>There are many commonly used types of models that are not sequential.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You can define such models with the Functional API, but not with the </a:t>
            </a:r>
            <a:r>
              <a:rPr lang="en-US" sz="2000" b="1" dirty="0">
                <a:solidFill>
                  <a:prstClr val="black"/>
                </a:solidFill>
              </a:rPr>
              <a:t>Sequential()</a:t>
            </a:r>
            <a:r>
              <a:rPr lang="en-US" sz="2000" dirty="0">
                <a:solidFill>
                  <a:prstClr val="black"/>
                </a:solidFill>
              </a:rPr>
              <a:t> method.</a:t>
            </a:r>
          </a:p>
          <a:p>
            <a:r>
              <a:rPr lang="en-US" sz="2400" dirty="0">
                <a:solidFill>
                  <a:prstClr val="black"/>
                </a:solidFill>
              </a:rPr>
              <a:t>Here is an example: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47" name="Group 46"/>
          <p:cNvGrpSpPr/>
          <p:nvPr/>
        </p:nvGrpSpPr>
        <p:grpSpPr>
          <a:xfrm>
            <a:off x="76200" y="5264726"/>
            <a:ext cx="8921396" cy="1440874"/>
            <a:chOff x="76200" y="5264726"/>
            <a:chExt cx="8921396" cy="1440874"/>
          </a:xfrm>
        </p:grpSpPr>
        <p:sp>
          <p:nvSpPr>
            <p:cNvPr id="48" name="Rectangle 47"/>
            <p:cNvSpPr/>
            <p:nvPr/>
          </p:nvSpPr>
          <p:spPr>
            <a:xfrm>
              <a:off x="6870980" y="5638800"/>
              <a:ext cx="983615" cy="1066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</a:t>
              </a:r>
            </a:p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Output Layer</a:t>
              </a:r>
            </a:p>
          </p:txBody>
        </p:sp>
        <p:cxnSp>
          <p:nvCxnSpPr>
            <p:cNvPr id="49" name="Straight Arrow Connector 48"/>
            <p:cNvCxnSpPr>
              <a:stCxn id="50" idx="3"/>
            </p:cNvCxnSpPr>
            <p:nvPr/>
          </p:nvCxnSpPr>
          <p:spPr>
            <a:xfrm>
              <a:off x="4788187" y="6191190"/>
              <a:ext cx="588708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/>
            <p:cNvSpPr/>
            <p:nvPr/>
          </p:nvSpPr>
          <p:spPr>
            <a:xfrm>
              <a:off x="3568987" y="5772090"/>
              <a:ext cx="1219200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 (50, </a:t>
              </a:r>
              <a:r>
                <a:rPr lang="en-US" sz="2000" dirty="0" err="1">
                  <a:solidFill>
                    <a:schemeClr val="tx1"/>
                  </a:solidFill>
                </a:rPr>
                <a:t>tanh</a:t>
              </a:r>
              <a:r>
                <a:rPr lang="en-US" sz="20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864387" y="579108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x2</a:t>
              </a:r>
              <a:endParaRPr lang="en-US" sz="2000" dirty="0"/>
            </a:p>
          </p:txBody>
        </p:sp>
        <p:cxnSp>
          <p:nvCxnSpPr>
            <p:cNvPr id="52" name="Straight Arrow Connector 51"/>
            <p:cNvCxnSpPr>
              <a:stCxn id="48" idx="3"/>
            </p:cNvCxnSpPr>
            <p:nvPr/>
          </p:nvCxnSpPr>
          <p:spPr>
            <a:xfrm>
              <a:off x="7854595" y="6172200"/>
              <a:ext cx="1143001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7914218" y="5791080"/>
              <a:ext cx="100118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outputs</a:t>
              </a:r>
              <a:endParaRPr lang="en-US" sz="2000" dirty="0"/>
            </a:p>
          </p:txBody>
        </p:sp>
        <p:cxnSp>
          <p:nvCxnSpPr>
            <p:cNvPr id="54" name="Straight Arrow Connector 53"/>
            <p:cNvCxnSpPr>
              <a:stCxn id="56" idx="3"/>
              <a:endCxn id="57" idx="1"/>
            </p:cNvCxnSpPr>
            <p:nvPr/>
          </p:nvCxnSpPr>
          <p:spPr>
            <a:xfrm>
              <a:off x="901987" y="6191190"/>
              <a:ext cx="8382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57" idx="3"/>
              <a:endCxn id="50" idx="1"/>
            </p:cNvCxnSpPr>
            <p:nvPr/>
          </p:nvCxnSpPr>
          <p:spPr>
            <a:xfrm>
              <a:off x="2946092" y="6191190"/>
              <a:ext cx="622895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76200" y="5772090"/>
              <a:ext cx="825787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Input Layer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1740187" y="5772090"/>
              <a:ext cx="1205905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 (30, </a:t>
              </a:r>
              <a:r>
                <a:rPr lang="en-US" sz="2000" dirty="0" err="1">
                  <a:solidFill>
                    <a:schemeClr val="tx1"/>
                  </a:solidFill>
                </a:rPr>
                <a:t>tanh</a:t>
              </a:r>
              <a:r>
                <a:rPr lang="en-US" sz="20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035587" y="579108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x1</a:t>
              </a:r>
              <a:endParaRPr lang="en-US" sz="2000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901987" y="5772090"/>
              <a:ext cx="83548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inputs</a:t>
              </a:r>
              <a:endParaRPr lang="en-US" sz="2000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5365703" y="5753100"/>
              <a:ext cx="925592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Concat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cxnSp>
          <p:nvCxnSpPr>
            <p:cNvPr id="61" name="Straight Arrow Connector 60"/>
            <p:cNvCxnSpPr>
              <a:stCxn id="60" idx="3"/>
              <a:endCxn id="48" idx="1"/>
            </p:cNvCxnSpPr>
            <p:nvPr/>
          </p:nvCxnSpPr>
          <p:spPr>
            <a:xfrm>
              <a:off x="6291295" y="6172200"/>
              <a:ext cx="579685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ectangle 61"/>
            <p:cNvSpPr/>
            <p:nvPr/>
          </p:nvSpPr>
          <p:spPr>
            <a:xfrm>
              <a:off x="6356684" y="579108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x3</a:t>
              </a:r>
              <a:endParaRPr lang="en-US" sz="2000" dirty="0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2951018" y="5457248"/>
              <a:ext cx="2402378" cy="714952"/>
            </a:xfrm>
            <a:custGeom>
              <a:avLst/>
              <a:gdLst>
                <a:gd name="connsiteX0" fmla="*/ 0 w 2402378"/>
                <a:gd name="connsiteY0" fmla="*/ 741757 h 741757"/>
                <a:gd name="connsiteX1" fmla="*/ 282633 w 2402378"/>
                <a:gd name="connsiteY1" fmla="*/ 367684 h 741757"/>
                <a:gd name="connsiteX2" fmla="*/ 756458 w 2402378"/>
                <a:gd name="connsiteY2" fmla="*/ 93364 h 741757"/>
                <a:gd name="connsiteX3" fmla="*/ 1654233 w 2402378"/>
                <a:gd name="connsiteY3" fmla="*/ 35175 h 741757"/>
                <a:gd name="connsiteX4" fmla="*/ 2402378 w 2402378"/>
                <a:gd name="connsiteY4" fmla="*/ 600440 h 741757"/>
                <a:gd name="connsiteX0" fmla="*/ 0 w 2402378"/>
                <a:gd name="connsiteY0" fmla="*/ 781696 h 781696"/>
                <a:gd name="connsiteX1" fmla="*/ 282633 w 2402378"/>
                <a:gd name="connsiteY1" fmla="*/ 407623 h 781696"/>
                <a:gd name="connsiteX2" fmla="*/ 1172094 w 2402378"/>
                <a:gd name="connsiteY2" fmla="*/ 41863 h 781696"/>
                <a:gd name="connsiteX3" fmla="*/ 1654233 w 2402378"/>
                <a:gd name="connsiteY3" fmla="*/ 75114 h 781696"/>
                <a:gd name="connsiteX4" fmla="*/ 2402378 w 2402378"/>
                <a:gd name="connsiteY4" fmla="*/ 640379 h 781696"/>
                <a:gd name="connsiteX0" fmla="*/ 0 w 2402378"/>
                <a:gd name="connsiteY0" fmla="*/ 740381 h 740381"/>
                <a:gd name="connsiteX1" fmla="*/ 282633 w 2402378"/>
                <a:gd name="connsiteY1" fmla="*/ 366308 h 740381"/>
                <a:gd name="connsiteX2" fmla="*/ 1172094 w 2402378"/>
                <a:gd name="connsiteY2" fmla="*/ 548 h 740381"/>
                <a:gd name="connsiteX3" fmla="*/ 2028305 w 2402378"/>
                <a:gd name="connsiteY3" fmla="*/ 291494 h 740381"/>
                <a:gd name="connsiteX4" fmla="*/ 2402378 w 2402378"/>
                <a:gd name="connsiteY4" fmla="*/ 599064 h 740381"/>
                <a:gd name="connsiteX0" fmla="*/ 0 w 2402378"/>
                <a:gd name="connsiteY0" fmla="*/ 739886 h 739886"/>
                <a:gd name="connsiteX1" fmla="*/ 282633 w 2402378"/>
                <a:gd name="connsiteY1" fmla="*/ 365813 h 739886"/>
                <a:gd name="connsiteX2" fmla="*/ 1172094 w 2402378"/>
                <a:gd name="connsiteY2" fmla="*/ 53 h 739886"/>
                <a:gd name="connsiteX3" fmla="*/ 2119745 w 2402378"/>
                <a:gd name="connsiteY3" fmla="*/ 340875 h 739886"/>
                <a:gd name="connsiteX4" fmla="*/ 2402378 w 2402378"/>
                <a:gd name="connsiteY4" fmla="*/ 598569 h 739886"/>
                <a:gd name="connsiteX0" fmla="*/ 0 w 2402378"/>
                <a:gd name="connsiteY0" fmla="*/ 714952 h 714952"/>
                <a:gd name="connsiteX1" fmla="*/ 282633 w 2402378"/>
                <a:gd name="connsiteY1" fmla="*/ 340879 h 714952"/>
                <a:gd name="connsiteX2" fmla="*/ 1263534 w 2402378"/>
                <a:gd name="connsiteY2" fmla="*/ 57 h 714952"/>
                <a:gd name="connsiteX3" fmla="*/ 2119745 w 2402378"/>
                <a:gd name="connsiteY3" fmla="*/ 315941 h 714952"/>
                <a:gd name="connsiteX4" fmla="*/ 2402378 w 2402378"/>
                <a:gd name="connsiteY4" fmla="*/ 573635 h 714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2378" h="714952">
                  <a:moveTo>
                    <a:pt x="0" y="714952"/>
                  </a:moveTo>
                  <a:cubicBezTo>
                    <a:pt x="78278" y="581948"/>
                    <a:pt x="72044" y="460028"/>
                    <a:pt x="282633" y="340879"/>
                  </a:cubicBezTo>
                  <a:cubicBezTo>
                    <a:pt x="493222" y="221730"/>
                    <a:pt x="957349" y="4213"/>
                    <a:pt x="1263534" y="57"/>
                  </a:cubicBezTo>
                  <a:cubicBezTo>
                    <a:pt x="1569719" y="-4099"/>
                    <a:pt x="1929938" y="220345"/>
                    <a:pt x="2119745" y="315941"/>
                  </a:cubicBezTo>
                  <a:cubicBezTo>
                    <a:pt x="2309552" y="411537"/>
                    <a:pt x="2380211" y="608271"/>
                    <a:pt x="2402378" y="573635"/>
                  </a:cubicBezTo>
                </a:path>
              </a:pathLst>
            </a:custGeom>
            <a:noFill/>
            <a:ln w="41275">
              <a:solidFill>
                <a:srgbClr val="FF0000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3187987" y="5264726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x1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941383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Non-Sequential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76800"/>
          </a:xfrm>
        </p:spPr>
        <p:txBody>
          <a:bodyPr/>
          <a:lstStyle/>
          <a:p>
            <a:r>
              <a:rPr lang="en-US" sz="2400" dirty="0">
                <a:solidFill>
                  <a:prstClr val="black"/>
                </a:solidFill>
              </a:rPr>
              <a:t>In this example, the output layer takes as input a concatenation of </a:t>
            </a:r>
            <a:r>
              <a:rPr lang="en-US" sz="2400" b="1" dirty="0">
                <a:solidFill>
                  <a:prstClr val="black"/>
                </a:solidFill>
              </a:rPr>
              <a:t>x1</a:t>
            </a:r>
            <a:r>
              <a:rPr lang="en-US" sz="2400" dirty="0">
                <a:solidFill>
                  <a:prstClr val="black"/>
                </a:solidFill>
              </a:rPr>
              <a:t> and </a:t>
            </a:r>
            <a:r>
              <a:rPr lang="en-US" sz="2400" b="1" dirty="0">
                <a:solidFill>
                  <a:prstClr val="black"/>
                </a:solidFill>
              </a:rPr>
              <a:t>x2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r>
              <a:rPr lang="en-US" sz="2400" dirty="0">
                <a:solidFill>
                  <a:prstClr val="black"/>
                </a:solidFill>
              </a:rPr>
              <a:t>So, the output </a:t>
            </a:r>
            <a:r>
              <a:rPr lang="en-US" sz="2400" b="1" dirty="0">
                <a:solidFill>
                  <a:prstClr val="black"/>
                </a:solidFill>
              </a:rPr>
              <a:t>x1</a:t>
            </a:r>
            <a:r>
              <a:rPr lang="en-US" sz="2400" dirty="0">
                <a:solidFill>
                  <a:prstClr val="black"/>
                </a:solidFill>
              </a:rPr>
              <a:t> of the first hidden unit is given as input to two different layers.</a:t>
            </a:r>
          </a:p>
          <a:p>
            <a:r>
              <a:rPr lang="en-US" sz="2400" dirty="0">
                <a:solidFill>
                  <a:prstClr val="black"/>
                </a:solidFill>
              </a:rPr>
              <a:t>We cannot create such a model with a call to </a:t>
            </a:r>
            <a:r>
              <a:rPr lang="en-US" sz="2400" b="1" dirty="0" err="1">
                <a:solidFill>
                  <a:prstClr val="black"/>
                </a:solidFill>
              </a:rPr>
              <a:t>keras.Sequential</a:t>
            </a:r>
            <a:r>
              <a:rPr lang="en-US" sz="2400" b="1" dirty="0">
                <a:solidFill>
                  <a:prstClr val="black"/>
                </a:solidFill>
              </a:rPr>
              <a:t>()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76200" y="5264726"/>
            <a:ext cx="8921396" cy="1440874"/>
            <a:chOff x="76200" y="5264726"/>
            <a:chExt cx="8921396" cy="1440874"/>
          </a:xfrm>
        </p:grpSpPr>
        <p:sp>
          <p:nvSpPr>
            <p:cNvPr id="23" name="Rectangle 22"/>
            <p:cNvSpPr/>
            <p:nvPr/>
          </p:nvSpPr>
          <p:spPr>
            <a:xfrm>
              <a:off x="6870980" y="5638800"/>
              <a:ext cx="983615" cy="1066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</a:t>
              </a:r>
            </a:p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Output Layer</a:t>
              </a:r>
            </a:p>
          </p:txBody>
        </p:sp>
        <p:cxnSp>
          <p:nvCxnSpPr>
            <p:cNvPr id="24" name="Straight Arrow Connector 23"/>
            <p:cNvCxnSpPr>
              <a:stCxn id="25" idx="3"/>
            </p:cNvCxnSpPr>
            <p:nvPr/>
          </p:nvCxnSpPr>
          <p:spPr>
            <a:xfrm>
              <a:off x="4788187" y="6191190"/>
              <a:ext cx="588708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3568987" y="5772090"/>
              <a:ext cx="1219200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 (50, </a:t>
              </a:r>
              <a:r>
                <a:rPr lang="en-US" sz="2000" dirty="0" err="1">
                  <a:solidFill>
                    <a:schemeClr val="tx1"/>
                  </a:solidFill>
                </a:rPr>
                <a:t>tanh</a:t>
              </a:r>
              <a:r>
                <a:rPr lang="en-US" sz="20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864387" y="579108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x2</a:t>
              </a:r>
              <a:endParaRPr lang="en-US" sz="2000" dirty="0"/>
            </a:p>
          </p:txBody>
        </p:sp>
        <p:cxnSp>
          <p:nvCxnSpPr>
            <p:cNvPr id="27" name="Straight Arrow Connector 26"/>
            <p:cNvCxnSpPr>
              <a:stCxn id="23" idx="3"/>
            </p:cNvCxnSpPr>
            <p:nvPr/>
          </p:nvCxnSpPr>
          <p:spPr>
            <a:xfrm>
              <a:off x="7854595" y="6172200"/>
              <a:ext cx="1143001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7914218" y="5791080"/>
              <a:ext cx="100118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outputs</a:t>
              </a:r>
              <a:endParaRPr lang="en-US" sz="2000" dirty="0"/>
            </a:p>
          </p:txBody>
        </p:sp>
        <p:cxnSp>
          <p:nvCxnSpPr>
            <p:cNvPr id="29" name="Straight Arrow Connector 28"/>
            <p:cNvCxnSpPr>
              <a:stCxn id="31" idx="3"/>
              <a:endCxn id="32" idx="1"/>
            </p:cNvCxnSpPr>
            <p:nvPr/>
          </p:nvCxnSpPr>
          <p:spPr>
            <a:xfrm>
              <a:off x="901987" y="6191190"/>
              <a:ext cx="8382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>
              <a:stCxn id="32" idx="3"/>
              <a:endCxn id="25" idx="1"/>
            </p:cNvCxnSpPr>
            <p:nvPr/>
          </p:nvCxnSpPr>
          <p:spPr>
            <a:xfrm>
              <a:off x="2946092" y="6191190"/>
              <a:ext cx="622895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76200" y="5772090"/>
              <a:ext cx="825787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Input Layer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740187" y="5772090"/>
              <a:ext cx="1205905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 (30, </a:t>
              </a:r>
              <a:r>
                <a:rPr lang="en-US" sz="2000" dirty="0" err="1">
                  <a:solidFill>
                    <a:schemeClr val="tx1"/>
                  </a:solidFill>
                </a:rPr>
                <a:t>tanh</a:t>
              </a:r>
              <a:r>
                <a:rPr lang="en-US" sz="20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035587" y="579108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x1</a:t>
              </a:r>
              <a:endParaRPr lang="en-US" sz="20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901987" y="5772090"/>
              <a:ext cx="83548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inputs</a:t>
              </a:r>
              <a:endParaRPr lang="en-US" sz="2000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365703" y="5753100"/>
              <a:ext cx="925592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Concat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cxnSp>
          <p:nvCxnSpPr>
            <p:cNvPr id="38" name="Straight Arrow Connector 37"/>
            <p:cNvCxnSpPr>
              <a:stCxn id="37" idx="3"/>
              <a:endCxn id="23" idx="1"/>
            </p:cNvCxnSpPr>
            <p:nvPr/>
          </p:nvCxnSpPr>
          <p:spPr>
            <a:xfrm>
              <a:off x="6291295" y="6172200"/>
              <a:ext cx="579685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6356684" y="579108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x3</a:t>
              </a:r>
              <a:endParaRPr lang="en-US" sz="2000" dirty="0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2951018" y="5457248"/>
              <a:ext cx="2402378" cy="714952"/>
            </a:xfrm>
            <a:custGeom>
              <a:avLst/>
              <a:gdLst>
                <a:gd name="connsiteX0" fmla="*/ 0 w 2402378"/>
                <a:gd name="connsiteY0" fmla="*/ 741757 h 741757"/>
                <a:gd name="connsiteX1" fmla="*/ 282633 w 2402378"/>
                <a:gd name="connsiteY1" fmla="*/ 367684 h 741757"/>
                <a:gd name="connsiteX2" fmla="*/ 756458 w 2402378"/>
                <a:gd name="connsiteY2" fmla="*/ 93364 h 741757"/>
                <a:gd name="connsiteX3" fmla="*/ 1654233 w 2402378"/>
                <a:gd name="connsiteY3" fmla="*/ 35175 h 741757"/>
                <a:gd name="connsiteX4" fmla="*/ 2402378 w 2402378"/>
                <a:gd name="connsiteY4" fmla="*/ 600440 h 741757"/>
                <a:gd name="connsiteX0" fmla="*/ 0 w 2402378"/>
                <a:gd name="connsiteY0" fmla="*/ 781696 h 781696"/>
                <a:gd name="connsiteX1" fmla="*/ 282633 w 2402378"/>
                <a:gd name="connsiteY1" fmla="*/ 407623 h 781696"/>
                <a:gd name="connsiteX2" fmla="*/ 1172094 w 2402378"/>
                <a:gd name="connsiteY2" fmla="*/ 41863 h 781696"/>
                <a:gd name="connsiteX3" fmla="*/ 1654233 w 2402378"/>
                <a:gd name="connsiteY3" fmla="*/ 75114 h 781696"/>
                <a:gd name="connsiteX4" fmla="*/ 2402378 w 2402378"/>
                <a:gd name="connsiteY4" fmla="*/ 640379 h 781696"/>
                <a:gd name="connsiteX0" fmla="*/ 0 w 2402378"/>
                <a:gd name="connsiteY0" fmla="*/ 740381 h 740381"/>
                <a:gd name="connsiteX1" fmla="*/ 282633 w 2402378"/>
                <a:gd name="connsiteY1" fmla="*/ 366308 h 740381"/>
                <a:gd name="connsiteX2" fmla="*/ 1172094 w 2402378"/>
                <a:gd name="connsiteY2" fmla="*/ 548 h 740381"/>
                <a:gd name="connsiteX3" fmla="*/ 2028305 w 2402378"/>
                <a:gd name="connsiteY3" fmla="*/ 291494 h 740381"/>
                <a:gd name="connsiteX4" fmla="*/ 2402378 w 2402378"/>
                <a:gd name="connsiteY4" fmla="*/ 599064 h 740381"/>
                <a:gd name="connsiteX0" fmla="*/ 0 w 2402378"/>
                <a:gd name="connsiteY0" fmla="*/ 739886 h 739886"/>
                <a:gd name="connsiteX1" fmla="*/ 282633 w 2402378"/>
                <a:gd name="connsiteY1" fmla="*/ 365813 h 739886"/>
                <a:gd name="connsiteX2" fmla="*/ 1172094 w 2402378"/>
                <a:gd name="connsiteY2" fmla="*/ 53 h 739886"/>
                <a:gd name="connsiteX3" fmla="*/ 2119745 w 2402378"/>
                <a:gd name="connsiteY3" fmla="*/ 340875 h 739886"/>
                <a:gd name="connsiteX4" fmla="*/ 2402378 w 2402378"/>
                <a:gd name="connsiteY4" fmla="*/ 598569 h 739886"/>
                <a:gd name="connsiteX0" fmla="*/ 0 w 2402378"/>
                <a:gd name="connsiteY0" fmla="*/ 714952 h 714952"/>
                <a:gd name="connsiteX1" fmla="*/ 282633 w 2402378"/>
                <a:gd name="connsiteY1" fmla="*/ 340879 h 714952"/>
                <a:gd name="connsiteX2" fmla="*/ 1263534 w 2402378"/>
                <a:gd name="connsiteY2" fmla="*/ 57 h 714952"/>
                <a:gd name="connsiteX3" fmla="*/ 2119745 w 2402378"/>
                <a:gd name="connsiteY3" fmla="*/ 315941 h 714952"/>
                <a:gd name="connsiteX4" fmla="*/ 2402378 w 2402378"/>
                <a:gd name="connsiteY4" fmla="*/ 573635 h 714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2378" h="714952">
                  <a:moveTo>
                    <a:pt x="0" y="714952"/>
                  </a:moveTo>
                  <a:cubicBezTo>
                    <a:pt x="78278" y="581948"/>
                    <a:pt x="72044" y="460028"/>
                    <a:pt x="282633" y="340879"/>
                  </a:cubicBezTo>
                  <a:cubicBezTo>
                    <a:pt x="493222" y="221730"/>
                    <a:pt x="957349" y="4213"/>
                    <a:pt x="1263534" y="57"/>
                  </a:cubicBezTo>
                  <a:cubicBezTo>
                    <a:pt x="1569719" y="-4099"/>
                    <a:pt x="1929938" y="220345"/>
                    <a:pt x="2119745" y="315941"/>
                  </a:cubicBezTo>
                  <a:cubicBezTo>
                    <a:pt x="2309552" y="411537"/>
                    <a:pt x="2380211" y="608271"/>
                    <a:pt x="2402378" y="573635"/>
                  </a:cubicBezTo>
                </a:path>
              </a:pathLst>
            </a:custGeom>
            <a:noFill/>
            <a:ln w="41275">
              <a:solidFill>
                <a:srgbClr val="FF0000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3187987" y="5264726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x1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62718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Non-Sequential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inputs = </a:t>
            </a:r>
            <a:r>
              <a:rPr lang="en-US" sz="2000" dirty="0" err="1">
                <a:solidFill>
                  <a:prstClr val="black"/>
                </a:solidFill>
              </a:rPr>
              <a:t>keras.Input</a:t>
            </a:r>
            <a:r>
              <a:rPr lang="en-US" sz="2000" dirty="0">
                <a:solidFill>
                  <a:prstClr val="black"/>
                </a:solidFill>
              </a:rPr>
              <a:t>(shape=</a:t>
            </a:r>
            <a:r>
              <a:rPr lang="en-US" sz="2000" dirty="0" err="1">
                <a:solidFill>
                  <a:prstClr val="black"/>
                </a:solidFill>
              </a:rPr>
              <a:t>input_shape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x1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(30, activation='</a:t>
            </a:r>
            <a:r>
              <a:rPr lang="en-US" sz="2000" dirty="0" err="1">
                <a:solidFill>
                  <a:prstClr val="black"/>
                </a:solidFill>
              </a:rPr>
              <a:t>tanh</a:t>
            </a:r>
            <a:r>
              <a:rPr lang="en-US" sz="2000" dirty="0">
                <a:solidFill>
                  <a:prstClr val="black"/>
                </a:solidFill>
              </a:rPr>
              <a:t>')(inputs)</a:t>
            </a:r>
          </a:p>
          <a:p>
            <a:pPr mar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x2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(50, activation='</a:t>
            </a:r>
            <a:r>
              <a:rPr lang="en-US" sz="2000" dirty="0" err="1">
                <a:solidFill>
                  <a:prstClr val="black"/>
                </a:solidFill>
              </a:rPr>
              <a:t>tanh</a:t>
            </a:r>
            <a:r>
              <a:rPr lang="en-US" sz="2000" dirty="0">
                <a:solidFill>
                  <a:prstClr val="black"/>
                </a:solidFill>
              </a:rPr>
              <a:t>')(x1)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x3 = </a:t>
            </a:r>
            <a:r>
              <a:rPr lang="en-US" sz="2000" dirty="0" err="1">
                <a:solidFill>
                  <a:srgbClr val="FF0000"/>
                </a:solidFill>
              </a:rPr>
              <a:t>layers.Concatenate</a:t>
            </a:r>
            <a:r>
              <a:rPr lang="en-US" sz="2000" dirty="0">
                <a:solidFill>
                  <a:srgbClr val="FF0000"/>
                </a:solidFill>
              </a:rPr>
              <a:t>()((x1,x2))</a:t>
            </a:r>
          </a:p>
          <a:p>
            <a:pPr mar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outputs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dirty="0" err="1">
                <a:solidFill>
                  <a:prstClr val="black"/>
                </a:solidFill>
              </a:rPr>
              <a:t>number_of_classes</a:t>
            </a:r>
            <a:r>
              <a:rPr lang="en-US" sz="2000" dirty="0">
                <a:solidFill>
                  <a:prstClr val="black"/>
                </a:solidFill>
              </a:rPr>
              <a:t>, activation="</a:t>
            </a:r>
            <a:r>
              <a:rPr lang="en-US" sz="2000" dirty="0" err="1">
                <a:solidFill>
                  <a:prstClr val="black"/>
                </a:solidFill>
              </a:rPr>
              <a:t>softmax</a:t>
            </a:r>
            <a:r>
              <a:rPr lang="en-US" sz="2000" dirty="0">
                <a:solidFill>
                  <a:prstClr val="black"/>
                </a:solidFill>
              </a:rPr>
              <a:t>")(x3)</a:t>
            </a:r>
          </a:p>
          <a:p>
            <a:pPr mar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model = </a:t>
            </a:r>
            <a:r>
              <a:rPr lang="en-US" sz="2000" dirty="0" err="1">
                <a:solidFill>
                  <a:prstClr val="black"/>
                </a:solidFill>
              </a:rPr>
              <a:t>keras.Model</a:t>
            </a:r>
            <a:r>
              <a:rPr lang="en-US" sz="2000" dirty="0">
                <a:solidFill>
                  <a:prstClr val="black"/>
                </a:solidFill>
              </a:rPr>
              <a:t>(inputs, outputs)</a:t>
            </a:r>
          </a:p>
          <a:p>
            <a:pPr mar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r>
              <a:rPr lang="en-US" sz="2400" dirty="0">
                <a:solidFill>
                  <a:prstClr val="black"/>
                </a:solidFill>
              </a:rPr>
              <a:t>This code creates the model below, using the Functional API.</a:t>
            </a:r>
          </a:p>
          <a:p>
            <a:r>
              <a:rPr lang="en-US" sz="2400" dirty="0">
                <a:solidFill>
                  <a:prstClr val="black"/>
                </a:solidFill>
              </a:rPr>
              <a:t>Note the use of a </a:t>
            </a:r>
            <a:r>
              <a:rPr lang="en-US" sz="2400" b="1" dirty="0">
                <a:solidFill>
                  <a:prstClr val="black"/>
                </a:solidFill>
              </a:rPr>
              <a:t>Concatenate </a:t>
            </a:r>
            <a:r>
              <a:rPr lang="en-US" sz="2400" dirty="0">
                <a:solidFill>
                  <a:prstClr val="black"/>
                </a:solidFill>
              </a:rPr>
              <a:t>layer, that concatenates the outputs of two different layers.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76200" y="5264726"/>
            <a:ext cx="8921396" cy="1440874"/>
            <a:chOff x="76200" y="5264726"/>
            <a:chExt cx="8921396" cy="1440874"/>
          </a:xfrm>
        </p:grpSpPr>
        <p:sp>
          <p:nvSpPr>
            <p:cNvPr id="5" name="Rectangle 4"/>
            <p:cNvSpPr/>
            <p:nvPr/>
          </p:nvSpPr>
          <p:spPr>
            <a:xfrm>
              <a:off x="6870980" y="5638800"/>
              <a:ext cx="983615" cy="1066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</a:t>
              </a:r>
            </a:p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Output Layer</a:t>
              </a:r>
            </a:p>
          </p:txBody>
        </p:sp>
        <p:cxnSp>
          <p:nvCxnSpPr>
            <p:cNvPr id="7" name="Straight Arrow Connector 6"/>
            <p:cNvCxnSpPr>
              <a:stCxn id="9" idx="3"/>
            </p:cNvCxnSpPr>
            <p:nvPr/>
          </p:nvCxnSpPr>
          <p:spPr>
            <a:xfrm>
              <a:off x="4788187" y="6191190"/>
              <a:ext cx="588708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3568987" y="5772090"/>
              <a:ext cx="1219200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 (50, </a:t>
              </a:r>
              <a:r>
                <a:rPr lang="en-US" sz="2000" dirty="0" err="1">
                  <a:solidFill>
                    <a:schemeClr val="tx1"/>
                  </a:solidFill>
                </a:rPr>
                <a:t>tanh</a:t>
              </a:r>
              <a:r>
                <a:rPr lang="en-US" sz="20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864387" y="579108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x2</a:t>
              </a:r>
              <a:endParaRPr lang="en-US" sz="2000" dirty="0"/>
            </a:p>
          </p:txBody>
        </p:sp>
        <p:cxnSp>
          <p:nvCxnSpPr>
            <p:cNvPr id="12" name="Straight Arrow Connector 11"/>
            <p:cNvCxnSpPr>
              <a:stCxn id="5" idx="3"/>
            </p:cNvCxnSpPr>
            <p:nvPr/>
          </p:nvCxnSpPr>
          <p:spPr>
            <a:xfrm>
              <a:off x="7854595" y="6172200"/>
              <a:ext cx="1143001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7914218" y="5791080"/>
              <a:ext cx="100118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outputs</a:t>
              </a:r>
              <a:endParaRPr lang="en-US" sz="2000" dirty="0"/>
            </a:p>
          </p:txBody>
        </p:sp>
        <p:cxnSp>
          <p:nvCxnSpPr>
            <p:cNvPr id="14" name="Straight Arrow Connector 13"/>
            <p:cNvCxnSpPr>
              <a:stCxn id="16" idx="3"/>
              <a:endCxn id="17" idx="1"/>
            </p:cNvCxnSpPr>
            <p:nvPr/>
          </p:nvCxnSpPr>
          <p:spPr>
            <a:xfrm>
              <a:off x="901987" y="6191190"/>
              <a:ext cx="838200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7" idx="3"/>
              <a:endCxn id="9" idx="1"/>
            </p:cNvCxnSpPr>
            <p:nvPr/>
          </p:nvCxnSpPr>
          <p:spPr>
            <a:xfrm>
              <a:off x="2946092" y="6191190"/>
              <a:ext cx="622895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76200" y="5772090"/>
              <a:ext cx="825787" cy="838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Input Layer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740187" y="5772090"/>
              <a:ext cx="1205905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</a:rPr>
                <a:t>Dense (30, </a:t>
              </a:r>
              <a:r>
                <a:rPr lang="en-US" sz="2000" dirty="0" err="1">
                  <a:solidFill>
                    <a:schemeClr val="tx1"/>
                  </a:solidFill>
                </a:rPr>
                <a:t>tanh</a:t>
              </a:r>
              <a:r>
                <a:rPr lang="en-US" sz="2000" dirty="0">
                  <a:solidFill>
                    <a:schemeClr val="tx1"/>
                  </a:solidFill>
                </a:rPr>
                <a:t>)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035587" y="579108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x1</a:t>
              </a:r>
              <a:endParaRPr lang="en-US" sz="20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901987" y="5772090"/>
              <a:ext cx="83548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inputs</a:t>
              </a:r>
              <a:endParaRPr lang="en-US" sz="2000" dirty="0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365703" y="5753100"/>
              <a:ext cx="925592" cy="8382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>
                  <a:solidFill>
                    <a:schemeClr val="tx1"/>
                  </a:solidFill>
                </a:rPr>
                <a:t>Concat</a:t>
              </a:r>
              <a:endParaRPr lang="en-US" sz="2000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Arrow Connector 34"/>
            <p:cNvCxnSpPr>
              <a:stCxn id="33" idx="3"/>
              <a:endCxn id="5" idx="1"/>
            </p:cNvCxnSpPr>
            <p:nvPr/>
          </p:nvCxnSpPr>
          <p:spPr>
            <a:xfrm>
              <a:off x="6291295" y="6172200"/>
              <a:ext cx="579685" cy="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6356684" y="5791080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x3</a:t>
              </a:r>
              <a:endParaRPr lang="en-US" sz="2000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2951018" y="5457248"/>
              <a:ext cx="2402378" cy="714952"/>
            </a:xfrm>
            <a:custGeom>
              <a:avLst/>
              <a:gdLst>
                <a:gd name="connsiteX0" fmla="*/ 0 w 2402378"/>
                <a:gd name="connsiteY0" fmla="*/ 741757 h 741757"/>
                <a:gd name="connsiteX1" fmla="*/ 282633 w 2402378"/>
                <a:gd name="connsiteY1" fmla="*/ 367684 h 741757"/>
                <a:gd name="connsiteX2" fmla="*/ 756458 w 2402378"/>
                <a:gd name="connsiteY2" fmla="*/ 93364 h 741757"/>
                <a:gd name="connsiteX3" fmla="*/ 1654233 w 2402378"/>
                <a:gd name="connsiteY3" fmla="*/ 35175 h 741757"/>
                <a:gd name="connsiteX4" fmla="*/ 2402378 w 2402378"/>
                <a:gd name="connsiteY4" fmla="*/ 600440 h 741757"/>
                <a:gd name="connsiteX0" fmla="*/ 0 w 2402378"/>
                <a:gd name="connsiteY0" fmla="*/ 781696 h 781696"/>
                <a:gd name="connsiteX1" fmla="*/ 282633 w 2402378"/>
                <a:gd name="connsiteY1" fmla="*/ 407623 h 781696"/>
                <a:gd name="connsiteX2" fmla="*/ 1172094 w 2402378"/>
                <a:gd name="connsiteY2" fmla="*/ 41863 h 781696"/>
                <a:gd name="connsiteX3" fmla="*/ 1654233 w 2402378"/>
                <a:gd name="connsiteY3" fmla="*/ 75114 h 781696"/>
                <a:gd name="connsiteX4" fmla="*/ 2402378 w 2402378"/>
                <a:gd name="connsiteY4" fmla="*/ 640379 h 781696"/>
                <a:gd name="connsiteX0" fmla="*/ 0 w 2402378"/>
                <a:gd name="connsiteY0" fmla="*/ 740381 h 740381"/>
                <a:gd name="connsiteX1" fmla="*/ 282633 w 2402378"/>
                <a:gd name="connsiteY1" fmla="*/ 366308 h 740381"/>
                <a:gd name="connsiteX2" fmla="*/ 1172094 w 2402378"/>
                <a:gd name="connsiteY2" fmla="*/ 548 h 740381"/>
                <a:gd name="connsiteX3" fmla="*/ 2028305 w 2402378"/>
                <a:gd name="connsiteY3" fmla="*/ 291494 h 740381"/>
                <a:gd name="connsiteX4" fmla="*/ 2402378 w 2402378"/>
                <a:gd name="connsiteY4" fmla="*/ 599064 h 740381"/>
                <a:gd name="connsiteX0" fmla="*/ 0 w 2402378"/>
                <a:gd name="connsiteY0" fmla="*/ 739886 h 739886"/>
                <a:gd name="connsiteX1" fmla="*/ 282633 w 2402378"/>
                <a:gd name="connsiteY1" fmla="*/ 365813 h 739886"/>
                <a:gd name="connsiteX2" fmla="*/ 1172094 w 2402378"/>
                <a:gd name="connsiteY2" fmla="*/ 53 h 739886"/>
                <a:gd name="connsiteX3" fmla="*/ 2119745 w 2402378"/>
                <a:gd name="connsiteY3" fmla="*/ 340875 h 739886"/>
                <a:gd name="connsiteX4" fmla="*/ 2402378 w 2402378"/>
                <a:gd name="connsiteY4" fmla="*/ 598569 h 739886"/>
                <a:gd name="connsiteX0" fmla="*/ 0 w 2402378"/>
                <a:gd name="connsiteY0" fmla="*/ 714952 h 714952"/>
                <a:gd name="connsiteX1" fmla="*/ 282633 w 2402378"/>
                <a:gd name="connsiteY1" fmla="*/ 340879 h 714952"/>
                <a:gd name="connsiteX2" fmla="*/ 1263534 w 2402378"/>
                <a:gd name="connsiteY2" fmla="*/ 57 h 714952"/>
                <a:gd name="connsiteX3" fmla="*/ 2119745 w 2402378"/>
                <a:gd name="connsiteY3" fmla="*/ 315941 h 714952"/>
                <a:gd name="connsiteX4" fmla="*/ 2402378 w 2402378"/>
                <a:gd name="connsiteY4" fmla="*/ 573635 h 714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02378" h="714952">
                  <a:moveTo>
                    <a:pt x="0" y="714952"/>
                  </a:moveTo>
                  <a:cubicBezTo>
                    <a:pt x="78278" y="581948"/>
                    <a:pt x="72044" y="460028"/>
                    <a:pt x="282633" y="340879"/>
                  </a:cubicBezTo>
                  <a:cubicBezTo>
                    <a:pt x="493222" y="221730"/>
                    <a:pt x="957349" y="4213"/>
                    <a:pt x="1263534" y="57"/>
                  </a:cubicBezTo>
                  <a:cubicBezTo>
                    <a:pt x="1569719" y="-4099"/>
                    <a:pt x="1929938" y="220345"/>
                    <a:pt x="2119745" y="315941"/>
                  </a:cubicBezTo>
                  <a:cubicBezTo>
                    <a:pt x="2309552" y="411537"/>
                    <a:pt x="2380211" y="608271"/>
                    <a:pt x="2402378" y="573635"/>
                  </a:cubicBezTo>
                </a:path>
              </a:pathLst>
            </a:custGeom>
            <a:noFill/>
            <a:ln w="41275">
              <a:solidFill>
                <a:srgbClr val="FF0000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187987" y="5264726"/>
              <a:ext cx="42511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prstClr val="black"/>
                  </a:solidFill>
                </a:rPr>
                <a:t>x1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19280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More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inputs = </a:t>
            </a:r>
            <a:r>
              <a:rPr lang="en-US" sz="2000" dirty="0" err="1"/>
              <a:t>keras.Input</a:t>
            </a:r>
            <a:r>
              <a:rPr lang="en-US" sz="2000" dirty="0"/>
              <a:t>(shape=</a:t>
            </a:r>
            <a:r>
              <a:rPr lang="en-US" sz="2000" dirty="0" err="1"/>
              <a:t>input_shape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r>
              <a:rPr lang="en-US" sz="2000" dirty="0"/>
              <a:t>x1 = </a:t>
            </a:r>
            <a:r>
              <a:rPr lang="en-US" sz="2000" dirty="0" err="1"/>
              <a:t>layers.Dense</a:t>
            </a:r>
            <a:r>
              <a:rPr lang="en-US" sz="2000" dirty="0"/>
              <a:t>(30, activation='</a:t>
            </a:r>
            <a:r>
              <a:rPr lang="en-US" sz="2000" dirty="0" err="1"/>
              <a:t>tanh</a:t>
            </a:r>
            <a:r>
              <a:rPr lang="en-US" sz="2000" dirty="0"/>
              <a:t>')(inputs)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x2 = </a:t>
            </a:r>
            <a:r>
              <a:rPr lang="en-US" sz="2000" dirty="0" err="1">
                <a:solidFill>
                  <a:srgbClr val="FF0000"/>
                </a:solidFill>
              </a:rPr>
              <a:t>tf.square</a:t>
            </a:r>
            <a:r>
              <a:rPr lang="en-US" sz="2000" dirty="0">
                <a:solidFill>
                  <a:srgbClr val="FF0000"/>
                </a:solidFill>
              </a:rPr>
              <a:t>(x1)</a:t>
            </a:r>
          </a:p>
          <a:p>
            <a:pPr marL="0" indent="0">
              <a:buNone/>
            </a:pPr>
            <a:r>
              <a:rPr lang="en-US" sz="2000" dirty="0"/>
              <a:t>outputs = </a:t>
            </a:r>
            <a:r>
              <a:rPr lang="en-US" sz="2000" dirty="0" err="1"/>
              <a:t>layers.Dense</a:t>
            </a:r>
            <a:r>
              <a:rPr lang="en-US" sz="2000" dirty="0"/>
              <a:t>(</a:t>
            </a:r>
            <a:r>
              <a:rPr lang="en-US" sz="2000" dirty="0" err="1"/>
              <a:t>number_of_classes</a:t>
            </a:r>
            <a:r>
              <a:rPr lang="en-US" sz="2000" dirty="0"/>
              <a:t>, activation="</a:t>
            </a:r>
            <a:r>
              <a:rPr lang="en-US" sz="2000" dirty="0" err="1"/>
              <a:t>softmax</a:t>
            </a:r>
            <a:r>
              <a:rPr lang="en-US" sz="2000" dirty="0"/>
              <a:t>")(x1)</a:t>
            </a:r>
          </a:p>
          <a:p>
            <a:pPr marL="0" indent="0">
              <a:buNone/>
            </a:pPr>
            <a:r>
              <a:rPr lang="en-US" sz="2000" dirty="0"/>
              <a:t>model = </a:t>
            </a:r>
            <a:r>
              <a:rPr lang="en-US" sz="2000" dirty="0" err="1"/>
              <a:t>keras.Model</a:t>
            </a:r>
            <a:r>
              <a:rPr lang="en-US" sz="2000" dirty="0"/>
              <a:t>(inputs, outputs)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sz="2400" dirty="0"/>
              <a:t>The Functional API can also be used to specify operations that are not supported by pre-defined </a:t>
            </a:r>
            <a:r>
              <a:rPr lang="en-US" sz="2400" dirty="0" err="1"/>
              <a:t>Keras</a:t>
            </a:r>
            <a:r>
              <a:rPr lang="en-US" sz="2400" dirty="0"/>
              <a:t> layers.</a:t>
            </a:r>
          </a:p>
          <a:p>
            <a:pPr lvl="1"/>
            <a:r>
              <a:rPr lang="en-US" sz="2000" dirty="0"/>
              <a:t>We will see later that another way to do this is to define our own </a:t>
            </a:r>
            <a:r>
              <a:rPr lang="en-US" sz="2000" dirty="0" err="1"/>
              <a:t>Keras</a:t>
            </a:r>
            <a:r>
              <a:rPr lang="en-US" sz="2000" dirty="0"/>
              <a:t> layers.</a:t>
            </a:r>
          </a:p>
          <a:p>
            <a:r>
              <a:rPr lang="en-US" sz="2400" dirty="0"/>
              <a:t>In the example above, we get </a:t>
            </a:r>
            <a:r>
              <a:rPr lang="en-US" sz="2400" b="1" dirty="0"/>
              <a:t>x2</a:t>
            </a:r>
            <a:r>
              <a:rPr lang="en-US" sz="2400" dirty="0"/>
              <a:t> by squaring each value in </a:t>
            </a:r>
            <a:r>
              <a:rPr lang="en-US" sz="2400" b="1" dirty="0"/>
              <a:t>x1</a:t>
            </a:r>
            <a:r>
              <a:rPr lang="en-US" sz="2400" dirty="0"/>
              <a:t>.</a:t>
            </a:r>
          </a:p>
          <a:p>
            <a:r>
              <a:rPr lang="en-US" sz="2400" dirty="0"/>
              <a:t>There is no pre-defined </a:t>
            </a:r>
            <a:r>
              <a:rPr lang="en-US" sz="2400" dirty="0" err="1"/>
              <a:t>Keras</a:t>
            </a:r>
            <a:r>
              <a:rPr lang="en-US" sz="2400" dirty="0"/>
              <a:t> layer for doing that, but there is a pre-defined </a:t>
            </a:r>
            <a:r>
              <a:rPr lang="en-US" sz="2400" dirty="0" err="1"/>
              <a:t>Tensorflow</a:t>
            </a:r>
            <a:r>
              <a:rPr lang="en-US" sz="2400" dirty="0"/>
              <a:t> function called </a:t>
            </a:r>
            <a:r>
              <a:rPr lang="en-US" sz="2400" b="1" dirty="0"/>
              <a:t>square()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80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Checking the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876800"/>
          </a:xfrm>
        </p:spPr>
        <p:txBody>
          <a:bodyPr/>
          <a:lstStyle/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inputs1 = </a:t>
            </a:r>
            <a:r>
              <a:rPr lang="en-US" sz="2000" dirty="0" err="1">
                <a:solidFill>
                  <a:prstClr val="black"/>
                </a:solidFill>
              </a:rPr>
              <a:t>keras.Input</a:t>
            </a:r>
            <a:r>
              <a:rPr lang="en-US" sz="2000" dirty="0">
                <a:solidFill>
                  <a:prstClr val="black"/>
                </a:solidFill>
              </a:rPr>
              <a:t>(shape=</a:t>
            </a:r>
            <a:r>
              <a:rPr lang="en-US" sz="2000" dirty="0" err="1">
                <a:solidFill>
                  <a:prstClr val="black"/>
                </a:solidFill>
              </a:rPr>
              <a:t>input_shape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inputs2 = </a:t>
            </a:r>
            <a:r>
              <a:rPr lang="en-US" sz="2000" dirty="0" err="1">
                <a:solidFill>
                  <a:prstClr val="black"/>
                </a:solidFill>
              </a:rPr>
              <a:t>keras.Input</a:t>
            </a:r>
            <a:r>
              <a:rPr lang="en-US" sz="2000" dirty="0">
                <a:solidFill>
                  <a:prstClr val="black"/>
                </a:solidFill>
              </a:rPr>
              <a:t>(shape=</a:t>
            </a:r>
            <a:r>
              <a:rPr lang="en-US" sz="2000" dirty="0" err="1">
                <a:solidFill>
                  <a:prstClr val="black"/>
                </a:solidFill>
              </a:rPr>
              <a:t>input_shape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x1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(30, activation='tanh')(inputs1)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x2 = </a:t>
            </a:r>
            <a:r>
              <a:rPr lang="en-US" sz="2000" dirty="0" err="1">
                <a:solidFill>
                  <a:prstClr val="black"/>
                </a:solidFill>
              </a:rPr>
              <a:t>layers.Concatenate</a:t>
            </a:r>
            <a:r>
              <a:rPr lang="en-US" sz="2000" dirty="0">
                <a:solidFill>
                  <a:prstClr val="black"/>
                </a:solidFill>
              </a:rPr>
              <a:t>()((x1,inputs2))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outputs = </a:t>
            </a:r>
            <a:r>
              <a:rPr lang="en-US" sz="2000" dirty="0" err="1">
                <a:solidFill>
                  <a:prstClr val="black"/>
                </a:solidFill>
              </a:rPr>
              <a:t>layers.Dense</a:t>
            </a:r>
            <a:r>
              <a:rPr lang="en-US" sz="2000" dirty="0">
                <a:solidFill>
                  <a:prstClr val="black"/>
                </a:solidFill>
              </a:rPr>
              <a:t>(</a:t>
            </a:r>
            <a:r>
              <a:rPr lang="en-US" sz="2000" dirty="0" err="1">
                <a:solidFill>
                  <a:prstClr val="black"/>
                </a:solidFill>
              </a:rPr>
              <a:t>number_of_classes</a:t>
            </a:r>
            <a:r>
              <a:rPr lang="en-US" sz="2000" dirty="0">
                <a:solidFill>
                  <a:prstClr val="black"/>
                </a:solidFill>
              </a:rPr>
              <a:t>, activation="</a:t>
            </a:r>
            <a:r>
              <a:rPr lang="en-US" sz="2000" dirty="0" err="1">
                <a:solidFill>
                  <a:prstClr val="black"/>
                </a:solidFill>
              </a:rPr>
              <a:t>softmax</a:t>
            </a:r>
            <a:r>
              <a:rPr lang="en-US" sz="2000" dirty="0">
                <a:solidFill>
                  <a:prstClr val="black"/>
                </a:solidFill>
              </a:rPr>
              <a:t>")(x2)</a:t>
            </a:r>
          </a:p>
          <a:p>
            <a:pPr marL="0" lvl="0" indent="0">
              <a:buNone/>
            </a:pPr>
            <a:r>
              <a:rPr lang="en-US" sz="2000" dirty="0">
                <a:solidFill>
                  <a:prstClr val="black"/>
                </a:solidFill>
              </a:rPr>
              <a:t>model = </a:t>
            </a:r>
            <a:r>
              <a:rPr lang="en-US" sz="2000" dirty="0" err="1">
                <a:solidFill>
                  <a:prstClr val="black"/>
                </a:solidFill>
              </a:rPr>
              <a:t>keras.Model</a:t>
            </a:r>
            <a:r>
              <a:rPr lang="en-US" sz="2000" dirty="0">
                <a:solidFill>
                  <a:prstClr val="black"/>
                </a:solidFill>
              </a:rPr>
              <a:t>(inputs1, outputs)</a:t>
            </a:r>
          </a:p>
          <a:p>
            <a:pPr marL="0" lvl="0" indent="0">
              <a:buNone/>
            </a:pPr>
            <a:endParaRPr lang="en-US" sz="1200" dirty="0">
              <a:solidFill>
                <a:prstClr val="black"/>
              </a:solidFill>
            </a:endParaRPr>
          </a:p>
          <a:p>
            <a:r>
              <a:rPr lang="en-US" sz="2400" dirty="0">
                <a:solidFill>
                  <a:prstClr val="black"/>
                </a:solidFill>
              </a:rPr>
              <a:t>The </a:t>
            </a:r>
            <a:r>
              <a:rPr lang="en-US" sz="2400" b="1" dirty="0" err="1">
                <a:solidFill>
                  <a:prstClr val="black"/>
                </a:solidFill>
              </a:rPr>
              <a:t>keras.Model</a:t>
            </a:r>
            <a:r>
              <a:rPr lang="en-US" sz="2400" b="1" dirty="0">
                <a:solidFill>
                  <a:prstClr val="black"/>
                </a:solidFill>
              </a:rPr>
              <a:t>()</a:t>
            </a:r>
            <a:r>
              <a:rPr lang="en-US" sz="2400" dirty="0">
                <a:solidFill>
                  <a:prstClr val="black"/>
                </a:solidFill>
              </a:rPr>
              <a:t> method checks whether the computational graph specifies how to map inputs to outputs.</a:t>
            </a:r>
          </a:p>
          <a:p>
            <a:r>
              <a:rPr lang="en-US" sz="2400" dirty="0">
                <a:solidFill>
                  <a:prstClr val="black"/>
                </a:solidFill>
              </a:rPr>
              <a:t>In the code above, the </a:t>
            </a:r>
            <a:r>
              <a:rPr lang="en-US" sz="2400" b="1" dirty="0" err="1">
                <a:solidFill>
                  <a:prstClr val="black"/>
                </a:solidFill>
              </a:rPr>
              <a:t>keras.Model</a:t>
            </a:r>
            <a:r>
              <a:rPr lang="en-US" sz="2400" b="1" dirty="0">
                <a:solidFill>
                  <a:prstClr val="black"/>
                </a:solidFill>
              </a:rPr>
              <a:t>()</a:t>
            </a:r>
            <a:r>
              <a:rPr lang="en-US" sz="2400" dirty="0">
                <a:solidFill>
                  <a:prstClr val="black"/>
                </a:solidFill>
              </a:rPr>
              <a:t> arguments specify that the input is </a:t>
            </a:r>
            <a:r>
              <a:rPr lang="en-US" sz="2400" b="1" dirty="0">
                <a:solidFill>
                  <a:prstClr val="black"/>
                </a:solidFill>
              </a:rPr>
              <a:t>inputs1</a:t>
            </a:r>
            <a:r>
              <a:rPr lang="en-US" sz="2400" dirty="0">
                <a:solidFill>
                  <a:prstClr val="black"/>
                </a:solidFill>
              </a:rPr>
              <a:t>, and the output is </a:t>
            </a:r>
            <a:r>
              <a:rPr lang="en-US" sz="2400" b="1" dirty="0">
                <a:solidFill>
                  <a:prstClr val="black"/>
                </a:solidFill>
              </a:rPr>
              <a:t>outputs</a:t>
            </a:r>
            <a:r>
              <a:rPr lang="en-US" sz="2400" dirty="0">
                <a:solidFill>
                  <a:prstClr val="black"/>
                </a:solidFill>
              </a:rPr>
              <a:t>.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However, knowing </a:t>
            </a:r>
            <a:r>
              <a:rPr lang="en-US" sz="2000" b="1" dirty="0">
                <a:solidFill>
                  <a:prstClr val="black"/>
                </a:solidFill>
              </a:rPr>
              <a:t>inputs1</a:t>
            </a:r>
            <a:r>
              <a:rPr lang="en-US" sz="2000" dirty="0">
                <a:solidFill>
                  <a:prstClr val="black"/>
                </a:solidFill>
              </a:rPr>
              <a:t> does not suffice to compute </a:t>
            </a:r>
            <a:r>
              <a:rPr lang="en-US" sz="2000" b="1" dirty="0">
                <a:solidFill>
                  <a:prstClr val="black"/>
                </a:solidFill>
              </a:rPr>
              <a:t>outputs</a:t>
            </a:r>
            <a:r>
              <a:rPr lang="en-US" sz="2000" dirty="0">
                <a:solidFill>
                  <a:prstClr val="black"/>
                </a:solidFill>
              </a:rPr>
              <a:t>.</a:t>
            </a:r>
          </a:p>
          <a:p>
            <a:r>
              <a:rPr lang="en-US" sz="2400" dirty="0">
                <a:solidFill>
                  <a:prstClr val="black"/>
                </a:solidFill>
              </a:rPr>
              <a:t>If you run this code, </a:t>
            </a:r>
            <a:r>
              <a:rPr lang="en-US" sz="2400" b="1" dirty="0" err="1">
                <a:solidFill>
                  <a:prstClr val="black"/>
                </a:solidFill>
              </a:rPr>
              <a:t>keras.Model</a:t>
            </a:r>
            <a:r>
              <a:rPr lang="en-US" sz="2400" b="1" dirty="0">
                <a:solidFill>
                  <a:prstClr val="black"/>
                </a:solidFill>
              </a:rPr>
              <a:t>()</a:t>
            </a:r>
            <a:r>
              <a:rPr lang="en-US" sz="2400" dirty="0">
                <a:solidFill>
                  <a:prstClr val="black"/>
                </a:solidFill>
              </a:rPr>
              <a:t> will produce an error.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470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B5889944BB334799533CD849BA11EA" ma:contentTypeVersion="13" ma:contentTypeDescription="Create a new document." ma:contentTypeScope="" ma:versionID="f98ea0103e7521bf603d3d4b74d9017f">
  <xsd:schema xmlns:xsd="http://www.w3.org/2001/XMLSchema" xmlns:xs="http://www.w3.org/2001/XMLSchema" xmlns:p="http://schemas.microsoft.com/office/2006/metadata/properties" xmlns:ns3="10f37ff0-b97a-40d0-a943-a94b1e0ce6f2" xmlns:ns4="169f0bbc-c66a-4669-ba93-1a37129081a6" targetNamespace="http://schemas.microsoft.com/office/2006/metadata/properties" ma:root="true" ma:fieldsID="19670c01b5dc22d4ce3a7867501a5d1e" ns3:_="" ns4:_="">
    <xsd:import namespace="10f37ff0-b97a-40d0-a943-a94b1e0ce6f2"/>
    <xsd:import namespace="169f0bbc-c66a-4669-ba93-1a37129081a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f37ff0-b97a-40d0-a943-a94b1e0ce6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9f0bbc-c66a-4669-ba93-1a37129081a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E5B7A5-AE0D-440D-8A7D-7039F6E1934A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169f0bbc-c66a-4669-ba93-1a37129081a6"/>
    <ds:schemaRef ds:uri="10f37ff0-b97a-40d0-a943-a94b1e0ce6f2"/>
  </ds:schemaRefs>
</ds:datastoreItem>
</file>

<file path=customXml/itemProps2.xml><?xml version="1.0" encoding="utf-8"?>
<ds:datastoreItem xmlns:ds="http://schemas.openxmlformats.org/officeDocument/2006/customXml" ds:itemID="{5E5C4AE7-F87F-4424-B8DD-FCD225F4FB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f37ff0-b97a-40d0-a943-a94b1e0ce6f2"/>
    <ds:schemaRef ds:uri="169f0bbc-c66a-4669-ba93-1a37129081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8C29AB4-BBD1-47A6-B797-A5E4C9BB9F8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10098</TotalTime>
  <Words>1358</Words>
  <Application>Microsoft Office PowerPoint</Application>
  <PresentationFormat>On-screen Show (4:3)</PresentationFormat>
  <Paragraphs>190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The Functional API</vt:lpstr>
      <vt:lpstr>Computational Graphs</vt:lpstr>
      <vt:lpstr>Computational Graphs</vt:lpstr>
      <vt:lpstr>Non-Sequential Models</vt:lpstr>
      <vt:lpstr>Non-Sequential Models</vt:lpstr>
      <vt:lpstr>Non-Sequential Models</vt:lpstr>
      <vt:lpstr>Supporting More Operations</vt:lpstr>
      <vt:lpstr>Checking the Graph</vt:lpstr>
      <vt:lpstr>Checking the Graph</vt:lpstr>
      <vt:lpstr>Checking the Graph</vt:lpstr>
      <vt:lpstr>Functional API: Recap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athitsos</dc:creator>
  <cp:lastModifiedBy>Vassilis Athitsos</cp:lastModifiedBy>
  <cp:revision>932</cp:revision>
  <dcterms:created xsi:type="dcterms:W3CDTF">2006-08-16T00:00:00Z</dcterms:created>
  <dcterms:modified xsi:type="dcterms:W3CDTF">2025-01-11T01:34:25Z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0x01010080B5889944BB334799533CD849BA11EA</vt:lpwstr>
  </property>
</Properties>
</file>