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256" r:id="rId5"/>
    <p:sldId id="338" r:id="rId6"/>
    <p:sldId id="339" r:id="rId7"/>
    <p:sldId id="341" r:id="rId8"/>
    <p:sldId id="345" r:id="rId9"/>
    <p:sldId id="340" r:id="rId10"/>
    <p:sldId id="346" r:id="rId11"/>
    <p:sldId id="347" r:id="rId12"/>
    <p:sldId id="348" r:id="rId13"/>
    <p:sldId id="350" r:id="rId14"/>
    <p:sldId id="351" r:id="rId15"/>
    <p:sldId id="352" r:id="rId16"/>
    <p:sldId id="353" r:id="rId17"/>
    <p:sldId id="354" r:id="rId18"/>
    <p:sldId id="356" r:id="rId19"/>
    <p:sldId id="357" r:id="rId20"/>
    <p:sldId id="358" r:id="rId21"/>
    <p:sldId id="359" r:id="rId22"/>
    <p:sldId id="363" r:id="rId23"/>
    <p:sldId id="366" r:id="rId24"/>
    <p:sldId id="365" r:id="rId25"/>
    <p:sldId id="360" r:id="rId26"/>
    <p:sldId id="361" r:id="rId27"/>
    <p:sldId id="362" r:id="rId28"/>
    <p:sldId id="367" r:id="rId29"/>
    <p:sldId id="368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384502-1073-41FB-9BF9-A264ECCA3E88}" v="4" dt="2025-01-11T01:34:50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1" autoAdjust="0"/>
    <p:restoredTop sz="92284" autoAdjust="0"/>
  </p:normalViewPr>
  <p:slideViewPr>
    <p:cSldViewPr>
      <p:cViewPr varScale="1">
        <p:scale>
          <a:sx n="93" d="100"/>
          <a:sy n="93" d="100"/>
        </p:scale>
        <p:origin x="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332"/>
    </p:cViewPr>
  </p:sorterViewPr>
  <p:notesViewPr>
    <p:cSldViewPr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silis Athitsos" userId="cac912e4-cfd7-44a5-98fd-59802aaf955c" providerId="ADAL" clId="{19384502-1073-41FB-9BF9-A264ECCA3E88}"/>
    <pc:docChg chg="modSld">
      <pc:chgData name="Vassilis Athitsos" userId="cac912e4-cfd7-44a5-98fd-59802aaf955c" providerId="ADAL" clId="{19384502-1073-41FB-9BF9-A264ECCA3E88}" dt="2025-01-11T01:34:50.352" v="3" actId="20577"/>
      <pc:docMkLst>
        <pc:docMk/>
      </pc:docMkLst>
      <pc:sldChg chg="modSp">
        <pc:chgData name="Vassilis Athitsos" userId="cac912e4-cfd7-44a5-98fd-59802aaf955c" providerId="ADAL" clId="{19384502-1073-41FB-9BF9-A264ECCA3E88}" dt="2025-01-11T01:34:50.352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19384502-1073-41FB-9BF9-A264ECCA3E88}" dt="2025-01-11T01:34:50.352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  <pc:docChgLst>
    <pc:chgData name="Vassilis Athitsos" userId="cac912e4-cfd7-44a5-98fd-59802aaf955c" providerId="ADAL" clId="{95A802EF-45DD-44BB-8429-A6212A6BFB6A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0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1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5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3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51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7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00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31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90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9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nlp.stanford.edu/projects/glov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nlp.stanford.edu/projects/glov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6858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Text Classification with Recurrent Neural Networks and Word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Neural Networks and Deep Learning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Vassilis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RNN with One-Hot Vectors: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4876800"/>
          </a:xfrm>
        </p:spPr>
        <p:txBody>
          <a:bodyPr/>
          <a:lstStyle/>
          <a:p>
            <a:r>
              <a:rPr lang="en-US" sz="2400" dirty="0"/>
              <a:t>Training this model is much slower than what we are used to.</a:t>
            </a:r>
          </a:p>
          <a:p>
            <a:r>
              <a:rPr lang="en-US" sz="2400" dirty="0"/>
              <a:t>On my computer:</a:t>
            </a:r>
          </a:p>
          <a:p>
            <a:pPr lvl="1"/>
            <a:r>
              <a:rPr lang="en-US" sz="2000" dirty="0"/>
              <a:t>About 1.5 hours per epoch.</a:t>
            </a:r>
          </a:p>
          <a:p>
            <a:pPr lvl="1"/>
            <a:r>
              <a:rPr lang="en-US" sz="2000" dirty="0"/>
              <a:t>15 hours for 10 epochs.</a:t>
            </a:r>
          </a:p>
          <a:p>
            <a:r>
              <a:rPr lang="en-US" sz="2400" dirty="0"/>
              <a:t>Accuracy: about 87%.</a:t>
            </a:r>
          </a:p>
          <a:p>
            <a:pPr lvl="1"/>
            <a:r>
              <a:rPr lang="en-US" sz="2000" dirty="0"/>
              <a:t>Bigrams with bag-of-words vectors gave us about 90% on average.</a:t>
            </a:r>
          </a:p>
          <a:p>
            <a:r>
              <a:rPr lang="en-US" sz="2400" dirty="0"/>
              <a:t>Why is it so slow?</a:t>
            </a:r>
          </a:p>
          <a:p>
            <a:r>
              <a:rPr lang="en-US" sz="2400" dirty="0"/>
              <a:t>The average document is represented using 230 one-hot vectors.</a:t>
            </a:r>
          </a:p>
          <a:p>
            <a:r>
              <a:rPr lang="en-US" sz="2400" dirty="0"/>
              <a:t>Each one-hot vector is 20,000-dimensional.</a:t>
            </a:r>
          </a:p>
          <a:p>
            <a:r>
              <a:rPr lang="en-US" sz="2400" dirty="0"/>
              <a:t>So, the average document is represented by 4.6 million numbers.</a:t>
            </a:r>
          </a:p>
          <a:p>
            <a:r>
              <a:rPr lang="en-US" sz="2400" dirty="0"/>
              <a:t>The model itself has about 5 million trainable parameters.</a:t>
            </a:r>
          </a:p>
          <a:p>
            <a:pPr lvl="1"/>
            <a:r>
              <a:rPr lang="en-US" sz="2000" dirty="0"/>
              <a:t>64 LSTM units, each with about 80,000 weights.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62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Words as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/>
                  <a:t>If we map each word to a one-hot vector, then all resulting vectors are equally far from each other.</a:t>
                </a:r>
              </a:p>
              <a:p>
                <a:pPr lvl="1"/>
                <a:r>
                  <a:rPr lang="en-US" sz="2000" dirty="0"/>
                  <a:t>The Euclidean distance between any two such vectors is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400" dirty="0"/>
                  <a:t>Mapping words to vectors that are equally far from each other has its own conceptual disadvantages.</a:t>
                </a:r>
              </a:p>
              <a:p>
                <a:r>
                  <a:rPr lang="en-US" sz="2400" dirty="0"/>
                  <a:t>Suppose that M is the function mapping words to vectors.</a:t>
                </a:r>
              </a:p>
              <a:p>
                <a:r>
                  <a:rPr lang="en-US" sz="2400" dirty="0"/>
                  <a:t>Some words have meanings very similar to each other.</a:t>
                </a:r>
              </a:p>
              <a:p>
                <a:pPr lvl="1"/>
                <a:r>
                  <a:rPr lang="en-US" sz="2000" dirty="0"/>
                  <a:t>For example, “excellent” and “outstanding”.</a:t>
                </a:r>
              </a:p>
              <a:p>
                <a:r>
                  <a:rPr lang="en-US" sz="2400" dirty="0"/>
                  <a:t>We would like M to capture that relationship, so that M(“excellent”) is very close to M(“outstanding”).</a:t>
                </a:r>
              </a:p>
              <a:p>
                <a:r>
                  <a:rPr lang="en-US" sz="2400" dirty="0"/>
                  <a:t>That would simplify the learning problem.</a:t>
                </a:r>
              </a:p>
              <a:p>
                <a:pPr lvl="1"/>
                <a:r>
                  <a:rPr lang="en-US" sz="2000" dirty="0"/>
                  <a:t>If the model learns that “excellent movie” is associated with a positive review, then it automatically treats “outstanding movie” the same way.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000" r="-741" b="-8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94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Words as 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It would also be useful if the differences between word vectors had meaning in themselves.</a:t>
            </a:r>
          </a:p>
          <a:p>
            <a:r>
              <a:rPr lang="en-US" sz="2400" dirty="0"/>
              <a:t>For example, consider these pairs:</a:t>
            </a:r>
          </a:p>
          <a:p>
            <a:pPr lvl="1"/>
            <a:r>
              <a:rPr lang="en-US" sz="2000" dirty="0"/>
              <a:t>“boy” and “girl”.</a:t>
            </a:r>
          </a:p>
          <a:p>
            <a:pPr lvl="1"/>
            <a:r>
              <a:rPr lang="en-US" sz="2000" dirty="0"/>
              <a:t>“man” and “woman”.</a:t>
            </a:r>
          </a:p>
          <a:p>
            <a:pPr lvl="1"/>
            <a:r>
              <a:rPr lang="en-US" sz="2000" dirty="0"/>
              <a:t>“male” and “female”.</a:t>
            </a:r>
          </a:p>
          <a:p>
            <a:r>
              <a:rPr lang="en-US" sz="2400" dirty="0"/>
              <a:t>The difference between these pairs is the gender, going from male in the first element of each pair to female in the second element.</a:t>
            </a:r>
          </a:p>
          <a:p>
            <a:r>
              <a:rPr lang="en-US" sz="2400" dirty="0"/>
              <a:t>So, intuitively, we would like a mapping M such that: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M(“boy”) – M(“girl”) = M(“man”) – M(“woman”) = M(“male”) – M(“female”)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32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76800"/>
          </a:xfrm>
        </p:spPr>
        <p:txBody>
          <a:bodyPr/>
          <a:lstStyle/>
          <a:p>
            <a:r>
              <a:rPr lang="en-US" sz="2400" dirty="0"/>
              <a:t>To recap, we would like a mapping M such that: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M(“boy”) – M(“girl”) = M(“man”) – M(“woman”) = M(“male”) – M(“female”)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M(“large”) is similar to M(“big”)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M(“buy”) is similar to M(“purchase”)</a:t>
            </a:r>
          </a:p>
          <a:p>
            <a:pPr marL="0" indent="0">
              <a:buNone/>
            </a:pPr>
            <a:endParaRPr lang="en-US" sz="20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One-hot vectors are, by definition, incapable of such behavior.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They do not depend in any way on the meaning of each word.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A word embedding is a function mapping words to vectors, that aims to capture semantic relationships like the ones above.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We can learn such a function as part of training our model.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600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 Word Embedding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47800"/>
                <a:ext cx="8229600" cy="3539291"/>
              </a:xfrm>
            </p:spPr>
            <p:txBody>
              <a:bodyPr/>
              <a:lstStyle/>
              <a:p>
                <a:r>
                  <a:rPr lang="en-US" sz="2400" dirty="0"/>
                  <a:t>The word embedding can be implemented as a multiplication of one-hot vector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400" dirty="0"/>
                  <a:t> by a matrix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𝑾</m:t>
                    </m:r>
                  </m:oMath>
                </a14:m>
                <a:r>
                  <a:rPr lang="en-US" sz="2400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000" b="1" dirty="0"/>
                  <a:t> = </a:t>
                </a:r>
                <a:r>
                  <a:rPr lang="en-US" sz="2000" dirty="0" err="1"/>
                  <a:t>one_hot</a:t>
                </a:r>
                <a:r>
                  <a:rPr lang="en-US" sz="2000" dirty="0"/>
                  <a:t>(token)</a:t>
                </a:r>
              </a:p>
              <a:p>
                <a:pPr lvl="1"/>
                <a:r>
                  <a:rPr lang="en-US" sz="2000" dirty="0"/>
                  <a:t>M(token) =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𝑾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229600" cy="3539291"/>
              </a:xfrm>
              <a:blipFill>
                <a:blip r:embed="rId2"/>
                <a:stretch>
                  <a:fillRect l="-963" t="-1379" r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168970" y="385915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x2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702370" y="3717925"/>
            <a:ext cx="983615" cy="1082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Dense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Output Layer</a:t>
            </a:r>
          </a:p>
        </p:txBody>
      </p:sp>
      <p:cxnSp>
        <p:nvCxnSpPr>
          <p:cNvPr id="21" name="Straight Arrow Connector 20"/>
          <p:cNvCxnSpPr>
            <a:stCxn id="22" idx="3"/>
            <a:endCxn id="20" idx="1"/>
          </p:cNvCxnSpPr>
          <p:nvPr/>
        </p:nvCxnSpPr>
        <p:spPr>
          <a:xfrm>
            <a:off x="6092770" y="4259262"/>
            <a:ext cx="609600" cy="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025970" y="3717924"/>
            <a:ext cx="1066800" cy="10826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Bidir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LSTM + dropout</a:t>
            </a:r>
          </a:p>
        </p:txBody>
      </p:sp>
      <p:cxnSp>
        <p:nvCxnSpPr>
          <p:cNvPr id="23" name="Straight Arrow Connector 22"/>
          <p:cNvCxnSpPr>
            <a:stCxn id="20" idx="3"/>
          </p:cNvCxnSpPr>
          <p:nvPr/>
        </p:nvCxnSpPr>
        <p:spPr>
          <a:xfrm>
            <a:off x="7685985" y="4259263"/>
            <a:ext cx="106202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746829" y="3859153"/>
            <a:ext cx="10011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outputs</a:t>
            </a:r>
            <a:endParaRPr lang="en-US" sz="2000" dirty="0"/>
          </a:p>
        </p:txBody>
      </p:sp>
      <p:cxnSp>
        <p:nvCxnSpPr>
          <p:cNvPr id="25" name="Straight Arrow Connector 24"/>
          <p:cNvCxnSpPr>
            <a:stCxn id="27" idx="3"/>
            <a:endCxn id="28" idx="1"/>
          </p:cNvCxnSpPr>
          <p:nvPr/>
        </p:nvCxnSpPr>
        <p:spPr>
          <a:xfrm>
            <a:off x="2730787" y="4259263"/>
            <a:ext cx="850613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8" idx="3"/>
            <a:endCxn id="22" idx="1"/>
          </p:cNvCxnSpPr>
          <p:nvPr/>
        </p:nvCxnSpPr>
        <p:spPr>
          <a:xfrm flipV="1">
            <a:off x="4382149" y="4259262"/>
            <a:ext cx="643821" cy="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905000" y="3840163"/>
            <a:ext cx="825787" cy="838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Input Layer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81400" y="3840163"/>
            <a:ext cx="800749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one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hot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19600" y="3859153"/>
            <a:ext cx="45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oh</a:t>
            </a:r>
            <a:endParaRPr lang="en-US" sz="2000" dirty="0"/>
          </a:p>
        </p:txBody>
      </p:sp>
      <p:sp>
        <p:nvSpPr>
          <p:cNvPr id="30" name="Rectangle 29"/>
          <p:cNvSpPr/>
          <p:nvPr/>
        </p:nvSpPr>
        <p:spPr>
          <a:xfrm>
            <a:off x="2730787" y="3840163"/>
            <a:ext cx="8354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inputs</a:t>
            </a:r>
            <a:endParaRPr lang="en-US" sz="2000" dirty="0"/>
          </a:p>
        </p:txBody>
      </p:sp>
      <p:sp>
        <p:nvSpPr>
          <p:cNvPr id="32" name="Rectangle 31"/>
          <p:cNvSpPr/>
          <p:nvPr/>
        </p:nvSpPr>
        <p:spPr>
          <a:xfrm>
            <a:off x="6356684" y="584035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x2</a:t>
            </a:r>
            <a:endParaRPr lang="en-US" sz="2000" dirty="0"/>
          </a:p>
        </p:txBody>
      </p:sp>
      <p:sp>
        <p:nvSpPr>
          <p:cNvPr id="33" name="Rectangle 32"/>
          <p:cNvSpPr/>
          <p:nvPr/>
        </p:nvSpPr>
        <p:spPr>
          <a:xfrm>
            <a:off x="6793559" y="5699125"/>
            <a:ext cx="983615" cy="1082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Dense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Output Layer</a:t>
            </a:r>
          </a:p>
        </p:txBody>
      </p:sp>
      <p:cxnSp>
        <p:nvCxnSpPr>
          <p:cNvPr id="34" name="Straight Arrow Connector 33"/>
          <p:cNvCxnSpPr>
            <a:stCxn id="35" idx="3"/>
            <a:endCxn id="33" idx="1"/>
          </p:cNvCxnSpPr>
          <p:nvPr/>
        </p:nvCxnSpPr>
        <p:spPr>
          <a:xfrm>
            <a:off x="6324600" y="6240462"/>
            <a:ext cx="468959" cy="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5294658" y="5699124"/>
            <a:ext cx="1029942" cy="10826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Bidir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LSTM + dropout</a:t>
            </a:r>
          </a:p>
        </p:txBody>
      </p:sp>
      <p:cxnSp>
        <p:nvCxnSpPr>
          <p:cNvPr id="36" name="Straight Arrow Connector 35"/>
          <p:cNvCxnSpPr>
            <a:stCxn id="33" idx="3"/>
          </p:cNvCxnSpPr>
          <p:nvPr/>
        </p:nvCxnSpPr>
        <p:spPr>
          <a:xfrm>
            <a:off x="7777174" y="6240463"/>
            <a:ext cx="106202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7838018" y="5840353"/>
            <a:ext cx="10011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outputs</a:t>
            </a:r>
            <a:endParaRPr lang="en-US" sz="2000" dirty="0"/>
          </a:p>
        </p:txBody>
      </p:sp>
      <p:cxnSp>
        <p:nvCxnSpPr>
          <p:cNvPr id="38" name="Straight Arrow Connector 37"/>
          <p:cNvCxnSpPr>
            <a:stCxn id="40" idx="3"/>
            <a:endCxn id="41" idx="1"/>
          </p:cNvCxnSpPr>
          <p:nvPr/>
        </p:nvCxnSpPr>
        <p:spPr>
          <a:xfrm>
            <a:off x="978187" y="6240463"/>
            <a:ext cx="820230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1" idx="3"/>
            <a:endCxn id="60" idx="1"/>
          </p:cNvCxnSpPr>
          <p:nvPr/>
        </p:nvCxnSpPr>
        <p:spPr>
          <a:xfrm>
            <a:off x="2587407" y="6240463"/>
            <a:ext cx="460593" cy="476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52400" y="5821363"/>
            <a:ext cx="825787" cy="838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Input Layer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98417" y="5821363"/>
            <a:ext cx="788990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one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hot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561070" y="5840353"/>
            <a:ext cx="45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oh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981556" y="5821363"/>
            <a:ext cx="8354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inputs</a:t>
            </a:r>
            <a:endParaRPr lang="en-US" sz="2000" dirty="0"/>
          </a:p>
        </p:txBody>
      </p:sp>
      <p:cxnSp>
        <p:nvCxnSpPr>
          <p:cNvPr id="59" name="Straight Arrow Connector 58"/>
          <p:cNvCxnSpPr>
            <a:stCxn id="60" idx="3"/>
            <a:endCxn id="35" idx="1"/>
          </p:cNvCxnSpPr>
          <p:nvPr/>
        </p:nvCxnSpPr>
        <p:spPr>
          <a:xfrm flipV="1">
            <a:off x="4737147" y="6240462"/>
            <a:ext cx="557511" cy="4762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3048000" y="5826124"/>
            <a:ext cx="1689147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matrix multiplication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724400" y="5818128"/>
            <a:ext cx="522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prstClr val="black"/>
                </a:solidFill>
              </a:rPr>
              <a:t>em</a:t>
            </a:r>
            <a:endParaRPr lang="en-US" sz="2000" dirty="0"/>
          </a:p>
        </p:txBody>
      </p:sp>
      <p:sp>
        <p:nvSpPr>
          <p:cNvPr id="68" name="Rectangle 67"/>
          <p:cNvSpPr/>
          <p:nvPr/>
        </p:nvSpPr>
        <p:spPr>
          <a:xfrm>
            <a:off x="1828800" y="3200400"/>
            <a:ext cx="6781800" cy="3956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RNN model not using word </a:t>
            </a:r>
            <a:r>
              <a:rPr lang="en-US" sz="2000" dirty="0" err="1">
                <a:solidFill>
                  <a:schemeClr val="tx1"/>
                </a:solidFill>
              </a:rPr>
              <a:t>embeddings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2401" y="5181600"/>
            <a:ext cx="8686800" cy="3956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RNN model using word </a:t>
            </a:r>
            <a:r>
              <a:rPr lang="en-US" sz="2000" dirty="0" err="1">
                <a:solidFill>
                  <a:schemeClr val="tx1"/>
                </a:solidFill>
              </a:rPr>
              <a:t>embeddings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678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 Word Embedding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47800"/>
                <a:ext cx="8229600" cy="3657600"/>
              </a:xfrm>
            </p:spPr>
            <p:txBody>
              <a:bodyPr/>
              <a:lstStyle/>
              <a:p>
                <a:r>
                  <a:rPr lang="en-US" sz="2400" dirty="0"/>
                  <a:t>The word embedding can be implemented as a multiplication of one-hot vector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400" dirty="0"/>
                  <a:t> by a matrix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𝑾</m:t>
                    </m:r>
                  </m:oMath>
                </a14:m>
                <a:r>
                  <a:rPr lang="en-US" sz="2400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000" b="1" dirty="0"/>
                  <a:t> = </a:t>
                </a:r>
                <a:r>
                  <a:rPr lang="en-US" sz="2000" dirty="0" err="1"/>
                  <a:t>one_hot</a:t>
                </a:r>
                <a:r>
                  <a:rPr lang="en-US" sz="2000" dirty="0"/>
                  <a:t>(token)</a:t>
                </a:r>
              </a:p>
              <a:p>
                <a:pPr lvl="1"/>
                <a:r>
                  <a:rPr lang="en-US" sz="2000" dirty="0"/>
                  <a:t>M(token) = 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</a:rPr>
                      <m:t>𝑾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400" dirty="0"/>
                  <a:t>If the one-hot vector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400" dirty="0"/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400" dirty="0"/>
                  <a:t>-dimensional, and the word embedding is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dirty="0"/>
                  <a:t>-dimensional, then matrix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𝑾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of size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lvl="1"/>
                <a:r>
                  <a:rPr lang="en-US" sz="2000" dirty="0"/>
                  <a:t>The model learns those K*L values of matrix 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𝑾</m:t>
                    </m:r>
                  </m:oMath>
                </a14:m>
                <a:r>
                  <a:rPr lang="en-US" sz="2000" dirty="0"/>
                  <a:t> during training.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229600" cy="3657600"/>
              </a:xfrm>
              <a:blipFill>
                <a:blip r:embed="rId2"/>
                <a:stretch>
                  <a:fillRect l="-963" t="-1333" r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356684" y="584035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x2</a:t>
            </a:r>
            <a:endParaRPr lang="en-US" sz="2000" dirty="0"/>
          </a:p>
        </p:txBody>
      </p:sp>
      <p:sp>
        <p:nvSpPr>
          <p:cNvPr id="45" name="Rectangle 44"/>
          <p:cNvSpPr/>
          <p:nvPr/>
        </p:nvSpPr>
        <p:spPr>
          <a:xfrm>
            <a:off x="6793559" y="5699125"/>
            <a:ext cx="983615" cy="1082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Dense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Output Layer</a:t>
            </a:r>
          </a:p>
        </p:txBody>
      </p:sp>
      <p:cxnSp>
        <p:nvCxnSpPr>
          <p:cNvPr id="46" name="Straight Arrow Connector 45"/>
          <p:cNvCxnSpPr>
            <a:stCxn id="47" idx="3"/>
            <a:endCxn id="45" idx="1"/>
          </p:cNvCxnSpPr>
          <p:nvPr/>
        </p:nvCxnSpPr>
        <p:spPr>
          <a:xfrm>
            <a:off x="6324600" y="6240462"/>
            <a:ext cx="468959" cy="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94658" y="5699124"/>
            <a:ext cx="1029942" cy="10826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Bidir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LSTM + dropout</a:t>
            </a:r>
          </a:p>
        </p:txBody>
      </p:sp>
      <p:cxnSp>
        <p:nvCxnSpPr>
          <p:cNvPr id="48" name="Straight Arrow Connector 47"/>
          <p:cNvCxnSpPr>
            <a:stCxn id="45" idx="3"/>
          </p:cNvCxnSpPr>
          <p:nvPr/>
        </p:nvCxnSpPr>
        <p:spPr>
          <a:xfrm>
            <a:off x="7777174" y="6240463"/>
            <a:ext cx="106202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838018" y="5840353"/>
            <a:ext cx="10011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outputs</a:t>
            </a:r>
            <a:endParaRPr lang="en-US" sz="2000" dirty="0"/>
          </a:p>
        </p:txBody>
      </p:sp>
      <p:cxnSp>
        <p:nvCxnSpPr>
          <p:cNvPr id="50" name="Straight Arrow Connector 49"/>
          <p:cNvCxnSpPr>
            <a:stCxn id="52" idx="3"/>
            <a:endCxn id="53" idx="1"/>
          </p:cNvCxnSpPr>
          <p:nvPr/>
        </p:nvCxnSpPr>
        <p:spPr>
          <a:xfrm>
            <a:off x="978187" y="6240463"/>
            <a:ext cx="820230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3" idx="3"/>
            <a:endCxn id="57" idx="1"/>
          </p:cNvCxnSpPr>
          <p:nvPr/>
        </p:nvCxnSpPr>
        <p:spPr>
          <a:xfrm>
            <a:off x="2587407" y="6240463"/>
            <a:ext cx="460593" cy="476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52400" y="5821363"/>
            <a:ext cx="825787" cy="838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Input Layer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798417" y="5821363"/>
            <a:ext cx="788990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one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hot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61070" y="5840353"/>
            <a:ext cx="45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oh</a:t>
            </a:r>
            <a:endParaRPr lang="en-US" sz="2000" dirty="0"/>
          </a:p>
        </p:txBody>
      </p:sp>
      <p:sp>
        <p:nvSpPr>
          <p:cNvPr id="55" name="Rectangle 54"/>
          <p:cNvSpPr/>
          <p:nvPr/>
        </p:nvSpPr>
        <p:spPr>
          <a:xfrm>
            <a:off x="981556" y="5821363"/>
            <a:ext cx="8354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inputs</a:t>
            </a:r>
            <a:endParaRPr lang="en-US" sz="2000" dirty="0"/>
          </a:p>
        </p:txBody>
      </p:sp>
      <p:cxnSp>
        <p:nvCxnSpPr>
          <p:cNvPr id="56" name="Straight Arrow Connector 55"/>
          <p:cNvCxnSpPr>
            <a:stCxn id="57" idx="3"/>
            <a:endCxn id="47" idx="1"/>
          </p:cNvCxnSpPr>
          <p:nvPr/>
        </p:nvCxnSpPr>
        <p:spPr>
          <a:xfrm flipV="1">
            <a:off x="4737147" y="6240462"/>
            <a:ext cx="557511" cy="4762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048000" y="5826124"/>
            <a:ext cx="1689147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matrix multiplication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724400" y="5818128"/>
            <a:ext cx="522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prstClr val="black"/>
                </a:solidFill>
              </a:rPr>
              <a:t>em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8181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</a:t>
            </a:r>
            <a:r>
              <a:rPr lang="en-US" dirty="0" err="1"/>
              <a:t>Embeddings</a:t>
            </a:r>
            <a:r>
              <a:rPr lang="en-US" dirty="0"/>
              <a:t>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657600"/>
          </a:xfrm>
        </p:spPr>
        <p:txBody>
          <a:bodyPr/>
          <a:lstStyle/>
          <a:p>
            <a:r>
              <a:rPr lang="en-US" sz="2400" dirty="0"/>
              <a:t>The </a:t>
            </a:r>
            <a:r>
              <a:rPr lang="en-US" sz="2400" b="1" dirty="0" err="1"/>
              <a:t>keras.layers.Embedding</a:t>
            </a:r>
            <a:r>
              <a:rPr lang="en-US" sz="2400" dirty="0"/>
              <a:t> layer can be used directly for word </a:t>
            </a:r>
            <a:r>
              <a:rPr lang="en-US" sz="2400" dirty="0" err="1"/>
              <a:t>embeddings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It directly maps each integer to a word embedding.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2895600"/>
            <a:ext cx="8686801" cy="1600200"/>
            <a:chOff x="152400" y="5181600"/>
            <a:chExt cx="8686801" cy="1600200"/>
          </a:xfrm>
        </p:grpSpPr>
        <p:sp>
          <p:nvSpPr>
            <p:cNvPr id="20" name="Rectangle 19"/>
            <p:cNvSpPr/>
            <p:nvPr/>
          </p:nvSpPr>
          <p:spPr>
            <a:xfrm>
              <a:off x="6356684" y="5840353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793559" y="5699125"/>
              <a:ext cx="983615" cy="10826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22" name="Straight Arrow Connector 21"/>
            <p:cNvCxnSpPr>
              <a:stCxn id="23" idx="3"/>
              <a:endCxn id="21" idx="1"/>
            </p:cNvCxnSpPr>
            <p:nvPr/>
          </p:nvCxnSpPr>
          <p:spPr>
            <a:xfrm>
              <a:off x="6324600" y="6240462"/>
              <a:ext cx="468959" cy="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5294658" y="5699124"/>
              <a:ext cx="1029942" cy="108267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Bidir</a:t>
              </a:r>
              <a:r>
                <a:rPr lang="en-US" sz="2000" dirty="0">
                  <a:solidFill>
                    <a:schemeClr val="tx1"/>
                  </a:solidFill>
                </a:rPr>
                <a:t>.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LSTM + dropout</a:t>
              </a:r>
            </a:p>
          </p:txBody>
        </p:sp>
        <p:cxnSp>
          <p:nvCxnSpPr>
            <p:cNvPr id="24" name="Straight Arrow Connector 23"/>
            <p:cNvCxnSpPr>
              <a:stCxn id="21" idx="3"/>
            </p:cNvCxnSpPr>
            <p:nvPr/>
          </p:nvCxnSpPr>
          <p:spPr>
            <a:xfrm>
              <a:off x="7777174" y="6240463"/>
              <a:ext cx="106202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7838018" y="5840353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26" name="Straight Arrow Connector 25"/>
            <p:cNvCxnSpPr>
              <a:stCxn id="28" idx="3"/>
              <a:endCxn id="29" idx="1"/>
            </p:cNvCxnSpPr>
            <p:nvPr/>
          </p:nvCxnSpPr>
          <p:spPr>
            <a:xfrm>
              <a:off x="978187" y="6240463"/>
              <a:ext cx="82023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9" idx="3"/>
              <a:endCxn id="33" idx="1"/>
            </p:cNvCxnSpPr>
            <p:nvPr/>
          </p:nvCxnSpPr>
          <p:spPr>
            <a:xfrm>
              <a:off x="2587407" y="6240463"/>
              <a:ext cx="460593" cy="476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152400" y="5821363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798417" y="5821363"/>
              <a:ext cx="78899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one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hot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561070" y="5840353"/>
              <a:ext cx="4539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oh</a:t>
              </a:r>
              <a:endParaRPr lang="en-US" sz="20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81556" y="5821363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  <p:cxnSp>
          <p:nvCxnSpPr>
            <p:cNvPr id="32" name="Straight Arrow Connector 31"/>
            <p:cNvCxnSpPr>
              <a:stCxn id="33" idx="3"/>
              <a:endCxn id="23" idx="1"/>
            </p:cNvCxnSpPr>
            <p:nvPr/>
          </p:nvCxnSpPr>
          <p:spPr>
            <a:xfrm flipV="1">
              <a:off x="4737147" y="6240462"/>
              <a:ext cx="557511" cy="4762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3048000" y="5826124"/>
              <a:ext cx="1689147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matrix multiplication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24400" y="5818128"/>
              <a:ext cx="5229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>
                  <a:solidFill>
                    <a:prstClr val="black"/>
                  </a:solidFill>
                </a:rPr>
                <a:t>em</a:t>
              </a:r>
              <a:endParaRPr lang="en-US" sz="20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52401" y="5181600"/>
              <a:ext cx="8686800" cy="39564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RNN model using word </a:t>
              </a:r>
              <a:r>
                <a:rPr lang="en-US" sz="2000" dirty="0" err="1">
                  <a:solidFill>
                    <a:schemeClr val="tx1"/>
                  </a:solidFill>
                </a:rPr>
                <a:t>embeddings</a:t>
              </a:r>
              <a:r>
                <a:rPr lang="en-US" sz="2000" dirty="0">
                  <a:solidFill>
                    <a:schemeClr val="tx1"/>
                  </a:solidFill>
                </a:rPr>
                <a:t>, NOT using the </a:t>
              </a:r>
              <a:r>
                <a:rPr lang="en-US" sz="2000" dirty="0" err="1">
                  <a:solidFill>
                    <a:schemeClr val="tx1"/>
                  </a:solidFill>
                </a:rPr>
                <a:t>Keras</a:t>
              </a:r>
              <a:r>
                <a:rPr lang="en-US" sz="2000" dirty="0">
                  <a:solidFill>
                    <a:schemeClr val="tx1"/>
                  </a:solidFill>
                </a:rPr>
                <a:t> Embedding layer 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52400" y="5105400"/>
            <a:ext cx="8686801" cy="1600200"/>
            <a:chOff x="152400" y="5181600"/>
            <a:chExt cx="8686801" cy="1600200"/>
          </a:xfrm>
        </p:grpSpPr>
        <p:sp>
          <p:nvSpPr>
            <p:cNvPr id="38" name="Rectangle 37"/>
            <p:cNvSpPr/>
            <p:nvPr/>
          </p:nvSpPr>
          <p:spPr>
            <a:xfrm>
              <a:off x="6356684" y="5840353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793559" y="5699125"/>
              <a:ext cx="983615" cy="10826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40" name="Straight Arrow Connector 39"/>
            <p:cNvCxnSpPr>
              <a:stCxn id="41" idx="3"/>
              <a:endCxn id="39" idx="1"/>
            </p:cNvCxnSpPr>
            <p:nvPr/>
          </p:nvCxnSpPr>
          <p:spPr>
            <a:xfrm>
              <a:off x="6324600" y="6240462"/>
              <a:ext cx="468959" cy="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5294658" y="5699124"/>
              <a:ext cx="1029942" cy="108267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Bidir</a:t>
              </a:r>
              <a:r>
                <a:rPr lang="en-US" sz="2000" dirty="0">
                  <a:solidFill>
                    <a:schemeClr val="tx1"/>
                  </a:solidFill>
                </a:rPr>
                <a:t>.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LSTM + dropout</a:t>
              </a:r>
            </a:p>
          </p:txBody>
        </p:sp>
        <p:cxnSp>
          <p:nvCxnSpPr>
            <p:cNvPr id="42" name="Straight Arrow Connector 41"/>
            <p:cNvCxnSpPr>
              <a:stCxn id="39" idx="3"/>
            </p:cNvCxnSpPr>
            <p:nvPr/>
          </p:nvCxnSpPr>
          <p:spPr>
            <a:xfrm>
              <a:off x="7777174" y="6240463"/>
              <a:ext cx="106202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7838018" y="5840353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59" name="Straight Arrow Connector 58"/>
            <p:cNvCxnSpPr>
              <a:stCxn id="61" idx="3"/>
              <a:endCxn id="66" idx="1"/>
            </p:cNvCxnSpPr>
            <p:nvPr/>
          </p:nvCxnSpPr>
          <p:spPr>
            <a:xfrm>
              <a:off x="978187" y="6240463"/>
              <a:ext cx="1231613" cy="476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152400" y="5821363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981556" y="5821363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  <p:cxnSp>
          <p:nvCxnSpPr>
            <p:cNvPr id="65" name="Straight Arrow Connector 64"/>
            <p:cNvCxnSpPr>
              <a:stCxn id="66" idx="3"/>
              <a:endCxn id="41" idx="1"/>
            </p:cNvCxnSpPr>
            <p:nvPr/>
          </p:nvCxnSpPr>
          <p:spPr>
            <a:xfrm flipV="1">
              <a:off x="3898947" y="6240462"/>
              <a:ext cx="1395711" cy="4762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209800" y="5826124"/>
              <a:ext cx="1689147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Embedding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886200" y="5818128"/>
              <a:ext cx="5229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>
                  <a:solidFill>
                    <a:prstClr val="black"/>
                  </a:solidFill>
                </a:rPr>
                <a:t>em</a:t>
              </a:r>
              <a:endParaRPr lang="en-US" sz="2000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2401" y="5181600"/>
              <a:ext cx="8686800" cy="39564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RNN model using word </a:t>
              </a:r>
              <a:r>
                <a:rPr lang="en-US" sz="2000" dirty="0" err="1">
                  <a:solidFill>
                    <a:schemeClr val="tx1"/>
                  </a:solidFill>
                </a:rPr>
                <a:t>embeddings</a:t>
              </a:r>
              <a:r>
                <a:rPr lang="en-US" sz="2000" dirty="0">
                  <a:solidFill>
                    <a:schemeClr val="tx1"/>
                  </a:solidFill>
                </a:rPr>
                <a:t>, using the </a:t>
              </a:r>
              <a:r>
                <a:rPr lang="en-US" sz="2000" dirty="0" err="1">
                  <a:solidFill>
                    <a:schemeClr val="tx1"/>
                  </a:solidFill>
                </a:rPr>
                <a:t>Keras</a:t>
              </a:r>
              <a:r>
                <a:rPr lang="en-US" sz="2000" dirty="0">
                  <a:solidFill>
                    <a:schemeClr val="tx1"/>
                  </a:solidFill>
                </a:rPr>
                <a:t> Embedding layer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8109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</a:t>
            </a:r>
            <a:r>
              <a:rPr lang="en-US" dirty="0" err="1"/>
              <a:t>Embeddings</a:t>
            </a:r>
            <a:r>
              <a:rPr lang="en-US" dirty="0"/>
              <a:t>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3657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inputs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="int64")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em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layers.Embedding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input_dim</a:t>
            </a:r>
            <a:r>
              <a:rPr lang="en-US" sz="2000" dirty="0">
                <a:solidFill>
                  <a:srgbClr val="FF0000"/>
                </a:solidFill>
              </a:rPr>
              <a:t>=</a:t>
            </a:r>
            <a:r>
              <a:rPr lang="en-US" sz="2000" dirty="0" err="1">
                <a:solidFill>
                  <a:srgbClr val="FF0000"/>
                </a:solidFill>
              </a:rPr>
              <a:t>max_tokens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output_dim</a:t>
            </a:r>
            <a:r>
              <a:rPr lang="en-US" sz="2000" dirty="0">
                <a:solidFill>
                  <a:srgbClr val="FF0000"/>
                </a:solidFill>
              </a:rPr>
              <a:t>=256)(inputs)</a:t>
            </a:r>
          </a:p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layers.Bidirectional</a:t>
            </a:r>
            <a:r>
              <a:rPr lang="en-US" sz="2000" dirty="0"/>
              <a:t>(</a:t>
            </a:r>
            <a:r>
              <a:rPr lang="en-US" sz="2000" dirty="0" err="1"/>
              <a:t>layers.LSTM</a:t>
            </a:r>
            <a:r>
              <a:rPr lang="en-US" sz="2000" dirty="0"/>
              <a:t>(32))(</a:t>
            </a:r>
            <a:r>
              <a:rPr lang="en-US" sz="2000" dirty="0" err="1"/>
              <a:t>em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x2 = </a:t>
            </a:r>
            <a:r>
              <a:rPr lang="en-US" sz="2000" dirty="0" err="1"/>
              <a:t>layers.Dropout</a:t>
            </a:r>
            <a:r>
              <a:rPr lang="en-US" sz="2000" dirty="0"/>
              <a:t>(0.5)(x1)</a:t>
            </a:r>
          </a:p>
          <a:p>
            <a:pPr marL="0" indent="0">
              <a:buNone/>
            </a:pPr>
            <a:r>
              <a:rPr lang="en-US" sz="2000" dirty="0"/>
              <a:t>outputs = </a:t>
            </a:r>
            <a:r>
              <a:rPr lang="en-US" sz="2000" dirty="0" err="1"/>
              <a:t>layers.Dense</a:t>
            </a:r>
            <a:r>
              <a:rPr lang="en-US" sz="2000" dirty="0"/>
              <a:t>(1, activation="sigmoid")(x2)</a:t>
            </a:r>
          </a:p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keras.Model</a:t>
            </a:r>
            <a:r>
              <a:rPr lang="en-US" sz="2000" dirty="0"/>
              <a:t>(inputs, outputs)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code creates an RNN model that uses word </a:t>
            </a:r>
            <a:r>
              <a:rPr lang="en-US" sz="2400" dirty="0" err="1"/>
              <a:t>embeddings</a:t>
            </a:r>
            <a:r>
              <a:rPr lang="en-US" sz="2400" dirty="0"/>
              <a:t>.</a:t>
            </a:r>
            <a:endParaRPr lang="en-US" sz="1600" dirty="0"/>
          </a:p>
          <a:p>
            <a:pPr lvl="1"/>
            <a:r>
              <a:rPr lang="en-US" sz="2000" dirty="0"/>
              <a:t>Setting </a:t>
            </a:r>
            <a:r>
              <a:rPr lang="en-US" sz="2000" dirty="0" err="1"/>
              <a:t>output_dim</a:t>
            </a:r>
            <a:r>
              <a:rPr lang="en-US" sz="2000" dirty="0"/>
              <a:t>=256 specifies that each embedding is 256-dimensional.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152400" y="5105400"/>
            <a:ext cx="8686801" cy="1600200"/>
            <a:chOff x="152400" y="5181600"/>
            <a:chExt cx="8686801" cy="1600200"/>
          </a:xfrm>
        </p:grpSpPr>
        <p:sp>
          <p:nvSpPr>
            <p:cNvPr id="38" name="Rectangle 37"/>
            <p:cNvSpPr/>
            <p:nvPr/>
          </p:nvSpPr>
          <p:spPr>
            <a:xfrm>
              <a:off x="6356684" y="5840353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793559" y="5699125"/>
              <a:ext cx="983615" cy="10826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40" name="Straight Arrow Connector 39"/>
            <p:cNvCxnSpPr>
              <a:stCxn id="41" idx="3"/>
              <a:endCxn id="39" idx="1"/>
            </p:cNvCxnSpPr>
            <p:nvPr/>
          </p:nvCxnSpPr>
          <p:spPr>
            <a:xfrm>
              <a:off x="6324600" y="6240462"/>
              <a:ext cx="468959" cy="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5294658" y="5699124"/>
              <a:ext cx="1029942" cy="108267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Bidir</a:t>
              </a:r>
              <a:r>
                <a:rPr lang="en-US" sz="2000" dirty="0">
                  <a:solidFill>
                    <a:schemeClr val="tx1"/>
                  </a:solidFill>
                </a:rPr>
                <a:t>.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LSTM + dropout</a:t>
              </a:r>
            </a:p>
          </p:txBody>
        </p:sp>
        <p:cxnSp>
          <p:nvCxnSpPr>
            <p:cNvPr id="42" name="Straight Arrow Connector 41"/>
            <p:cNvCxnSpPr>
              <a:stCxn id="39" idx="3"/>
            </p:cNvCxnSpPr>
            <p:nvPr/>
          </p:nvCxnSpPr>
          <p:spPr>
            <a:xfrm>
              <a:off x="7777174" y="6240463"/>
              <a:ext cx="106202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7838018" y="5840353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59" name="Straight Arrow Connector 58"/>
            <p:cNvCxnSpPr>
              <a:stCxn id="61" idx="3"/>
              <a:endCxn id="66" idx="1"/>
            </p:cNvCxnSpPr>
            <p:nvPr/>
          </p:nvCxnSpPr>
          <p:spPr>
            <a:xfrm>
              <a:off x="978187" y="6240463"/>
              <a:ext cx="1231613" cy="476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152400" y="5821363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981556" y="5821363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  <p:cxnSp>
          <p:nvCxnSpPr>
            <p:cNvPr id="65" name="Straight Arrow Connector 64"/>
            <p:cNvCxnSpPr>
              <a:stCxn id="66" idx="3"/>
              <a:endCxn id="41" idx="1"/>
            </p:cNvCxnSpPr>
            <p:nvPr/>
          </p:nvCxnSpPr>
          <p:spPr>
            <a:xfrm flipV="1">
              <a:off x="3898947" y="6240462"/>
              <a:ext cx="1395711" cy="4762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209800" y="5826124"/>
              <a:ext cx="1689147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Embedding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886200" y="5818128"/>
              <a:ext cx="5229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>
                  <a:solidFill>
                    <a:prstClr val="black"/>
                  </a:solidFill>
                </a:rPr>
                <a:t>em</a:t>
              </a:r>
              <a:endParaRPr lang="en-US" sz="2000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2401" y="5181600"/>
              <a:ext cx="8686800" cy="39564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RNN model using word </a:t>
              </a:r>
              <a:r>
                <a:rPr lang="en-US" sz="2000" dirty="0" err="1">
                  <a:solidFill>
                    <a:schemeClr val="tx1"/>
                  </a:solidFill>
                </a:rPr>
                <a:t>embeddings</a:t>
              </a:r>
              <a:r>
                <a:rPr lang="en-US" sz="2000" dirty="0">
                  <a:solidFill>
                    <a:schemeClr val="tx1"/>
                  </a:solidFill>
                </a:rPr>
                <a:t>, using the </a:t>
              </a:r>
              <a:r>
                <a:rPr lang="en-US" sz="2000" dirty="0" err="1">
                  <a:solidFill>
                    <a:schemeClr val="tx1"/>
                  </a:solidFill>
                </a:rPr>
                <a:t>Keras</a:t>
              </a:r>
              <a:r>
                <a:rPr lang="en-US" sz="2000" dirty="0">
                  <a:solidFill>
                    <a:schemeClr val="tx1"/>
                  </a:solidFill>
                </a:rPr>
                <a:t> Embedding layer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6414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Movie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For movie review classification, the results do not improve much.</a:t>
            </a:r>
          </a:p>
          <a:p>
            <a:r>
              <a:rPr lang="en-US" sz="2400" dirty="0"/>
              <a:t>We still get around 87% accuracy, same as with the previous RNN model that did not use word </a:t>
            </a:r>
            <a:r>
              <a:rPr lang="en-US" sz="2400" dirty="0" err="1"/>
              <a:t>embeddings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As a reminder, bag-of-words with bigrams gave us around 90% accuracy.</a:t>
            </a:r>
          </a:p>
          <a:p>
            <a:r>
              <a:rPr lang="en-US" sz="2400" dirty="0"/>
              <a:t>Nonetheless, word </a:t>
            </a:r>
            <a:r>
              <a:rPr lang="en-US" sz="2400" dirty="0" err="1"/>
              <a:t>embeddings</a:t>
            </a:r>
            <a:r>
              <a:rPr lang="en-US" sz="2400" dirty="0"/>
              <a:t> are very commonly used in text processing models.</a:t>
            </a:r>
          </a:p>
          <a:p>
            <a:pPr lvl="1"/>
            <a:r>
              <a:rPr lang="en-US" sz="2000" dirty="0"/>
              <a:t>We will use them again for our English-to-Spanish translation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4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with Word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can get the distance of the vectors corresponding to two words, using this code: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we_diff</a:t>
            </a:r>
            <a:r>
              <a:rPr lang="en-US" sz="2000" dirty="0"/>
              <a:t>(model, </a:t>
            </a:r>
            <a:r>
              <a:rPr lang="en-US" sz="2000" dirty="0" err="1"/>
              <a:t>tv_layer</a:t>
            </a:r>
            <a:r>
              <a:rPr lang="en-US" sz="2000" dirty="0"/>
              <a:t>, s1, s2):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>
                <a:solidFill>
                  <a:srgbClr val="FF0000"/>
                </a:solidFill>
              </a:rPr>
              <a:t>em_model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keras.Sequential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model.layers</a:t>
            </a:r>
            <a:r>
              <a:rPr lang="en-US" sz="2000" dirty="0">
                <a:solidFill>
                  <a:srgbClr val="FF0000"/>
                </a:solidFill>
              </a:rPr>
              <a:t>[0:2])</a:t>
            </a:r>
          </a:p>
          <a:p>
            <a:pPr marL="0" indent="0">
              <a:buNone/>
            </a:pPr>
            <a:r>
              <a:rPr lang="en-US" sz="2000" dirty="0"/>
              <a:t>    v1 = </a:t>
            </a:r>
            <a:r>
              <a:rPr lang="en-US" sz="2000" dirty="0" err="1"/>
              <a:t>em_model</a:t>
            </a:r>
            <a:r>
              <a:rPr lang="en-US" sz="2000" dirty="0"/>
              <a:t>(</a:t>
            </a:r>
            <a:r>
              <a:rPr lang="en-US" sz="2000" dirty="0" err="1"/>
              <a:t>tv_layer</a:t>
            </a:r>
            <a:r>
              <a:rPr lang="en-US" sz="2000" dirty="0"/>
              <a:t>([s1]))</a:t>
            </a:r>
          </a:p>
          <a:p>
            <a:pPr marL="0" indent="0">
              <a:buNone/>
            </a:pPr>
            <a:r>
              <a:rPr lang="en-US" sz="2000" dirty="0"/>
              <a:t>    v2 = </a:t>
            </a:r>
            <a:r>
              <a:rPr lang="en-US" sz="2000" dirty="0" err="1"/>
              <a:t>em_model</a:t>
            </a:r>
            <a:r>
              <a:rPr lang="en-US" sz="2000" dirty="0"/>
              <a:t>(</a:t>
            </a:r>
            <a:r>
              <a:rPr lang="en-US" sz="2000" dirty="0" err="1"/>
              <a:t>tv_layer</a:t>
            </a:r>
            <a:r>
              <a:rPr lang="en-US" sz="2000" dirty="0"/>
              <a:t>([s2]))</a:t>
            </a:r>
          </a:p>
          <a:p>
            <a:pPr marL="0" indent="0">
              <a:buNone/>
            </a:pPr>
            <a:r>
              <a:rPr lang="en-US" sz="2000" dirty="0"/>
              <a:t>    diff = v2[0,0,:] - v1[0,0,:]</a:t>
            </a:r>
          </a:p>
          <a:p>
            <a:pPr marL="0" indent="0">
              <a:buNone/>
            </a:pPr>
            <a:r>
              <a:rPr lang="en-US" sz="2000" dirty="0"/>
              <a:t>    return diff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we_distance</a:t>
            </a:r>
            <a:r>
              <a:rPr lang="en-US" sz="2000" dirty="0"/>
              <a:t>(model, </a:t>
            </a:r>
            <a:r>
              <a:rPr lang="en-US" sz="2000" dirty="0" err="1"/>
              <a:t>tv_layer</a:t>
            </a:r>
            <a:r>
              <a:rPr lang="en-US" sz="2000" dirty="0"/>
              <a:t>, s1, s2):</a:t>
            </a:r>
          </a:p>
          <a:p>
            <a:pPr marL="0" indent="0">
              <a:buNone/>
            </a:pPr>
            <a:r>
              <a:rPr lang="en-US" sz="2000" dirty="0"/>
              <a:t>    diff = </a:t>
            </a:r>
            <a:r>
              <a:rPr lang="en-US" sz="2000" dirty="0" err="1"/>
              <a:t>we_diff</a:t>
            </a:r>
            <a:r>
              <a:rPr lang="en-US" sz="2000" dirty="0"/>
              <a:t>(model, </a:t>
            </a:r>
            <a:r>
              <a:rPr lang="en-US" sz="2000" dirty="0" err="1"/>
              <a:t>tv_layer</a:t>
            </a:r>
            <a:r>
              <a:rPr lang="en-US" sz="2000" dirty="0"/>
              <a:t>, s1, s2)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dist</a:t>
            </a:r>
            <a:r>
              <a:rPr lang="en-US" sz="2000" dirty="0"/>
              <a:t> = </a:t>
            </a:r>
            <a:r>
              <a:rPr lang="en-US" sz="2000" dirty="0" err="1"/>
              <a:t>np.linalg.norm</a:t>
            </a:r>
            <a:r>
              <a:rPr lang="en-US" sz="2000" dirty="0"/>
              <a:t>(diff)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dist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3905250"/>
            <a:ext cx="33527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Key idea: </a:t>
            </a:r>
            <a:r>
              <a:rPr lang="en-US" sz="2000" dirty="0" err="1">
                <a:solidFill>
                  <a:srgbClr val="FF0000"/>
                </a:solidFill>
              </a:rPr>
              <a:t>em_model</a:t>
            </a:r>
            <a:r>
              <a:rPr lang="en-US" sz="2000" dirty="0">
                <a:solidFill>
                  <a:srgbClr val="FF0000"/>
                </a:solidFill>
              </a:rPr>
              <a:t> contains only the first two layers of our RNN model (input layer, embedding layer), and thus maps a sequence of words to a sequence of the corresponding vectors.</a:t>
            </a:r>
          </a:p>
        </p:txBody>
      </p:sp>
    </p:spTree>
    <p:extLst>
      <p:ext uri="{BB962C8B-B14F-4D97-AF65-F5344CB8AC3E}">
        <p14:creationId xmlns:p14="http://schemas.microsoft.com/office/powerpoint/2010/main" val="3209922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Sequence-Based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Bigrams are manually-crafted features that preserve some information about the order of words.</a:t>
            </a:r>
          </a:p>
          <a:p>
            <a:r>
              <a:rPr lang="en-US" sz="2400" dirty="0"/>
              <a:t>Can we have the model learn to construct its own features that contain information about word order?</a:t>
            </a:r>
          </a:p>
          <a:p>
            <a:r>
              <a:rPr lang="en-US" sz="2400" dirty="0"/>
              <a:t>This is what recurrent models are designed to do:</a:t>
            </a:r>
          </a:p>
          <a:p>
            <a:pPr lvl="1"/>
            <a:r>
              <a:rPr lang="en-US" sz="2000" dirty="0"/>
              <a:t>They process a sequence one step at a time.</a:t>
            </a:r>
          </a:p>
          <a:p>
            <a:pPr lvl="1"/>
            <a:r>
              <a:rPr lang="en-US" sz="2000" dirty="0"/>
              <a:t>The units of a recurrent layer receive information both from previous steps and from the current step, and combine that information in computing their output.</a:t>
            </a:r>
          </a:p>
          <a:p>
            <a:pPr lvl="1"/>
            <a:r>
              <a:rPr lang="en-US" sz="2000" dirty="0"/>
              <a:t>Compared to </a:t>
            </a:r>
            <a:r>
              <a:rPr lang="en-US" sz="2000" dirty="0" err="1"/>
              <a:t>SimpleRNN</a:t>
            </a:r>
            <a:r>
              <a:rPr lang="en-US" sz="2000" dirty="0"/>
              <a:t> units, LSTM units have even more capacity to preserve information from previous steps, and from longer ago in the past.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281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with Word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Using the code before, we try out various pairs of words: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we_distance</a:t>
            </a:r>
            <a:r>
              <a:rPr lang="en-US" sz="2000" dirty="0"/>
              <a:t>(model, </a:t>
            </a:r>
            <a:r>
              <a:rPr lang="en-US" sz="2000" dirty="0" err="1"/>
              <a:t>text_vectorization</a:t>
            </a:r>
            <a:r>
              <a:rPr lang="en-US" sz="2000" dirty="0"/>
              <a:t>, "great", "excellent")</a:t>
            </a:r>
          </a:p>
          <a:p>
            <a:pPr marL="0" indent="0">
              <a:buNone/>
            </a:pPr>
            <a:r>
              <a:rPr lang="en-US" sz="2000" dirty="0" err="1"/>
              <a:t>we_distance</a:t>
            </a:r>
            <a:r>
              <a:rPr lang="en-US" sz="2000" dirty="0"/>
              <a:t>(model, </a:t>
            </a:r>
            <a:r>
              <a:rPr lang="en-US" sz="2000" dirty="0" err="1"/>
              <a:t>text_vectorization</a:t>
            </a:r>
            <a:r>
              <a:rPr lang="en-US" sz="2000" dirty="0"/>
              <a:t>, "great", "awful")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/>
              <a:t>Reasonable result:</a:t>
            </a:r>
          </a:p>
          <a:p>
            <a:pPr lvl="1"/>
            <a:r>
              <a:rPr lang="en-US" sz="2000" dirty="0"/>
              <a:t>In the word embedding space, “great” is mapped closer to “excellent” than to “awful”.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76300" y="3124200"/>
            <a:ext cx="7391400" cy="132343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"great" to "excellent" = 1.90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"great" to "awful" = 3.63</a:t>
            </a:r>
          </a:p>
        </p:txBody>
      </p:sp>
    </p:spTree>
    <p:extLst>
      <p:ext uri="{BB962C8B-B14F-4D97-AF65-F5344CB8AC3E}">
        <p14:creationId xmlns:p14="http://schemas.microsoft.com/office/powerpoint/2010/main" val="236052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with Word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Using the code before, we try out various pairs of words: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we_distance</a:t>
            </a:r>
            <a:r>
              <a:rPr lang="en-US" sz="2000" dirty="0"/>
              <a:t>(model, </a:t>
            </a:r>
            <a:r>
              <a:rPr lang="en-US" sz="2000" dirty="0" err="1"/>
              <a:t>text_vectorization</a:t>
            </a:r>
            <a:r>
              <a:rPr lang="en-US" sz="2000" dirty="0"/>
              <a:t>, "big", "large")</a:t>
            </a:r>
          </a:p>
          <a:p>
            <a:pPr marL="0" indent="0">
              <a:buNone/>
            </a:pPr>
            <a:r>
              <a:rPr lang="en-US" sz="2000" dirty="0" err="1"/>
              <a:t>we_distance</a:t>
            </a:r>
            <a:r>
              <a:rPr lang="en-US" sz="2000" dirty="0"/>
              <a:t>(model, </a:t>
            </a:r>
            <a:r>
              <a:rPr lang="en-US" sz="2000" dirty="0" err="1"/>
              <a:t>text_vectorization</a:t>
            </a:r>
            <a:r>
              <a:rPr lang="en-US" sz="2000" dirty="0"/>
              <a:t>, "big", "small")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/>
              <a:t>Unexpected result:</a:t>
            </a:r>
          </a:p>
          <a:p>
            <a:pPr lvl="1"/>
            <a:r>
              <a:rPr lang="en-US" sz="2000" dirty="0"/>
              <a:t>In the word embedding space, “big” is mapped closer to “small” than to “large”.</a:t>
            </a:r>
          </a:p>
          <a:p>
            <a:r>
              <a:rPr lang="en-US" sz="2400" dirty="0"/>
              <a:t>Perhaps for the purposes of separating positive and negative reviews, distinguishing these three words is not important.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76300" y="3124200"/>
            <a:ext cx="7391400" cy="132343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"big" to "large" = 0.91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"big" to "small" = 0.79</a:t>
            </a:r>
          </a:p>
        </p:txBody>
      </p:sp>
    </p:spTree>
    <p:extLst>
      <p:ext uri="{BB962C8B-B14F-4D97-AF65-F5344CB8AC3E}">
        <p14:creationId xmlns:p14="http://schemas.microsoft.com/office/powerpoint/2010/main" val="2431572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Pretrained</a:t>
            </a:r>
            <a:r>
              <a:rPr lang="en-US" dirty="0"/>
              <a:t> Word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876800"/>
          </a:xfrm>
        </p:spPr>
        <p:txBody>
          <a:bodyPr/>
          <a:lstStyle/>
          <a:p>
            <a:r>
              <a:rPr lang="en-US" sz="2400" dirty="0"/>
              <a:t>Instead of learning word </a:t>
            </a:r>
            <a:r>
              <a:rPr lang="en-US" sz="2400" dirty="0" err="1"/>
              <a:t>embeddings</a:t>
            </a:r>
            <a:r>
              <a:rPr lang="en-US" sz="2400" dirty="0"/>
              <a:t> from our training data, we can use pre-trained </a:t>
            </a:r>
            <a:r>
              <a:rPr lang="en-US" sz="2400" dirty="0" err="1"/>
              <a:t>embeddings</a:t>
            </a:r>
            <a:r>
              <a:rPr lang="en-US" sz="2400" dirty="0"/>
              <a:t>.</a:t>
            </a:r>
          </a:p>
          <a:p>
            <a:r>
              <a:rPr lang="en-US" sz="2400" dirty="0"/>
              <a:t>This is another form of transfer learning:</a:t>
            </a:r>
          </a:p>
          <a:p>
            <a:pPr lvl="1"/>
            <a:r>
              <a:rPr lang="en-US" sz="2000" dirty="0"/>
              <a:t>Learn word </a:t>
            </a:r>
            <a:r>
              <a:rPr lang="en-US" sz="2000" dirty="0" err="1"/>
              <a:t>embeddings</a:t>
            </a:r>
            <a:r>
              <a:rPr lang="en-US" sz="2000" dirty="0"/>
              <a:t> from a larger dataset.</a:t>
            </a:r>
          </a:p>
          <a:p>
            <a:pPr lvl="1"/>
            <a:r>
              <a:rPr lang="en-US" sz="2000" dirty="0"/>
              <a:t>Use those pre-learned </a:t>
            </a:r>
            <a:r>
              <a:rPr lang="en-US" sz="2000" dirty="0" err="1"/>
              <a:t>embeddings</a:t>
            </a:r>
            <a:r>
              <a:rPr lang="en-US" sz="2000" dirty="0"/>
              <a:t> in a </a:t>
            </a:r>
            <a:r>
              <a:rPr lang="en-US" sz="2000"/>
              <a:t>smaller dataset.</a:t>
            </a:r>
            <a:endParaRPr lang="en-US" sz="2000" dirty="0"/>
          </a:p>
          <a:p>
            <a:r>
              <a:rPr lang="en-US" sz="2400" dirty="0"/>
              <a:t>Some popular pre-trained word </a:t>
            </a:r>
            <a:r>
              <a:rPr lang="en-US" sz="2400" dirty="0" err="1"/>
              <a:t>embeddings</a:t>
            </a:r>
            <a:r>
              <a:rPr lang="en-US" sz="2400" dirty="0"/>
              <a:t> include:</a:t>
            </a:r>
          </a:p>
          <a:p>
            <a:pPr lvl="1"/>
            <a:r>
              <a:rPr lang="en-US" sz="2000" dirty="0" err="1"/>
              <a:t>GloVe</a:t>
            </a:r>
            <a:r>
              <a:rPr lang="en-US" sz="2000" dirty="0"/>
              <a:t>: </a:t>
            </a:r>
          </a:p>
          <a:p>
            <a:pPr marL="457200" lvl="1" indent="0">
              <a:buNone/>
            </a:pPr>
            <a:r>
              <a:rPr lang="en-US" sz="1800" dirty="0"/>
              <a:t>Paper: “Global Vectors for Word Representation.” J. Pennington,  R. </a:t>
            </a:r>
            <a:r>
              <a:rPr lang="en-US" sz="1800" dirty="0" err="1"/>
              <a:t>Socher</a:t>
            </a:r>
            <a:r>
              <a:rPr lang="en-US" sz="1800" dirty="0"/>
              <a:t>,  C. D. Manning. EMNLP 2014.</a:t>
            </a:r>
            <a:br>
              <a:rPr lang="en-US" sz="1800" dirty="0"/>
            </a:br>
            <a:r>
              <a:rPr lang="en-US" sz="1800" dirty="0"/>
              <a:t>Link: </a:t>
            </a:r>
            <a:r>
              <a:rPr lang="en-US" sz="1800" dirty="0">
                <a:hlinkClick r:id="rId2"/>
              </a:rPr>
              <a:t>https://nlp.stanford.edu/projects/glove/</a:t>
            </a:r>
            <a:endParaRPr lang="en-US" sz="1800" dirty="0"/>
          </a:p>
          <a:p>
            <a:pPr lvl="1"/>
            <a:r>
              <a:rPr lang="en-US" sz="2000" dirty="0"/>
              <a:t>word2vec: </a:t>
            </a:r>
          </a:p>
          <a:p>
            <a:pPr marL="457200" lvl="1" indent="0">
              <a:buNone/>
            </a:pPr>
            <a:r>
              <a:rPr lang="en-US" sz="1800" dirty="0"/>
              <a:t>Paper: “Distributed Representations of Words and Phrases and their Compositionality.” T. </a:t>
            </a:r>
            <a:r>
              <a:rPr lang="en-US" sz="1800" dirty="0" err="1"/>
              <a:t>Mikolov</a:t>
            </a:r>
            <a:r>
              <a:rPr lang="en-US" sz="1800" dirty="0"/>
              <a:t>, I. </a:t>
            </a:r>
            <a:r>
              <a:rPr lang="en-US" sz="1800" dirty="0" err="1"/>
              <a:t>Sutskever</a:t>
            </a:r>
            <a:r>
              <a:rPr lang="en-US" sz="1800" dirty="0"/>
              <a:t>, K. Chen, G. </a:t>
            </a:r>
            <a:r>
              <a:rPr lang="en-US" sz="1800" dirty="0" err="1"/>
              <a:t>Corrado</a:t>
            </a:r>
            <a:r>
              <a:rPr lang="en-US" sz="1800" dirty="0"/>
              <a:t>, J. Dean. </a:t>
            </a:r>
            <a:r>
              <a:rPr lang="en-US" sz="1800" dirty="0" err="1"/>
              <a:t>NeurIPS</a:t>
            </a:r>
            <a:r>
              <a:rPr lang="en-US" sz="1800" dirty="0"/>
              <a:t> 2013.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974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GloVe</a:t>
            </a:r>
            <a:r>
              <a:rPr lang="en-US" dirty="0"/>
              <a:t>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You can download pre-trained </a:t>
            </a:r>
            <a:r>
              <a:rPr lang="en-US" sz="2400" dirty="0" err="1"/>
              <a:t>GloVe</a:t>
            </a:r>
            <a:r>
              <a:rPr lang="en-US" sz="2400" dirty="0"/>
              <a:t> </a:t>
            </a:r>
            <a:r>
              <a:rPr lang="en-US" sz="2400" dirty="0" err="1"/>
              <a:t>embeddings</a:t>
            </a:r>
            <a:r>
              <a:rPr lang="en-US" sz="2400" dirty="0"/>
              <a:t> from here: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https://nlp.stanford.edu/projects/glove</a:t>
            </a:r>
            <a:endParaRPr lang="en-US" sz="2400" dirty="0"/>
          </a:p>
          <a:p>
            <a:pPr marL="0" indent="0">
              <a:buNone/>
            </a:pPr>
            <a:endParaRPr lang="en-US" sz="16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On my computer, using Anaconda, I got errors running the textbook code with those files.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problem was that some characters (both in the </a:t>
            </a:r>
            <a:r>
              <a:rPr lang="en-US" sz="2400" dirty="0" err="1">
                <a:solidFill>
                  <a:prstClr val="black"/>
                </a:solidFill>
              </a:rPr>
              <a:t>GloVe</a:t>
            </a:r>
            <a:r>
              <a:rPr lang="en-US" sz="2400" dirty="0">
                <a:solidFill>
                  <a:prstClr val="black"/>
                </a:solidFill>
              </a:rPr>
              <a:t> embedding files and in the movie reviews dataset) had ASCII codes greater than 127.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Some functions complained when encountering these characters.</a:t>
            </a:r>
          </a:p>
          <a:p>
            <a:r>
              <a:rPr lang="en-US" sz="2400" dirty="0">
                <a:solidFill>
                  <a:prstClr val="black"/>
                </a:solidFill>
              </a:rPr>
              <a:t>I wrote code that replaces all those problematic characters with SPACE (ASCII code 32).</a:t>
            </a:r>
          </a:p>
          <a:p>
            <a:r>
              <a:rPr lang="en-US" sz="2400" dirty="0">
                <a:solidFill>
                  <a:prstClr val="black"/>
                </a:solidFill>
              </a:rPr>
              <a:t>The code is posted as glove.py on the lectures web page.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586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with Glove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 the movie review dataset, test accuracy using pre-trained </a:t>
            </a:r>
            <a:r>
              <a:rPr lang="en-US" sz="2400" dirty="0" err="1"/>
              <a:t>GloVe</a:t>
            </a:r>
            <a:r>
              <a:rPr lang="en-US" sz="2400" dirty="0"/>
              <a:t> </a:t>
            </a:r>
            <a:r>
              <a:rPr lang="en-US" sz="2400" dirty="0" err="1"/>
              <a:t>embeddings</a:t>
            </a:r>
            <a:r>
              <a:rPr lang="en-US" sz="2400" dirty="0"/>
              <a:t> drops to 80.5%.</a:t>
            </a:r>
          </a:p>
          <a:p>
            <a:pPr lvl="1"/>
            <a:r>
              <a:rPr lang="en-US" sz="2000" dirty="0"/>
              <a:t>We got about 87% using word </a:t>
            </a:r>
            <a:r>
              <a:rPr lang="en-US" sz="2000" dirty="0" err="1"/>
              <a:t>embeddings</a:t>
            </a:r>
            <a:r>
              <a:rPr lang="en-US" sz="2000" dirty="0"/>
              <a:t> that were learned together with the rest of the model.</a:t>
            </a:r>
          </a:p>
          <a:p>
            <a:r>
              <a:rPr lang="en-US" sz="2400" dirty="0"/>
              <a:t>Likely reasons that accuracy drops: 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 err="1"/>
              <a:t>embeddings</a:t>
            </a:r>
            <a:r>
              <a:rPr lang="en-US" sz="2000" dirty="0"/>
              <a:t> that were learned together with the rest of the model focused on words that correspond to a review positive or negative.</a:t>
            </a:r>
          </a:p>
          <a:p>
            <a:pPr lvl="1"/>
            <a:r>
              <a:rPr lang="en-US" sz="2000" dirty="0"/>
              <a:t>It looks like the movie review dataset had enough training data to learn word </a:t>
            </a:r>
            <a:r>
              <a:rPr lang="en-US" sz="2000" dirty="0" err="1"/>
              <a:t>embeddings</a:t>
            </a:r>
            <a:r>
              <a:rPr lang="en-US" sz="2000" dirty="0"/>
              <a:t> that were more useful than the pre-trained ones.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0392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the Two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1066800"/>
          </a:xfrm>
        </p:spPr>
        <p:txBody>
          <a:bodyPr/>
          <a:lstStyle/>
          <a:p>
            <a:r>
              <a:rPr lang="en-US" sz="2000" dirty="0"/>
              <a:t>Words “buy”, “purchase”, “shop”, “study”, “swim” are not relevant for classifying movie reviews.</a:t>
            </a:r>
          </a:p>
          <a:p>
            <a:r>
              <a:rPr lang="en-US" sz="2000" dirty="0" err="1"/>
              <a:t>GloVe</a:t>
            </a:r>
            <a:r>
              <a:rPr lang="en-US" sz="2000" dirty="0"/>
              <a:t> </a:t>
            </a:r>
            <a:r>
              <a:rPr lang="en-US" sz="2000" dirty="0" err="1"/>
              <a:t>embeddings</a:t>
            </a:r>
            <a:r>
              <a:rPr lang="en-US" sz="2000" dirty="0"/>
              <a:t> capture that buy is closer to “purchase”, </a:t>
            </a:r>
            <a:r>
              <a:rPr lang="en-US" sz="2000"/>
              <a:t>and to </a:t>
            </a:r>
            <a:r>
              <a:rPr lang="en-US" sz="2000" dirty="0"/>
              <a:t>“shop”.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7162800" cy="184665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Output using word </a:t>
            </a:r>
            <a:r>
              <a:rPr lang="en-US" sz="2000" dirty="0" err="1"/>
              <a:t>embeddings</a:t>
            </a:r>
            <a:r>
              <a:rPr lang="en-US" sz="2000" dirty="0"/>
              <a:t> learned from the movie reviews:</a:t>
            </a:r>
          </a:p>
          <a:p>
            <a:endParaRPr lang="en-US" sz="1200" dirty="0"/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"purchase" = 0.85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"shop" = 0.73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"study" = 0.77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"swim" = 1.05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3505200"/>
            <a:ext cx="6400800" cy="184665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Output using pre-trained </a:t>
            </a:r>
            <a:r>
              <a:rPr lang="en-US" sz="2000" dirty="0" err="1"/>
              <a:t>GloVe</a:t>
            </a:r>
            <a:r>
              <a:rPr lang="en-US" sz="2000" dirty="0"/>
              <a:t> </a:t>
            </a:r>
            <a:r>
              <a:rPr lang="en-US" sz="2000" dirty="0" err="1"/>
              <a:t>embeddings</a:t>
            </a:r>
            <a:r>
              <a:rPr lang="en-US" sz="2000" dirty="0"/>
              <a:t>:</a:t>
            </a:r>
          </a:p>
          <a:p>
            <a:endParaRPr lang="en-US" sz="1200" dirty="0"/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"purchase" = 3.31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"shop" = 5.86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"study" = 6.83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"buy" to "swim" = 7.16</a:t>
            </a:r>
          </a:p>
        </p:txBody>
      </p:sp>
    </p:spTree>
    <p:extLst>
      <p:ext uri="{BB962C8B-B14F-4D97-AF65-F5344CB8AC3E}">
        <p14:creationId xmlns:p14="http://schemas.microsoft.com/office/powerpoint/2010/main" val="3952953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the Two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800600"/>
            <a:ext cx="8229600" cy="1066800"/>
          </a:xfrm>
        </p:spPr>
        <p:txBody>
          <a:bodyPr/>
          <a:lstStyle/>
          <a:p>
            <a:r>
              <a:rPr lang="en-US" sz="2000" dirty="0"/>
              <a:t>Surprisingly, “big” is mapped closer to “small” than “large” with both approaches.</a:t>
            </a:r>
          </a:p>
          <a:p>
            <a:r>
              <a:rPr lang="en-US" sz="2000" dirty="0"/>
              <a:t>Once again, we have models that give reasonably good results in end-to-end systems, but do not exhibit a level of understanding that resembles </a:t>
            </a:r>
            <a:r>
              <a:rPr lang="en-US" sz="2000"/>
              <a:t>human intelligence.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7162800" cy="120032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Output using word </a:t>
            </a:r>
            <a:r>
              <a:rPr lang="en-US" sz="2000" dirty="0" err="1"/>
              <a:t>embeddings</a:t>
            </a:r>
            <a:r>
              <a:rPr lang="en-US" sz="2000" dirty="0"/>
              <a:t> learned from the movie reviews:</a:t>
            </a:r>
          </a:p>
          <a:p>
            <a:endParaRPr lang="en-US" sz="1200" dirty="0"/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"big" to "large" = 0.91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"big" to "small" = 0.79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3048000"/>
            <a:ext cx="6400800" cy="120032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Output using pre-trained </a:t>
            </a:r>
            <a:r>
              <a:rPr lang="en-US" sz="2000" dirty="0" err="1"/>
              <a:t>GloVe</a:t>
            </a:r>
            <a:r>
              <a:rPr lang="en-US" sz="2000" dirty="0"/>
              <a:t> </a:t>
            </a:r>
            <a:r>
              <a:rPr lang="en-US" sz="2000" dirty="0" err="1"/>
              <a:t>embeddings</a:t>
            </a:r>
            <a:r>
              <a:rPr lang="en-US" sz="2000" dirty="0"/>
              <a:t>:</a:t>
            </a:r>
          </a:p>
          <a:p>
            <a:endParaRPr lang="en-US" sz="1200" dirty="0"/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"big" to "large" = 4.37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distance from "big" to "small" = 4.25</a:t>
            </a:r>
          </a:p>
        </p:txBody>
      </p:sp>
    </p:spTree>
    <p:extLst>
      <p:ext uri="{BB962C8B-B14F-4D97-AF65-F5344CB8AC3E}">
        <p14:creationId xmlns:p14="http://schemas.microsoft.com/office/powerpoint/2010/main" val="4154482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Preprocessing Text for an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text document should be converted to a time series before it is given as an input to an RNN.</a:t>
            </a:r>
          </a:p>
          <a:p>
            <a:pPr lvl="1"/>
            <a:r>
              <a:rPr lang="en-US" sz="2000" dirty="0"/>
              <a:t>We first tokenize the document.</a:t>
            </a:r>
          </a:p>
          <a:p>
            <a:pPr lvl="1"/>
            <a:r>
              <a:rPr lang="en-US" sz="2000" dirty="0"/>
              <a:t>Then, each token is mapped to a number or vector.</a:t>
            </a:r>
          </a:p>
          <a:p>
            <a:r>
              <a:rPr lang="en-US" sz="2400" dirty="0"/>
              <a:t>What would each element of this time series be?</a:t>
            </a:r>
          </a:p>
          <a:p>
            <a:pPr lvl="1"/>
            <a:r>
              <a:rPr lang="en-US" sz="2000" dirty="0"/>
              <a:t>What should each token map to?</a:t>
            </a:r>
          </a:p>
          <a:p>
            <a:r>
              <a:rPr lang="en-US" sz="2400" dirty="0"/>
              <a:t>We have already seen two options:</a:t>
            </a:r>
          </a:p>
          <a:p>
            <a:pPr lvl="1"/>
            <a:r>
              <a:rPr lang="en-US" sz="2000" dirty="0"/>
              <a:t>An integer, indicating the position of the token in the vocabulary.</a:t>
            </a:r>
          </a:p>
          <a:p>
            <a:pPr lvl="1"/>
            <a:r>
              <a:rPr lang="en-US" sz="2000" dirty="0"/>
              <a:t>A one-hot vector, whose dimensions equal the size of the vocabulary.</a:t>
            </a:r>
          </a:p>
          <a:p>
            <a:r>
              <a:rPr lang="en-US" sz="2400" dirty="0"/>
              <a:t>We have discussed why one-hot vectors are a better idea.</a:t>
            </a:r>
          </a:p>
          <a:p>
            <a:pPr lvl="1"/>
            <a:r>
              <a:rPr lang="en-US" sz="2000" dirty="0"/>
              <a:t>Integer representations of tokens can map tokens with very different meanings to integers close to each other.</a:t>
            </a:r>
          </a:p>
          <a:p>
            <a:pPr lvl="1"/>
            <a:r>
              <a:rPr lang="en-US" sz="2000" dirty="0"/>
              <a:t>With one-hot vector, each token is mapped to a vector equally different from all other vectors.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813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Preprocessing Text for an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train_ds</a:t>
            </a:r>
            <a:r>
              <a:rPr lang="en-US" sz="2000" dirty="0"/>
              <a:t> = </a:t>
            </a:r>
            <a:r>
              <a:rPr lang="en-US" sz="2000" dirty="0" err="1"/>
              <a:t>keras.utils.text_dataset_from_directory</a:t>
            </a:r>
            <a:r>
              <a:rPr lang="en-US" sz="2000" dirty="0"/>
              <a:t>(“</a:t>
            </a:r>
            <a:r>
              <a:rPr lang="en-US" sz="2000" dirty="0" err="1"/>
              <a:t>aclImdb</a:t>
            </a:r>
            <a:r>
              <a:rPr lang="en-US" sz="2000" dirty="0"/>
              <a:t>/train", </a:t>
            </a:r>
            <a:r>
              <a:rPr lang="en-US" sz="2000" dirty="0" err="1"/>
              <a:t>batch_size</a:t>
            </a:r>
            <a:r>
              <a:rPr lang="en-US" sz="2000" dirty="0"/>
              <a:t>=32)</a:t>
            </a:r>
          </a:p>
          <a:p>
            <a:pPr marL="0" indent="0">
              <a:buNone/>
            </a:pPr>
            <a:r>
              <a:rPr lang="en-US" sz="2000" dirty="0" err="1"/>
              <a:t>val_ds</a:t>
            </a:r>
            <a:r>
              <a:rPr lang="en-US" sz="2000" dirty="0"/>
              <a:t> = </a:t>
            </a:r>
            <a:r>
              <a:rPr lang="en-US" sz="2000" dirty="0" err="1"/>
              <a:t>keras.utils.text_dataset_from_directory</a:t>
            </a:r>
            <a:r>
              <a:rPr lang="en-US" sz="2000" dirty="0"/>
              <a:t>(“</a:t>
            </a:r>
            <a:r>
              <a:rPr lang="en-US" sz="2000" dirty="0" err="1"/>
              <a:t>aclImdb</a:t>
            </a:r>
            <a:r>
              <a:rPr lang="en-US" sz="2000" dirty="0"/>
              <a:t>/</a:t>
            </a:r>
            <a:r>
              <a:rPr lang="en-US" sz="2000" dirty="0" err="1"/>
              <a:t>val</a:t>
            </a:r>
            <a:r>
              <a:rPr lang="en-US" sz="2000" dirty="0"/>
              <a:t>", </a:t>
            </a:r>
            <a:r>
              <a:rPr lang="en-US" sz="2000" dirty="0" err="1"/>
              <a:t>batch_size</a:t>
            </a:r>
            <a:r>
              <a:rPr lang="en-US" sz="2000" dirty="0"/>
              <a:t>=32)</a:t>
            </a:r>
          </a:p>
          <a:p>
            <a:pPr marL="0" indent="0">
              <a:buNone/>
            </a:pPr>
            <a:r>
              <a:rPr lang="en-US" sz="2000" dirty="0" err="1"/>
              <a:t>test_ds</a:t>
            </a:r>
            <a:r>
              <a:rPr lang="en-US" sz="2000" dirty="0"/>
              <a:t> = </a:t>
            </a:r>
            <a:r>
              <a:rPr lang="en-US" sz="2000" dirty="0" err="1"/>
              <a:t>keras.utils.text_dataset_from_directory</a:t>
            </a:r>
            <a:r>
              <a:rPr lang="en-US" sz="2000" dirty="0"/>
              <a:t>(“</a:t>
            </a:r>
            <a:r>
              <a:rPr lang="en-US" sz="2000" dirty="0" err="1"/>
              <a:t>aclImdb</a:t>
            </a:r>
            <a:r>
              <a:rPr lang="en-US" sz="2000" dirty="0"/>
              <a:t>/test", </a:t>
            </a:r>
            <a:r>
              <a:rPr lang="en-US" sz="2000" dirty="0" err="1"/>
              <a:t>batch_size</a:t>
            </a:r>
            <a:r>
              <a:rPr lang="en-US" sz="2000" dirty="0"/>
              <a:t>=32)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text_vectorization</a:t>
            </a:r>
            <a:r>
              <a:rPr lang="en-US" sz="2000" dirty="0"/>
              <a:t> = </a:t>
            </a:r>
            <a:r>
              <a:rPr lang="en-US" sz="2000" dirty="0" err="1"/>
              <a:t>TextVectorization</a:t>
            </a:r>
            <a:r>
              <a:rPr lang="en-US" sz="2000" dirty="0"/>
              <a:t>(</a:t>
            </a:r>
            <a:r>
              <a:rPr lang="en-US" sz="2000" dirty="0" err="1"/>
              <a:t>max_tokens</a:t>
            </a:r>
            <a:r>
              <a:rPr lang="en-US" sz="2000" dirty="0"/>
              <a:t>=20000, </a:t>
            </a:r>
            <a:r>
              <a:rPr lang="en-US" sz="2000" dirty="0" err="1"/>
              <a:t>output_mode</a:t>
            </a:r>
            <a:r>
              <a:rPr lang="en-US" sz="2000" dirty="0"/>
              <a:t>="</a:t>
            </a:r>
            <a:r>
              <a:rPr lang="en-US" sz="2000" dirty="0" err="1"/>
              <a:t>int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text_only_train_ds</a:t>
            </a:r>
            <a:r>
              <a:rPr lang="en-US" sz="2000" dirty="0"/>
              <a:t> = </a:t>
            </a:r>
            <a:r>
              <a:rPr lang="en-US" sz="2000" dirty="0" err="1"/>
              <a:t>train_ds.map</a:t>
            </a:r>
            <a:r>
              <a:rPr lang="en-US" sz="2000" dirty="0"/>
              <a:t>(lambda x, y: x)</a:t>
            </a:r>
          </a:p>
          <a:p>
            <a:pPr marL="0" indent="0">
              <a:buNone/>
            </a:pPr>
            <a:r>
              <a:rPr lang="en-US" sz="2000" dirty="0" err="1"/>
              <a:t>text_vectorization.adapt</a:t>
            </a:r>
            <a:r>
              <a:rPr lang="en-US" sz="2000" dirty="0"/>
              <a:t>(</a:t>
            </a:r>
            <a:r>
              <a:rPr lang="en-US" sz="2000" dirty="0" err="1"/>
              <a:t>text_only_train_ds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int_train_ds</a:t>
            </a:r>
            <a:r>
              <a:rPr lang="en-US" sz="2000" dirty="0"/>
              <a:t> = </a:t>
            </a:r>
            <a:r>
              <a:rPr lang="en-US" sz="2000" dirty="0" err="1"/>
              <a:t>train_ds.map</a:t>
            </a:r>
            <a:r>
              <a:rPr lang="en-US" sz="2000" dirty="0"/>
              <a:t>(lambda x, y: (</a:t>
            </a:r>
            <a:r>
              <a:rPr lang="en-US" sz="2000" dirty="0" err="1"/>
              <a:t>text_vectorization</a:t>
            </a:r>
            <a:r>
              <a:rPr lang="en-US" sz="2000" dirty="0"/>
              <a:t>(x), y))</a:t>
            </a:r>
          </a:p>
          <a:p>
            <a:pPr marL="0" indent="0">
              <a:buNone/>
            </a:pPr>
            <a:r>
              <a:rPr lang="en-US" sz="2000" dirty="0" err="1"/>
              <a:t>int_val_ds</a:t>
            </a:r>
            <a:r>
              <a:rPr lang="en-US" sz="2000" dirty="0"/>
              <a:t> = </a:t>
            </a:r>
            <a:r>
              <a:rPr lang="en-US" sz="2000" dirty="0" err="1"/>
              <a:t>val_ds.map</a:t>
            </a:r>
            <a:r>
              <a:rPr lang="en-US" sz="2000" dirty="0"/>
              <a:t>(lambda x, y: (</a:t>
            </a:r>
            <a:r>
              <a:rPr lang="en-US" sz="2000" dirty="0" err="1"/>
              <a:t>text_vectorization</a:t>
            </a:r>
            <a:r>
              <a:rPr lang="en-US" sz="2000" dirty="0"/>
              <a:t>(x), y))</a:t>
            </a:r>
          </a:p>
          <a:p>
            <a:pPr marL="0" indent="0">
              <a:buNone/>
            </a:pPr>
            <a:r>
              <a:rPr lang="en-US" sz="2000" dirty="0" err="1"/>
              <a:t>int_test_ds</a:t>
            </a:r>
            <a:r>
              <a:rPr lang="en-US" sz="2000" dirty="0"/>
              <a:t> = </a:t>
            </a:r>
            <a:r>
              <a:rPr lang="en-US" sz="2000" dirty="0" err="1"/>
              <a:t>test_ds.map</a:t>
            </a:r>
            <a:r>
              <a:rPr lang="en-US" sz="2000" dirty="0"/>
              <a:t>(lambda x, y: (</a:t>
            </a:r>
            <a:r>
              <a:rPr lang="en-US" sz="2000" dirty="0" err="1"/>
              <a:t>text_vectorization</a:t>
            </a:r>
            <a:r>
              <a:rPr lang="en-US" sz="2000" dirty="0"/>
              <a:t>(x), y))</a:t>
            </a:r>
          </a:p>
          <a:p>
            <a:pPr marL="0" indent="0">
              <a:buNone/>
            </a:pPr>
            <a:endParaRPr lang="en-US" sz="1200" dirty="0">
              <a:solidFill>
                <a:srgbClr val="FF0000"/>
              </a:solidFill>
            </a:endParaRPr>
          </a:p>
          <a:p>
            <a:r>
              <a:rPr lang="en-US" sz="2400" dirty="0"/>
              <a:t>This code maps each document into a sequence of integers.</a:t>
            </a:r>
          </a:p>
          <a:p>
            <a:r>
              <a:rPr lang="en-US" sz="2400" dirty="0"/>
              <a:t>We have used every part of this code before, but not all together.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797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Integers to One-Hot 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text_vectorization</a:t>
            </a:r>
            <a:r>
              <a:rPr lang="en-US" sz="2000" dirty="0"/>
              <a:t> = </a:t>
            </a:r>
            <a:r>
              <a:rPr lang="en-US" sz="2000" dirty="0" err="1"/>
              <a:t>TextVectorization</a:t>
            </a:r>
            <a:r>
              <a:rPr lang="en-US" sz="2000" dirty="0"/>
              <a:t>(</a:t>
            </a:r>
            <a:r>
              <a:rPr lang="en-US" sz="2000" dirty="0" err="1"/>
              <a:t>max_tokens</a:t>
            </a:r>
            <a:r>
              <a:rPr lang="en-US" sz="2000" dirty="0"/>
              <a:t>=20000, </a:t>
            </a:r>
            <a:r>
              <a:rPr lang="en-US" sz="2000" dirty="0" err="1"/>
              <a:t>output_mode</a:t>
            </a:r>
            <a:r>
              <a:rPr lang="en-US" sz="2000" dirty="0"/>
              <a:t>="</a:t>
            </a:r>
            <a:r>
              <a:rPr lang="en-US" sz="2000" dirty="0" err="1"/>
              <a:t>int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text_only_train_ds</a:t>
            </a:r>
            <a:r>
              <a:rPr lang="en-US" sz="2000" dirty="0"/>
              <a:t> = </a:t>
            </a:r>
            <a:r>
              <a:rPr lang="en-US" sz="2000" dirty="0" err="1"/>
              <a:t>train_ds.map</a:t>
            </a:r>
            <a:r>
              <a:rPr lang="en-US" sz="2000" dirty="0"/>
              <a:t>(lambda x, y: x)</a:t>
            </a:r>
          </a:p>
          <a:p>
            <a:pPr marL="0" indent="0">
              <a:buNone/>
            </a:pPr>
            <a:r>
              <a:rPr lang="en-US" sz="2000" dirty="0" err="1"/>
              <a:t>text_vectorization.adapt</a:t>
            </a:r>
            <a:r>
              <a:rPr lang="en-US" sz="2000" dirty="0"/>
              <a:t>(</a:t>
            </a:r>
            <a:r>
              <a:rPr lang="en-US" sz="2000" dirty="0" err="1"/>
              <a:t>text_only_train_ds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int_train_ds</a:t>
            </a:r>
            <a:r>
              <a:rPr lang="en-US" sz="2000" dirty="0"/>
              <a:t> = </a:t>
            </a:r>
            <a:r>
              <a:rPr lang="en-US" sz="2000" dirty="0" err="1"/>
              <a:t>train_ds.map</a:t>
            </a:r>
            <a:r>
              <a:rPr lang="en-US" sz="2000" dirty="0"/>
              <a:t>(lambda x, y: (</a:t>
            </a:r>
            <a:r>
              <a:rPr lang="en-US" sz="2000" dirty="0" err="1"/>
              <a:t>text_vectorization</a:t>
            </a:r>
            <a:r>
              <a:rPr lang="en-US" sz="2000" dirty="0"/>
              <a:t>(x), y))</a:t>
            </a:r>
          </a:p>
          <a:p>
            <a:pPr marL="0" indent="0">
              <a:buNone/>
            </a:pPr>
            <a:r>
              <a:rPr lang="en-US" sz="2000" dirty="0" err="1"/>
              <a:t>int_val_ds</a:t>
            </a:r>
            <a:r>
              <a:rPr lang="en-US" sz="2000" dirty="0"/>
              <a:t> = </a:t>
            </a:r>
            <a:r>
              <a:rPr lang="en-US" sz="2000" dirty="0" err="1"/>
              <a:t>val_ds.map</a:t>
            </a:r>
            <a:r>
              <a:rPr lang="en-US" sz="2000" dirty="0"/>
              <a:t>(lambda x, y: (</a:t>
            </a:r>
            <a:r>
              <a:rPr lang="en-US" sz="2000" dirty="0" err="1"/>
              <a:t>text_vectorization</a:t>
            </a:r>
            <a:r>
              <a:rPr lang="en-US" sz="2000" dirty="0"/>
              <a:t>(x), y))</a:t>
            </a:r>
          </a:p>
          <a:p>
            <a:pPr marL="0" indent="0">
              <a:buNone/>
            </a:pPr>
            <a:r>
              <a:rPr lang="en-US" sz="2000" dirty="0" err="1"/>
              <a:t>int_test_ds</a:t>
            </a:r>
            <a:r>
              <a:rPr lang="en-US" sz="2000" dirty="0"/>
              <a:t> = </a:t>
            </a:r>
            <a:r>
              <a:rPr lang="en-US" sz="2000" dirty="0" err="1"/>
              <a:t>test_ds.map</a:t>
            </a:r>
            <a:r>
              <a:rPr lang="en-US" sz="2000" dirty="0"/>
              <a:t>(lambda x, y: (</a:t>
            </a:r>
            <a:r>
              <a:rPr lang="en-US" sz="2000" dirty="0" err="1"/>
              <a:t>text_vectorization</a:t>
            </a:r>
            <a:r>
              <a:rPr lang="en-US" sz="2000" dirty="0"/>
              <a:t>(x), y))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Our preprocessing code converts each document into a sequence of integers.</a:t>
            </a:r>
          </a:p>
          <a:p>
            <a:r>
              <a:rPr lang="en-US" sz="2400" dirty="0"/>
              <a:t>As we have discussed several times before, eventually we want to map each integer to a one-hot vector.</a:t>
            </a:r>
          </a:p>
          <a:p>
            <a:r>
              <a:rPr lang="en-US" sz="2400" dirty="0"/>
              <a:t>Why don’t we do that as part of preprocessing?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270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Preprocessing Text for an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876800"/>
          </a:xfrm>
        </p:spPr>
        <p:txBody>
          <a:bodyPr/>
          <a:lstStyle/>
          <a:p>
            <a:r>
              <a:rPr lang="en-US" sz="2400" dirty="0"/>
              <a:t>If we map each document to a sequence of one-hot vectors, and we store the results, we hit a problem: memory.</a:t>
            </a:r>
          </a:p>
          <a:p>
            <a:r>
              <a:rPr lang="en-US" sz="2400" dirty="0"/>
              <a:t>We have:</a:t>
            </a:r>
          </a:p>
          <a:p>
            <a:pPr lvl="1"/>
            <a:r>
              <a:rPr lang="en-US" sz="2000" dirty="0"/>
              <a:t>50,000 documents (20,000 training, 5,000 validation, 25,000 test).</a:t>
            </a:r>
          </a:p>
          <a:p>
            <a:pPr lvl="1"/>
            <a:r>
              <a:rPr lang="en-US" sz="2000" dirty="0"/>
              <a:t>230 words per document on average.</a:t>
            </a:r>
          </a:p>
          <a:p>
            <a:pPr lvl="1"/>
            <a:r>
              <a:rPr lang="en-US" sz="2000" dirty="0"/>
              <a:t>20,000 dimensions per one-hot vector (since we have set our vocabulary to be 20,000 tokens).</a:t>
            </a:r>
          </a:p>
          <a:p>
            <a:r>
              <a:rPr lang="en-US" sz="2400" dirty="0"/>
              <a:t>The resulting one-hot vectors consist of 230 billion ones and zeros.</a:t>
            </a:r>
          </a:p>
          <a:p>
            <a:r>
              <a:rPr lang="en-US" sz="2400" dirty="0"/>
              <a:t>Even if we save them as bits, it requires about 28 gigabytes.</a:t>
            </a:r>
          </a:p>
          <a:p>
            <a:r>
              <a:rPr lang="en-US" sz="2400" dirty="0"/>
              <a:t>This may or may not fit in a modern computer’s main memory.</a:t>
            </a:r>
          </a:p>
          <a:p>
            <a:r>
              <a:rPr lang="en-US" sz="2400" dirty="0"/>
              <a:t>A choice that reduces memory requirements dramatically is to:</a:t>
            </a:r>
          </a:p>
          <a:p>
            <a:pPr lvl="1"/>
            <a:r>
              <a:rPr lang="en-US" sz="2000" dirty="0"/>
              <a:t>Preprocess the documents to sequences of integers (&lt;50MB needed).</a:t>
            </a:r>
          </a:p>
          <a:p>
            <a:pPr lvl="1"/>
            <a:r>
              <a:rPr lang="en-US" sz="2000" dirty="0"/>
              <a:t>Convert each document to a one-hot vector on the fly as needed.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811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RNN Model for Our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3429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inputs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="int64")</a:t>
            </a:r>
          </a:p>
          <a:p>
            <a:pPr marL="0" indent="0">
              <a:buNone/>
            </a:pPr>
            <a:r>
              <a:rPr lang="en-US" sz="2000" dirty="0" err="1"/>
              <a:t>oh_vec</a:t>
            </a:r>
            <a:r>
              <a:rPr lang="en-US" sz="2000" dirty="0"/>
              <a:t> = </a:t>
            </a:r>
            <a:r>
              <a:rPr lang="en-US" sz="2000" dirty="0" err="1"/>
              <a:t>tf.one_hot</a:t>
            </a:r>
            <a:r>
              <a:rPr lang="en-US" sz="2000" dirty="0"/>
              <a:t>(inputs, depth=</a:t>
            </a:r>
            <a:r>
              <a:rPr lang="en-US" sz="2000" dirty="0" err="1"/>
              <a:t>max_tokens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layers.Bidirectional</a:t>
            </a:r>
            <a:r>
              <a:rPr lang="en-US" sz="2000" dirty="0"/>
              <a:t>(</a:t>
            </a:r>
            <a:r>
              <a:rPr lang="en-US" sz="2000" dirty="0" err="1"/>
              <a:t>layers.LSTM</a:t>
            </a:r>
            <a:r>
              <a:rPr lang="en-US" sz="2000" dirty="0"/>
              <a:t>(32))(</a:t>
            </a:r>
            <a:r>
              <a:rPr lang="en-US" sz="2000" dirty="0" err="1"/>
              <a:t>oh_vec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x2 = </a:t>
            </a:r>
            <a:r>
              <a:rPr lang="en-US" sz="2000" dirty="0" err="1"/>
              <a:t>layers.Dropout</a:t>
            </a:r>
            <a:r>
              <a:rPr lang="en-US" sz="2000" dirty="0"/>
              <a:t>(0.5)(x1)</a:t>
            </a:r>
          </a:p>
          <a:p>
            <a:pPr marL="0" indent="0">
              <a:buNone/>
            </a:pPr>
            <a:r>
              <a:rPr lang="en-US" sz="2000" dirty="0"/>
              <a:t>outputs = </a:t>
            </a:r>
            <a:r>
              <a:rPr lang="en-US" sz="2000" dirty="0" err="1"/>
              <a:t>layers.Dense</a:t>
            </a:r>
            <a:r>
              <a:rPr lang="en-US" sz="2000" dirty="0"/>
              <a:t>(1, activation="sigmoid")(x2)</a:t>
            </a:r>
          </a:p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keras.Model</a:t>
            </a:r>
            <a:r>
              <a:rPr lang="en-US" sz="2000" dirty="0"/>
              <a:t>(inputs, outputs)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code creates an RNN model, using the </a:t>
            </a:r>
            <a:r>
              <a:rPr lang="en-US" sz="2400" b="1" u="sng" dirty="0"/>
              <a:t>Functional API</a:t>
            </a:r>
            <a:r>
              <a:rPr lang="en-US" sz="2400" dirty="0"/>
              <a:t>. </a:t>
            </a:r>
          </a:p>
          <a:p>
            <a:r>
              <a:rPr lang="en-US" sz="2400" dirty="0"/>
              <a:t>See slides on the Functional API for reference.</a:t>
            </a:r>
          </a:p>
          <a:p>
            <a:r>
              <a:rPr lang="en-US" sz="2400" dirty="0"/>
              <a:t>The main steps of the model are shown below.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8600" y="5649851"/>
            <a:ext cx="8522641" cy="1082676"/>
            <a:chOff x="228600" y="5649851"/>
            <a:chExt cx="8522641" cy="1082676"/>
          </a:xfrm>
        </p:grpSpPr>
        <p:sp>
          <p:nvSpPr>
            <p:cNvPr id="9" name="Rectangle 8"/>
            <p:cNvSpPr/>
            <p:nvPr/>
          </p:nvSpPr>
          <p:spPr>
            <a:xfrm>
              <a:off x="6019800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705600" y="5649852"/>
              <a:ext cx="983615" cy="10826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7" name="Straight Arrow Connector 6"/>
            <p:cNvCxnSpPr>
              <a:stCxn id="8" idx="3"/>
              <a:endCxn id="6" idx="1"/>
            </p:cNvCxnSpPr>
            <p:nvPr/>
          </p:nvCxnSpPr>
          <p:spPr>
            <a:xfrm>
              <a:off x="5806556" y="6191189"/>
              <a:ext cx="899044" cy="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4267200" y="5649851"/>
              <a:ext cx="1539356" cy="108267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Bidirectional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LSTM + dropout</a:t>
              </a:r>
            </a:p>
          </p:txBody>
        </p:sp>
        <p:cxnSp>
          <p:nvCxnSpPr>
            <p:cNvPr id="10" name="Straight Arrow Connector 9"/>
            <p:cNvCxnSpPr>
              <a:stCxn id="6" idx="3"/>
            </p:cNvCxnSpPr>
            <p:nvPr/>
          </p:nvCxnSpPr>
          <p:spPr>
            <a:xfrm>
              <a:off x="7689215" y="6191190"/>
              <a:ext cx="106202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7750059" y="5791080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>
              <a:stCxn id="14" idx="3"/>
              <a:endCxn id="15" idx="1"/>
            </p:cNvCxnSpPr>
            <p:nvPr/>
          </p:nvCxnSpPr>
          <p:spPr>
            <a:xfrm>
              <a:off x="1054387" y="6191190"/>
              <a:ext cx="9906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5" idx="3"/>
              <a:endCxn id="8" idx="1"/>
            </p:cNvCxnSpPr>
            <p:nvPr/>
          </p:nvCxnSpPr>
          <p:spPr>
            <a:xfrm flipV="1">
              <a:off x="3124200" y="6191189"/>
              <a:ext cx="1143000" cy="1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28600" y="5772090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44987" y="5772090"/>
              <a:ext cx="1079213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one_hot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06420" y="5791080"/>
              <a:ext cx="93237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>
                  <a:solidFill>
                    <a:prstClr val="black"/>
                  </a:solidFill>
                </a:rPr>
                <a:t>oh_vec</a:t>
              </a:r>
              <a:endParaRPr lang="en-US" sz="2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54387" y="5772090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72700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the Functional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inputs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="int64")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oh_vec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tf.one_hot</a:t>
            </a:r>
            <a:r>
              <a:rPr lang="en-US" sz="2000" dirty="0">
                <a:solidFill>
                  <a:srgbClr val="FF0000"/>
                </a:solidFill>
              </a:rPr>
              <a:t>(inputs, depth=</a:t>
            </a:r>
            <a:r>
              <a:rPr lang="en-US" sz="2000" dirty="0" err="1">
                <a:solidFill>
                  <a:srgbClr val="FF0000"/>
                </a:solidFill>
              </a:rPr>
              <a:t>max_tokens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layers.Bidirectional</a:t>
            </a:r>
            <a:r>
              <a:rPr lang="en-US" sz="2000" dirty="0"/>
              <a:t>(</a:t>
            </a:r>
            <a:r>
              <a:rPr lang="en-US" sz="2000" dirty="0" err="1"/>
              <a:t>layers.LSTM</a:t>
            </a:r>
            <a:r>
              <a:rPr lang="en-US" sz="2000" dirty="0"/>
              <a:t>(32))(</a:t>
            </a:r>
            <a:r>
              <a:rPr lang="en-US" sz="2000" dirty="0" err="1"/>
              <a:t>oh_vec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x2 = </a:t>
            </a:r>
            <a:r>
              <a:rPr lang="en-US" sz="2000" dirty="0" err="1"/>
              <a:t>layers.Dropout</a:t>
            </a:r>
            <a:r>
              <a:rPr lang="en-US" sz="2000" dirty="0"/>
              <a:t>(0.5)(x1)</a:t>
            </a:r>
          </a:p>
          <a:p>
            <a:pPr marL="0" indent="0">
              <a:buNone/>
            </a:pPr>
            <a:r>
              <a:rPr lang="en-US" sz="2000" dirty="0"/>
              <a:t>outputs = </a:t>
            </a:r>
            <a:r>
              <a:rPr lang="en-US" sz="2000" dirty="0" err="1"/>
              <a:t>layers.Dense</a:t>
            </a:r>
            <a:r>
              <a:rPr lang="en-US" sz="2000" dirty="0"/>
              <a:t>(1, activation="sigmoid")(x2)</a:t>
            </a:r>
          </a:p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keras.Model</a:t>
            </a:r>
            <a:r>
              <a:rPr lang="en-US" sz="2000" dirty="0"/>
              <a:t>(inputs, outputs)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In this model, we have these layers:</a:t>
            </a:r>
          </a:p>
          <a:p>
            <a:pPr lvl="1"/>
            <a:r>
              <a:rPr lang="en-US" sz="2000" dirty="0"/>
              <a:t>Input layer: outputs sequence of integers</a:t>
            </a:r>
          </a:p>
          <a:p>
            <a:pPr lvl="1"/>
            <a:r>
              <a:rPr lang="en-US" sz="2000" dirty="0"/>
              <a:t>A layer converting the input to a sequence of one-hot vectors.</a:t>
            </a:r>
          </a:p>
          <a:p>
            <a:pPr lvl="1"/>
            <a:r>
              <a:rPr lang="en-US" sz="2000" dirty="0"/>
              <a:t>A bidirectional LSTM layer.</a:t>
            </a:r>
          </a:p>
          <a:p>
            <a:pPr lvl="1"/>
            <a:r>
              <a:rPr lang="en-US" sz="2000" dirty="0"/>
              <a:t>A fully connected output layer, with a 50% dropout rate.</a:t>
            </a:r>
          </a:p>
          <a:p>
            <a:r>
              <a:rPr lang="en-US" sz="2400" dirty="0"/>
              <a:t>Why not use the </a:t>
            </a:r>
            <a:r>
              <a:rPr lang="en-US" sz="2400" b="1" dirty="0"/>
              <a:t>Sequential()</a:t>
            </a:r>
            <a:r>
              <a:rPr lang="en-US" sz="2400" dirty="0"/>
              <a:t> method to create this model?</a:t>
            </a:r>
          </a:p>
          <a:p>
            <a:pPr lvl="1"/>
            <a:r>
              <a:rPr lang="en-US" sz="2000" dirty="0"/>
              <a:t>Because there is no predefined </a:t>
            </a:r>
            <a:r>
              <a:rPr lang="en-US" sz="2000" dirty="0" err="1"/>
              <a:t>Keras</a:t>
            </a:r>
            <a:r>
              <a:rPr lang="en-US" sz="2000" dirty="0"/>
              <a:t> layer to produce one-hot vectors.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71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the Functional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inputs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="int64")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oh_vec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tf.one_hot</a:t>
            </a:r>
            <a:r>
              <a:rPr lang="en-US" sz="2000" dirty="0">
                <a:solidFill>
                  <a:srgbClr val="FF0000"/>
                </a:solidFill>
              </a:rPr>
              <a:t>(inputs, depth=</a:t>
            </a:r>
            <a:r>
              <a:rPr lang="en-US" sz="2000" dirty="0" err="1">
                <a:solidFill>
                  <a:srgbClr val="FF0000"/>
                </a:solidFill>
              </a:rPr>
              <a:t>max_tokens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layers.Bidirectional</a:t>
            </a:r>
            <a:r>
              <a:rPr lang="en-US" sz="2000" dirty="0"/>
              <a:t>(</a:t>
            </a:r>
            <a:r>
              <a:rPr lang="en-US" sz="2000" dirty="0" err="1"/>
              <a:t>layers.LSTM</a:t>
            </a:r>
            <a:r>
              <a:rPr lang="en-US" sz="2000" dirty="0"/>
              <a:t>(32))(</a:t>
            </a:r>
            <a:r>
              <a:rPr lang="en-US" sz="2000" dirty="0" err="1"/>
              <a:t>oh_vec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x2 = </a:t>
            </a:r>
            <a:r>
              <a:rPr lang="en-US" sz="2000" dirty="0" err="1"/>
              <a:t>layers.Dropout</a:t>
            </a:r>
            <a:r>
              <a:rPr lang="en-US" sz="2000" dirty="0"/>
              <a:t>(0.5)(x1)</a:t>
            </a:r>
          </a:p>
          <a:p>
            <a:pPr marL="0" indent="0">
              <a:buNone/>
            </a:pPr>
            <a:r>
              <a:rPr lang="en-US" sz="2000" dirty="0"/>
              <a:t>outputs = </a:t>
            </a:r>
            <a:r>
              <a:rPr lang="en-US" sz="2000" dirty="0" err="1"/>
              <a:t>layers.Dense</a:t>
            </a:r>
            <a:r>
              <a:rPr lang="en-US" sz="2000" dirty="0"/>
              <a:t>(1, activation="sigmoid")(x2)</a:t>
            </a:r>
          </a:p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keras.Model</a:t>
            </a:r>
            <a:r>
              <a:rPr lang="en-US" sz="2000" dirty="0"/>
              <a:t>(inputs, outputs)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With the Functional API, we can convert each input, which is a sequence of integers, to a sequence of one-hot vectors using the </a:t>
            </a:r>
            <a:r>
              <a:rPr lang="en-US" sz="2400" b="1" dirty="0" err="1"/>
              <a:t>tf.one_hot</a:t>
            </a:r>
            <a:r>
              <a:rPr lang="en-US" sz="2400" b="1" dirty="0"/>
              <a:t>()</a:t>
            </a:r>
            <a:r>
              <a:rPr lang="en-US" sz="2400" dirty="0"/>
              <a:t> method.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648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889944BB334799533CD849BA11EA" ma:contentTypeVersion="13" ma:contentTypeDescription="Create a new document." ma:contentTypeScope="" ma:versionID="f98ea0103e7521bf603d3d4b74d9017f">
  <xsd:schema xmlns:xsd="http://www.w3.org/2001/XMLSchema" xmlns:xs="http://www.w3.org/2001/XMLSchema" xmlns:p="http://schemas.microsoft.com/office/2006/metadata/properties" xmlns:ns3="10f37ff0-b97a-40d0-a943-a94b1e0ce6f2" xmlns:ns4="169f0bbc-c66a-4669-ba93-1a37129081a6" targetNamespace="http://schemas.microsoft.com/office/2006/metadata/properties" ma:root="true" ma:fieldsID="19670c01b5dc22d4ce3a7867501a5d1e" ns3:_="" ns4:_="">
    <xsd:import namespace="10f37ff0-b97a-40d0-a943-a94b1e0ce6f2"/>
    <xsd:import namespace="169f0bbc-c66a-4669-ba93-1a3712908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37ff0-b97a-40d0-a943-a94b1e0c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0bbc-c66a-4669-ba93-1a3712908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C29AB4-BBD1-47A6-B797-A5E4C9BB9F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5C4AE7-F87F-4424-B8DD-FCD225F4FB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37ff0-b97a-40d0-a943-a94b1e0ce6f2"/>
    <ds:schemaRef ds:uri="169f0bbc-c66a-4669-ba93-1a3712908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E5B7A5-AE0D-440D-8A7D-7039F6E1934A}">
  <ds:schemaRefs>
    <ds:schemaRef ds:uri="http://www.w3.org/XML/1998/namespace"/>
    <ds:schemaRef ds:uri="http://purl.org/dc/elements/1.1/"/>
    <ds:schemaRef ds:uri="http://schemas.microsoft.com/office/2006/documentManagement/types"/>
    <ds:schemaRef ds:uri="169f0bbc-c66a-4669-ba93-1a37129081a6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0f37ff0-b97a-40d0-a943-a94b1e0ce6f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11035</TotalTime>
  <Words>3163</Words>
  <Application>Microsoft Office PowerPoint</Application>
  <PresentationFormat>On-screen Show (4:3)</PresentationFormat>
  <Paragraphs>384</Paragraphs>
  <Slides>26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 Math</vt:lpstr>
      <vt:lpstr>Courier New</vt:lpstr>
      <vt:lpstr>Office Theme</vt:lpstr>
      <vt:lpstr>PowerPoint Presentation</vt:lpstr>
      <vt:lpstr>Learning Sequence-Based Features</vt:lpstr>
      <vt:lpstr>Preprocessing Text for an RNN</vt:lpstr>
      <vt:lpstr>Preprocessing Text for an RNN</vt:lpstr>
      <vt:lpstr>From Integers to One-Hot Vectors</vt:lpstr>
      <vt:lpstr>Preprocessing Text for an RNN</vt:lpstr>
      <vt:lpstr>An RNN Model for Our Dataset</vt:lpstr>
      <vt:lpstr>Why Use the Functional API</vt:lpstr>
      <vt:lpstr>Why Use the Functional API</vt:lpstr>
      <vt:lpstr>RNN with One-Hot Vectors: Results</vt:lpstr>
      <vt:lpstr>Representing Words as Vectors</vt:lpstr>
      <vt:lpstr>Representing Words as Vectors</vt:lpstr>
      <vt:lpstr>Word Embeddings</vt:lpstr>
      <vt:lpstr>Learning a Word Embedding</vt:lpstr>
      <vt:lpstr>Learning a Word Embedding</vt:lpstr>
      <vt:lpstr>Word Embeddings in Keras</vt:lpstr>
      <vt:lpstr>Word Embeddings in Keras</vt:lpstr>
      <vt:lpstr>Results for Movie Reviews</vt:lpstr>
      <vt:lpstr>Playing with Word Embeddings</vt:lpstr>
      <vt:lpstr>Playing with Word Embeddings</vt:lpstr>
      <vt:lpstr>Playing with Word Embeddings</vt:lpstr>
      <vt:lpstr>Using Pretrained Word Embeddings</vt:lpstr>
      <vt:lpstr>GloVe Embeddings</vt:lpstr>
      <vt:lpstr>Results with Glove Embeddings</vt:lpstr>
      <vt:lpstr>Comparing the Two Embeddings</vt:lpstr>
      <vt:lpstr>Comparing the Two Embeddings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Vassilis Athitsos</cp:lastModifiedBy>
  <cp:revision>988</cp:revision>
  <dcterms:created xsi:type="dcterms:W3CDTF">2006-08-16T00:00:00Z</dcterms:created>
  <dcterms:modified xsi:type="dcterms:W3CDTF">2025-01-11T01:34:54Z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0x01010080B5889944BB334799533CD849BA11EA</vt:lpwstr>
  </property>
</Properties>
</file>