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8"/>
  </p:notesMasterIdLst>
  <p:handoutMasterIdLst>
    <p:handoutMasterId r:id="rId119"/>
  </p:handoutMasterIdLst>
  <p:sldIdLst>
    <p:sldId id="256" r:id="rId5"/>
    <p:sldId id="368" r:id="rId6"/>
    <p:sldId id="369" r:id="rId7"/>
    <p:sldId id="371" r:id="rId8"/>
    <p:sldId id="372" r:id="rId9"/>
    <p:sldId id="373" r:id="rId10"/>
    <p:sldId id="374" r:id="rId11"/>
    <p:sldId id="375" r:id="rId12"/>
    <p:sldId id="376" r:id="rId13"/>
    <p:sldId id="377" r:id="rId14"/>
    <p:sldId id="378" r:id="rId15"/>
    <p:sldId id="379" r:id="rId16"/>
    <p:sldId id="382" r:id="rId17"/>
    <p:sldId id="383" r:id="rId18"/>
    <p:sldId id="380" r:id="rId19"/>
    <p:sldId id="384" r:id="rId20"/>
    <p:sldId id="385" r:id="rId21"/>
    <p:sldId id="386" r:id="rId22"/>
    <p:sldId id="388" r:id="rId23"/>
    <p:sldId id="387" r:id="rId24"/>
    <p:sldId id="389" r:id="rId25"/>
    <p:sldId id="390" r:id="rId26"/>
    <p:sldId id="391" r:id="rId27"/>
    <p:sldId id="392" r:id="rId28"/>
    <p:sldId id="393" r:id="rId29"/>
    <p:sldId id="395" r:id="rId30"/>
    <p:sldId id="394" r:id="rId31"/>
    <p:sldId id="396" r:id="rId32"/>
    <p:sldId id="397" r:id="rId33"/>
    <p:sldId id="398" r:id="rId34"/>
    <p:sldId id="399" r:id="rId35"/>
    <p:sldId id="400" r:id="rId36"/>
    <p:sldId id="401" r:id="rId37"/>
    <p:sldId id="403" r:id="rId38"/>
    <p:sldId id="402" r:id="rId39"/>
    <p:sldId id="404" r:id="rId40"/>
    <p:sldId id="405" r:id="rId41"/>
    <p:sldId id="406" r:id="rId42"/>
    <p:sldId id="407" r:id="rId43"/>
    <p:sldId id="408" r:id="rId44"/>
    <p:sldId id="409" r:id="rId45"/>
    <p:sldId id="410" r:id="rId46"/>
    <p:sldId id="411" r:id="rId47"/>
    <p:sldId id="412" r:id="rId48"/>
    <p:sldId id="413" r:id="rId49"/>
    <p:sldId id="414" r:id="rId50"/>
    <p:sldId id="415" r:id="rId51"/>
    <p:sldId id="416" r:id="rId52"/>
    <p:sldId id="417" r:id="rId53"/>
    <p:sldId id="418" r:id="rId54"/>
    <p:sldId id="419" r:id="rId55"/>
    <p:sldId id="420" r:id="rId56"/>
    <p:sldId id="421" r:id="rId57"/>
    <p:sldId id="422" r:id="rId58"/>
    <p:sldId id="424" r:id="rId59"/>
    <p:sldId id="423" r:id="rId60"/>
    <p:sldId id="425" r:id="rId61"/>
    <p:sldId id="426" r:id="rId62"/>
    <p:sldId id="427" r:id="rId63"/>
    <p:sldId id="428" r:id="rId64"/>
    <p:sldId id="429" r:id="rId65"/>
    <p:sldId id="430" r:id="rId66"/>
    <p:sldId id="431" r:id="rId67"/>
    <p:sldId id="432" r:id="rId68"/>
    <p:sldId id="434" r:id="rId69"/>
    <p:sldId id="435" r:id="rId70"/>
    <p:sldId id="433" r:id="rId71"/>
    <p:sldId id="437" r:id="rId72"/>
    <p:sldId id="436" r:id="rId73"/>
    <p:sldId id="439" r:id="rId74"/>
    <p:sldId id="440" r:id="rId75"/>
    <p:sldId id="441" r:id="rId76"/>
    <p:sldId id="442" r:id="rId77"/>
    <p:sldId id="443" r:id="rId78"/>
    <p:sldId id="444" r:id="rId79"/>
    <p:sldId id="446" r:id="rId80"/>
    <p:sldId id="445" r:id="rId81"/>
    <p:sldId id="447" r:id="rId82"/>
    <p:sldId id="448" r:id="rId83"/>
    <p:sldId id="449" r:id="rId84"/>
    <p:sldId id="450" r:id="rId85"/>
    <p:sldId id="451" r:id="rId86"/>
    <p:sldId id="452" r:id="rId87"/>
    <p:sldId id="477" r:id="rId88"/>
    <p:sldId id="476" r:id="rId89"/>
    <p:sldId id="453" r:id="rId90"/>
    <p:sldId id="454" r:id="rId91"/>
    <p:sldId id="455" r:id="rId92"/>
    <p:sldId id="456" r:id="rId93"/>
    <p:sldId id="457" r:id="rId94"/>
    <p:sldId id="458" r:id="rId95"/>
    <p:sldId id="459" r:id="rId96"/>
    <p:sldId id="460" r:id="rId97"/>
    <p:sldId id="461" r:id="rId98"/>
    <p:sldId id="462" r:id="rId99"/>
    <p:sldId id="463" r:id="rId100"/>
    <p:sldId id="464" r:id="rId101"/>
    <p:sldId id="465" r:id="rId102"/>
    <p:sldId id="478" r:id="rId103"/>
    <p:sldId id="479" r:id="rId104"/>
    <p:sldId id="480" r:id="rId105"/>
    <p:sldId id="481" r:id="rId106"/>
    <p:sldId id="482" r:id="rId107"/>
    <p:sldId id="483" r:id="rId108"/>
    <p:sldId id="466" r:id="rId109"/>
    <p:sldId id="467" r:id="rId110"/>
    <p:sldId id="468" r:id="rId111"/>
    <p:sldId id="469" r:id="rId112"/>
    <p:sldId id="470" r:id="rId113"/>
    <p:sldId id="473" r:id="rId114"/>
    <p:sldId id="475" r:id="rId115"/>
    <p:sldId id="472" r:id="rId116"/>
    <p:sldId id="471" r:id="rId1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FD0463-E0CE-43F0-996A-9C4B5899C411}" v="4" dt="2025-01-11T01:35:14.0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1" autoAdjust="0"/>
    <p:restoredTop sz="92284" autoAdjust="0"/>
  </p:normalViewPr>
  <p:slideViewPr>
    <p:cSldViewPr>
      <p:cViewPr varScale="1">
        <p:scale>
          <a:sx n="93" d="100"/>
          <a:sy n="93" d="100"/>
        </p:scale>
        <p:origin x="3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7332"/>
    </p:cViewPr>
  </p:sorterViewPr>
  <p:notesViewPr>
    <p:cSldViewPr>
      <p:cViewPr varScale="1">
        <p:scale>
          <a:sx n="87" d="100"/>
          <a:sy n="87" d="100"/>
        </p:scale>
        <p:origin x="-1254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117" Type="http://schemas.openxmlformats.org/officeDocument/2006/relationships/slide" Target="slides/slide113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12" Type="http://schemas.openxmlformats.org/officeDocument/2006/relationships/slide" Target="slides/slide108.xml"/><Relationship Id="rId16" Type="http://schemas.openxmlformats.org/officeDocument/2006/relationships/slide" Target="slides/slide12.xml"/><Relationship Id="rId107" Type="http://schemas.openxmlformats.org/officeDocument/2006/relationships/slide" Target="slides/slide103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123" Type="http://schemas.openxmlformats.org/officeDocument/2006/relationships/tableStyles" Target="tableStyles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113" Type="http://schemas.openxmlformats.org/officeDocument/2006/relationships/slide" Target="slides/slide109.xml"/><Relationship Id="rId118" Type="http://schemas.openxmlformats.org/officeDocument/2006/relationships/notesMaster" Target="notesMasters/notesMaster1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slide" Target="slides/slide104.xml"/><Relationship Id="rId124" Type="http://schemas.microsoft.com/office/2016/11/relationships/changesInfo" Target="changesInfos/changesInfo1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49" Type="http://schemas.openxmlformats.org/officeDocument/2006/relationships/slide" Target="slides/slide45.xml"/><Relationship Id="rId114" Type="http://schemas.openxmlformats.org/officeDocument/2006/relationships/slide" Target="slides/slide110.xml"/><Relationship Id="rId119" Type="http://schemas.openxmlformats.org/officeDocument/2006/relationships/handoutMaster" Target="handoutMasters/handoutMaster1.xml"/><Relationship Id="rId44" Type="http://schemas.openxmlformats.org/officeDocument/2006/relationships/slide" Target="slides/slide40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slide" Target="slides/slide10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120" Type="http://schemas.openxmlformats.org/officeDocument/2006/relationships/presProps" Target="presProps.xml"/><Relationship Id="rId125" Type="http://schemas.microsoft.com/office/2015/10/relationships/revisionInfo" Target="revisionInfo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openxmlformats.org/officeDocument/2006/relationships/slide" Target="slides/slide106.xml"/><Relationship Id="rId115" Type="http://schemas.openxmlformats.org/officeDocument/2006/relationships/slide" Target="slides/slide11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slide" Target="slides/slide10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121" Type="http://schemas.openxmlformats.org/officeDocument/2006/relationships/viewProps" Target="viewProps.xml"/><Relationship Id="rId3" Type="http://schemas.openxmlformats.org/officeDocument/2006/relationships/customXml" Target="../customXml/item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116" Type="http://schemas.openxmlformats.org/officeDocument/2006/relationships/slide" Target="slides/slide11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111" Type="http://schemas.openxmlformats.org/officeDocument/2006/relationships/slide" Target="slides/slide107.xml"/><Relationship Id="rId15" Type="http://schemas.openxmlformats.org/officeDocument/2006/relationships/slide" Target="slides/slide11.xml"/><Relationship Id="rId36" Type="http://schemas.openxmlformats.org/officeDocument/2006/relationships/slide" Target="slides/slide32.xml"/><Relationship Id="rId57" Type="http://schemas.openxmlformats.org/officeDocument/2006/relationships/slide" Target="slides/slide53.xml"/><Relationship Id="rId106" Type="http://schemas.openxmlformats.org/officeDocument/2006/relationships/slide" Target="slides/slide102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52" Type="http://schemas.openxmlformats.org/officeDocument/2006/relationships/slide" Target="slides/slide48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12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thitsos, Vassilis" userId="cac912e4-cfd7-44a5-98fd-59802aaf955c" providerId="ADAL" clId="{33505056-4E75-4441-9CB4-31F94D0D07B1}"/>
  </pc:docChgLst>
  <pc:docChgLst>
    <pc:chgData name="Vassilis Athitsos" userId="cac912e4-cfd7-44a5-98fd-59802aaf955c" providerId="ADAL" clId="{33505056-4E75-4441-9CB4-31F94D0D07B1}"/>
  </pc:docChgLst>
  <pc:docChgLst>
    <pc:chgData name="Vassilis Athitsos" userId="cac912e4-cfd7-44a5-98fd-59802aaf955c" providerId="ADAL" clId="{93FD0463-E0CE-43F0-996A-9C4B5899C411}"/>
    <pc:docChg chg="modSld">
      <pc:chgData name="Vassilis Athitsos" userId="cac912e4-cfd7-44a5-98fd-59802aaf955c" providerId="ADAL" clId="{93FD0463-E0CE-43F0-996A-9C4B5899C411}" dt="2025-01-11T01:35:14.030" v="3" actId="20577"/>
      <pc:docMkLst>
        <pc:docMk/>
      </pc:docMkLst>
      <pc:sldChg chg="modSp">
        <pc:chgData name="Vassilis Athitsos" userId="cac912e4-cfd7-44a5-98fd-59802aaf955c" providerId="ADAL" clId="{93FD0463-E0CE-43F0-996A-9C4B5899C411}" dt="2025-01-11T01:35:14.030" v="3" actId="20577"/>
        <pc:sldMkLst>
          <pc:docMk/>
          <pc:sldMk cId="3255105699" sldId="256"/>
        </pc:sldMkLst>
        <pc:spChg chg="mod">
          <ac:chgData name="Vassilis Athitsos" userId="cac912e4-cfd7-44a5-98fd-59802aaf955c" providerId="ADAL" clId="{93FD0463-E0CE-43F0-996A-9C4B5899C411}" dt="2025-01-11T01:35:14.030" v="3" actId="20577"/>
          <ac:spMkLst>
            <pc:docMk/>
            <pc:sldMk cId="3255105699" sldId="256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8421C-8D12-40DA-9A7B-265D7490C88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CA3C7-F538-4CDD-A942-504D0B9CC4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23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BB22C-122D-4EE2-9812-B1AA4CFA3383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95B3F-8216-487B-AC35-BDA8990236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1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10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24578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732673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696557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6197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08686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08690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21250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72596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107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33360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05819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109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419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3592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77475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658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8259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713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0156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763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080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2139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626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764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698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717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728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089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249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521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8731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093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1095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2003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9653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5357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80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118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038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30546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2175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0210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0882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3285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0750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465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4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1212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14868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7064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26245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7455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94181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485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5993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18456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2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04220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2107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3509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03729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2715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0078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94118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8183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95939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5295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52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69554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084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7081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0938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2545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9012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10741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8473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26718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87322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286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0302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3323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53034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1207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23600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66034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8479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6825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8922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1571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3151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48892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230278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29525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10464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020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54659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63974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85103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393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52129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997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81309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6884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825076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61929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21470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33508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48303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970694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128473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26728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71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714B-E11A-4793-9D4B-C7DA0B002A2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6908-18CF-4D46-A568-031B411BADDC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A0BF-8AB8-438E-8F5F-3BC988050D5C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D551-D1C9-475F-8F97-B5E238F846D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A71D-2E90-4908-919F-619FDB1089C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4358A-EF12-449E-95F9-53ECB702F323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BF9DE-364F-4108-BF86-9295B2495FBB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91E9-5B6C-4491-8FE2-FE8BB8D7CBC7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432F4-B520-430E-BC9F-5620D1D82898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1798-164E-4412-9238-A87AFC6688E7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B5C6D-AA2A-4233-A83B-6410688265D8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F1508-6116-47D0-9391-D505EF128AA1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981200"/>
            <a:ext cx="68580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Sequence-to-Sequence Translation Using Recurrent Neural Networks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956310" y="4191000"/>
            <a:ext cx="514884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</a:rPr>
              <a:t>CSE 4311 </a:t>
            </a:r>
            <a:r>
              <a:rPr lang="en-US" sz="2000" dirty="0">
                <a:latin typeface="+mn-lt"/>
              </a:rPr>
              <a:t>– Neural Networks and Deep Learning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Vassilis Athitsos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Computer Science and Engineering Department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University of Texas at Arlington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05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Approach: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703685"/>
          </a:xfrm>
        </p:spPr>
        <p:txBody>
          <a:bodyPr/>
          <a:lstStyle/>
          <a:p>
            <a:r>
              <a:rPr lang="en-US" sz="2400" dirty="0"/>
              <a:t>So, why is this type of model a bad idea?</a:t>
            </a:r>
          </a:p>
          <a:p>
            <a:r>
              <a:rPr lang="en-US" sz="2400" dirty="0"/>
              <a:t>One problem: how much of the input sentence has the model seen when it outputs the first word?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3606" y="6294172"/>
            <a:ext cx="773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white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308415" y="6305490"/>
            <a:ext cx="8178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house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5834888"/>
            <a:ext cx="145110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1971775" y="5834888"/>
            <a:ext cx="144923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294017" y="4899800"/>
            <a:ext cx="116862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107703" y="4899800"/>
            <a:ext cx="117738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cxnSp>
        <p:nvCxnSpPr>
          <p:cNvPr id="44" name="Straight Arrow Connector 43"/>
          <p:cNvCxnSpPr>
            <a:stCxn id="41" idx="0"/>
            <a:endCxn id="55" idx="2"/>
          </p:cNvCxnSpPr>
          <p:nvPr/>
        </p:nvCxnSpPr>
        <p:spPr>
          <a:xfrm flipH="1" flipV="1">
            <a:off x="875783" y="4419600"/>
            <a:ext cx="254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2" idx="0"/>
            <a:endCxn id="41" idx="2"/>
          </p:cNvCxnSpPr>
          <p:nvPr/>
        </p:nvCxnSpPr>
        <p:spPr>
          <a:xfrm flipV="1">
            <a:off x="877951" y="5299910"/>
            <a:ext cx="379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3" idx="0"/>
            <a:endCxn id="42" idx="2"/>
          </p:cNvCxnSpPr>
          <p:nvPr/>
        </p:nvCxnSpPr>
        <p:spPr>
          <a:xfrm flipV="1">
            <a:off x="2696394" y="5299910"/>
            <a:ext cx="0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endCxn id="42" idx="1"/>
          </p:cNvCxnSpPr>
          <p:nvPr/>
        </p:nvCxnSpPr>
        <p:spPr>
          <a:xfrm>
            <a:off x="886318" y="4745822"/>
            <a:ext cx="1221385" cy="354033"/>
          </a:xfrm>
          <a:prstGeom prst="bentConnector3">
            <a:avLst>
              <a:gd name="adj1" fmla="val 7139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2" idx="0"/>
            <a:endCxn id="56" idx="2"/>
          </p:cNvCxnSpPr>
          <p:nvPr/>
        </p:nvCxnSpPr>
        <p:spPr>
          <a:xfrm flipH="1" flipV="1">
            <a:off x="2696052" y="4419600"/>
            <a:ext cx="342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56080" y="3200060"/>
            <a:ext cx="639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casa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262536" y="3200400"/>
            <a:ext cx="867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blanca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52400" y="4019490"/>
            <a:ext cx="14467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71091" y="4019490"/>
            <a:ext cx="144992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58" name="Straight Arrow Connector 57"/>
          <p:cNvCxnSpPr>
            <a:stCxn id="55" idx="0"/>
            <a:endCxn id="52" idx="2"/>
          </p:cNvCxnSpPr>
          <p:nvPr/>
        </p:nvCxnSpPr>
        <p:spPr>
          <a:xfrm flipV="1">
            <a:off x="875783" y="3600170"/>
            <a:ext cx="0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6" idx="0"/>
            <a:endCxn id="53" idx="2"/>
          </p:cNvCxnSpPr>
          <p:nvPr/>
        </p:nvCxnSpPr>
        <p:spPr>
          <a:xfrm flipV="1">
            <a:off x="2696052" y="3600510"/>
            <a:ext cx="0" cy="4189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7437084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sampled_token_index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np.argmax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next_token</a:t>
            </a:r>
            <a:r>
              <a:rPr lang="en-US" sz="2000" dirty="0">
                <a:solidFill>
                  <a:srgbClr val="FF0000"/>
                </a:solidFill>
              </a:rPr>
              <a:t>[0,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1055" y="5334000"/>
            <a:ext cx="4648200" cy="101566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First dimension: index of test object within the batch (here we only have one test object, so its index is 0).</a:t>
            </a:r>
          </a:p>
        </p:txBody>
      </p:sp>
    </p:spTree>
    <p:extLst>
      <p:ext uri="{BB962C8B-B14F-4D97-AF65-F5344CB8AC3E}">
        <p14:creationId xmlns:p14="http://schemas.microsoft.com/office/powerpoint/2010/main" val="121008463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sampled_token_index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np.argmax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next_token</a:t>
            </a:r>
            <a:r>
              <a:rPr lang="en-US" sz="2000" dirty="0">
                <a:solidFill>
                  <a:srgbClr val="FF0000"/>
                </a:solidFill>
              </a:rPr>
              <a:t>[0,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1055" y="5153561"/>
            <a:ext cx="4648200" cy="1631216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Second dimension: index of time step. Remember that the decoder RNN produces an output at each time step.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We only want the last output, which is at position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8010206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sampled_token_index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np.argmax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next_token</a:t>
            </a:r>
            <a:r>
              <a:rPr lang="en-US" sz="2000" dirty="0">
                <a:solidFill>
                  <a:srgbClr val="FF0000"/>
                </a:solidFill>
              </a:rPr>
              <a:t>[0,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1054" y="5153561"/>
            <a:ext cx="4808145" cy="1631216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For example, if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 = 0: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The decoded sentence is “[start]”, it has length 1.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The decoder processes a single time step, we get the output  of that.</a:t>
            </a:r>
          </a:p>
        </p:txBody>
      </p:sp>
    </p:spTree>
    <p:extLst>
      <p:ext uri="{BB962C8B-B14F-4D97-AF65-F5344CB8AC3E}">
        <p14:creationId xmlns:p14="http://schemas.microsoft.com/office/powerpoint/2010/main" val="4155370167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sampled_token_index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np.argmax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next_token</a:t>
            </a:r>
            <a:r>
              <a:rPr lang="en-US" sz="2000" dirty="0">
                <a:solidFill>
                  <a:srgbClr val="FF0000"/>
                </a:solidFill>
              </a:rPr>
              <a:t>[0,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1054" y="5153561"/>
            <a:ext cx="4808145" cy="1631216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For example, if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 = 1: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The decoded sentence is “[start] 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it has length 2.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The decoder processes two time steps, we get the last output.</a:t>
            </a:r>
          </a:p>
        </p:txBody>
      </p:sp>
    </p:spTree>
    <p:extLst>
      <p:ext uri="{BB962C8B-B14F-4D97-AF65-F5344CB8AC3E}">
        <p14:creationId xmlns:p14="http://schemas.microsoft.com/office/powerpoint/2010/main" val="147478597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sampled_token_index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np.argmax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next_token</a:t>
            </a:r>
            <a:r>
              <a:rPr lang="en-US" sz="2000" dirty="0">
                <a:solidFill>
                  <a:srgbClr val="FF0000"/>
                </a:solidFill>
              </a:rPr>
              <a:t>[0,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1055" y="5334000"/>
            <a:ext cx="4648200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Third dimension: index of output unit. We have as many output units as the number of words in our Spanish vocabulary.</a:t>
            </a:r>
          </a:p>
        </p:txBody>
      </p:sp>
    </p:spTree>
    <p:extLst>
      <p:ext uri="{BB962C8B-B14F-4D97-AF65-F5344CB8AC3E}">
        <p14:creationId xmlns:p14="http://schemas.microsoft.com/office/powerpoint/2010/main" val="13729435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sampled_token_index</a:t>
            </a:r>
            <a:r>
              <a:rPr lang="en-US" sz="2000" dirty="0"/>
              <a:t> = </a:t>
            </a:r>
            <a:r>
              <a:rPr lang="en-US" sz="2000" dirty="0" err="1"/>
              <a:t>np.argmax</a:t>
            </a:r>
            <a:r>
              <a:rPr lang="en-US" sz="2000" dirty="0"/>
              <a:t>(</a:t>
            </a:r>
            <a:r>
              <a:rPr lang="en-US" sz="2000" dirty="0" err="1"/>
              <a:t>next_token</a:t>
            </a:r>
            <a:r>
              <a:rPr lang="en-US" sz="2000" dirty="0"/>
              <a:t>[0, </a:t>
            </a:r>
            <a:r>
              <a:rPr lang="en-US" sz="2000" dirty="0" err="1"/>
              <a:t>i</a:t>
            </a:r>
            <a:r>
              <a:rPr lang="en-US" sz="2000" dirty="0"/>
              <a:t>, :])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>
                <a:solidFill>
                  <a:srgbClr val="FF0000"/>
                </a:solidFill>
              </a:rPr>
              <a:t>spa_vocab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target_vectorization.get_vocabulary</a:t>
            </a:r>
            <a:r>
              <a:rPr lang="en-US" sz="2000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>
                <a:solidFill>
                  <a:srgbClr val="FF0000"/>
                </a:solidFill>
              </a:rPr>
              <a:t>sampled_token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spa_vocab</a:t>
            </a:r>
            <a:r>
              <a:rPr lang="en-US" sz="2000" dirty="0">
                <a:solidFill>
                  <a:srgbClr val="FF0000"/>
                </a:solidFill>
              </a:rPr>
              <a:t>[</a:t>
            </a:r>
            <a:r>
              <a:rPr lang="en-US" sz="2000" dirty="0" err="1">
                <a:solidFill>
                  <a:srgbClr val="FF0000"/>
                </a:solidFill>
              </a:rPr>
              <a:t>sampled_token_index</a:t>
            </a:r>
            <a:r>
              <a:rPr lang="en-US" sz="2000" dirty="0">
                <a:solidFill>
                  <a:srgbClr val="FF0000"/>
                </a:solidFill>
              </a:rPr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1055" y="5334000"/>
            <a:ext cx="4648200" cy="101566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In these two lines, we look up the word that corresponds to the output unit with the highest value.</a:t>
            </a:r>
          </a:p>
        </p:txBody>
      </p:sp>
    </p:spTree>
    <p:extLst>
      <p:ext uri="{BB962C8B-B14F-4D97-AF65-F5344CB8AC3E}">
        <p14:creationId xmlns:p14="http://schemas.microsoft.com/office/powerpoint/2010/main" val="380438864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sampled_token_index</a:t>
            </a:r>
            <a:r>
              <a:rPr lang="en-US" sz="2000" dirty="0"/>
              <a:t> = </a:t>
            </a:r>
            <a:r>
              <a:rPr lang="en-US" sz="2000" dirty="0" err="1"/>
              <a:t>np.argmax</a:t>
            </a:r>
            <a:r>
              <a:rPr lang="en-US" sz="2000" dirty="0"/>
              <a:t>(</a:t>
            </a:r>
            <a:r>
              <a:rPr lang="en-US" sz="2000" dirty="0" err="1"/>
              <a:t>next_token</a:t>
            </a:r>
            <a:r>
              <a:rPr lang="en-US" sz="2000" dirty="0"/>
              <a:t>[0, </a:t>
            </a:r>
            <a:r>
              <a:rPr lang="en-US" sz="2000" dirty="0" err="1"/>
              <a:t>i</a:t>
            </a:r>
            <a:r>
              <a:rPr lang="en-US" sz="2000" dirty="0"/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>
                <a:solidFill>
                  <a:srgbClr val="FF0000"/>
                </a:solidFill>
              </a:rPr>
              <a:t>decoded_sentence</a:t>
            </a:r>
            <a:r>
              <a:rPr lang="en-US" sz="2000" dirty="0">
                <a:solidFill>
                  <a:srgbClr val="FF0000"/>
                </a:solidFill>
              </a:rPr>
              <a:t> += " " + </a:t>
            </a:r>
            <a:r>
              <a:rPr lang="en-US" sz="2000" dirty="0" err="1">
                <a:solidFill>
                  <a:srgbClr val="FF0000"/>
                </a:solidFill>
              </a:rPr>
              <a:t>sampled_token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if </a:t>
            </a:r>
            <a:r>
              <a:rPr lang="en-US" sz="2000" dirty="0" err="1">
                <a:solidFill>
                  <a:srgbClr val="FF0000"/>
                </a:solidFill>
              </a:rPr>
              <a:t>sampled_token</a:t>
            </a:r>
            <a:r>
              <a:rPr lang="en-US" sz="2000" dirty="0">
                <a:solidFill>
                  <a:srgbClr val="FF0000"/>
                </a:solidFill>
              </a:rPr>
              <a:t> == "[end]":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1055" y="5334000"/>
            <a:ext cx="4648200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We add the new token to the translation.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If the new token is [end], we are done, we exit the loop.</a:t>
            </a:r>
          </a:p>
        </p:txBody>
      </p:sp>
    </p:spTree>
    <p:extLst>
      <p:ext uri="{BB962C8B-B14F-4D97-AF65-F5344CB8AC3E}">
        <p14:creationId xmlns:p14="http://schemas.microsoft.com/office/powerpoint/2010/main" val="106075718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sampled_token_index</a:t>
            </a:r>
            <a:r>
              <a:rPr lang="en-US" sz="2000" dirty="0"/>
              <a:t> = </a:t>
            </a:r>
            <a:r>
              <a:rPr lang="en-US" sz="2000" dirty="0" err="1"/>
              <a:t>np.argmax</a:t>
            </a:r>
            <a:r>
              <a:rPr lang="en-US" sz="2000" dirty="0"/>
              <a:t>(</a:t>
            </a:r>
            <a:r>
              <a:rPr lang="en-US" sz="2000" dirty="0" err="1"/>
              <a:t>next_token</a:t>
            </a:r>
            <a:r>
              <a:rPr lang="en-US" sz="2000" dirty="0"/>
              <a:t>[0, </a:t>
            </a:r>
            <a:r>
              <a:rPr lang="en-US" sz="2000" dirty="0" err="1"/>
              <a:t>i</a:t>
            </a:r>
            <a:r>
              <a:rPr lang="en-US" sz="2000" dirty="0"/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return </a:t>
            </a:r>
            <a:r>
              <a:rPr lang="en-US" sz="2000" dirty="0" err="1">
                <a:solidFill>
                  <a:srgbClr val="FF0000"/>
                </a:solidFill>
              </a:rPr>
              <a:t>decoded_sentence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1055" y="5334000"/>
            <a:ext cx="4648200" cy="707886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Done, we return the translation of the input sentence to Spanish.</a:t>
            </a:r>
          </a:p>
        </p:txBody>
      </p:sp>
    </p:spTree>
    <p:extLst>
      <p:ext uri="{BB962C8B-B14F-4D97-AF65-F5344CB8AC3E}">
        <p14:creationId xmlns:p14="http://schemas.microsoft.com/office/powerpoint/2010/main" val="128955110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>
                <a:solidFill>
                  <a:srgbClr val="FF0000"/>
                </a:solidFill>
              </a:rPr>
              <a:t>max_decoded_length</a:t>
            </a:r>
            <a:r>
              <a:rPr lang="en-US" sz="2000" dirty="0">
                <a:solidFill>
                  <a:srgbClr val="FF0000"/>
                </a:solidFill>
              </a:rPr>
              <a:t>=20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>
                <a:solidFill>
                  <a:srgbClr val="FF0000"/>
                </a:solidFill>
              </a:rPr>
              <a:t>max_decoded_length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sampled_token_index</a:t>
            </a:r>
            <a:r>
              <a:rPr lang="en-US" sz="2000" dirty="0"/>
              <a:t> = </a:t>
            </a:r>
            <a:r>
              <a:rPr lang="en-US" sz="2000" dirty="0" err="1"/>
              <a:t>np.argmax</a:t>
            </a:r>
            <a:r>
              <a:rPr lang="en-US" sz="2000" dirty="0"/>
              <a:t>(</a:t>
            </a:r>
            <a:r>
              <a:rPr lang="en-US" sz="2000" dirty="0" err="1"/>
              <a:t>next_token</a:t>
            </a:r>
            <a:r>
              <a:rPr lang="en-US" sz="2000" dirty="0"/>
              <a:t>[0, </a:t>
            </a:r>
            <a:r>
              <a:rPr lang="en-US" sz="2000" dirty="0" err="1"/>
              <a:t>i</a:t>
            </a:r>
            <a:r>
              <a:rPr lang="en-US" sz="2000" dirty="0"/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</a:t>
            </a:r>
            <a:r>
              <a:rPr lang="en-US" sz="2000" dirty="0"/>
              <a:t>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108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52800" y="5458361"/>
            <a:ext cx="5715000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In theory, if things go wrong, the decoder may never output the [end] token, or it may output a lot of other tokens before. Using </a:t>
            </a:r>
            <a:r>
              <a:rPr lang="en-US" sz="2000" dirty="0" err="1">
                <a:solidFill>
                  <a:srgbClr val="FF0000"/>
                </a:solidFill>
              </a:rPr>
              <a:t>max_decoded_length</a:t>
            </a:r>
            <a:r>
              <a:rPr lang="en-US" sz="2000" dirty="0">
                <a:solidFill>
                  <a:srgbClr val="FF0000"/>
                </a:solidFill>
              </a:rPr>
              <a:t>, we cut off the decoding process early in that case.</a:t>
            </a:r>
          </a:p>
        </p:txBody>
      </p:sp>
    </p:spTree>
    <p:extLst>
      <p:ext uri="{BB962C8B-B14F-4D97-AF65-F5344CB8AC3E}">
        <p14:creationId xmlns:p14="http://schemas.microsoft.com/office/powerpoint/2010/main" val="268560261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/>
              <a:t>max_decoded_length</a:t>
            </a:r>
            <a:r>
              <a:rPr lang="en-US" sz="2000" dirty="0"/>
              <a:t> = 20</a:t>
            </a:r>
          </a:p>
          <a:p>
            <a:pPr marL="0" indent="0">
              <a:buNone/>
            </a:pPr>
            <a:r>
              <a:rPr lang="en-US" sz="2000" dirty="0" err="1"/>
              <a:t>input_sentence</a:t>
            </a:r>
            <a:r>
              <a:rPr lang="en-US" sz="2000" dirty="0"/>
              <a:t> = "Good morning"</a:t>
            </a:r>
          </a:p>
          <a:p>
            <a:pPr marL="0" indent="0">
              <a:buNone/>
            </a:pPr>
            <a:r>
              <a:rPr lang="en-US" sz="2000" dirty="0"/>
              <a:t>print(</a:t>
            </a:r>
            <a:r>
              <a:rPr lang="en-US" sz="2000" dirty="0" err="1"/>
              <a:t>input_sentence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print(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))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This code shows an example where we specify some text in English and we use the </a:t>
            </a:r>
            <a:r>
              <a:rPr lang="en-US" sz="2400" b="1" dirty="0" err="1"/>
              <a:t>decode_sequence</a:t>
            </a:r>
            <a:r>
              <a:rPr lang="en-US" sz="2400" dirty="0"/>
              <a:t> function (that we just described) to get the Spanish translation.</a:t>
            </a:r>
          </a:p>
          <a:p>
            <a:r>
              <a:rPr lang="en-US" sz="2400" dirty="0"/>
              <a:t>You can try this with any text you like.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386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Approach: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686799" cy="1360225"/>
          </a:xfrm>
        </p:spPr>
        <p:txBody>
          <a:bodyPr/>
          <a:lstStyle/>
          <a:p>
            <a:r>
              <a:rPr lang="en-US" sz="2400" dirty="0"/>
              <a:t>Remember, the model processes the input time step by time step.</a:t>
            </a:r>
          </a:p>
          <a:p>
            <a:pPr lvl="1"/>
            <a:r>
              <a:rPr lang="en-US" sz="2000" dirty="0"/>
              <a:t>Each step produces an output.</a:t>
            </a:r>
          </a:p>
          <a:p>
            <a:pPr lvl="1"/>
            <a:r>
              <a:rPr lang="en-US" sz="2000" dirty="0"/>
              <a:t>So, the output of the first step depends only on the first word.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63606" y="6294172"/>
            <a:ext cx="773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white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308415" y="6305490"/>
            <a:ext cx="8178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house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5834888"/>
            <a:ext cx="145110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1971775" y="5834888"/>
            <a:ext cx="144923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294017" y="4899800"/>
            <a:ext cx="116862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107703" y="4899800"/>
            <a:ext cx="117738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cxnSp>
        <p:nvCxnSpPr>
          <p:cNvPr id="44" name="Straight Arrow Connector 43"/>
          <p:cNvCxnSpPr>
            <a:stCxn id="41" idx="0"/>
            <a:endCxn id="55" idx="2"/>
          </p:cNvCxnSpPr>
          <p:nvPr/>
        </p:nvCxnSpPr>
        <p:spPr>
          <a:xfrm flipH="1" flipV="1">
            <a:off x="875783" y="4419600"/>
            <a:ext cx="254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2" idx="0"/>
            <a:endCxn id="41" idx="2"/>
          </p:cNvCxnSpPr>
          <p:nvPr/>
        </p:nvCxnSpPr>
        <p:spPr>
          <a:xfrm flipV="1">
            <a:off x="877951" y="5299910"/>
            <a:ext cx="379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3" idx="0"/>
            <a:endCxn id="42" idx="2"/>
          </p:cNvCxnSpPr>
          <p:nvPr/>
        </p:nvCxnSpPr>
        <p:spPr>
          <a:xfrm flipV="1">
            <a:off x="2696394" y="5299910"/>
            <a:ext cx="0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endCxn id="42" idx="1"/>
          </p:cNvCxnSpPr>
          <p:nvPr/>
        </p:nvCxnSpPr>
        <p:spPr>
          <a:xfrm>
            <a:off x="886318" y="4745822"/>
            <a:ext cx="1221385" cy="354033"/>
          </a:xfrm>
          <a:prstGeom prst="bentConnector3">
            <a:avLst>
              <a:gd name="adj1" fmla="val 7139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2" idx="0"/>
            <a:endCxn id="56" idx="2"/>
          </p:cNvCxnSpPr>
          <p:nvPr/>
        </p:nvCxnSpPr>
        <p:spPr>
          <a:xfrm flipH="1" flipV="1">
            <a:off x="2696052" y="4419600"/>
            <a:ext cx="342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56080" y="3200060"/>
            <a:ext cx="639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casa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262536" y="3200400"/>
            <a:ext cx="867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blanca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52400" y="4019490"/>
            <a:ext cx="14467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71091" y="4019490"/>
            <a:ext cx="144992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58" name="Straight Arrow Connector 57"/>
          <p:cNvCxnSpPr>
            <a:stCxn id="55" idx="0"/>
            <a:endCxn id="52" idx="2"/>
          </p:cNvCxnSpPr>
          <p:nvPr/>
        </p:nvCxnSpPr>
        <p:spPr>
          <a:xfrm flipV="1">
            <a:off x="875783" y="3600170"/>
            <a:ext cx="0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6" idx="0"/>
            <a:endCxn id="53" idx="2"/>
          </p:cNvCxnSpPr>
          <p:nvPr/>
        </p:nvCxnSpPr>
        <p:spPr>
          <a:xfrm flipV="1">
            <a:off x="2696052" y="3600510"/>
            <a:ext cx="0" cy="4189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10000" y="2619816"/>
            <a:ext cx="5169518" cy="393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Here, the correct result should place the noun in front of the adjective.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000" dirty="0">
                <a:solidFill>
                  <a:prstClr val="black"/>
                </a:solidFill>
              </a:rPr>
              <a:t>“casa” is “house”.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000" dirty="0">
                <a:solidFill>
                  <a:prstClr val="black"/>
                </a:solidFill>
              </a:rPr>
              <a:t>“</a:t>
            </a:r>
            <a:r>
              <a:rPr lang="en-US" sz="2000" dirty="0" err="1">
                <a:solidFill>
                  <a:prstClr val="black"/>
                </a:solidFill>
              </a:rPr>
              <a:t>blanca</a:t>
            </a:r>
            <a:r>
              <a:rPr lang="en-US" sz="2000" dirty="0">
                <a:solidFill>
                  <a:prstClr val="black"/>
                </a:solidFill>
              </a:rPr>
              <a:t>” is “white”.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In general, word order varies a lot among languages.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When the model sees that the first input word is “white”, there is no way to know that the correct first output is the Spanish word for “house”.</a:t>
            </a:r>
          </a:p>
        </p:txBody>
      </p:sp>
    </p:spTree>
    <p:extLst>
      <p:ext uri="{BB962C8B-B14F-4D97-AF65-F5344CB8AC3E}">
        <p14:creationId xmlns:p14="http://schemas.microsoft.com/office/powerpoint/2010/main" val="236494814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These are some results shown in the textbook.</a:t>
            </a:r>
          </a:p>
          <a:p>
            <a:pPr lvl="1"/>
            <a:r>
              <a:rPr lang="en-US" sz="2000" dirty="0"/>
              <a:t>With our models the results may be different, since each model is randomly initialized before training.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000" dirty="0"/>
              <a:t>Who is in this room?</a:t>
            </a:r>
          </a:p>
          <a:p>
            <a:pPr marL="0" indent="0">
              <a:buNone/>
            </a:pPr>
            <a:r>
              <a:rPr lang="en-US" sz="2000" dirty="0"/>
              <a:t>[start] </a:t>
            </a:r>
            <a:r>
              <a:rPr lang="en-US" sz="2000" dirty="0" err="1"/>
              <a:t>quién</a:t>
            </a:r>
            <a:r>
              <a:rPr lang="en-US" sz="2000" dirty="0"/>
              <a:t> </a:t>
            </a:r>
            <a:r>
              <a:rPr lang="en-US" sz="2000" dirty="0" err="1"/>
              <a:t>está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esta</a:t>
            </a:r>
            <a:r>
              <a:rPr lang="en-US" sz="2000" dirty="0"/>
              <a:t> </a:t>
            </a:r>
            <a:r>
              <a:rPr lang="en-US" sz="2000" dirty="0" err="1"/>
              <a:t>habitación</a:t>
            </a:r>
            <a:r>
              <a:rPr lang="en-US" sz="2000" dirty="0"/>
              <a:t> [end]</a:t>
            </a:r>
          </a:p>
          <a:p>
            <a:r>
              <a:rPr lang="en-US" sz="2000" dirty="0"/>
              <a:t>Comment: this looks correct (at least to me, my Spanish is far from perfect).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That doesn't sound too dangerous.</a:t>
            </a:r>
          </a:p>
          <a:p>
            <a:pPr marL="0" indent="0">
              <a:buNone/>
            </a:pPr>
            <a:r>
              <a:rPr lang="en-US" sz="2000" dirty="0"/>
              <a:t>[start] </a:t>
            </a:r>
            <a:r>
              <a:rPr lang="en-US" sz="2000" dirty="0" err="1"/>
              <a:t>eso</a:t>
            </a:r>
            <a:r>
              <a:rPr lang="en-US" sz="2000" dirty="0"/>
              <a:t> no </a:t>
            </a:r>
            <a:r>
              <a:rPr lang="en-US" sz="2000" dirty="0" err="1"/>
              <a:t>es</a:t>
            </a:r>
            <a:r>
              <a:rPr lang="en-US" sz="2000" dirty="0"/>
              <a:t> </a:t>
            </a:r>
            <a:r>
              <a:rPr lang="en-US" sz="2000" dirty="0" err="1"/>
              <a:t>muy</a:t>
            </a:r>
            <a:r>
              <a:rPr lang="en-US" sz="2000" dirty="0"/>
              <a:t> </a:t>
            </a:r>
            <a:r>
              <a:rPr lang="en-US" sz="2000" dirty="0" err="1"/>
              <a:t>difícil</a:t>
            </a:r>
            <a:r>
              <a:rPr lang="en-US" sz="2000" dirty="0"/>
              <a:t> [end]</a:t>
            </a:r>
          </a:p>
          <a:p>
            <a:pPr lvl="0"/>
            <a:r>
              <a:rPr lang="en-US" sz="2000" dirty="0">
                <a:solidFill>
                  <a:prstClr val="black"/>
                </a:solidFill>
              </a:rPr>
              <a:t>Comment: this is wrong, the Spanish translation means “That is not very difficult”.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723604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Some more examples from the textbook: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No one will stop me.</a:t>
            </a:r>
          </a:p>
          <a:p>
            <a:pPr marL="0" indent="0">
              <a:buNone/>
            </a:pPr>
            <a:r>
              <a:rPr lang="en-US" sz="2000" dirty="0"/>
              <a:t>[start] </a:t>
            </a:r>
            <a:r>
              <a:rPr lang="en-US" sz="2000" dirty="0" err="1"/>
              <a:t>nadie</a:t>
            </a:r>
            <a:r>
              <a:rPr lang="en-US" sz="2000" dirty="0"/>
              <a:t> me </a:t>
            </a:r>
            <a:r>
              <a:rPr lang="en-US" sz="2000" dirty="0" err="1"/>
              <a:t>va</a:t>
            </a:r>
            <a:r>
              <a:rPr lang="en-US" sz="2000" dirty="0"/>
              <a:t> a </a:t>
            </a:r>
            <a:r>
              <a:rPr lang="en-US" sz="2000" dirty="0" err="1"/>
              <a:t>hacer</a:t>
            </a:r>
            <a:r>
              <a:rPr lang="en-US" sz="2000" dirty="0"/>
              <a:t> [end]</a:t>
            </a:r>
          </a:p>
          <a:p>
            <a:r>
              <a:rPr lang="en-US" sz="2000" dirty="0"/>
              <a:t>Comment: this is wrong, does not even make sense in Spanish (at least to me), it means something like “No one is going to make me”.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Tom is friendly.</a:t>
            </a:r>
          </a:p>
          <a:p>
            <a:pPr marL="0" indent="0">
              <a:buNone/>
            </a:pPr>
            <a:r>
              <a:rPr lang="en-US" sz="2000" dirty="0"/>
              <a:t>[start] tom </a:t>
            </a:r>
            <a:r>
              <a:rPr lang="en-US" sz="2000" dirty="0" err="1"/>
              <a:t>es</a:t>
            </a:r>
            <a:r>
              <a:rPr lang="en-US" sz="2000" dirty="0"/>
              <a:t> un </a:t>
            </a:r>
            <a:r>
              <a:rPr lang="en-US" sz="2000" dirty="0" err="1"/>
              <a:t>buen</a:t>
            </a:r>
            <a:r>
              <a:rPr lang="en-US" sz="2000" dirty="0"/>
              <a:t> [UNK] [end]</a:t>
            </a:r>
          </a:p>
          <a:p>
            <a:pPr lvl="0"/>
            <a:r>
              <a:rPr lang="en-US" sz="2000" dirty="0">
                <a:solidFill>
                  <a:prstClr val="black"/>
                </a:solidFill>
              </a:rPr>
              <a:t>Comment: again wrong. Here we get [UNK] as part of the output, so the decoder acknowledges that it was not able to make a complete translation. The rest of the Spanish text means “Tom is a good”.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210172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We have used RNNs for sequence-to-sequence translation.</a:t>
            </a:r>
          </a:p>
          <a:p>
            <a:r>
              <a:rPr lang="en-US" sz="2400" dirty="0"/>
              <a:t>The translation model combines two RNNs:</a:t>
            </a:r>
          </a:p>
          <a:p>
            <a:pPr lvl="1"/>
            <a:r>
              <a:rPr lang="en-US" sz="2000" dirty="0"/>
              <a:t>The encoder RNN, that processes the input text.</a:t>
            </a:r>
          </a:p>
          <a:p>
            <a:pPr lvl="1"/>
            <a:r>
              <a:rPr lang="en-US" sz="2000" dirty="0"/>
              <a:t>The decoder RNN, which takes a partial translation as input, and produces the next word as output.</a:t>
            </a:r>
          </a:p>
          <a:p>
            <a:pPr lvl="1"/>
            <a:r>
              <a:rPr lang="en-US" sz="2000" dirty="0"/>
              <a:t>The encoder RNN provides its output as initial recurrent input to the decoder RNN.</a:t>
            </a:r>
          </a:p>
          <a:p>
            <a:r>
              <a:rPr lang="en-US" sz="2400" dirty="0"/>
              <a:t>To initialize the decoding, we start with a partial translation that only contains the [start] token.</a:t>
            </a:r>
          </a:p>
          <a:p>
            <a:r>
              <a:rPr lang="en-US" sz="2400" dirty="0"/>
              <a:t>The decoding process is done when the decoder outputs the [end] token.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023334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At training time, we must carefully define the inputs and target outputs.</a:t>
            </a:r>
          </a:p>
          <a:p>
            <a:pPr lvl="1"/>
            <a:r>
              <a:rPr lang="en-US" sz="2000" dirty="0"/>
              <a:t>The encoder input is straightforward.</a:t>
            </a:r>
          </a:p>
          <a:p>
            <a:pPr lvl="1"/>
            <a:r>
              <a:rPr lang="en-US" sz="2000" dirty="0"/>
              <a:t>The decoder input is the Spanish translation, with the [start] token at the beginning.</a:t>
            </a:r>
          </a:p>
          <a:p>
            <a:pPr lvl="1"/>
            <a:r>
              <a:rPr lang="en-US" sz="2000" dirty="0"/>
              <a:t>The target output is the Spanish translation, with the [end] token at the end.</a:t>
            </a:r>
          </a:p>
          <a:p>
            <a:r>
              <a:rPr lang="en-US" sz="2400" dirty="0"/>
              <a:t>At inference time, we apply our model repeatedly, to construct the translation word by word.</a:t>
            </a:r>
          </a:p>
          <a:p>
            <a:r>
              <a:rPr lang="en-US" sz="2400" dirty="0"/>
              <a:t>This has also been our first example of a model that takes two separate inputs, that go to different parts.</a:t>
            </a:r>
          </a:p>
          <a:p>
            <a:pPr lvl="1"/>
            <a:r>
              <a:rPr lang="en-US" sz="2000" dirty="0"/>
              <a:t>At both training time and inference time, we must write appropriate code to specify which input goes to the encoder and which goes to the decoder.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407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Approach: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686799" cy="1360225"/>
          </a:xfrm>
        </p:spPr>
        <p:txBody>
          <a:bodyPr/>
          <a:lstStyle/>
          <a:p>
            <a:r>
              <a:rPr lang="en-US" sz="2400" dirty="0"/>
              <a:t>Another problem: the output has the same length as the input.</a:t>
            </a:r>
          </a:p>
          <a:p>
            <a:r>
              <a:rPr lang="en-US" sz="2400" dirty="0"/>
              <a:t>That is not a correct assumption for language-to-language translation.</a:t>
            </a:r>
          </a:p>
          <a:p>
            <a:pPr lvl="1"/>
            <a:r>
              <a:rPr lang="en-US" sz="2000" dirty="0"/>
              <a:t>Here, the input is 2 words, the correct translation is 3 words. This model cannot produce the correct translation.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13910" y="6294172"/>
            <a:ext cx="6728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dont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319380" y="6305490"/>
            <a:ext cx="795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worry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5834888"/>
            <a:ext cx="145110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1971775" y="5834888"/>
            <a:ext cx="144923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294017" y="4899800"/>
            <a:ext cx="116862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107703" y="4899800"/>
            <a:ext cx="117738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cxnSp>
        <p:nvCxnSpPr>
          <p:cNvPr id="44" name="Straight Arrow Connector 43"/>
          <p:cNvCxnSpPr>
            <a:stCxn id="41" idx="0"/>
            <a:endCxn id="55" idx="2"/>
          </p:cNvCxnSpPr>
          <p:nvPr/>
        </p:nvCxnSpPr>
        <p:spPr>
          <a:xfrm flipH="1" flipV="1">
            <a:off x="875783" y="4419600"/>
            <a:ext cx="254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2" idx="0"/>
            <a:endCxn id="41" idx="2"/>
          </p:cNvCxnSpPr>
          <p:nvPr/>
        </p:nvCxnSpPr>
        <p:spPr>
          <a:xfrm flipV="1">
            <a:off x="877951" y="5299910"/>
            <a:ext cx="379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3" idx="0"/>
            <a:endCxn id="42" idx="2"/>
          </p:cNvCxnSpPr>
          <p:nvPr/>
        </p:nvCxnSpPr>
        <p:spPr>
          <a:xfrm flipV="1">
            <a:off x="2696394" y="5299910"/>
            <a:ext cx="0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endCxn id="42" idx="1"/>
          </p:cNvCxnSpPr>
          <p:nvPr/>
        </p:nvCxnSpPr>
        <p:spPr>
          <a:xfrm>
            <a:off x="886318" y="4745822"/>
            <a:ext cx="1221385" cy="354033"/>
          </a:xfrm>
          <a:prstGeom prst="bentConnector3">
            <a:avLst>
              <a:gd name="adj1" fmla="val 7139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2" idx="0"/>
            <a:endCxn id="56" idx="2"/>
          </p:cNvCxnSpPr>
          <p:nvPr/>
        </p:nvCxnSpPr>
        <p:spPr>
          <a:xfrm flipH="1" flipV="1">
            <a:off x="2696052" y="4419600"/>
            <a:ext cx="342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48798" y="3200060"/>
            <a:ext cx="453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497696" y="3200400"/>
            <a:ext cx="396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te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52400" y="4019490"/>
            <a:ext cx="14467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71091" y="4019490"/>
            <a:ext cx="144992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58" name="Straight Arrow Connector 57"/>
          <p:cNvCxnSpPr>
            <a:stCxn id="55" idx="0"/>
            <a:endCxn id="52" idx="2"/>
          </p:cNvCxnSpPr>
          <p:nvPr/>
        </p:nvCxnSpPr>
        <p:spPr>
          <a:xfrm flipV="1">
            <a:off x="875783" y="3600170"/>
            <a:ext cx="0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6" idx="0"/>
            <a:endCxn id="53" idx="2"/>
          </p:cNvCxnSpPr>
          <p:nvPr/>
        </p:nvCxnSpPr>
        <p:spPr>
          <a:xfrm flipV="1">
            <a:off x="2696052" y="3600510"/>
            <a:ext cx="0" cy="4189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681084" y="3200400"/>
            <a:ext cx="13851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preoccupes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192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5466842" y="4648199"/>
            <a:ext cx="2167614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730506" y="4800599"/>
            <a:ext cx="1563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Decoder </a:t>
            </a:r>
            <a:br>
              <a:rPr lang="en-US" sz="2400" b="1" u="sng" dirty="0"/>
            </a:br>
            <a:r>
              <a:rPr lang="en-US" sz="2400" b="1" u="sng" dirty="0"/>
              <a:t>RNN: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4648200"/>
            <a:ext cx="1623145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Encoder-Decoder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676400"/>
          </a:xfrm>
        </p:spPr>
        <p:txBody>
          <a:bodyPr/>
          <a:lstStyle/>
          <a:p>
            <a:r>
              <a:rPr lang="en-US" sz="2400" dirty="0"/>
              <a:t>To overcome the limitations of the simple approach, we typically use what is called an </a:t>
            </a:r>
            <a:r>
              <a:rPr lang="en-US" sz="2400" b="1" dirty="0"/>
              <a:t>encoder-decoder architecture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The encoder is an RNN, that takes the English text as input.</a:t>
            </a:r>
          </a:p>
          <a:p>
            <a:pPr lvl="1"/>
            <a:r>
              <a:rPr lang="en-US" sz="2000" dirty="0"/>
              <a:t>The output of the encoder is fed into the decoder.</a:t>
            </a:r>
          </a:p>
          <a:p>
            <a:pPr lvl="1"/>
            <a:r>
              <a:rPr lang="en-US" sz="2000" dirty="0"/>
              <a:t>The decoder is a </a:t>
            </a:r>
            <a:r>
              <a:rPr lang="en-US" sz="2000" b="1" u="sng" dirty="0"/>
              <a:t>SEPARATE RNN</a:t>
            </a:r>
            <a:r>
              <a:rPr lang="en-US" sz="2000" dirty="0"/>
              <a:t>.</a:t>
            </a:r>
          </a:p>
          <a:p>
            <a:pPr lvl="1"/>
            <a:r>
              <a:rPr lang="en-US" sz="2000" dirty="0"/>
              <a:t>The way this works is complicated.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18850" y="4499282"/>
            <a:ext cx="273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Last output of encoder’s recurrent layer</a:t>
            </a:r>
          </a:p>
        </p:txBody>
      </p:sp>
      <p:cxnSp>
        <p:nvCxnSpPr>
          <p:cNvPr id="26" name="Straight Arrow Connector 25"/>
          <p:cNvCxnSpPr>
            <a:stCxn id="11" idx="3"/>
            <a:endCxn id="42" idx="1"/>
          </p:cNvCxnSpPr>
          <p:nvPr/>
        </p:nvCxnSpPr>
        <p:spPr>
          <a:xfrm flipV="1">
            <a:off x="2308945" y="5219699"/>
            <a:ext cx="3157897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45214" y="4800599"/>
            <a:ext cx="1253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Encoder</a:t>
            </a:r>
          </a:p>
          <a:p>
            <a:pPr algn="ctr"/>
            <a:r>
              <a:rPr lang="en-US" sz="2400" b="1" u="sng" dirty="0"/>
              <a:t>RNN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891256" y="5766137"/>
            <a:ext cx="2957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Input: 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Partial Spanish translation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96116" y="5962081"/>
            <a:ext cx="1528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Input: 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English text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374821" y="3491847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Output: next word in the translation</a:t>
            </a:r>
          </a:p>
        </p:txBody>
      </p:sp>
      <p:cxnSp>
        <p:nvCxnSpPr>
          <p:cNvPr id="58" name="Straight Arrow Connector 57"/>
          <p:cNvCxnSpPr>
            <a:endCxn id="57" idx="2"/>
          </p:cNvCxnSpPr>
          <p:nvPr/>
        </p:nvCxnSpPr>
        <p:spPr>
          <a:xfrm flipV="1">
            <a:off x="6550649" y="4199733"/>
            <a:ext cx="5272" cy="4484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5391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5466842" y="4648199"/>
            <a:ext cx="2167614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730506" y="4800599"/>
            <a:ext cx="1563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Decoder </a:t>
            </a:r>
            <a:br>
              <a:rPr lang="en-US" sz="2400" b="1" u="sng" dirty="0"/>
            </a:br>
            <a:r>
              <a:rPr lang="en-US" sz="2400" b="1" u="sng" dirty="0"/>
              <a:t>RNN: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4648200"/>
            <a:ext cx="1623145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Encoder-Decoder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676400"/>
          </a:xfrm>
        </p:spPr>
        <p:txBody>
          <a:bodyPr/>
          <a:lstStyle/>
          <a:p>
            <a:r>
              <a:rPr lang="en-US" sz="2400" dirty="0"/>
              <a:t>The process we follow during training is a bit different than the process we follow during inference.</a:t>
            </a:r>
          </a:p>
          <a:p>
            <a:pPr lvl="1"/>
            <a:r>
              <a:rPr lang="en-US" sz="2000" dirty="0"/>
              <a:t>“Inference” means applying the already trained model to translate a new piece of English text.</a:t>
            </a:r>
          </a:p>
          <a:p>
            <a:r>
              <a:rPr lang="en-US" sz="2400" dirty="0"/>
              <a:t>As is often the case, the process during inference is more simple, and we will start with that.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18850" y="4499282"/>
            <a:ext cx="273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Last output of encoder’s recurrent layer</a:t>
            </a:r>
          </a:p>
        </p:txBody>
      </p:sp>
      <p:cxnSp>
        <p:nvCxnSpPr>
          <p:cNvPr id="26" name="Straight Arrow Connector 25"/>
          <p:cNvCxnSpPr>
            <a:stCxn id="11" idx="3"/>
            <a:endCxn id="42" idx="1"/>
          </p:cNvCxnSpPr>
          <p:nvPr/>
        </p:nvCxnSpPr>
        <p:spPr>
          <a:xfrm flipV="1">
            <a:off x="2308945" y="5219699"/>
            <a:ext cx="3157897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374821" y="3491847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Output: next word in the translation</a:t>
            </a:r>
          </a:p>
        </p:txBody>
      </p:sp>
      <p:cxnSp>
        <p:nvCxnSpPr>
          <p:cNvPr id="40" name="Straight Arrow Connector 39"/>
          <p:cNvCxnSpPr>
            <a:stCxn id="42" idx="0"/>
            <a:endCxn id="38" idx="2"/>
          </p:cNvCxnSpPr>
          <p:nvPr/>
        </p:nvCxnSpPr>
        <p:spPr>
          <a:xfrm flipV="1">
            <a:off x="6550649" y="4199733"/>
            <a:ext cx="5272" cy="4484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45214" y="4800599"/>
            <a:ext cx="1253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Encoder</a:t>
            </a:r>
          </a:p>
          <a:p>
            <a:pPr algn="ctr"/>
            <a:r>
              <a:rPr lang="en-US" sz="2400" b="1" u="sng" dirty="0"/>
              <a:t>RNN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891256" y="5766137"/>
            <a:ext cx="2957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Input: 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Partial Spanish translation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96116" y="5962081"/>
            <a:ext cx="1528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Input: 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English text</a:t>
            </a:r>
          </a:p>
        </p:txBody>
      </p:sp>
    </p:spTree>
    <p:extLst>
      <p:ext uri="{BB962C8B-B14F-4D97-AF65-F5344CB8AC3E}">
        <p14:creationId xmlns:p14="http://schemas.microsoft.com/office/powerpoint/2010/main" val="2414854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Encoder-Decoder Inference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1676400"/>
          </a:xfrm>
        </p:spPr>
        <p:txBody>
          <a:bodyPr/>
          <a:lstStyle/>
          <a:p>
            <a:r>
              <a:rPr lang="en-US" sz="2400" dirty="0"/>
              <a:t>Input (standardized): “</a:t>
            </a:r>
            <a:r>
              <a:rPr lang="en-US" sz="2400" dirty="0" err="1"/>
              <a:t>dont</a:t>
            </a:r>
            <a:r>
              <a:rPr lang="en-US" sz="2400" dirty="0"/>
              <a:t> worry”</a:t>
            </a:r>
          </a:p>
          <a:p>
            <a:r>
              <a:rPr lang="en-US" sz="2400" dirty="0"/>
              <a:t>Desired output: “[start] no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preoccupes</a:t>
            </a:r>
            <a:r>
              <a:rPr lang="en-US" sz="2400" dirty="0"/>
              <a:t> [end]”.</a:t>
            </a:r>
          </a:p>
          <a:p>
            <a:r>
              <a:rPr lang="en-US" sz="2400" dirty="0"/>
              <a:t>For now, we will be discussing the inference process. </a:t>
            </a:r>
          </a:p>
          <a:p>
            <a:pPr lvl="1"/>
            <a:r>
              <a:rPr lang="en-US" sz="2000" dirty="0"/>
              <a:t>We assume the model has already been trained.</a:t>
            </a:r>
          </a:p>
          <a:p>
            <a:pPr lvl="1"/>
            <a:r>
              <a:rPr lang="en-US" sz="2000" dirty="0"/>
              <a:t>For simplicity, we assume it will produce the correct output.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152400" y="3367829"/>
            <a:ext cx="8686800" cy="3402653"/>
            <a:chOff x="152400" y="3367829"/>
            <a:chExt cx="8686800" cy="3402653"/>
          </a:xfrm>
        </p:grpSpPr>
        <p:sp>
          <p:nvSpPr>
            <p:cNvPr id="42" name="Rectangle 41"/>
            <p:cNvSpPr/>
            <p:nvPr/>
          </p:nvSpPr>
          <p:spPr>
            <a:xfrm>
              <a:off x="3276600" y="3627172"/>
              <a:ext cx="5562600" cy="27356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223492" y="3779572"/>
              <a:ext cx="15583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/>
                <a:t>Decoder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52400" y="3787149"/>
              <a:ext cx="2667000" cy="258322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13910" y="6370372"/>
              <a:ext cx="6728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>
                  <a:solidFill>
                    <a:srgbClr val="FF0000"/>
                  </a:solidFill>
                </a:rPr>
                <a:t>dont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773885" y="6362796"/>
              <a:ext cx="7959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worry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81000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676400" y="5552860"/>
              <a:ext cx="990894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41928" y="4611773"/>
              <a:ext cx="897295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737621" y="4611773"/>
              <a:ext cx="87600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cxnSp>
          <p:nvCxnSpPr>
            <p:cNvPr id="12" name="Straight Arrow Connector 11"/>
            <p:cNvCxnSpPr>
              <a:stCxn id="7" idx="0"/>
              <a:endCxn id="9" idx="2"/>
            </p:cNvCxnSpPr>
            <p:nvPr/>
          </p:nvCxnSpPr>
          <p:spPr>
            <a:xfrm flipV="1">
              <a:off x="877085" y="5011883"/>
              <a:ext cx="13491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8" idx="0"/>
              <a:endCxn id="10" idx="2"/>
            </p:cNvCxnSpPr>
            <p:nvPr/>
          </p:nvCxnSpPr>
          <p:spPr>
            <a:xfrm flipV="1">
              <a:off x="2171847" y="5011883"/>
              <a:ext cx="3778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9" idx="3"/>
              <a:endCxn id="10" idx="1"/>
            </p:cNvCxnSpPr>
            <p:nvPr/>
          </p:nvCxnSpPr>
          <p:spPr>
            <a:xfrm>
              <a:off x="1339223" y="4811828"/>
              <a:ext cx="398398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0" idx="3"/>
              <a:endCxn id="71" idx="1"/>
            </p:cNvCxnSpPr>
            <p:nvPr/>
          </p:nvCxnSpPr>
          <p:spPr>
            <a:xfrm>
              <a:off x="2613628" y="4811828"/>
              <a:ext cx="1119879" cy="1046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3763867" y="6370372"/>
              <a:ext cx="8230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[start]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706071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733507" y="4622237"/>
              <a:ext cx="936622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LSTMd</a:t>
              </a:r>
              <a:endParaRPr lang="en-US" sz="2000" dirty="0"/>
            </a:p>
          </p:txBody>
        </p:sp>
        <p:cxnSp>
          <p:nvCxnSpPr>
            <p:cNvPr id="73" name="Straight Arrow Connector 72"/>
            <p:cNvCxnSpPr>
              <a:stCxn id="69" idx="0"/>
              <a:endCxn id="71" idx="2"/>
            </p:cNvCxnSpPr>
            <p:nvPr/>
          </p:nvCxnSpPr>
          <p:spPr>
            <a:xfrm flipH="1" flipV="1">
              <a:off x="4201818" y="5022347"/>
              <a:ext cx="338" cy="53051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endCxn id="39" idx="2"/>
            </p:cNvCxnSpPr>
            <p:nvPr/>
          </p:nvCxnSpPr>
          <p:spPr>
            <a:xfrm flipV="1">
              <a:off x="4207237" y="4171086"/>
              <a:ext cx="6385" cy="43497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3495113" y="3770976"/>
              <a:ext cx="143701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88416" y="3871601"/>
              <a:ext cx="1221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u="sng" dirty="0"/>
                <a:t>Encoder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H="1" flipV="1">
              <a:off x="4202348" y="3367829"/>
              <a:ext cx="6385" cy="4193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4091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Encoder-Decoder Inference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400" dirty="0"/>
              <a:t>Notation:</a:t>
            </a:r>
          </a:p>
          <a:p>
            <a:pPr lvl="1"/>
            <a:r>
              <a:rPr lang="en-US" sz="2000" dirty="0" err="1"/>
              <a:t>LSTMe</a:t>
            </a:r>
            <a:r>
              <a:rPr lang="en-US" sz="2000" dirty="0"/>
              <a:t> is the LSTM block of the encoder.</a:t>
            </a:r>
          </a:p>
          <a:p>
            <a:pPr lvl="1"/>
            <a:r>
              <a:rPr lang="en-US" sz="2000" dirty="0" err="1"/>
              <a:t>LSTMd</a:t>
            </a:r>
            <a:r>
              <a:rPr lang="en-US" sz="2000" dirty="0"/>
              <a:t> is the LSTM block of the decoder.</a:t>
            </a:r>
          </a:p>
          <a:p>
            <a:pPr lvl="1"/>
            <a:r>
              <a:rPr lang="en-US" sz="2000" dirty="0"/>
              <a:t>We use different notation to emphasize that these blocks are different, they do NOT share the same weights.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152400" y="3367829"/>
            <a:ext cx="8686800" cy="3402653"/>
            <a:chOff x="152400" y="3367829"/>
            <a:chExt cx="8686800" cy="3402653"/>
          </a:xfrm>
        </p:grpSpPr>
        <p:sp>
          <p:nvSpPr>
            <p:cNvPr id="28" name="Rectangle 27"/>
            <p:cNvSpPr/>
            <p:nvPr/>
          </p:nvSpPr>
          <p:spPr>
            <a:xfrm>
              <a:off x="3276600" y="3627172"/>
              <a:ext cx="5562600" cy="27356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23492" y="3779572"/>
              <a:ext cx="15583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/>
                <a:t>Decoder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2400" y="3787149"/>
              <a:ext cx="2667000" cy="258322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3910" y="6370372"/>
              <a:ext cx="6728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>
                  <a:solidFill>
                    <a:srgbClr val="FF0000"/>
                  </a:solidFill>
                </a:rPr>
                <a:t>dont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73885" y="6362796"/>
              <a:ext cx="7959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worry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1000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676400" y="5552860"/>
              <a:ext cx="990894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41928" y="4611773"/>
              <a:ext cx="897295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37621" y="4611773"/>
              <a:ext cx="87600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cxnSp>
          <p:nvCxnSpPr>
            <p:cNvPr id="38" name="Straight Arrow Connector 37"/>
            <p:cNvCxnSpPr>
              <a:stCxn id="33" idx="0"/>
              <a:endCxn id="35" idx="2"/>
            </p:cNvCxnSpPr>
            <p:nvPr/>
          </p:nvCxnSpPr>
          <p:spPr>
            <a:xfrm flipV="1">
              <a:off x="877085" y="5011883"/>
              <a:ext cx="13491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4" idx="0"/>
              <a:endCxn id="36" idx="2"/>
            </p:cNvCxnSpPr>
            <p:nvPr/>
          </p:nvCxnSpPr>
          <p:spPr>
            <a:xfrm flipV="1">
              <a:off x="2171847" y="5011883"/>
              <a:ext cx="3778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5" idx="3"/>
              <a:endCxn id="36" idx="1"/>
            </p:cNvCxnSpPr>
            <p:nvPr/>
          </p:nvCxnSpPr>
          <p:spPr>
            <a:xfrm>
              <a:off x="1339223" y="4811828"/>
              <a:ext cx="398398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6" idx="3"/>
              <a:endCxn id="47" idx="1"/>
            </p:cNvCxnSpPr>
            <p:nvPr/>
          </p:nvCxnSpPr>
          <p:spPr>
            <a:xfrm>
              <a:off x="2613628" y="4811828"/>
              <a:ext cx="1119879" cy="1046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3763867" y="6370372"/>
              <a:ext cx="8230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[start]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706071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733507" y="4622237"/>
              <a:ext cx="936622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LSTMd</a:t>
              </a:r>
              <a:endParaRPr lang="en-US" sz="2000" dirty="0"/>
            </a:p>
          </p:txBody>
        </p:sp>
        <p:cxnSp>
          <p:nvCxnSpPr>
            <p:cNvPr id="48" name="Straight Arrow Connector 47"/>
            <p:cNvCxnSpPr>
              <a:stCxn id="46" idx="0"/>
              <a:endCxn id="47" idx="2"/>
            </p:cNvCxnSpPr>
            <p:nvPr/>
          </p:nvCxnSpPr>
          <p:spPr>
            <a:xfrm flipH="1" flipV="1">
              <a:off x="4201818" y="5022347"/>
              <a:ext cx="338" cy="53051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50" idx="2"/>
            </p:cNvCxnSpPr>
            <p:nvPr/>
          </p:nvCxnSpPr>
          <p:spPr>
            <a:xfrm flipV="1">
              <a:off x="4207237" y="4171086"/>
              <a:ext cx="6385" cy="43497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3495113" y="3770976"/>
              <a:ext cx="143701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88416" y="3871601"/>
              <a:ext cx="1221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u="sng" dirty="0"/>
                <a:t>Encoder</a:t>
              </a:r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 flipH="1" flipV="1">
              <a:off x="4202348" y="3367829"/>
              <a:ext cx="6385" cy="4193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63493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Encoding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400" dirty="0"/>
              <a:t>The encoder takes as input the words “don’t” and “worry”.</a:t>
            </a:r>
          </a:p>
          <a:p>
            <a:r>
              <a:rPr lang="en-US" sz="2400" dirty="0"/>
              <a:t>First step: it processes the word “</a:t>
            </a:r>
            <a:r>
              <a:rPr lang="en-US" sz="2400" dirty="0" err="1"/>
              <a:t>dont</a:t>
            </a:r>
            <a:r>
              <a:rPr lang="en-US" sz="2400" dirty="0"/>
              <a:t>“.</a:t>
            </a:r>
          </a:p>
          <a:p>
            <a:r>
              <a:rPr lang="en-US" sz="2400" dirty="0"/>
              <a:t>Second step: it processes the word “worry”.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152400" y="3367829"/>
            <a:ext cx="8686800" cy="3402653"/>
            <a:chOff x="152400" y="3367829"/>
            <a:chExt cx="8686800" cy="3402653"/>
          </a:xfrm>
        </p:grpSpPr>
        <p:sp>
          <p:nvSpPr>
            <p:cNvPr id="28" name="Rectangle 27"/>
            <p:cNvSpPr/>
            <p:nvPr/>
          </p:nvSpPr>
          <p:spPr>
            <a:xfrm>
              <a:off x="3276600" y="3627172"/>
              <a:ext cx="5562600" cy="27356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23492" y="3779572"/>
              <a:ext cx="15583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/>
                <a:t>Decoder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2400" y="3787149"/>
              <a:ext cx="2667000" cy="258322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3910" y="6370372"/>
              <a:ext cx="6728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>
                  <a:solidFill>
                    <a:srgbClr val="FF0000"/>
                  </a:solidFill>
                </a:rPr>
                <a:t>dont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73885" y="6362796"/>
              <a:ext cx="7959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worry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1000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676400" y="5552860"/>
              <a:ext cx="990894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41928" y="4611773"/>
              <a:ext cx="897295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37621" y="4611773"/>
              <a:ext cx="87600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cxnSp>
          <p:nvCxnSpPr>
            <p:cNvPr id="38" name="Straight Arrow Connector 37"/>
            <p:cNvCxnSpPr>
              <a:stCxn id="33" idx="0"/>
              <a:endCxn id="35" idx="2"/>
            </p:cNvCxnSpPr>
            <p:nvPr/>
          </p:nvCxnSpPr>
          <p:spPr>
            <a:xfrm flipV="1">
              <a:off x="877085" y="5011883"/>
              <a:ext cx="13491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4" idx="0"/>
              <a:endCxn id="36" idx="2"/>
            </p:cNvCxnSpPr>
            <p:nvPr/>
          </p:nvCxnSpPr>
          <p:spPr>
            <a:xfrm flipV="1">
              <a:off x="2171847" y="5011883"/>
              <a:ext cx="3778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5" idx="3"/>
              <a:endCxn id="36" idx="1"/>
            </p:cNvCxnSpPr>
            <p:nvPr/>
          </p:nvCxnSpPr>
          <p:spPr>
            <a:xfrm>
              <a:off x="1339223" y="4811828"/>
              <a:ext cx="398398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6" idx="3"/>
              <a:endCxn id="47" idx="1"/>
            </p:cNvCxnSpPr>
            <p:nvPr/>
          </p:nvCxnSpPr>
          <p:spPr>
            <a:xfrm>
              <a:off x="2613628" y="4811828"/>
              <a:ext cx="1119879" cy="1046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3763867" y="6370372"/>
              <a:ext cx="8230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[start]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706071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733507" y="4622237"/>
              <a:ext cx="936622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LSTMd</a:t>
              </a:r>
              <a:endParaRPr lang="en-US" sz="2000" dirty="0"/>
            </a:p>
          </p:txBody>
        </p:sp>
        <p:cxnSp>
          <p:nvCxnSpPr>
            <p:cNvPr id="48" name="Straight Arrow Connector 47"/>
            <p:cNvCxnSpPr>
              <a:stCxn id="46" idx="0"/>
              <a:endCxn id="47" idx="2"/>
            </p:cNvCxnSpPr>
            <p:nvPr/>
          </p:nvCxnSpPr>
          <p:spPr>
            <a:xfrm flipH="1" flipV="1">
              <a:off x="4201818" y="5022347"/>
              <a:ext cx="338" cy="53051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50" idx="2"/>
            </p:cNvCxnSpPr>
            <p:nvPr/>
          </p:nvCxnSpPr>
          <p:spPr>
            <a:xfrm flipV="1">
              <a:off x="4207237" y="4171086"/>
              <a:ext cx="6385" cy="43497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3495113" y="3770976"/>
              <a:ext cx="143701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88416" y="3871601"/>
              <a:ext cx="1221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u="sng" dirty="0"/>
                <a:t>Encoder</a:t>
              </a:r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 flipH="1" flipV="1">
              <a:off x="4202348" y="3367829"/>
              <a:ext cx="6385" cy="4193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78790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Encoding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400" dirty="0"/>
              <a:t>The output of </a:t>
            </a:r>
            <a:r>
              <a:rPr lang="en-US" sz="2400" dirty="0" err="1"/>
              <a:t>LSTMe</a:t>
            </a:r>
            <a:r>
              <a:rPr lang="en-US" sz="2400" dirty="0"/>
              <a:t> after the second step is passed as the </a:t>
            </a:r>
            <a:r>
              <a:rPr lang="en-US" sz="2400" b="1" u="sng" dirty="0"/>
              <a:t>recurrent input</a:t>
            </a:r>
            <a:r>
              <a:rPr lang="en-US" sz="2400" dirty="0"/>
              <a:t> to </a:t>
            </a:r>
            <a:r>
              <a:rPr lang="en-US" sz="2400" dirty="0" err="1"/>
              <a:t>LSTMd</a:t>
            </a:r>
            <a:r>
              <a:rPr lang="en-US" sz="2400" dirty="0"/>
              <a:t> for the first step of the decoder.</a:t>
            </a:r>
          </a:p>
          <a:p>
            <a:pPr lvl="1"/>
            <a:r>
              <a:rPr lang="en-US" sz="2000" dirty="0"/>
              <a:t>This is something we have not seen before.</a:t>
            </a:r>
          </a:p>
          <a:p>
            <a:pPr lvl="1"/>
            <a:r>
              <a:rPr lang="en-US" sz="2000" dirty="0"/>
              <a:t>In our previous models, what was the recurrent input in the first step?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152400" y="3367829"/>
            <a:ext cx="8686800" cy="3402653"/>
            <a:chOff x="152400" y="3367829"/>
            <a:chExt cx="8686800" cy="3402653"/>
          </a:xfrm>
        </p:grpSpPr>
        <p:sp>
          <p:nvSpPr>
            <p:cNvPr id="28" name="Rectangle 27"/>
            <p:cNvSpPr/>
            <p:nvPr/>
          </p:nvSpPr>
          <p:spPr>
            <a:xfrm>
              <a:off x="3276600" y="3627172"/>
              <a:ext cx="5562600" cy="27356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23492" y="3779572"/>
              <a:ext cx="15583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/>
                <a:t>Decoder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2400" y="3787149"/>
              <a:ext cx="2667000" cy="258322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3910" y="6370372"/>
              <a:ext cx="6728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>
                  <a:solidFill>
                    <a:srgbClr val="FF0000"/>
                  </a:solidFill>
                </a:rPr>
                <a:t>dont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73885" y="6362796"/>
              <a:ext cx="7959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worry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1000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676400" y="5552860"/>
              <a:ext cx="990894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41928" y="4611773"/>
              <a:ext cx="897295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37621" y="4611773"/>
              <a:ext cx="87600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cxnSp>
          <p:nvCxnSpPr>
            <p:cNvPr id="38" name="Straight Arrow Connector 37"/>
            <p:cNvCxnSpPr>
              <a:stCxn id="33" idx="0"/>
              <a:endCxn id="35" idx="2"/>
            </p:cNvCxnSpPr>
            <p:nvPr/>
          </p:nvCxnSpPr>
          <p:spPr>
            <a:xfrm flipV="1">
              <a:off x="877085" y="5011883"/>
              <a:ext cx="13491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4" idx="0"/>
              <a:endCxn id="36" idx="2"/>
            </p:cNvCxnSpPr>
            <p:nvPr/>
          </p:nvCxnSpPr>
          <p:spPr>
            <a:xfrm flipV="1">
              <a:off x="2171847" y="5011883"/>
              <a:ext cx="3778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5" idx="3"/>
              <a:endCxn id="36" idx="1"/>
            </p:cNvCxnSpPr>
            <p:nvPr/>
          </p:nvCxnSpPr>
          <p:spPr>
            <a:xfrm>
              <a:off x="1339223" y="4811828"/>
              <a:ext cx="398398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6" idx="3"/>
              <a:endCxn id="47" idx="1"/>
            </p:cNvCxnSpPr>
            <p:nvPr/>
          </p:nvCxnSpPr>
          <p:spPr>
            <a:xfrm>
              <a:off x="2613628" y="4811828"/>
              <a:ext cx="1119879" cy="1046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3763867" y="6370372"/>
              <a:ext cx="8230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[start]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706071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733507" y="4622237"/>
              <a:ext cx="936622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LSTMd</a:t>
              </a:r>
              <a:endParaRPr lang="en-US" sz="2000" dirty="0"/>
            </a:p>
          </p:txBody>
        </p:sp>
        <p:cxnSp>
          <p:nvCxnSpPr>
            <p:cNvPr id="48" name="Straight Arrow Connector 47"/>
            <p:cNvCxnSpPr>
              <a:stCxn id="46" idx="0"/>
              <a:endCxn id="47" idx="2"/>
            </p:cNvCxnSpPr>
            <p:nvPr/>
          </p:nvCxnSpPr>
          <p:spPr>
            <a:xfrm flipH="1" flipV="1">
              <a:off x="4201818" y="5022347"/>
              <a:ext cx="338" cy="53051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50" idx="2"/>
            </p:cNvCxnSpPr>
            <p:nvPr/>
          </p:nvCxnSpPr>
          <p:spPr>
            <a:xfrm flipV="1">
              <a:off x="4207237" y="4171086"/>
              <a:ext cx="6385" cy="43497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3495113" y="3770976"/>
              <a:ext cx="143701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88416" y="3871601"/>
              <a:ext cx="1221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u="sng" dirty="0"/>
                <a:t>Encoder</a:t>
              </a:r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 flipH="1" flipV="1">
              <a:off x="4202348" y="3367829"/>
              <a:ext cx="6385" cy="4193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11272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Encoding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400" dirty="0"/>
              <a:t>The output of </a:t>
            </a:r>
            <a:r>
              <a:rPr lang="en-US" sz="2400" dirty="0" err="1"/>
              <a:t>LSTMe</a:t>
            </a:r>
            <a:r>
              <a:rPr lang="en-US" sz="2400" dirty="0"/>
              <a:t> after the second step is passed as the </a:t>
            </a:r>
            <a:r>
              <a:rPr lang="en-US" sz="2400" b="1" u="sng" dirty="0"/>
              <a:t>recurrent input</a:t>
            </a:r>
            <a:r>
              <a:rPr lang="en-US" sz="2400" dirty="0"/>
              <a:t> to </a:t>
            </a:r>
            <a:r>
              <a:rPr lang="en-US" sz="2400" dirty="0" err="1"/>
              <a:t>LSTMd</a:t>
            </a:r>
            <a:r>
              <a:rPr lang="en-US" sz="2400" dirty="0"/>
              <a:t> for the first step of the decoder.</a:t>
            </a:r>
          </a:p>
          <a:p>
            <a:r>
              <a:rPr lang="en-US" sz="2400" dirty="0"/>
              <a:t>This output tells the decoder what it needs to know to produce the translation.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152400" y="3367829"/>
            <a:ext cx="8686800" cy="3402653"/>
            <a:chOff x="152400" y="3367829"/>
            <a:chExt cx="8686800" cy="3402653"/>
          </a:xfrm>
        </p:grpSpPr>
        <p:sp>
          <p:nvSpPr>
            <p:cNvPr id="28" name="Rectangle 27"/>
            <p:cNvSpPr/>
            <p:nvPr/>
          </p:nvSpPr>
          <p:spPr>
            <a:xfrm>
              <a:off x="3276600" y="3627172"/>
              <a:ext cx="5562600" cy="27356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23492" y="3779572"/>
              <a:ext cx="15583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/>
                <a:t>Decoder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2400" y="3787149"/>
              <a:ext cx="2667000" cy="258322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3910" y="6370372"/>
              <a:ext cx="6728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>
                  <a:solidFill>
                    <a:srgbClr val="FF0000"/>
                  </a:solidFill>
                </a:rPr>
                <a:t>dont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73885" y="6362796"/>
              <a:ext cx="7959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worry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1000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676400" y="5552860"/>
              <a:ext cx="990894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41928" y="4611773"/>
              <a:ext cx="897295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37621" y="4611773"/>
              <a:ext cx="87600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cxnSp>
          <p:nvCxnSpPr>
            <p:cNvPr id="38" name="Straight Arrow Connector 37"/>
            <p:cNvCxnSpPr>
              <a:stCxn id="33" idx="0"/>
              <a:endCxn id="35" idx="2"/>
            </p:cNvCxnSpPr>
            <p:nvPr/>
          </p:nvCxnSpPr>
          <p:spPr>
            <a:xfrm flipV="1">
              <a:off x="877085" y="5011883"/>
              <a:ext cx="13491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4" idx="0"/>
              <a:endCxn id="36" idx="2"/>
            </p:cNvCxnSpPr>
            <p:nvPr/>
          </p:nvCxnSpPr>
          <p:spPr>
            <a:xfrm flipV="1">
              <a:off x="2171847" y="5011883"/>
              <a:ext cx="3778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5" idx="3"/>
              <a:endCxn id="36" idx="1"/>
            </p:cNvCxnSpPr>
            <p:nvPr/>
          </p:nvCxnSpPr>
          <p:spPr>
            <a:xfrm>
              <a:off x="1339223" y="4811828"/>
              <a:ext cx="398398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3763867" y="6370372"/>
              <a:ext cx="8230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[start]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706071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733507" y="4622237"/>
              <a:ext cx="936622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LSTMd</a:t>
              </a:r>
              <a:endParaRPr lang="en-US" sz="2000" dirty="0"/>
            </a:p>
          </p:txBody>
        </p:sp>
        <p:cxnSp>
          <p:nvCxnSpPr>
            <p:cNvPr id="48" name="Straight Arrow Connector 47"/>
            <p:cNvCxnSpPr>
              <a:stCxn id="46" idx="0"/>
              <a:endCxn id="47" idx="2"/>
            </p:cNvCxnSpPr>
            <p:nvPr/>
          </p:nvCxnSpPr>
          <p:spPr>
            <a:xfrm flipH="1" flipV="1">
              <a:off x="4201818" y="5022347"/>
              <a:ext cx="338" cy="53051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50" idx="2"/>
            </p:cNvCxnSpPr>
            <p:nvPr/>
          </p:nvCxnSpPr>
          <p:spPr>
            <a:xfrm flipV="1">
              <a:off x="4207237" y="4171086"/>
              <a:ext cx="6385" cy="43497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3495113" y="3770976"/>
              <a:ext cx="143701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88416" y="3871601"/>
              <a:ext cx="1221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u="sng" dirty="0"/>
                <a:t>Encoder</a:t>
              </a:r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 flipH="1" flipV="1">
              <a:off x="4202348" y="3367829"/>
              <a:ext cx="6385" cy="4193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3" name="Straight Arrow Connector 52"/>
          <p:cNvCxnSpPr/>
          <p:nvPr/>
        </p:nvCxnSpPr>
        <p:spPr>
          <a:xfrm>
            <a:off x="2613628" y="4811828"/>
            <a:ext cx="1119879" cy="1046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0373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Sequence-To-Sequence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text processing models that we have seen so far were designed for classification.</a:t>
            </a:r>
          </a:p>
          <a:p>
            <a:pPr lvl="1"/>
            <a:r>
              <a:rPr lang="en-US" sz="2000" dirty="0"/>
              <a:t>Input: text (a movie review document in our example)</a:t>
            </a:r>
          </a:p>
          <a:p>
            <a:pPr lvl="1"/>
            <a:r>
              <a:rPr lang="en-US" sz="2000" dirty="0"/>
              <a:t>Output: a class label (“positive” or “negative” in our example).</a:t>
            </a:r>
          </a:p>
          <a:p>
            <a:r>
              <a:rPr lang="en-US" sz="2400" dirty="0"/>
              <a:t>Another important family of models are sequence-to-sequence models:</a:t>
            </a:r>
          </a:p>
          <a:p>
            <a:pPr lvl="1"/>
            <a:r>
              <a:rPr lang="en-US" sz="2000" dirty="0"/>
              <a:t>Input:  text.</a:t>
            </a:r>
          </a:p>
          <a:p>
            <a:pPr lvl="1"/>
            <a:r>
              <a:rPr lang="en-US" sz="2000" dirty="0"/>
              <a:t>Output: text.</a:t>
            </a:r>
          </a:p>
          <a:p>
            <a:r>
              <a:rPr lang="en-US" sz="2400" dirty="0"/>
              <a:t>The example application that we will build is English-to-Spanish translation.</a:t>
            </a:r>
          </a:p>
          <a:p>
            <a:pPr lvl="1"/>
            <a:r>
              <a:rPr lang="en-US" sz="2000" dirty="0"/>
              <a:t>Input: English text.</a:t>
            </a:r>
          </a:p>
          <a:p>
            <a:pPr lvl="1"/>
            <a:r>
              <a:rPr lang="en-US" sz="2000" dirty="0"/>
              <a:t>Output: Spanish 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5615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Encoding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400" dirty="0"/>
              <a:t>The output of </a:t>
            </a:r>
            <a:r>
              <a:rPr lang="en-US" sz="2400" dirty="0" err="1"/>
              <a:t>LSTMe</a:t>
            </a:r>
            <a:r>
              <a:rPr lang="en-US" sz="2400" dirty="0"/>
              <a:t> after the second step is passed as the </a:t>
            </a:r>
            <a:r>
              <a:rPr lang="en-US" sz="2400" b="1" u="sng" dirty="0"/>
              <a:t>recurrent input</a:t>
            </a:r>
            <a:r>
              <a:rPr lang="en-US" sz="2400" dirty="0"/>
              <a:t> to </a:t>
            </a:r>
            <a:r>
              <a:rPr lang="en-US" sz="2400" dirty="0" err="1"/>
              <a:t>LSTMd</a:t>
            </a:r>
            <a:r>
              <a:rPr lang="en-US" sz="2400" dirty="0"/>
              <a:t> for the first step of the decoder.</a:t>
            </a:r>
          </a:p>
          <a:p>
            <a:r>
              <a:rPr lang="en-US" sz="2400" dirty="0"/>
              <a:t>The encoder is now done, we move to the decoder.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152400" y="3367829"/>
            <a:ext cx="8686800" cy="3402653"/>
            <a:chOff x="152400" y="3367829"/>
            <a:chExt cx="8686800" cy="3402653"/>
          </a:xfrm>
        </p:grpSpPr>
        <p:sp>
          <p:nvSpPr>
            <p:cNvPr id="28" name="Rectangle 27"/>
            <p:cNvSpPr/>
            <p:nvPr/>
          </p:nvSpPr>
          <p:spPr>
            <a:xfrm>
              <a:off x="3276600" y="3627172"/>
              <a:ext cx="5562600" cy="27356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23492" y="3779572"/>
              <a:ext cx="15583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/>
                <a:t>Decoder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2400" y="3787149"/>
              <a:ext cx="2667000" cy="258322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3910" y="6370372"/>
              <a:ext cx="6728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>
                  <a:solidFill>
                    <a:srgbClr val="FF0000"/>
                  </a:solidFill>
                </a:rPr>
                <a:t>dont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73885" y="6362796"/>
              <a:ext cx="7959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worry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1000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676400" y="5552860"/>
              <a:ext cx="990894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41928" y="4611773"/>
              <a:ext cx="897295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37621" y="4611773"/>
              <a:ext cx="87600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cxnSp>
          <p:nvCxnSpPr>
            <p:cNvPr id="38" name="Straight Arrow Connector 37"/>
            <p:cNvCxnSpPr>
              <a:stCxn id="33" idx="0"/>
              <a:endCxn id="35" idx="2"/>
            </p:cNvCxnSpPr>
            <p:nvPr/>
          </p:nvCxnSpPr>
          <p:spPr>
            <a:xfrm flipV="1">
              <a:off x="877085" y="5011883"/>
              <a:ext cx="13491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4" idx="0"/>
              <a:endCxn id="36" idx="2"/>
            </p:cNvCxnSpPr>
            <p:nvPr/>
          </p:nvCxnSpPr>
          <p:spPr>
            <a:xfrm flipV="1">
              <a:off x="2171847" y="5011883"/>
              <a:ext cx="3778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5" idx="3"/>
              <a:endCxn id="36" idx="1"/>
            </p:cNvCxnSpPr>
            <p:nvPr/>
          </p:nvCxnSpPr>
          <p:spPr>
            <a:xfrm>
              <a:off x="1339223" y="4811828"/>
              <a:ext cx="398398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6" idx="3"/>
              <a:endCxn id="47" idx="1"/>
            </p:cNvCxnSpPr>
            <p:nvPr/>
          </p:nvCxnSpPr>
          <p:spPr>
            <a:xfrm>
              <a:off x="2613628" y="4811828"/>
              <a:ext cx="1119879" cy="1046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3763867" y="6370372"/>
              <a:ext cx="8230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[start]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706071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733507" y="4622237"/>
              <a:ext cx="936622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LSTMd</a:t>
              </a:r>
              <a:endParaRPr lang="en-US" sz="2000" dirty="0"/>
            </a:p>
          </p:txBody>
        </p:sp>
        <p:cxnSp>
          <p:nvCxnSpPr>
            <p:cNvPr id="48" name="Straight Arrow Connector 47"/>
            <p:cNvCxnSpPr>
              <a:stCxn id="46" idx="0"/>
              <a:endCxn id="47" idx="2"/>
            </p:cNvCxnSpPr>
            <p:nvPr/>
          </p:nvCxnSpPr>
          <p:spPr>
            <a:xfrm flipH="1" flipV="1">
              <a:off x="4201818" y="5022347"/>
              <a:ext cx="338" cy="53051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50" idx="2"/>
            </p:cNvCxnSpPr>
            <p:nvPr/>
          </p:nvCxnSpPr>
          <p:spPr>
            <a:xfrm flipV="1">
              <a:off x="4207237" y="4171086"/>
              <a:ext cx="6385" cy="43497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3495113" y="3770976"/>
              <a:ext cx="143701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88416" y="3871601"/>
              <a:ext cx="1221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u="sng" dirty="0"/>
                <a:t>Encoder</a:t>
              </a:r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 flipH="1" flipV="1">
              <a:off x="4202348" y="3367829"/>
              <a:ext cx="6385" cy="4193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9096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Decoding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400" dirty="0"/>
              <a:t>At the first step, the decoder receives two types of inputs:</a:t>
            </a:r>
          </a:p>
          <a:p>
            <a:r>
              <a:rPr lang="en-US" sz="2400" dirty="0"/>
              <a:t>At its input layer, it receives the special token [start].</a:t>
            </a:r>
          </a:p>
          <a:p>
            <a:pPr lvl="1"/>
            <a:r>
              <a:rPr lang="en-US" sz="2000" dirty="0"/>
              <a:t>This token tells the decoder that we want it to output the first word of the translation text.</a:t>
            </a:r>
          </a:p>
          <a:p>
            <a:r>
              <a:rPr lang="en-US" sz="2400" dirty="0"/>
              <a:t>How does the decoder know anything about the input text?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152400" y="3367829"/>
            <a:ext cx="8686800" cy="3402653"/>
            <a:chOff x="152400" y="3367829"/>
            <a:chExt cx="8686800" cy="3402653"/>
          </a:xfrm>
        </p:grpSpPr>
        <p:sp>
          <p:nvSpPr>
            <p:cNvPr id="28" name="Rectangle 27"/>
            <p:cNvSpPr/>
            <p:nvPr/>
          </p:nvSpPr>
          <p:spPr>
            <a:xfrm>
              <a:off x="3276600" y="3627172"/>
              <a:ext cx="5562600" cy="27356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23492" y="3779572"/>
              <a:ext cx="15583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/>
                <a:t>Decoder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2400" y="3787149"/>
              <a:ext cx="2667000" cy="258322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3910" y="6370372"/>
              <a:ext cx="6728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>
                  <a:solidFill>
                    <a:srgbClr val="FF0000"/>
                  </a:solidFill>
                </a:rPr>
                <a:t>dont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73885" y="6362796"/>
              <a:ext cx="7959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worry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1000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676400" y="5552860"/>
              <a:ext cx="990894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41928" y="4611773"/>
              <a:ext cx="897295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37621" y="4611773"/>
              <a:ext cx="87600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cxnSp>
          <p:nvCxnSpPr>
            <p:cNvPr id="38" name="Straight Arrow Connector 37"/>
            <p:cNvCxnSpPr>
              <a:stCxn id="33" idx="0"/>
              <a:endCxn id="35" idx="2"/>
            </p:cNvCxnSpPr>
            <p:nvPr/>
          </p:nvCxnSpPr>
          <p:spPr>
            <a:xfrm flipV="1">
              <a:off x="877085" y="5011883"/>
              <a:ext cx="13491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4" idx="0"/>
              <a:endCxn id="36" idx="2"/>
            </p:cNvCxnSpPr>
            <p:nvPr/>
          </p:nvCxnSpPr>
          <p:spPr>
            <a:xfrm flipV="1">
              <a:off x="2171847" y="5011883"/>
              <a:ext cx="3778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5" idx="3"/>
              <a:endCxn id="36" idx="1"/>
            </p:cNvCxnSpPr>
            <p:nvPr/>
          </p:nvCxnSpPr>
          <p:spPr>
            <a:xfrm>
              <a:off x="1339223" y="4811828"/>
              <a:ext cx="398398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6" idx="3"/>
              <a:endCxn id="47" idx="1"/>
            </p:cNvCxnSpPr>
            <p:nvPr/>
          </p:nvCxnSpPr>
          <p:spPr>
            <a:xfrm>
              <a:off x="2613628" y="4811828"/>
              <a:ext cx="1119879" cy="1046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3763867" y="6370372"/>
              <a:ext cx="8230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[start]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706071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733507" y="4622237"/>
              <a:ext cx="936622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LSTMd</a:t>
              </a:r>
              <a:endParaRPr lang="en-US" sz="2000" dirty="0"/>
            </a:p>
          </p:txBody>
        </p:sp>
        <p:cxnSp>
          <p:nvCxnSpPr>
            <p:cNvPr id="48" name="Straight Arrow Connector 47"/>
            <p:cNvCxnSpPr>
              <a:stCxn id="46" idx="0"/>
              <a:endCxn id="47" idx="2"/>
            </p:cNvCxnSpPr>
            <p:nvPr/>
          </p:nvCxnSpPr>
          <p:spPr>
            <a:xfrm flipH="1" flipV="1">
              <a:off x="4201818" y="5022347"/>
              <a:ext cx="338" cy="53051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50" idx="2"/>
            </p:cNvCxnSpPr>
            <p:nvPr/>
          </p:nvCxnSpPr>
          <p:spPr>
            <a:xfrm flipV="1">
              <a:off x="4207237" y="4171086"/>
              <a:ext cx="6385" cy="43497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3495113" y="3770976"/>
              <a:ext cx="143701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88416" y="3871601"/>
              <a:ext cx="1221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u="sng" dirty="0"/>
                <a:t>Encoder</a:t>
              </a:r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 flipH="1" flipV="1">
              <a:off x="4202348" y="3367829"/>
              <a:ext cx="6385" cy="4193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071503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Decoding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400" dirty="0"/>
              <a:t>At the first step, the decoder receives two types of inputs:</a:t>
            </a:r>
          </a:p>
          <a:p>
            <a:r>
              <a:rPr lang="en-US" sz="2400" dirty="0"/>
              <a:t>At its input layer, it receives the special token [start].</a:t>
            </a:r>
          </a:p>
          <a:p>
            <a:r>
              <a:rPr lang="en-US" sz="2400" dirty="0"/>
              <a:t>The initial recurrent input comes from the encoder.</a:t>
            </a:r>
          </a:p>
          <a:p>
            <a:pPr lvl="1"/>
            <a:r>
              <a:rPr lang="en-US" sz="2000" dirty="0"/>
              <a:t>As we said before, this is how the decoder knows what to translate.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152400" y="3367829"/>
            <a:ext cx="8686800" cy="3402653"/>
            <a:chOff x="152400" y="3367829"/>
            <a:chExt cx="8686800" cy="3402653"/>
          </a:xfrm>
        </p:grpSpPr>
        <p:sp>
          <p:nvSpPr>
            <p:cNvPr id="28" name="Rectangle 27"/>
            <p:cNvSpPr/>
            <p:nvPr/>
          </p:nvSpPr>
          <p:spPr>
            <a:xfrm>
              <a:off x="3276600" y="3627172"/>
              <a:ext cx="5562600" cy="27356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23492" y="3779572"/>
              <a:ext cx="15583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/>
                <a:t>Decoder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52400" y="3787149"/>
              <a:ext cx="2667000" cy="258322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3910" y="6370372"/>
              <a:ext cx="6728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>
                  <a:solidFill>
                    <a:srgbClr val="FF0000"/>
                  </a:solidFill>
                </a:rPr>
                <a:t>dont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73885" y="6362796"/>
              <a:ext cx="7959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worry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1000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676400" y="5552860"/>
              <a:ext cx="990894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41928" y="4611773"/>
              <a:ext cx="897295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37621" y="4611773"/>
              <a:ext cx="87600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cxnSp>
          <p:nvCxnSpPr>
            <p:cNvPr id="38" name="Straight Arrow Connector 37"/>
            <p:cNvCxnSpPr>
              <a:stCxn id="33" idx="0"/>
              <a:endCxn id="35" idx="2"/>
            </p:cNvCxnSpPr>
            <p:nvPr/>
          </p:nvCxnSpPr>
          <p:spPr>
            <a:xfrm flipV="1">
              <a:off x="877085" y="5011883"/>
              <a:ext cx="13491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4" idx="0"/>
              <a:endCxn id="36" idx="2"/>
            </p:cNvCxnSpPr>
            <p:nvPr/>
          </p:nvCxnSpPr>
          <p:spPr>
            <a:xfrm flipV="1">
              <a:off x="2171847" y="5011883"/>
              <a:ext cx="3778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5" idx="3"/>
              <a:endCxn id="36" idx="1"/>
            </p:cNvCxnSpPr>
            <p:nvPr/>
          </p:nvCxnSpPr>
          <p:spPr>
            <a:xfrm>
              <a:off x="1339223" y="4811828"/>
              <a:ext cx="398398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3763867" y="6370372"/>
              <a:ext cx="8230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[start]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706071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733507" y="4622237"/>
              <a:ext cx="936622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LSTMd</a:t>
              </a:r>
              <a:endParaRPr lang="en-US" sz="2000" dirty="0"/>
            </a:p>
          </p:txBody>
        </p:sp>
        <p:cxnSp>
          <p:nvCxnSpPr>
            <p:cNvPr id="48" name="Straight Arrow Connector 47"/>
            <p:cNvCxnSpPr>
              <a:stCxn id="46" idx="0"/>
              <a:endCxn id="47" idx="2"/>
            </p:cNvCxnSpPr>
            <p:nvPr/>
          </p:nvCxnSpPr>
          <p:spPr>
            <a:xfrm flipH="1" flipV="1">
              <a:off x="4201818" y="5022347"/>
              <a:ext cx="338" cy="53051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50" idx="2"/>
            </p:cNvCxnSpPr>
            <p:nvPr/>
          </p:nvCxnSpPr>
          <p:spPr>
            <a:xfrm flipV="1">
              <a:off x="4207237" y="4171086"/>
              <a:ext cx="6385" cy="43497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3495113" y="3770976"/>
              <a:ext cx="143701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88416" y="3871601"/>
              <a:ext cx="1221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u="sng" dirty="0"/>
                <a:t>Encoder</a:t>
              </a:r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 flipH="1" flipV="1">
              <a:off x="4202348" y="3367829"/>
              <a:ext cx="6385" cy="4193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53"/>
          <p:cNvCxnSpPr/>
          <p:nvPr/>
        </p:nvCxnSpPr>
        <p:spPr>
          <a:xfrm>
            <a:off x="2613628" y="4811828"/>
            <a:ext cx="1119879" cy="1046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3094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Decoding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000" dirty="0"/>
              <a:t>The [start] token gets mapped to a vector (word embedding).</a:t>
            </a:r>
          </a:p>
          <a:p>
            <a:r>
              <a:rPr lang="en-US" sz="2000" dirty="0"/>
              <a:t>The LSTM block processes its two inputs (word embedding and recurrent input), and passes its output to the Dense layer.</a:t>
            </a:r>
          </a:p>
          <a:p>
            <a:r>
              <a:rPr lang="en-US" sz="2000" dirty="0"/>
              <a:t>Then the Dense layer computes its output.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152400" y="3367829"/>
            <a:ext cx="8686800" cy="3402653"/>
            <a:chOff x="152400" y="3367829"/>
            <a:chExt cx="8686800" cy="3402653"/>
          </a:xfrm>
        </p:grpSpPr>
        <p:sp>
          <p:nvSpPr>
            <p:cNvPr id="29" name="Rectangle 28"/>
            <p:cNvSpPr/>
            <p:nvPr/>
          </p:nvSpPr>
          <p:spPr>
            <a:xfrm>
              <a:off x="3276600" y="3627172"/>
              <a:ext cx="5562600" cy="27356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23492" y="3779572"/>
              <a:ext cx="15583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/>
                <a:t>Decoder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52400" y="3787149"/>
              <a:ext cx="2667000" cy="258322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3910" y="6370372"/>
              <a:ext cx="6728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>
                  <a:solidFill>
                    <a:srgbClr val="FF0000"/>
                  </a:solidFill>
                </a:rPr>
                <a:t>dont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773885" y="6362796"/>
              <a:ext cx="7959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worry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81000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676400" y="5552860"/>
              <a:ext cx="990894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41928" y="4611773"/>
              <a:ext cx="897295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737621" y="4611773"/>
              <a:ext cx="87600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cxnSp>
          <p:nvCxnSpPr>
            <p:cNvPr id="40" name="Straight Arrow Connector 39"/>
            <p:cNvCxnSpPr>
              <a:stCxn id="34" idx="0"/>
              <a:endCxn id="36" idx="2"/>
            </p:cNvCxnSpPr>
            <p:nvPr/>
          </p:nvCxnSpPr>
          <p:spPr>
            <a:xfrm flipV="1">
              <a:off x="877085" y="5011883"/>
              <a:ext cx="13491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5" idx="0"/>
              <a:endCxn id="38" idx="2"/>
            </p:cNvCxnSpPr>
            <p:nvPr/>
          </p:nvCxnSpPr>
          <p:spPr>
            <a:xfrm flipV="1">
              <a:off x="2171847" y="5011883"/>
              <a:ext cx="3778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6" idx="3"/>
              <a:endCxn id="38" idx="1"/>
            </p:cNvCxnSpPr>
            <p:nvPr/>
          </p:nvCxnSpPr>
          <p:spPr>
            <a:xfrm>
              <a:off x="1339223" y="4811828"/>
              <a:ext cx="398398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38" idx="3"/>
              <a:endCxn id="48" idx="1"/>
            </p:cNvCxnSpPr>
            <p:nvPr/>
          </p:nvCxnSpPr>
          <p:spPr>
            <a:xfrm>
              <a:off x="2613628" y="4811828"/>
              <a:ext cx="1119879" cy="1046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3763867" y="6370372"/>
              <a:ext cx="8230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[start]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706071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733507" y="4622237"/>
              <a:ext cx="936622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LSTMd</a:t>
              </a:r>
              <a:endParaRPr lang="en-US" sz="2000" dirty="0"/>
            </a:p>
          </p:txBody>
        </p:sp>
        <p:cxnSp>
          <p:nvCxnSpPr>
            <p:cNvPr id="49" name="Straight Arrow Connector 48"/>
            <p:cNvCxnSpPr>
              <a:stCxn id="47" idx="0"/>
              <a:endCxn id="48" idx="2"/>
            </p:cNvCxnSpPr>
            <p:nvPr/>
          </p:nvCxnSpPr>
          <p:spPr>
            <a:xfrm flipH="1" flipV="1">
              <a:off x="4201818" y="5022347"/>
              <a:ext cx="338" cy="53051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endCxn id="51" idx="2"/>
            </p:cNvCxnSpPr>
            <p:nvPr/>
          </p:nvCxnSpPr>
          <p:spPr>
            <a:xfrm flipV="1">
              <a:off x="4207237" y="4171086"/>
              <a:ext cx="6385" cy="43497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3495113" y="3770976"/>
              <a:ext cx="143701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88416" y="3871601"/>
              <a:ext cx="1221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u="sng" dirty="0"/>
                <a:t>Encoder</a:t>
              </a:r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 flipH="1" flipV="1">
              <a:off x="4202348" y="3367829"/>
              <a:ext cx="6385" cy="4193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31236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Decoding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000" dirty="0"/>
              <a:t>The </a:t>
            </a:r>
            <a:r>
              <a:rPr lang="en-US" sz="2000" dirty="0" err="1"/>
              <a:t>argmax</a:t>
            </a:r>
            <a:r>
              <a:rPr lang="en-US" sz="2000" dirty="0"/>
              <a:t> of the Dense layer’s output corresponds to the Spanish word “no”.</a:t>
            </a:r>
          </a:p>
          <a:p>
            <a:r>
              <a:rPr lang="en-US" sz="2000" dirty="0"/>
              <a:t>So, the output of the decoder is the word “no”.</a:t>
            </a:r>
          </a:p>
          <a:p>
            <a:r>
              <a:rPr lang="en-US" sz="2000" dirty="0"/>
              <a:t>What next?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975361" y="3028890"/>
            <a:ext cx="453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52400" y="3367829"/>
            <a:ext cx="8686800" cy="3402653"/>
            <a:chOff x="152400" y="3367829"/>
            <a:chExt cx="8686800" cy="3402653"/>
          </a:xfrm>
        </p:grpSpPr>
        <p:sp>
          <p:nvSpPr>
            <p:cNvPr id="29" name="Rectangle 28"/>
            <p:cNvSpPr/>
            <p:nvPr/>
          </p:nvSpPr>
          <p:spPr>
            <a:xfrm>
              <a:off x="3276600" y="3627172"/>
              <a:ext cx="5562600" cy="273562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23492" y="3779572"/>
              <a:ext cx="15583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/>
                <a:t>Decoder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52400" y="3787149"/>
              <a:ext cx="2667000" cy="258322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3910" y="6370372"/>
              <a:ext cx="6728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>
                  <a:solidFill>
                    <a:srgbClr val="FF0000"/>
                  </a:solidFill>
                </a:rPr>
                <a:t>dont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773885" y="6362796"/>
              <a:ext cx="7959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worry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81000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676400" y="5552860"/>
              <a:ext cx="990894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41928" y="4611773"/>
              <a:ext cx="897295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737621" y="4611773"/>
              <a:ext cx="87600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LSTMe</a:t>
              </a:r>
              <a:endParaRPr lang="en-US" sz="2000" dirty="0"/>
            </a:p>
          </p:txBody>
        </p:sp>
        <p:cxnSp>
          <p:nvCxnSpPr>
            <p:cNvPr id="40" name="Straight Arrow Connector 39"/>
            <p:cNvCxnSpPr>
              <a:stCxn id="34" idx="0"/>
              <a:endCxn id="36" idx="2"/>
            </p:cNvCxnSpPr>
            <p:nvPr/>
          </p:nvCxnSpPr>
          <p:spPr>
            <a:xfrm flipV="1">
              <a:off x="877085" y="5011883"/>
              <a:ext cx="13491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5" idx="0"/>
              <a:endCxn id="38" idx="2"/>
            </p:cNvCxnSpPr>
            <p:nvPr/>
          </p:nvCxnSpPr>
          <p:spPr>
            <a:xfrm flipV="1">
              <a:off x="2171847" y="5011883"/>
              <a:ext cx="3778" cy="54097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6" idx="3"/>
              <a:endCxn id="38" idx="1"/>
            </p:cNvCxnSpPr>
            <p:nvPr/>
          </p:nvCxnSpPr>
          <p:spPr>
            <a:xfrm>
              <a:off x="1339223" y="4811828"/>
              <a:ext cx="398398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38" idx="3"/>
              <a:endCxn id="48" idx="1"/>
            </p:cNvCxnSpPr>
            <p:nvPr/>
          </p:nvCxnSpPr>
          <p:spPr>
            <a:xfrm>
              <a:off x="2613628" y="4811828"/>
              <a:ext cx="1119879" cy="1046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3763867" y="6370372"/>
              <a:ext cx="8230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[start]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706071" y="5552860"/>
              <a:ext cx="99216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word-</a:t>
              </a:r>
              <a:br>
                <a:rPr lang="en-US" sz="2000" dirty="0"/>
              </a:br>
              <a:r>
                <a:rPr lang="en-US" sz="2000" dirty="0"/>
                <a:t>to-</a:t>
              </a:r>
              <a:r>
                <a:rPr lang="en-US" sz="2000" dirty="0" err="1"/>
                <a:t>vec</a:t>
              </a:r>
              <a:endParaRPr lang="en-US" sz="20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733507" y="4622237"/>
              <a:ext cx="936622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LSTMd</a:t>
              </a:r>
              <a:endParaRPr lang="en-US" sz="2000" dirty="0"/>
            </a:p>
          </p:txBody>
        </p:sp>
        <p:cxnSp>
          <p:nvCxnSpPr>
            <p:cNvPr id="49" name="Straight Arrow Connector 48"/>
            <p:cNvCxnSpPr>
              <a:stCxn id="47" idx="0"/>
              <a:endCxn id="48" idx="2"/>
            </p:cNvCxnSpPr>
            <p:nvPr/>
          </p:nvCxnSpPr>
          <p:spPr>
            <a:xfrm flipH="1" flipV="1">
              <a:off x="4201818" y="5022347"/>
              <a:ext cx="338" cy="53051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endCxn id="51" idx="2"/>
            </p:cNvCxnSpPr>
            <p:nvPr/>
          </p:nvCxnSpPr>
          <p:spPr>
            <a:xfrm flipV="1">
              <a:off x="4207237" y="4171086"/>
              <a:ext cx="6385" cy="43497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3495113" y="3770976"/>
              <a:ext cx="143701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88416" y="3871601"/>
              <a:ext cx="1221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u="sng" dirty="0"/>
                <a:t>Encoder</a:t>
              </a:r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 flipV="1">
              <a:off x="4201818" y="3367829"/>
              <a:ext cx="531" cy="40314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485801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Decoding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000" dirty="0"/>
              <a:t>The decoder now needs to produce the second word of the translation.</a:t>
            </a:r>
          </a:p>
          <a:p>
            <a:r>
              <a:rPr lang="en-US" sz="2000" dirty="0"/>
              <a:t>To do that, we take the word that the decoder just produced, and </a:t>
            </a:r>
            <a:r>
              <a:rPr lang="en-US" sz="2000" b="1" u="sng" dirty="0"/>
              <a:t>we use it as the next input to the decoder</a:t>
            </a:r>
            <a:r>
              <a:rPr lang="en-US" sz="2000" dirty="0"/>
              <a:t>.</a:t>
            </a:r>
          </a:p>
          <a:p>
            <a:r>
              <a:rPr lang="en-US" sz="2000" dirty="0"/>
              <a:t>This step is the key to understanding how the decoder works!!!</a:t>
            </a:r>
          </a:p>
          <a:p>
            <a:r>
              <a:rPr lang="en-US" sz="2000" dirty="0"/>
              <a:t>So, the decoder processes “no” as its second input.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975361" y="3028890"/>
            <a:ext cx="453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5562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421223" y="3779572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52400" y="3787149"/>
            <a:ext cx="2667000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13910" y="6370372"/>
            <a:ext cx="6728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dont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73885" y="6362796"/>
            <a:ext cx="795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worry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000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16764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441928" y="4611773"/>
            <a:ext cx="89729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7376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0" name="Straight Arrow Connector 39"/>
          <p:cNvCxnSpPr>
            <a:stCxn id="34" idx="0"/>
            <a:endCxn id="36" idx="2"/>
          </p:cNvCxnSpPr>
          <p:nvPr/>
        </p:nvCxnSpPr>
        <p:spPr>
          <a:xfrm flipV="1">
            <a:off x="877085" y="5011883"/>
            <a:ext cx="13491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21718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6" idx="3"/>
            <a:endCxn id="38" idx="1"/>
          </p:cNvCxnSpPr>
          <p:nvPr/>
        </p:nvCxnSpPr>
        <p:spPr>
          <a:xfrm>
            <a:off x="1339223" y="4811828"/>
            <a:ext cx="39839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2613628" y="4811828"/>
            <a:ext cx="11198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63867" y="6370372"/>
            <a:ext cx="823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301651" y="6365517"/>
            <a:ext cx="453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011376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5049622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58" name="Straight Arrow Connector 57"/>
          <p:cNvCxnSpPr>
            <a:stCxn id="56" idx="0"/>
            <a:endCxn id="57" idx="2"/>
          </p:cNvCxnSpPr>
          <p:nvPr/>
        </p:nvCxnSpPr>
        <p:spPr>
          <a:xfrm flipV="1">
            <a:off x="5506823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8" idx="3"/>
            <a:endCxn id="57" idx="1"/>
          </p:cNvCxnSpPr>
          <p:nvPr/>
        </p:nvCxnSpPr>
        <p:spPr>
          <a:xfrm flipV="1">
            <a:off x="4670129" y="4806119"/>
            <a:ext cx="379493" cy="1617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 flipV="1">
            <a:off x="5462649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966564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66" name="Straight Arrow Connector 65"/>
          <p:cNvCxnSpPr>
            <a:stCxn id="65" idx="0"/>
          </p:cNvCxnSpPr>
          <p:nvPr/>
        </p:nvCxnSpPr>
        <p:spPr>
          <a:xfrm flipV="1">
            <a:off x="5462649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46741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Decoding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000" dirty="0"/>
              <a:t>The decoder now needs to produce the second word of the translation.</a:t>
            </a:r>
          </a:p>
          <a:p>
            <a:r>
              <a:rPr lang="en-US" sz="2000" dirty="0"/>
              <a:t>To do that, we take the word that the decoder just produced, and we use it as the next input to the decoder.</a:t>
            </a:r>
          </a:p>
          <a:p>
            <a:r>
              <a:rPr lang="en-US" sz="2000" dirty="0"/>
              <a:t>So, the decoder processes “no” as its second input.</a:t>
            </a:r>
          </a:p>
          <a:p>
            <a:r>
              <a:rPr lang="en-US" sz="2000" dirty="0"/>
              <a:t>The output of the second step is “</a:t>
            </a:r>
            <a:r>
              <a:rPr lang="en-US" sz="2000" dirty="0" err="1"/>
              <a:t>te</a:t>
            </a:r>
            <a:r>
              <a:rPr lang="en-US" sz="2000" dirty="0"/>
              <a:t>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975361" y="3028890"/>
            <a:ext cx="453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5562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421223" y="3779572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52400" y="3787149"/>
            <a:ext cx="2667000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13910" y="6370372"/>
            <a:ext cx="6728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dont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73885" y="6362796"/>
            <a:ext cx="795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worry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000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16764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441928" y="4611773"/>
            <a:ext cx="89729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7376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0" name="Straight Arrow Connector 39"/>
          <p:cNvCxnSpPr>
            <a:stCxn id="34" idx="0"/>
            <a:endCxn id="36" idx="2"/>
          </p:cNvCxnSpPr>
          <p:nvPr/>
        </p:nvCxnSpPr>
        <p:spPr>
          <a:xfrm flipV="1">
            <a:off x="877085" y="5011883"/>
            <a:ext cx="13491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21718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6" idx="3"/>
            <a:endCxn id="38" idx="1"/>
          </p:cNvCxnSpPr>
          <p:nvPr/>
        </p:nvCxnSpPr>
        <p:spPr>
          <a:xfrm>
            <a:off x="1339223" y="4811828"/>
            <a:ext cx="39839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2613628" y="4811828"/>
            <a:ext cx="11198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63867" y="6370372"/>
            <a:ext cx="823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301651" y="6365517"/>
            <a:ext cx="453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011376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5049622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58" name="Straight Arrow Connector 57"/>
          <p:cNvCxnSpPr>
            <a:stCxn id="56" idx="0"/>
            <a:endCxn id="57" idx="2"/>
          </p:cNvCxnSpPr>
          <p:nvPr/>
        </p:nvCxnSpPr>
        <p:spPr>
          <a:xfrm flipV="1">
            <a:off x="5506823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8" idx="3"/>
            <a:endCxn id="57" idx="1"/>
          </p:cNvCxnSpPr>
          <p:nvPr/>
        </p:nvCxnSpPr>
        <p:spPr>
          <a:xfrm flipV="1">
            <a:off x="4670129" y="4806119"/>
            <a:ext cx="379493" cy="1617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264483" y="3028890"/>
            <a:ext cx="396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te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5462649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966564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66" name="Straight Arrow Connector 65"/>
          <p:cNvCxnSpPr>
            <a:stCxn id="65" idx="0"/>
          </p:cNvCxnSpPr>
          <p:nvPr/>
        </p:nvCxnSpPr>
        <p:spPr>
          <a:xfrm flipV="1">
            <a:off x="5462649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3871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Decoding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000" dirty="0"/>
              <a:t>Next: produce the third word of the translation.</a:t>
            </a:r>
          </a:p>
          <a:p>
            <a:r>
              <a:rPr lang="en-US" sz="2000" dirty="0"/>
              <a:t>Again, we take the word that the decoder just produced, and </a:t>
            </a:r>
            <a:r>
              <a:rPr lang="en-US" sz="2000" b="1" u="sng" dirty="0"/>
              <a:t>we use it as the next input to the decoder</a:t>
            </a:r>
            <a:r>
              <a:rPr lang="en-US" sz="2000" dirty="0"/>
              <a:t>.</a:t>
            </a:r>
          </a:p>
          <a:p>
            <a:r>
              <a:rPr lang="en-US" sz="2000" dirty="0"/>
              <a:t>So, the decoder processes “</a:t>
            </a:r>
            <a:r>
              <a:rPr lang="en-US" sz="2000" dirty="0" err="1"/>
              <a:t>te</a:t>
            </a:r>
            <a:r>
              <a:rPr lang="en-US" sz="2000" dirty="0"/>
              <a:t>” as its third input.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975361" y="3028890"/>
            <a:ext cx="453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5562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344735" y="3709421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52400" y="3787149"/>
            <a:ext cx="2667000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13910" y="6370372"/>
            <a:ext cx="6728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dont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73885" y="6362796"/>
            <a:ext cx="795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worry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000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16764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441928" y="4611773"/>
            <a:ext cx="89729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7376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0" name="Straight Arrow Connector 39"/>
          <p:cNvCxnSpPr>
            <a:stCxn id="34" idx="0"/>
            <a:endCxn id="36" idx="2"/>
          </p:cNvCxnSpPr>
          <p:nvPr/>
        </p:nvCxnSpPr>
        <p:spPr>
          <a:xfrm flipV="1">
            <a:off x="877085" y="5011883"/>
            <a:ext cx="13491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21718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6" idx="3"/>
            <a:endCxn id="38" idx="1"/>
          </p:cNvCxnSpPr>
          <p:nvPr/>
        </p:nvCxnSpPr>
        <p:spPr>
          <a:xfrm>
            <a:off x="1339223" y="4811828"/>
            <a:ext cx="39839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2613628" y="4811828"/>
            <a:ext cx="11198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63867" y="6370372"/>
            <a:ext cx="823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301651" y="6365517"/>
            <a:ext cx="453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011376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5049622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58" name="Straight Arrow Connector 57"/>
          <p:cNvCxnSpPr>
            <a:stCxn id="56" idx="0"/>
            <a:endCxn id="57" idx="2"/>
          </p:cNvCxnSpPr>
          <p:nvPr/>
        </p:nvCxnSpPr>
        <p:spPr>
          <a:xfrm flipV="1">
            <a:off x="5506823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8" idx="3"/>
            <a:endCxn id="57" idx="1"/>
          </p:cNvCxnSpPr>
          <p:nvPr/>
        </p:nvCxnSpPr>
        <p:spPr>
          <a:xfrm flipV="1">
            <a:off x="4670129" y="4806119"/>
            <a:ext cx="379493" cy="1617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264483" y="3028890"/>
            <a:ext cx="396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te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5462649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966564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66" name="Straight Arrow Connector 65"/>
          <p:cNvCxnSpPr>
            <a:stCxn id="65" idx="0"/>
          </p:cNvCxnSpPr>
          <p:nvPr/>
        </p:nvCxnSpPr>
        <p:spPr>
          <a:xfrm flipV="1">
            <a:off x="5462649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606956" y="6365517"/>
            <a:ext cx="453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te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316681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79" name="TextBox 78"/>
          <p:cNvSpPr txBox="1"/>
          <p:nvPr/>
        </p:nvSpPr>
        <p:spPr>
          <a:xfrm>
            <a:off x="6354927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80" name="Straight Arrow Connector 79"/>
          <p:cNvCxnSpPr>
            <a:stCxn id="78" idx="0"/>
            <a:endCxn id="79" idx="2"/>
          </p:cNvCxnSpPr>
          <p:nvPr/>
        </p:nvCxnSpPr>
        <p:spPr>
          <a:xfrm flipV="1">
            <a:off x="6812128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57" idx="3"/>
            <a:endCxn id="79" idx="1"/>
          </p:cNvCxnSpPr>
          <p:nvPr/>
        </p:nvCxnSpPr>
        <p:spPr>
          <a:xfrm>
            <a:off x="5964023" y="4806119"/>
            <a:ext cx="3909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 flipV="1">
            <a:off x="6767954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271869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85" name="Straight Arrow Connector 84"/>
          <p:cNvCxnSpPr>
            <a:stCxn id="84" idx="0"/>
          </p:cNvCxnSpPr>
          <p:nvPr/>
        </p:nvCxnSpPr>
        <p:spPr>
          <a:xfrm flipV="1">
            <a:off x="6767954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7036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Decoding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000" dirty="0"/>
              <a:t>Next: produce the third word of the translation.</a:t>
            </a:r>
          </a:p>
          <a:p>
            <a:r>
              <a:rPr lang="en-US" sz="2000" dirty="0"/>
              <a:t>Again, we take the word that the decoder just produced, and we use it as the next input to the decoder.</a:t>
            </a:r>
          </a:p>
          <a:p>
            <a:r>
              <a:rPr lang="en-US" sz="2000" dirty="0"/>
              <a:t>So, the decoder processes “</a:t>
            </a:r>
            <a:r>
              <a:rPr lang="en-US" sz="2000" dirty="0" err="1"/>
              <a:t>te</a:t>
            </a:r>
            <a:r>
              <a:rPr lang="en-US" sz="2000" dirty="0"/>
              <a:t>” as its third input.</a:t>
            </a:r>
          </a:p>
          <a:p>
            <a:r>
              <a:rPr lang="en-US" sz="2000" dirty="0"/>
              <a:t>The output of the third step is “</a:t>
            </a:r>
            <a:r>
              <a:rPr lang="en-US" sz="2000" dirty="0" err="1"/>
              <a:t>preocupes</a:t>
            </a:r>
            <a:r>
              <a:rPr lang="en-US" sz="2000" dirty="0"/>
              <a:t>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975361" y="3028890"/>
            <a:ext cx="453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5562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344735" y="3709421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52400" y="3787149"/>
            <a:ext cx="2667000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13910" y="6370372"/>
            <a:ext cx="6728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dont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73885" y="6362796"/>
            <a:ext cx="795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worry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000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16764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441928" y="4611773"/>
            <a:ext cx="89729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7376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0" name="Straight Arrow Connector 39"/>
          <p:cNvCxnSpPr>
            <a:stCxn id="34" idx="0"/>
            <a:endCxn id="36" idx="2"/>
          </p:cNvCxnSpPr>
          <p:nvPr/>
        </p:nvCxnSpPr>
        <p:spPr>
          <a:xfrm flipV="1">
            <a:off x="877085" y="5011883"/>
            <a:ext cx="13491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21718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6" idx="3"/>
            <a:endCxn id="38" idx="1"/>
          </p:cNvCxnSpPr>
          <p:nvPr/>
        </p:nvCxnSpPr>
        <p:spPr>
          <a:xfrm>
            <a:off x="1339223" y="4811828"/>
            <a:ext cx="39839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2613628" y="4811828"/>
            <a:ext cx="11198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63867" y="6370372"/>
            <a:ext cx="823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301651" y="6365517"/>
            <a:ext cx="453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011376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5049622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58" name="Straight Arrow Connector 57"/>
          <p:cNvCxnSpPr>
            <a:stCxn id="56" idx="0"/>
            <a:endCxn id="57" idx="2"/>
          </p:cNvCxnSpPr>
          <p:nvPr/>
        </p:nvCxnSpPr>
        <p:spPr>
          <a:xfrm flipV="1">
            <a:off x="5506823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8" idx="3"/>
            <a:endCxn id="57" idx="1"/>
          </p:cNvCxnSpPr>
          <p:nvPr/>
        </p:nvCxnSpPr>
        <p:spPr>
          <a:xfrm flipV="1">
            <a:off x="4670129" y="4806119"/>
            <a:ext cx="379493" cy="1617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264483" y="3028890"/>
            <a:ext cx="396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te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5462649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966564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66" name="Straight Arrow Connector 65"/>
          <p:cNvCxnSpPr>
            <a:stCxn id="65" idx="0"/>
          </p:cNvCxnSpPr>
          <p:nvPr/>
        </p:nvCxnSpPr>
        <p:spPr>
          <a:xfrm flipV="1">
            <a:off x="5462649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606956" y="6365517"/>
            <a:ext cx="453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te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316681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79" name="TextBox 78"/>
          <p:cNvSpPr txBox="1"/>
          <p:nvPr/>
        </p:nvSpPr>
        <p:spPr>
          <a:xfrm>
            <a:off x="6354927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80" name="Straight Arrow Connector 79"/>
          <p:cNvCxnSpPr>
            <a:stCxn id="78" idx="0"/>
            <a:endCxn id="79" idx="2"/>
          </p:cNvCxnSpPr>
          <p:nvPr/>
        </p:nvCxnSpPr>
        <p:spPr>
          <a:xfrm flipV="1">
            <a:off x="6812128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57" idx="3"/>
            <a:endCxn id="79" idx="1"/>
          </p:cNvCxnSpPr>
          <p:nvPr/>
        </p:nvCxnSpPr>
        <p:spPr>
          <a:xfrm>
            <a:off x="5964023" y="4806119"/>
            <a:ext cx="3909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130086" y="3028890"/>
            <a:ext cx="1276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 flipH="1" flipV="1">
            <a:off x="6767954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271869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85" name="Straight Arrow Connector 84"/>
          <p:cNvCxnSpPr>
            <a:stCxn id="84" idx="0"/>
          </p:cNvCxnSpPr>
          <p:nvPr/>
        </p:nvCxnSpPr>
        <p:spPr>
          <a:xfrm flipV="1">
            <a:off x="6767954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5249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Decoding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000" dirty="0"/>
              <a:t>Next: produce the fourth word of the translation.</a:t>
            </a:r>
          </a:p>
          <a:p>
            <a:r>
              <a:rPr lang="en-US" sz="2000" dirty="0"/>
              <a:t>Again, we take the word that the decoder just produced, and we use it as the next input to the decoder.</a:t>
            </a:r>
          </a:p>
          <a:p>
            <a:r>
              <a:rPr lang="en-US" sz="2000" dirty="0"/>
              <a:t>So, the decoder processes “</a:t>
            </a:r>
            <a:r>
              <a:rPr lang="en-US" sz="2000" dirty="0" err="1"/>
              <a:t>preocupes</a:t>
            </a:r>
            <a:r>
              <a:rPr lang="en-US" sz="2000" dirty="0"/>
              <a:t>” as its fourth input.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975361" y="3028890"/>
            <a:ext cx="453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5562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54988" y="5015999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52400" y="3787149"/>
            <a:ext cx="2667000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13910" y="6370372"/>
            <a:ext cx="6728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dont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73885" y="6362796"/>
            <a:ext cx="795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worry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000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16764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441928" y="4611773"/>
            <a:ext cx="89729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7376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0" name="Straight Arrow Connector 39"/>
          <p:cNvCxnSpPr>
            <a:stCxn id="34" idx="0"/>
            <a:endCxn id="36" idx="2"/>
          </p:cNvCxnSpPr>
          <p:nvPr/>
        </p:nvCxnSpPr>
        <p:spPr>
          <a:xfrm flipV="1">
            <a:off x="877085" y="5011883"/>
            <a:ext cx="13491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21718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6" idx="3"/>
            <a:endCxn id="38" idx="1"/>
          </p:cNvCxnSpPr>
          <p:nvPr/>
        </p:nvCxnSpPr>
        <p:spPr>
          <a:xfrm>
            <a:off x="1339223" y="4811828"/>
            <a:ext cx="39839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2613628" y="4811828"/>
            <a:ext cx="11198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63867" y="6370372"/>
            <a:ext cx="823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301651" y="6365517"/>
            <a:ext cx="453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011376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5049622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58" name="Straight Arrow Connector 57"/>
          <p:cNvCxnSpPr>
            <a:stCxn id="56" idx="0"/>
            <a:endCxn id="57" idx="2"/>
          </p:cNvCxnSpPr>
          <p:nvPr/>
        </p:nvCxnSpPr>
        <p:spPr>
          <a:xfrm flipV="1">
            <a:off x="5506823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8" idx="3"/>
            <a:endCxn id="57" idx="1"/>
          </p:cNvCxnSpPr>
          <p:nvPr/>
        </p:nvCxnSpPr>
        <p:spPr>
          <a:xfrm flipV="1">
            <a:off x="4670129" y="4806119"/>
            <a:ext cx="379493" cy="1617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264483" y="3028890"/>
            <a:ext cx="396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te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5462649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966564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66" name="Straight Arrow Connector 65"/>
          <p:cNvCxnSpPr>
            <a:stCxn id="65" idx="0"/>
          </p:cNvCxnSpPr>
          <p:nvPr/>
        </p:nvCxnSpPr>
        <p:spPr>
          <a:xfrm flipV="1">
            <a:off x="5462649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606956" y="6365517"/>
            <a:ext cx="453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te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316681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79" name="TextBox 78"/>
          <p:cNvSpPr txBox="1"/>
          <p:nvPr/>
        </p:nvSpPr>
        <p:spPr>
          <a:xfrm>
            <a:off x="6354927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80" name="Straight Arrow Connector 79"/>
          <p:cNvCxnSpPr>
            <a:stCxn id="78" idx="0"/>
            <a:endCxn id="79" idx="2"/>
          </p:cNvCxnSpPr>
          <p:nvPr/>
        </p:nvCxnSpPr>
        <p:spPr>
          <a:xfrm flipV="1">
            <a:off x="6812128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57" idx="3"/>
            <a:endCxn id="79" idx="1"/>
          </p:cNvCxnSpPr>
          <p:nvPr/>
        </p:nvCxnSpPr>
        <p:spPr>
          <a:xfrm>
            <a:off x="5964023" y="4806119"/>
            <a:ext cx="3909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130086" y="3028890"/>
            <a:ext cx="1276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 flipH="1" flipV="1">
            <a:off x="6767954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271869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85" name="Straight Arrow Connector 84"/>
          <p:cNvCxnSpPr>
            <a:stCxn id="84" idx="0"/>
          </p:cNvCxnSpPr>
          <p:nvPr/>
        </p:nvCxnSpPr>
        <p:spPr>
          <a:xfrm flipV="1">
            <a:off x="6767954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442396" y="6365517"/>
            <a:ext cx="1276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628990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61" name="TextBox 60"/>
          <p:cNvSpPr txBox="1"/>
          <p:nvPr/>
        </p:nvSpPr>
        <p:spPr>
          <a:xfrm>
            <a:off x="7667236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62" name="Straight Arrow Connector 61"/>
          <p:cNvCxnSpPr>
            <a:stCxn id="60" idx="0"/>
            <a:endCxn id="61" idx="2"/>
          </p:cNvCxnSpPr>
          <p:nvPr/>
        </p:nvCxnSpPr>
        <p:spPr>
          <a:xfrm flipV="1">
            <a:off x="8124437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79" idx="3"/>
            <a:endCxn id="61" idx="1"/>
          </p:cNvCxnSpPr>
          <p:nvPr/>
        </p:nvCxnSpPr>
        <p:spPr>
          <a:xfrm>
            <a:off x="7269328" y="4806119"/>
            <a:ext cx="39790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8080263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7584178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71" name="Straight Arrow Connector 70"/>
          <p:cNvCxnSpPr>
            <a:stCxn id="70" idx="0"/>
          </p:cNvCxnSpPr>
          <p:nvPr/>
        </p:nvCxnSpPr>
        <p:spPr>
          <a:xfrm flipV="1">
            <a:off x="8080263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203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Sequence-To-Sequence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There are many other applications of sequence-to-sequence models.</a:t>
            </a:r>
          </a:p>
          <a:p>
            <a:r>
              <a:rPr lang="en-US" sz="2400" dirty="0"/>
              <a:t>Text summarization:</a:t>
            </a:r>
          </a:p>
          <a:p>
            <a:pPr lvl="1"/>
            <a:r>
              <a:rPr lang="en-US" sz="2000" dirty="0"/>
              <a:t>Input: a relatively long piece of text.</a:t>
            </a:r>
          </a:p>
          <a:p>
            <a:pPr lvl="1"/>
            <a:r>
              <a:rPr lang="en-US" sz="2000" dirty="0"/>
              <a:t>Output: a summary of the input, shorter and keeping the most important information.</a:t>
            </a:r>
          </a:p>
          <a:p>
            <a:r>
              <a:rPr lang="en-US" sz="2400" dirty="0"/>
              <a:t>Question answering:</a:t>
            </a:r>
          </a:p>
          <a:p>
            <a:pPr lvl="1"/>
            <a:r>
              <a:rPr lang="en-US" sz="2000" dirty="0"/>
              <a:t>Input: a question.</a:t>
            </a:r>
          </a:p>
          <a:p>
            <a:pPr lvl="1"/>
            <a:r>
              <a:rPr lang="en-US" sz="2000" dirty="0"/>
              <a:t>Output: an answer to that question in natural language (as opposed answering a multiple choice question).</a:t>
            </a:r>
          </a:p>
          <a:p>
            <a:r>
              <a:rPr lang="en-US" sz="2400" dirty="0"/>
              <a:t>Conversational agents (e.g., </a:t>
            </a:r>
            <a:r>
              <a:rPr lang="en-US" sz="2400" dirty="0" err="1"/>
              <a:t>chatbots</a:t>
            </a:r>
            <a:r>
              <a:rPr lang="en-US" sz="2400" dirty="0"/>
              <a:t>):</a:t>
            </a:r>
          </a:p>
          <a:p>
            <a:pPr lvl="1"/>
            <a:r>
              <a:rPr lang="en-US" sz="2000" dirty="0"/>
              <a:t>Input: conversation so far.</a:t>
            </a:r>
          </a:p>
          <a:p>
            <a:pPr lvl="1"/>
            <a:r>
              <a:rPr lang="en-US" sz="2000" dirty="0"/>
              <a:t>Output: reply to the user’s last entry.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3195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Decoding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0"/>
          </a:xfrm>
        </p:spPr>
        <p:txBody>
          <a:bodyPr/>
          <a:lstStyle/>
          <a:p>
            <a:r>
              <a:rPr lang="en-US" sz="2000" dirty="0"/>
              <a:t>Next: produce the fourth word of the translation.</a:t>
            </a:r>
          </a:p>
          <a:p>
            <a:r>
              <a:rPr lang="en-US" sz="2000" dirty="0"/>
              <a:t>Again, we take the word that the decoder just produced, and we use it as the next input to the decoder.</a:t>
            </a:r>
          </a:p>
          <a:p>
            <a:r>
              <a:rPr lang="en-US" sz="2000" dirty="0"/>
              <a:t>So, the decoder processes “</a:t>
            </a:r>
            <a:r>
              <a:rPr lang="en-US" sz="2000" dirty="0" err="1"/>
              <a:t>preocupes</a:t>
            </a:r>
            <a:r>
              <a:rPr lang="en-US" sz="2000" dirty="0"/>
              <a:t>” as its fourth input.</a:t>
            </a:r>
          </a:p>
          <a:p>
            <a:r>
              <a:rPr lang="en-US" sz="2000" dirty="0"/>
              <a:t>The output of the fourth step is [end].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975361" y="3028890"/>
            <a:ext cx="453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5562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54988" y="5015999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52400" y="3787149"/>
            <a:ext cx="2667000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13910" y="6370372"/>
            <a:ext cx="6728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dont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73885" y="6362796"/>
            <a:ext cx="795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worry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000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16764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441928" y="4611773"/>
            <a:ext cx="89729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7376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0" name="Straight Arrow Connector 39"/>
          <p:cNvCxnSpPr>
            <a:stCxn id="34" idx="0"/>
            <a:endCxn id="36" idx="2"/>
          </p:cNvCxnSpPr>
          <p:nvPr/>
        </p:nvCxnSpPr>
        <p:spPr>
          <a:xfrm flipV="1">
            <a:off x="877085" y="5011883"/>
            <a:ext cx="13491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21718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6" idx="3"/>
            <a:endCxn id="38" idx="1"/>
          </p:cNvCxnSpPr>
          <p:nvPr/>
        </p:nvCxnSpPr>
        <p:spPr>
          <a:xfrm>
            <a:off x="1339223" y="4811828"/>
            <a:ext cx="39839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2613628" y="4811828"/>
            <a:ext cx="11198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63867" y="6370372"/>
            <a:ext cx="823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301651" y="6365517"/>
            <a:ext cx="453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011376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5049622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58" name="Straight Arrow Connector 57"/>
          <p:cNvCxnSpPr>
            <a:stCxn id="56" idx="0"/>
            <a:endCxn id="57" idx="2"/>
          </p:cNvCxnSpPr>
          <p:nvPr/>
        </p:nvCxnSpPr>
        <p:spPr>
          <a:xfrm flipV="1">
            <a:off x="5506823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8" idx="3"/>
            <a:endCxn id="57" idx="1"/>
          </p:cNvCxnSpPr>
          <p:nvPr/>
        </p:nvCxnSpPr>
        <p:spPr>
          <a:xfrm flipV="1">
            <a:off x="4670129" y="4806119"/>
            <a:ext cx="379493" cy="1617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264483" y="3028890"/>
            <a:ext cx="396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te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5462649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966564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66" name="Straight Arrow Connector 65"/>
          <p:cNvCxnSpPr>
            <a:stCxn id="65" idx="0"/>
          </p:cNvCxnSpPr>
          <p:nvPr/>
        </p:nvCxnSpPr>
        <p:spPr>
          <a:xfrm flipV="1">
            <a:off x="5462649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606956" y="6365517"/>
            <a:ext cx="453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te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316681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79" name="TextBox 78"/>
          <p:cNvSpPr txBox="1"/>
          <p:nvPr/>
        </p:nvSpPr>
        <p:spPr>
          <a:xfrm>
            <a:off x="6354927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80" name="Straight Arrow Connector 79"/>
          <p:cNvCxnSpPr>
            <a:stCxn id="78" idx="0"/>
            <a:endCxn id="79" idx="2"/>
          </p:cNvCxnSpPr>
          <p:nvPr/>
        </p:nvCxnSpPr>
        <p:spPr>
          <a:xfrm flipV="1">
            <a:off x="6812128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57" idx="3"/>
            <a:endCxn id="79" idx="1"/>
          </p:cNvCxnSpPr>
          <p:nvPr/>
        </p:nvCxnSpPr>
        <p:spPr>
          <a:xfrm>
            <a:off x="5964023" y="4806119"/>
            <a:ext cx="3909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130086" y="3028890"/>
            <a:ext cx="1276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 flipH="1" flipV="1">
            <a:off x="6767954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271869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85" name="Straight Arrow Connector 84"/>
          <p:cNvCxnSpPr>
            <a:stCxn id="84" idx="0"/>
          </p:cNvCxnSpPr>
          <p:nvPr/>
        </p:nvCxnSpPr>
        <p:spPr>
          <a:xfrm flipV="1">
            <a:off x="6767954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442396" y="6365517"/>
            <a:ext cx="1276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628990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61" name="TextBox 60"/>
          <p:cNvSpPr txBox="1"/>
          <p:nvPr/>
        </p:nvSpPr>
        <p:spPr>
          <a:xfrm>
            <a:off x="7667236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62" name="Straight Arrow Connector 61"/>
          <p:cNvCxnSpPr>
            <a:stCxn id="60" idx="0"/>
            <a:endCxn id="61" idx="2"/>
          </p:cNvCxnSpPr>
          <p:nvPr/>
        </p:nvCxnSpPr>
        <p:spPr>
          <a:xfrm flipV="1">
            <a:off x="8124437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79" idx="3"/>
            <a:endCxn id="61" idx="1"/>
          </p:cNvCxnSpPr>
          <p:nvPr/>
        </p:nvCxnSpPr>
        <p:spPr>
          <a:xfrm>
            <a:off x="7269328" y="4806119"/>
            <a:ext cx="39790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8080263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7584178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71" name="Straight Arrow Connector 70"/>
          <p:cNvCxnSpPr>
            <a:stCxn id="70" idx="0"/>
          </p:cNvCxnSpPr>
          <p:nvPr/>
        </p:nvCxnSpPr>
        <p:spPr>
          <a:xfrm flipV="1">
            <a:off x="8080263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739203" y="3022958"/>
            <a:ext cx="7393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[end]</a:t>
            </a:r>
          </a:p>
        </p:txBody>
      </p:sp>
    </p:spTree>
    <p:extLst>
      <p:ext uri="{BB962C8B-B14F-4D97-AF65-F5344CB8AC3E}">
        <p14:creationId xmlns:p14="http://schemas.microsoft.com/office/powerpoint/2010/main" val="15068860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Inference Process: Decoding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1676400"/>
          </a:xfrm>
        </p:spPr>
        <p:txBody>
          <a:bodyPr/>
          <a:lstStyle/>
          <a:p>
            <a:r>
              <a:rPr lang="en-US" sz="2400" dirty="0"/>
              <a:t>Like [start], [end] is a special token. </a:t>
            </a:r>
          </a:p>
          <a:p>
            <a:pPr lvl="1"/>
            <a:r>
              <a:rPr lang="en-US" sz="2000" dirty="0"/>
              <a:t>Token [end] is simply the decoder’s way to tell us that it has finished the translation.</a:t>
            </a:r>
          </a:p>
          <a:p>
            <a:r>
              <a:rPr lang="en-US" sz="2400" dirty="0"/>
              <a:t>The decoder output up to and not  including [end] is the actual Spanish translation.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975361" y="3028890"/>
            <a:ext cx="453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5562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54988" y="5015999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52400" y="3787149"/>
            <a:ext cx="2667000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13910" y="6370372"/>
            <a:ext cx="6728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dont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73885" y="6362796"/>
            <a:ext cx="795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worry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1000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16764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441928" y="4611773"/>
            <a:ext cx="89729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7376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0" name="Straight Arrow Connector 39"/>
          <p:cNvCxnSpPr>
            <a:stCxn id="34" idx="0"/>
            <a:endCxn id="36" idx="2"/>
          </p:cNvCxnSpPr>
          <p:nvPr/>
        </p:nvCxnSpPr>
        <p:spPr>
          <a:xfrm flipV="1">
            <a:off x="877085" y="5011883"/>
            <a:ext cx="13491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21718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6" idx="3"/>
            <a:endCxn id="38" idx="1"/>
          </p:cNvCxnSpPr>
          <p:nvPr/>
        </p:nvCxnSpPr>
        <p:spPr>
          <a:xfrm>
            <a:off x="1339223" y="4811828"/>
            <a:ext cx="39839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2613628" y="4811828"/>
            <a:ext cx="11198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63867" y="6370372"/>
            <a:ext cx="823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301651" y="6365517"/>
            <a:ext cx="453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011376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5049622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58" name="Straight Arrow Connector 57"/>
          <p:cNvCxnSpPr>
            <a:stCxn id="56" idx="0"/>
            <a:endCxn id="57" idx="2"/>
          </p:cNvCxnSpPr>
          <p:nvPr/>
        </p:nvCxnSpPr>
        <p:spPr>
          <a:xfrm flipV="1">
            <a:off x="5506823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8" idx="3"/>
            <a:endCxn id="57" idx="1"/>
          </p:cNvCxnSpPr>
          <p:nvPr/>
        </p:nvCxnSpPr>
        <p:spPr>
          <a:xfrm flipV="1">
            <a:off x="4670129" y="4806119"/>
            <a:ext cx="379493" cy="1617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264483" y="3028890"/>
            <a:ext cx="396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te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5462649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966564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66" name="Straight Arrow Connector 65"/>
          <p:cNvCxnSpPr>
            <a:stCxn id="65" idx="0"/>
          </p:cNvCxnSpPr>
          <p:nvPr/>
        </p:nvCxnSpPr>
        <p:spPr>
          <a:xfrm flipV="1">
            <a:off x="5462649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606956" y="6365517"/>
            <a:ext cx="4539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te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316681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79" name="TextBox 78"/>
          <p:cNvSpPr txBox="1"/>
          <p:nvPr/>
        </p:nvSpPr>
        <p:spPr>
          <a:xfrm>
            <a:off x="6354927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80" name="Straight Arrow Connector 79"/>
          <p:cNvCxnSpPr>
            <a:stCxn id="78" idx="0"/>
            <a:endCxn id="79" idx="2"/>
          </p:cNvCxnSpPr>
          <p:nvPr/>
        </p:nvCxnSpPr>
        <p:spPr>
          <a:xfrm flipV="1">
            <a:off x="6812128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57" idx="3"/>
            <a:endCxn id="79" idx="1"/>
          </p:cNvCxnSpPr>
          <p:nvPr/>
        </p:nvCxnSpPr>
        <p:spPr>
          <a:xfrm>
            <a:off x="5964023" y="4806119"/>
            <a:ext cx="3909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130086" y="3028890"/>
            <a:ext cx="1276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 flipH="1" flipV="1">
            <a:off x="6767954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271869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85" name="Straight Arrow Connector 84"/>
          <p:cNvCxnSpPr>
            <a:stCxn id="84" idx="0"/>
          </p:cNvCxnSpPr>
          <p:nvPr/>
        </p:nvCxnSpPr>
        <p:spPr>
          <a:xfrm flipV="1">
            <a:off x="6767954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442396" y="6365517"/>
            <a:ext cx="1276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628990" y="5536687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61" name="TextBox 60"/>
          <p:cNvSpPr txBox="1"/>
          <p:nvPr/>
        </p:nvSpPr>
        <p:spPr>
          <a:xfrm>
            <a:off x="7667236" y="4606064"/>
            <a:ext cx="9144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62" name="Straight Arrow Connector 61"/>
          <p:cNvCxnSpPr>
            <a:stCxn id="60" idx="0"/>
            <a:endCxn id="61" idx="2"/>
          </p:cNvCxnSpPr>
          <p:nvPr/>
        </p:nvCxnSpPr>
        <p:spPr>
          <a:xfrm flipV="1">
            <a:off x="8124437" y="5006174"/>
            <a:ext cx="0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79" idx="3"/>
            <a:endCxn id="61" idx="1"/>
          </p:cNvCxnSpPr>
          <p:nvPr/>
        </p:nvCxnSpPr>
        <p:spPr>
          <a:xfrm>
            <a:off x="7269328" y="4806119"/>
            <a:ext cx="39790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8080263" y="4171086"/>
            <a:ext cx="5082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7584178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71" name="Straight Arrow Connector 70"/>
          <p:cNvCxnSpPr>
            <a:stCxn id="70" idx="0"/>
          </p:cNvCxnSpPr>
          <p:nvPr/>
        </p:nvCxnSpPr>
        <p:spPr>
          <a:xfrm flipV="1">
            <a:off x="8080263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739203" y="3022958"/>
            <a:ext cx="7393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[end]</a:t>
            </a:r>
          </a:p>
        </p:txBody>
      </p:sp>
    </p:spTree>
    <p:extLst>
      <p:ext uri="{BB962C8B-B14F-4D97-AF65-F5344CB8AC3E}">
        <p14:creationId xmlns:p14="http://schemas.microsoft.com/office/powerpoint/2010/main" val="35981226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Encoder-Decoder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1676400"/>
          </a:xfrm>
        </p:spPr>
        <p:txBody>
          <a:bodyPr/>
          <a:lstStyle/>
          <a:p>
            <a:r>
              <a:rPr lang="en-US" sz="2400" dirty="0"/>
              <a:t>In the previous slides, we drew separately the model blocks that process each time step.</a:t>
            </a:r>
          </a:p>
          <a:p>
            <a:r>
              <a:rPr lang="en-US" sz="2400" dirty="0"/>
              <a:t>However, these blocks are all identical, and use the same weights.</a:t>
            </a:r>
          </a:p>
          <a:p>
            <a:r>
              <a:rPr lang="en-US" sz="2400" dirty="0"/>
              <a:t>We can simplify the drawing by avoiding the replications.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795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Training: Inputs and Targets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1676400"/>
          </a:xfrm>
        </p:spPr>
        <p:txBody>
          <a:bodyPr/>
          <a:lstStyle/>
          <a:p>
            <a:r>
              <a:rPr lang="en-US" sz="2400" dirty="0"/>
              <a:t>So far we have discussed the inference process.</a:t>
            </a:r>
          </a:p>
          <a:p>
            <a:pPr lvl="1"/>
            <a:r>
              <a:rPr lang="en-US" sz="2000" dirty="0"/>
              <a:t>Assume the model has been trained.</a:t>
            </a:r>
          </a:p>
          <a:p>
            <a:pPr lvl="1"/>
            <a:r>
              <a:rPr lang="en-US" sz="2000" dirty="0"/>
              <a:t>See how it produces, step by step, the translation for some new input text.</a:t>
            </a:r>
          </a:p>
          <a:p>
            <a:r>
              <a:rPr lang="en-US" sz="2400" dirty="0"/>
              <a:t>Now we will discuss the training process.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72235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Training: Inputs and Targets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1676400"/>
          </a:xfrm>
        </p:spPr>
        <p:txBody>
          <a:bodyPr/>
          <a:lstStyle/>
          <a:p>
            <a:r>
              <a:rPr lang="en-US" sz="2400" dirty="0"/>
              <a:t>Question: what are the training inputs, and what are the target outputs?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192445" y="6370372"/>
            <a:ext cx="5405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???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905124" y="6370372"/>
            <a:ext cx="5405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???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905123" y="2971800"/>
            <a:ext cx="5405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10770326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Training: Inputs and Targets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1676400"/>
          </a:xfrm>
        </p:spPr>
        <p:txBody>
          <a:bodyPr/>
          <a:lstStyle/>
          <a:p>
            <a:r>
              <a:rPr lang="en-US" sz="2400" dirty="0"/>
              <a:t>Clearly, the English text is an input.</a:t>
            </a:r>
          </a:p>
          <a:p>
            <a:r>
              <a:rPr lang="en-US" sz="2400" dirty="0"/>
              <a:t>Clearly, the Spanish translation is an output.</a:t>
            </a:r>
          </a:p>
          <a:p>
            <a:r>
              <a:rPr lang="en-US" sz="2400" dirty="0"/>
              <a:t>However, this is not the complete picture.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61152" y="6370372"/>
            <a:ext cx="1803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</a:t>
            </a:r>
            <a:r>
              <a:rPr lang="en-US" sz="2000" dirty="0" err="1">
                <a:solidFill>
                  <a:srgbClr val="FF0000"/>
                </a:solidFill>
              </a:rPr>
              <a:t>dont</a:t>
            </a:r>
            <a:r>
              <a:rPr lang="en-US" sz="2000" dirty="0">
                <a:solidFill>
                  <a:srgbClr val="FF0000"/>
                </a:solidFill>
              </a:rPr>
              <a:t>”, “worry”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905124" y="6370372"/>
            <a:ext cx="5405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???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585603" y="2986430"/>
            <a:ext cx="2591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82604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Training: Inputs and Targets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1676400"/>
          </a:xfrm>
        </p:spPr>
        <p:txBody>
          <a:bodyPr/>
          <a:lstStyle/>
          <a:p>
            <a:r>
              <a:rPr lang="en-US" sz="2400" dirty="0"/>
              <a:t>One easy thing first: the model needs to know when to stop decoding.</a:t>
            </a:r>
          </a:p>
          <a:p>
            <a:r>
              <a:rPr lang="en-US" sz="2400" dirty="0"/>
              <a:t>So, the target output should always end with the special token [end].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61152" y="6370372"/>
            <a:ext cx="1803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</a:t>
            </a:r>
            <a:r>
              <a:rPr lang="en-US" sz="2000" dirty="0" err="1">
                <a:solidFill>
                  <a:srgbClr val="FF0000"/>
                </a:solidFill>
              </a:rPr>
              <a:t>dont</a:t>
            </a:r>
            <a:r>
              <a:rPr lang="en-US" sz="2000" dirty="0">
                <a:solidFill>
                  <a:srgbClr val="FF0000"/>
                </a:solidFill>
              </a:rPr>
              <a:t>”, “worry”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905124" y="6370372"/>
            <a:ext cx="5405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???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57373" y="2986430"/>
            <a:ext cx="324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”, [end]</a:t>
            </a:r>
          </a:p>
        </p:txBody>
      </p:sp>
    </p:spTree>
    <p:extLst>
      <p:ext uri="{BB962C8B-B14F-4D97-AF65-F5344CB8AC3E}">
        <p14:creationId xmlns:p14="http://schemas.microsoft.com/office/powerpoint/2010/main" val="18530808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Training: Inputs and Targets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1676400"/>
          </a:xfrm>
        </p:spPr>
        <p:txBody>
          <a:bodyPr/>
          <a:lstStyle/>
          <a:p>
            <a:r>
              <a:rPr lang="en-US" sz="2400" dirty="0"/>
              <a:t>Now, the confusing part: the output of the decoder is (sort of) also input to the decoder.</a:t>
            </a:r>
          </a:p>
          <a:p>
            <a:pPr lvl="1"/>
            <a:r>
              <a:rPr lang="en-US" sz="2000" dirty="0"/>
              <a:t>We said that, at inference time, the output of the decoder at one step is used as input to the next step.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61152" y="6370372"/>
            <a:ext cx="1803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</a:t>
            </a:r>
            <a:r>
              <a:rPr lang="en-US" sz="2000" dirty="0" err="1">
                <a:solidFill>
                  <a:srgbClr val="FF0000"/>
                </a:solidFill>
              </a:rPr>
              <a:t>dont</a:t>
            </a:r>
            <a:r>
              <a:rPr lang="en-US" sz="2000" dirty="0">
                <a:solidFill>
                  <a:srgbClr val="FF0000"/>
                </a:solidFill>
              </a:rPr>
              <a:t>”, “worry”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197467" y="6370372"/>
            <a:ext cx="335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[start], 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57373" y="2986430"/>
            <a:ext cx="324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”, [end]</a:t>
            </a:r>
          </a:p>
        </p:txBody>
      </p:sp>
    </p:spTree>
    <p:extLst>
      <p:ext uri="{BB962C8B-B14F-4D97-AF65-F5344CB8AC3E}">
        <p14:creationId xmlns:p14="http://schemas.microsoft.com/office/powerpoint/2010/main" val="27264950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Training: Inputs and Targets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1676400"/>
          </a:xfrm>
        </p:spPr>
        <p:txBody>
          <a:bodyPr/>
          <a:lstStyle/>
          <a:p>
            <a:r>
              <a:rPr lang="en-US" sz="2400" dirty="0"/>
              <a:t>There is one key difference between the decoder input and the decoder output:</a:t>
            </a:r>
          </a:p>
          <a:p>
            <a:pPr lvl="1"/>
            <a:r>
              <a:rPr lang="en-US" sz="2000" dirty="0"/>
              <a:t>The decoder input starts with [start] and ends with the last Spanish word.</a:t>
            </a:r>
          </a:p>
          <a:p>
            <a:pPr lvl="1"/>
            <a:r>
              <a:rPr lang="en-US" sz="2000" dirty="0"/>
              <a:t>The target output starts with the first Spanish word and ends with [end].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61152" y="6370372"/>
            <a:ext cx="1803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</a:t>
            </a:r>
            <a:r>
              <a:rPr lang="en-US" sz="2000" dirty="0" err="1">
                <a:solidFill>
                  <a:srgbClr val="FF0000"/>
                </a:solidFill>
              </a:rPr>
              <a:t>dont</a:t>
            </a:r>
            <a:r>
              <a:rPr lang="en-US" sz="2000" dirty="0">
                <a:solidFill>
                  <a:srgbClr val="FF0000"/>
                </a:solidFill>
              </a:rPr>
              <a:t>”, “worry”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197467" y="6370372"/>
            <a:ext cx="335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[start], 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57373" y="2986430"/>
            <a:ext cx="324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”, [end]</a:t>
            </a:r>
          </a:p>
        </p:txBody>
      </p:sp>
    </p:spTree>
    <p:extLst>
      <p:ext uri="{BB962C8B-B14F-4D97-AF65-F5344CB8AC3E}">
        <p14:creationId xmlns:p14="http://schemas.microsoft.com/office/powerpoint/2010/main" val="10274851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Training: Inputs and Targets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1676400"/>
          </a:xfrm>
        </p:spPr>
        <p:txBody>
          <a:bodyPr/>
          <a:lstStyle/>
          <a:p>
            <a:r>
              <a:rPr lang="en-US" sz="2400" dirty="0"/>
              <a:t>Consequently, the position of a Spanish word in the target output sequence is </a:t>
            </a:r>
            <a:r>
              <a:rPr lang="en-US" sz="2400" b="1" u="sng" dirty="0"/>
              <a:t>always</a:t>
            </a:r>
            <a:r>
              <a:rPr lang="en-US" sz="2400" dirty="0"/>
              <a:t> one time step before the position of the same word in the decoder input sequence.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61152" y="6370372"/>
            <a:ext cx="1803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</a:t>
            </a:r>
            <a:r>
              <a:rPr lang="en-US" sz="2000" dirty="0" err="1">
                <a:solidFill>
                  <a:srgbClr val="FF0000"/>
                </a:solidFill>
              </a:rPr>
              <a:t>dont</a:t>
            </a:r>
            <a:r>
              <a:rPr lang="en-US" sz="2000" dirty="0">
                <a:solidFill>
                  <a:srgbClr val="FF0000"/>
                </a:solidFill>
              </a:rPr>
              <a:t>”, “worry”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197467" y="6370372"/>
            <a:ext cx="335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[start], 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57373" y="2986430"/>
            <a:ext cx="324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”, [end]</a:t>
            </a:r>
          </a:p>
        </p:txBody>
      </p:sp>
    </p:spTree>
    <p:extLst>
      <p:ext uri="{BB962C8B-B14F-4D97-AF65-F5344CB8AC3E}">
        <p14:creationId xmlns:p14="http://schemas.microsoft.com/office/powerpoint/2010/main" val="2780176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703685"/>
          </a:xfrm>
        </p:spPr>
        <p:txBody>
          <a:bodyPr/>
          <a:lstStyle/>
          <a:p>
            <a:r>
              <a:rPr lang="en-US" sz="2400" dirty="0"/>
              <a:t>A simple approach (which turns out not to be a good idea) would be to have a simple RNN model to do the translation.</a:t>
            </a:r>
          </a:p>
          <a:p>
            <a:r>
              <a:rPr lang="en-US" sz="2400" dirty="0"/>
              <a:t>Here you see a simplified sketch of a model.</a:t>
            </a:r>
          </a:p>
          <a:p>
            <a:pPr lvl="1"/>
            <a:r>
              <a:rPr lang="en-US" sz="2000" dirty="0"/>
              <a:t>Note: this sketch shows blocks of units, NOT individual units.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5834888"/>
            <a:ext cx="145110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971775" y="5834888"/>
            <a:ext cx="144923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731809" y="5807819"/>
            <a:ext cx="144979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94017" y="4899800"/>
            <a:ext cx="116862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07703" y="4899800"/>
            <a:ext cx="117738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52244" y="4899800"/>
            <a:ext cx="12089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cxnSp>
        <p:nvCxnSpPr>
          <p:cNvPr id="11" name="Straight Arrow Connector 10"/>
          <p:cNvCxnSpPr>
            <a:stCxn id="8" idx="0"/>
            <a:endCxn id="66" idx="2"/>
          </p:cNvCxnSpPr>
          <p:nvPr/>
        </p:nvCxnSpPr>
        <p:spPr>
          <a:xfrm flipH="1" flipV="1">
            <a:off x="875783" y="4419600"/>
            <a:ext cx="254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0"/>
            <a:endCxn id="8" idx="2"/>
          </p:cNvCxnSpPr>
          <p:nvPr/>
        </p:nvCxnSpPr>
        <p:spPr>
          <a:xfrm flipV="1">
            <a:off x="877951" y="5299910"/>
            <a:ext cx="379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0"/>
            <a:endCxn id="9" idx="2"/>
          </p:cNvCxnSpPr>
          <p:nvPr/>
        </p:nvCxnSpPr>
        <p:spPr>
          <a:xfrm flipV="1">
            <a:off x="2696394" y="5299910"/>
            <a:ext cx="0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0"/>
            <a:endCxn id="10" idx="2"/>
          </p:cNvCxnSpPr>
          <p:nvPr/>
        </p:nvCxnSpPr>
        <p:spPr>
          <a:xfrm flipV="1">
            <a:off x="4456705" y="5299910"/>
            <a:ext cx="0" cy="5079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endCxn id="9" idx="1"/>
          </p:cNvCxnSpPr>
          <p:nvPr/>
        </p:nvCxnSpPr>
        <p:spPr>
          <a:xfrm>
            <a:off x="886318" y="4745822"/>
            <a:ext cx="1221385" cy="354033"/>
          </a:xfrm>
          <a:prstGeom prst="bentConnector3">
            <a:avLst>
              <a:gd name="adj1" fmla="val 7139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0"/>
            <a:endCxn id="67" idx="2"/>
          </p:cNvCxnSpPr>
          <p:nvPr/>
        </p:nvCxnSpPr>
        <p:spPr>
          <a:xfrm flipH="1" flipV="1">
            <a:off x="2696052" y="4419600"/>
            <a:ext cx="342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0" idx="0"/>
            <a:endCxn id="68" idx="2"/>
          </p:cNvCxnSpPr>
          <p:nvPr/>
        </p:nvCxnSpPr>
        <p:spPr>
          <a:xfrm flipV="1">
            <a:off x="4456705" y="4419600"/>
            <a:ext cx="638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endCxn id="10" idx="1"/>
          </p:cNvCxnSpPr>
          <p:nvPr/>
        </p:nvCxnSpPr>
        <p:spPr>
          <a:xfrm>
            <a:off x="2696052" y="4745822"/>
            <a:ext cx="1156192" cy="354033"/>
          </a:xfrm>
          <a:prstGeom prst="bentConnector3">
            <a:avLst>
              <a:gd name="adj1" fmla="val 72596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33400" y="6294172"/>
            <a:ext cx="633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wait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63291" y="630549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848909" y="6305490"/>
            <a:ext cx="1076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moment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33418" y="3200060"/>
            <a:ext cx="884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espera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469065" y="3200400"/>
            <a:ext cx="453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un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852243" y="3200060"/>
            <a:ext cx="1208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momento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52400" y="4019490"/>
            <a:ext cx="14467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971091" y="4019490"/>
            <a:ext cx="144992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744583" y="4019490"/>
            <a:ext cx="143701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69" name="Straight Arrow Connector 68"/>
          <p:cNvCxnSpPr>
            <a:stCxn id="66" idx="0"/>
            <a:endCxn id="37" idx="2"/>
          </p:cNvCxnSpPr>
          <p:nvPr/>
        </p:nvCxnSpPr>
        <p:spPr>
          <a:xfrm flipV="1">
            <a:off x="875783" y="3600170"/>
            <a:ext cx="0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7" idx="0"/>
            <a:endCxn id="38" idx="2"/>
          </p:cNvCxnSpPr>
          <p:nvPr/>
        </p:nvCxnSpPr>
        <p:spPr>
          <a:xfrm flipH="1" flipV="1">
            <a:off x="2696051" y="3600510"/>
            <a:ext cx="1" cy="4189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68" idx="0"/>
            <a:endCxn id="39" idx="2"/>
          </p:cNvCxnSpPr>
          <p:nvPr/>
        </p:nvCxnSpPr>
        <p:spPr>
          <a:xfrm flipH="1" flipV="1">
            <a:off x="4456704" y="3600170"/>
            <a:ext cx="6388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49817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Implementing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1676400"/>
          </a:xfrm>
        </p:spPr>
        <p:txBody>
          <a:bodyPr/>
          <a:lstStyle/>
          <a:p>
            <a:r>
              <a:rPr lang="en-US" sz="2400" dirty="0"/>
              <a:t>How do we implement this in </a:t>
            </a:r>
            <a:r>
              <a:rPr lang="en-US" sz="2400" dirty="0" err="1"/>
              <a:t>Keras</a:t>
            </a:r>
            <a:r>
              <a:rPr lang="en-US" sz="2400" dirty="0"/>
              <a:t>? How do we tell </a:t>
            </a:r>
            <a:r>
              <a:rPr lang="en-US" sz="2400" dirty="0" err="1"/>
              <a:t>Keras</a:t>
            </a:r>
            <a:r>
              <a:rPr lang="en-US" sz="2400" dirty="0"/>
              <a:t> that:</a:t>
            </a:r>
          </a:p>
          <a:p>
            <a:pPr lvl="1"/>
            <a:r>
              <a:rPr lang="en-US" sz="2000" dirty="0"/>
              <a:t>Some input goes to the encoder.</a:t>
            </a:r>
          </a:p>
          <a:p>
            <a:pPr lvl="1"/>
            <a:r>
              <a:rPr lang="en-US" sz="2000" dirty="0"/>
              <a:t>Some input goes to the decoder.</a:t>
            </a:r>
          </a:p>
          <a:p>
            <a:pPr lvl="1"/>
            <a:r>
              <a:rPr lang="en-US" sz="2000" dirty="0"/>
              <a:t>The last output of the encoder’s LSTM is the first input to the decoder’s LSTM.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61152" y="6370372"/>
            <a:ext cx="1803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</a:t>
            </a:r>
            <a:r>
              <a:rPr lang="en-US" sz="2000" dirty="0" err="1">
                <a:solidFill>
                  <a:srgbClr val="FF0000"/>
                </a:solidFill>
              </a:rPr>
              <a:t>dont</a:t>
            </a:r>
            <a:r>
              <a:rPr lang="en-US" sz="2000" dirty="0">
                <a:solidFill>
                  <a:srgbClr val="FF0000"/>
                </a:solidFill>
              </a:rPr>
              <a:t>”, “worry”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197467" y="6370372"/>
            <a:ext cx="335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[start], 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57373" y="2986430"/>
            <a:ext cx="324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”, [end]</a:t>
            </a:r>
          </a:p>
        </p:txBody>
      </p:sp>
    </p:spTree>
    <p:extLst>
      <p:ext uri="{BB962C8B-B14F-4D97-AF65-F5344CB8AC3E}">
        <p14:creationId xmlns:p14="http://schemas.microsoft.com/office/powerpoint/2010/main" val="18693021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/>
          <a:lstStyle/>
          <a:p>
            <a:r>
              <a:rPr lang="en-US" dirty="0"/>
              <a:t>Implementing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1676400"/>
          </a:xfrm>
        </p:spPr>
        <p:txBody>
          <a:bodyPr/>
          <a:lstStyle/>
          <a:p>
            <a:r>
              <a:rPr lang="en-US" sz="2400" dirty="0"/>
              <a:t>We will look at the </a:t>
            </a:r>
            <a:r>
              <a:rPr lang="en-US" sz="2400" dirty="0" err="1"/>
              <a:t>Keras</a:t>
            </a:r>
            <a:r>
              <a:rPr lang="en-US" sz="2400" dirty="0"/>
              <a:t> implementation step by step.</a:t>
            </a:r>
          </a:p>
          <a:p>
            <a:pPr lvl="1"/>
            <a:r>
              <a:rPr lang="en-US" sz="2000" dirty="0"/>
              <a:t>Loading the original dataset file, and creating </a:t>
            </a:r>
            <a:r>
              <a:rPr lang="en-US" sz="2000" dirty="0" err="1"/>
              <a:t>Tensorflow</a:t>
            </a:r>
            <a:r>
              <a:rPr lang="en-US" sz="2000" dirty="0"/>
              <a:t> datasets.</a:t>
            </a:r>
          </a:p>
          <a:p>
            <a:pPr lvl="1"/>
            <a:r>
              <a:rPr lang="en-US" sz="2000" dirty="0"/>
              <a:t>Specifying the model.</a:t>
            </a:r>
          </a:p>
          <a:p>
            <a:pPr lvl="1"/>
            <a:r>
              <a:rPr lang="en-US" sz="2000" dirty="0"/>
              <a:t>Training the model.</a:t>
            </a:r>
          </a:p>
          <a:p>
            <a:pPr lvl="1"/>
            <a:r>
              <a:rPr lang="en-US" sz="2000"/>
              <a:t>Applying the model.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16675"/>
            <a:ext cx="533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61152" y="6370372"/>
            <a:ext cx="1803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</a:t>
            </a:r>
            <a:r>
              <a:rPr lang="en-US" sz="2000" dirty="0" err="1">
                <a:solidFill>
                  <a:srgbClr val="FF0000"/>
                </a:solidFill>
              </a:rPr>
              <a:t>dont</a:t>
            </a:r>
            <a:r>
              <a:rPr lang="en-US" sz="2000" dirty="0">
                <a:solidFill>
                  <a:srgbClr val="FF0000"/>
                </a:solidFill>
              </a:rPr>
              <a:t>”, “worry”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41" name="Straight Arrow Connector 40"/>
          <p:cNvCxnSpPr>
            <a:stCxn id="35" idx="0"/>
            <a:endCxn id="38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8" idx="3"/>
            <a:endCxn id="48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197467" y="6370372"/>
            <a:ext cx="335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[start], 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49" name="Straight Arrow Connector 48"/>
          <p:cNvCxnSpPr>
            <a:stCxn id="47" idx="0"/>
            <a:endCxn id="48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51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53" name="Straight Arrow Connector 52"/>
          <p:cNvCxnSpPr>
            <a:stCxn id="51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57373" y="2986430"/>
            <a:ext cx="324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”, [end]</a:t>
            </a:r>
          </a:p>
        </p:txBody>
      </p:sp>
    </p:spTree>
    <p:extLst>
      <p:ext uri="{BB962C8B-B14F-4D97-AF65-F5344CB8AC3E}">
        <p14:creationId xmlns:p14="http://schemas.microsoft.com/office/powerpoint/2010/main" val="459997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Original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original file has 118,964 lines of text.</a:t>
            </a:r>
          </a:p>
          <a:p>
            <a:r>
              <a:rPr lang="en-US" sz="2400" dirty="0"/>
              <a:t>Each line has the following format:</a:t>
            </a:r>
          </a:p>
          <a:p>
            <a:pPr lvl="1"/>
            <a:r>
              <a:rPr lang="en-US" sz="2000" dirty="0"/>
              <a:t>A sentence in English.</a:t>
            </a:r>
          </a:p>
          <a:p>
            <a:pPr lvl="1"/>
            <a:r>
              <a:rPr lang="en-US" sz="2000" dirty="0"/>
              <a:t>The TAB (“\t”) character.</a:t>
            </a:r>
          </a:p>
          <a:p>
            <a:pPr lvl="1"/>
            <a:r>
              <a:rPr lang="en-US" sz="2000" dirty="0"/>
              <a:t>A translation of the English sentence to Spanish.</a:t>
            </a:r>
          </a:p>
          <a:p>
            <a:r>
              <a:rPr lang="en-US" sz="2400" dirty="0"/>
              <a:t>Some lines close to the beginning of the file: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/>
              <a:t>I quit.	</a:t>
            </a:r>
            <a:r>
              <a:rPr lang="en-US" sz="2000" dirty="0" err="1"/>
              <a:t>Renuncié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/>
              <a:t>I work.	</a:t>
            </a:r>
            <a:r>
              <a:rPr lang="en-US" sz="2000" dirty="0" err="1"/>
              <a:t>Estoy</a:t>
            </a:r>
            <a:r>
              <a:rPr lang="en-US" sz="2000" dirty="0"/>
              <a:t> </a:t>
            </a:r>
            <a:r>
              <a:rPr lang="en-US" sz="2000" dirty="0" err="1"/>
              <a:t>trabajando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/>
              <a:t>I'm 19.	</a:t>
            </a:r>
            <a:r>
              <a:rPr lang="en-US" sz="2000" dirty="0" err="1"/>
              <a:t>Tengo</a:t>
            </a:r>
            <a:r>
              <a:rPr lang="en-US" sz="2000" dirty="0"/>
              <a:t> </a:t>
            </a:r>
            <a:r>
              <a:rPr lang="en-US" sz="2000" dirty="0" err="1"/>
              <a:t>diecinueve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/>
              <a:t>I'm up.	</a:t>
            </a:r>
            <a:r>
              <a:rPr lang="en-US" sz="2000" dirty="0" err="1"/>
              <a:t>Estoy</a:t>
            </a:r>
            <a:r>
              <a:rPr lang="en-US" sz="2000" dirty="0"/>
              <a:t> </a:t>
            </a:r>
            <a:r>
              <a:rPr lang="en-US" sz="2000" dirty="0" err="1"/>
              <a:t>levantado</a:t>
            </a:r>
            <a:r>
              <a:rPr lang="en-US" sz="2000" dirty="0"/>
              <a:t>.</a:t>
            </a:r>
          </a:p>
          <a:p>
            <a:pPr lvl="0"/>
            <a:endParaRPr lang="en-US" sz="1200" dirty="0">
              <a:solidFill>
                <a:prstClr val="black"/>
              </a:solidFill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The initial lines are pretty short, but they get longer.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Last line: 47-word English sentence, 51-word Spanish translation.</a:t>
            </a:r>
          </a:p>
          <a:p>
            <a:pPr lvl="0"/>
            <a:endParaRPr lang="en-US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5322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the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/>
              <a:t>text_file</a:t>
            </a:r>
            <a:r>
              <a:rPr lang="en-US" sz="2000" dirty="0"/>
              <a:t> = "spa-</a:t>
            </a:r>
            <a:r>
              <a:rPr lang="en-US" sz="2000" dirty="0" err="1"/>
              <a:t>eng</a:t>
            </a:r>
            <a:r>
              <a:rPr lang="en-US" sz="2000" dirty="0"/>
              <a:t>/spa.txt"</a:t>
            </a:r>
          </a:p>
          <a:p>
            <a:pPr marL="0" indent="0">
              <a:buNone/>
            </a:pPr>
            <a:r>
              <a:rPr lang="en-US" sz="2000" dirty="0"/>
              <a:t>with open(</a:t>
            </a:r>
            <a:r>
              <a:rPr lang="en-US" sz="2000" dirty="0" err="1"/>
              <a:t>text_file</a:t>
            </a:r>
            <a:r>
              <a:rPr lang="en-US" sz="2000" dirty="0"/>
              <a:t>, encoding='utf-8') as f:</a:t>
            </a:r>
          </a:p>
          <a:p>
            <a:pPr marL="0" indent="0">
              <a:buNone/>
            </a:pPr>
            <a:r>
              <a:rPr lang="en-US" sz="2000" dirty="0"/>
              <a:t>    lines = </a:t>
            </a:r>
            <a:r>
              <a:rPr lang="en-US" sz="2000" dirty="0" err="1"/>
              <a:t>f.read</a:t>
            </a:r>
            <a:r>
              <a:rPr lang="en-US" sz="2000" dirty="0"/>
              <a:t>().split("\n")[:-1]</a:t>
            </a:r>
          </a:p>
          <a:p>
            <a:pPr marL="0" indent="0">
              <a:buNone/>
            </a:pPr>
            <a:r>
              <a:rPr lang="en-US" sz="2000" dirty="0" err="1"/>
              <a:t>text_pairs</a:t>
            </a:r>
            <a:r>
              <a:rPr lang="en-US" sz="2000" dirty="0"/>
              <a:t> = []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/>
              <a:t>for line in lines: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english</a:t>
            </a:r>
            <a:r>
              <a:rPr lang="en-US" sz="2000" dirty="0"/>
              <a:t>, </a:t>
            </a:r>
            <a:r>
              <a:rPr lang="en-US" sz="2000" dirty="0" err="1"/>
              <a:t>spanish</a:t>
            </a:r>
            <a:r>
              <a:rPr lang="en-US" sz="2000" dirty="0"/>
              <a:t> = </a:t>
            </a:r>
            <a:r>
              <a:rPr lang="en-US" sz="2000" dirty="0" err="1"/>
              <a:t>line.split</a:t>
            </a:r>
            <a:r>
              <a:rPr lang="en-US" sz="2000" dirty="0"/>
              <a:t>("\t")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</a:t>
            </a:r>
            <a:r>
              <a:rPr lang="en-US" sz="2000" dirty="0" err="1">
                <a:solidFill>
                  <a:srgbClr val="FF0000"/>
                </a:solidFill>
              </a:rPr>
              <a:t>spanish</a:t>
            </a:r>
            <a:r>
              <a:rPr lang="en-US" sz="2000" dirty="0">
                <a:solidFill>
                  <a:srgbClr val="FF0000"/>
                </a:solidFill>
              </a:rPr>
              <a:t> = "[start] " + </a:t>
            </a:r>
            <a:r>
              <a:rPr lang="en-US" sz="2000" dirty="0" err="1">
                <a:solidFill>
                  <a:srgbClr val="FF0000"/>
                </a:solidFill>
              </a:rPr>
              <a:t>spanish</a:t>
            </a:r>
            <a:r>
              <a:rPr lang="en-US" sz="2000" dirty="0">
                <a:solidFill>
                  <a:srgbClr val="FF0000"/>
                </a:solidFill>
              </a:rPr>
              <a:t> + " [end]"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text_pairs.append</a:t>
            </a:r>
            <a:r>
              <a:rPr lang="en-US" sz="2000" dirty="0"/>
              <a:t>((</a:t>
            </a:r>
            <a:r>
              <a:rPr lang="en-US" sz="2000" dirty="0" err="1"/>
              <a:t>english</a:t>
            </a:r>
            <a:r>
              <a:rPr lang="en-US" sz="2000" dirty="0"/>
              <a:t>, </a:t>
            </a:r>
            <a:r>
              <a:rPr lang="en-US" sz="2000" dirty="0" err="1"/>
              <a:t>spanish</a:t>
            </a:r>
            <a:r>
              <a:rPr lang="en-US" sz="2000" dirty="0"/>
              <a:t>))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We separate the file content into lines</a:t>
            </a:r>
            <a:r>
              <a:rPr lang="en-US" sz="2000" dirty="0"/>
              <a:t>.</a:t>
            </a:r>
          </a:p>
          <a:p>
            <a:r>
              <a:rPr lang="en-US" sz="2400" dirty="0"/>
              <a:t>We separate each line into an English part and a Spanish part.</a:t>
            </a:r>
          </a:p>
          <a:p>
            <a:r>
              <a:rPr lang="en-US" sz="2400" b="1" u="sng" dirty="0"/>
              <a:t>NOTE:</a:t>
            </a:r>
            <a:r>
              <a:rPr lang="en-US" sz="2400" dirty="0"/>
              <a:t> we add the [start] and [end tokens] to the Spanish part.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20795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Training, Validation, Test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random.shuffle</a:t>
            </a:r>
            <a:r>
              <a:rPr lang="en-US" sz="2000" dirty="0"/>
              <a:t>(</a:t>
            </a:r>
            <a:r>
              <a:rPr lang="en-US" sz="2000" dirty="0" err="1"/>
              <a:t>text_pairs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 err="1"/>
              <a:t>num_val_samples</a:t>
            </a:r>
            <a:r>
              <a:rPr lang="en-US" sz="2000" dirty="0"/>
              <a:t> = </a:t>
            </a:r>
            <a:r>
              <a:rPr lang="en-US" sz="2000" dirty="0" err="1"/>
              <a:t>int</a:t>
            </a:r>
            <a:r>
              <a:rPr lang="en-US" sz="2000" dirty="0"/>
              <a:t>(0.15 * </a:t>
            </a:r>
            <a:r>
              <a:rPr lang="en-US" sz="2000" dirty="0" err="1"/>
              <a:t>len</a:t>
            </a:r>
            <a:r>
              <a:rPr lang="en-US" sz="2000" dirty="0"/>
              <a:t>(</a:t>
            </a:r>
            <a:r>
              <a:rPr lang="en-US" sz="2000" dirty="0" err="1"/>
              <a:t>text_pairs</a:t>
            </a:r>
            <a:r>
              <a:rPr lang="en-US" sz="2000" dirty="0"/>
              <a:t>))</a:t>
            </a:r>
          </a:p>
          <a:p>
            <a:pPr marL="0" indent="0">
              <a:buNone/>
            </a:pPr>
            <a:r>
              <a:rPr lang="en-US" sz="2000" dirty="0" err="1"/>
              <a:t>num_train_samples</a:t>
            </a:r>
            <a:r>
              <a:rPr lang="en-US" sz="2000" dirty="0"/>
              <a:t> = </a:t>
            </a:r>
            <a:r>
              <a:rPr lang="en-US" sz="2000" dirty="0" err="1"/>
              <a:t>len</a:t>
            </a:r>
            <a:r>
              <a:rPr lang="en-US" sz="2000" dirty="0"/>
              <a:t>(</a:t>
            </a:r>
            <a:r>
              <a:rPr lang="en-US" sz="2000" dirty="0" err="1"/>
              <a:t>text_pairs</a:t>
            </a:r>
            <a:r>
              <a:rPr lang="en-US" sz="2000" dirty="0"/>
              <a:t>) - 2 * </a:t>
            </a:r>
            <a:r>
              <a:rPr lang="en-US" sz="2000" dirty="0" err="1"/>
              <a:t>num_val_samples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train_pairs</a:t>
            </a:r>
            <a:r>
              <a:rPr lang="en-US" sz="2000" dirty="0"/>
              <a:t> = </a:t>
            </a:r>
            <a:r>
              <a:rPr lang="en-US" sz="2000" dirty="0" err="1"/>
              <a:t>text_pairs</a:t>
            </a:r>
            <a:r>
              <a:rPr lang="en-US" sz="2000" dirty="0"/>
              <a:t>[:</a:t>
            </a:r>
            <a:r>
              <a:rPr lang="en-US" sz="2000" dirty="0" err="1"/>
              <a:t>num_train_samples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 err="1"/>
              <a:t>val_pairs</a:t>
            </a:r>
            <a:r>
              <a:rPr lang="en-US" sz="2000" dirty="0"/>
              <a:t> = </a:t>
            </a:r>
            <a:r>
              <a:rPr lang="en-US" sz="2000" dirty="0" err="1"/>
              <a:t>text_pairs</a:t>
            </a:r>
            <a:r>
              <a:rPr lang="en-US" sz="2000" dirty="0"/>
              <a:t>[</a:t>
            </a:r>
            <a:r>
              <a:rPr lang="en-US" sz="2000" dirty="0" err="1"/>
              <a:t>num_train_samples:num_train_samples</a:t>
            </a:r>
            <a:r>
              <a:rPr lang="en-US" sz="2000" dirty="0"/>
              <a:t> + </a:t>
            </a:r>
            <a:r>
              <a:rPr lang="en-US" sz="2000" dirty="0" err="1"/>
              <a:t>num_val_samples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 err="1"/>
              <a:t>test_pairs</a:t>
            </a:r>
            <a:r>
              <a:rPr lang="en-US" sz="2000" dirty="0"/>
              <a:t> = </a:t>
            </a:r>
            <a:r>
              <a:rPr lang="en-US" sz="2000" dirty="0" err="1"/>
              <a:t>text_pairs</a:t>
            </a:r>
            <a:r>
              <a:rPr lang="en-US" sz="2000" dirty="0"/>
              <a:t>[</a:t>
            </a:r>
            <a:r>
              <a:rPr lang="en-US" sz="2000" dirty="0" err="1"/>
              <a:t>num_train_samples</a:t>
            </a:r>
            <a:r>
              <a:rPr lang="en-US" sz="2000" dirty="0"/>
              <a:t> + </a:t>
            </a:r>
            <a:r>
              <a:rPr lang="en-US" sz="2000" dirty="0" err="1"/>
              <a:t>num_val_samples</a:t>
            </a:r>
            <a:r>
              <a:rPr lang="en-US" sz="2000" dirty="0"/>
              <a:t>:]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dirty="0"/>
              <a:t>This part of the code:</a:t>
            </a:r>
          </a:p>
          <a:p>
            <a:pPr lvl="1"/>
            <a:r>
              <a:rPr lang="en-US" dirty="0"/>
              <a:t>Randomizes the order of the text lines.</a:t>
            </a:r>
          </a:p>
          <a:p>
            <a:pPr lvl="1"/>
            <a:r>
              <a:rPr lang="en-US" dirty="0"/>
              <a:t>Splits the data into:</a:t>
            </a:r>
          </a:p>
          <a:p>
            <a:pPr lvl="2"/>
            <a:r>
              <a:rPr lang="en-US" dirty="0"/>
              <a:t>Training set: 70% of the examples.</a:t>
            </a:r>
          </a:p>
          <a:p>
            <a:pPr lvl="2"/>
            <a:r>
              <a:rPr lang="en-US" dirty="0"/>
              <a:t>Validation set: 15% of the examples.</a:t>
            </a:r>
          </a:p>
          <a:p>
            <a:pPr lvl="2"/>
            <a:r>
              <a:rPr lang="en-US" dirty="0"/>
              <a:t>Test set: 15% of </a:t>
            </a:r>
            <a:r>
              <a:rPr lang="en-US"/>
              <a:t>the examples.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8151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Standardization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Next, we need to define the text vectorization layers.</a:t>
            </a:r>
          </a:p>
          <a:p>
            <a:r>
              <a:rPr lang="en-US" sz="2400" dirty="0"/>
              <a:t>For both English and Spanish:</a:t>
            </a:r>
          </a:p>
          <a:p>
            <a:pPr lvl="1"/>
            <a:r>
              <a:rPr lang="en-US" sz="2000" dirty="0"/>
              <a:t>The vocabulary size will be 15,000</a:t>
            </a:r>
          </a:p>
          <a:p>
            <a:pPr lvl="1"/>
            <a:r>
              <a:rPr lang="en-US" sz="2000" dirty="0"/>
              <a:t>The output will be a sequence of integers.</a:t>
            </a:r>
          </a:p>
          <a:p>
            <a:pPr lvl="1"/>
            <a:r>
              <a:rPr lang="en-US" sz="2000" dirty="0"/>
              <a:t>No value is provided for </a:t>
            </a:r>
            <a:r>
              <a:rPr lang="en-US" sz="2000" dirty="0" err="1"/>
              <a:t>ngrams</a:t>
            </a:r>
            <a:r>
              <a:rPr lang="en-US" sz="2000" dirty="0"/>
              <a:t>, so the default value of 1 is used. Each token will be a single word.</a:t>
            </a:r>
            <a:br>
              <a:rPr lang="en-US" sz="2000" dirty="0"/>
            </a:br>
            <a:endParaRPr lang="en-US" sz="2000" dirty="0"/>
          </a:p>
          <a:p>
            <a:r>
              <a:rPr lang="en-US" sz="2400" dirty="0"/>
              <a:t>The text vectorization layer for English is as usual: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000" dirty="0" err="1"/>
              <a:t>vocab_size</a:t>
            </a:r>
            <a:r>
              <a:rPr lang="en-US" sz="2000" dirty="0"/>
              <a:t> = 15000</a:t>
            </a:r>
          </a:p>
          <a:p>
            <a:pPr marL="0" indent="0">
              <a:buNone/>
            </a:pPr>
            <a:r>
              <a:rPr lang="en-US" sz="2000" dirty="0" err="1"/>
              <a:t>source_vectorization</a:t>
            </a:r>
            <a:r>
              <a:rPr lang="en-US" sz="2000" dirty="0"/>
              <a:t> = </a:t>
            </a:r>
            <a:r>
              <a:rPr lang="en-US" sz="2000" dirty="0" err="1"/>
              <a:t>layers.TextVectorization</a:t>
            </a:r>
            <a:r>
              <a:rPr lang="en-US" sz="2000" dirty="0"/>
              <a:t>(</a:t>
            </a:r>
            <a:r>
              <a:rPr lang="en-US" sz="2000" dirty="0" err="1"/>
              <a:t>max_tokens</a:t>
            </a:r>
            <a:r>
              <a:rPr lang="en-US" sz="2000" dirty="0"/>
              <a:t>=</a:t>
            </a:r>
            <a:r>
              <a:rPr lang="en-US" sz="2000" dirty="0" err="1"/>
              <a:t>vocab_size</a:t>
            </a:r>
            <a:r>
              <a:rPr lang="en-US" sz="2000" dirty="0"/>
              <a:t>,</a:t>
            </a:r>
          </a:p>
          <a:p>
            <a:pPr marL="0" indent="0">
              <a:buNone/>
            </a:pPr>
            <a:r>
              <a:rPr lang="en-US" sz="2000" dirty="0"/>
              <a:t>                                                 </a:t>
            </a:r>
            <a:r>
              <a:rPr lang="en-US" sz="2000" dirty="0" err="1"/>
              <a:t>output_mode</a:t>
            </a:r>
            <a:r>
              <a:rPr lang="en-US" sz="2000" dirty="0"/>
              <a:t>="</a:t>
            </a:r>
            <a:r>
              <a:rPr lang="en-US" sz="2000" dirty="0" err="1"/>
              <a:t>int</a:t>
            </a:r>
            <a:r>
              <a:rPr lang="en-US" sz="2000" dirty="0"/>
              <a:t>")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96339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Text Standardization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text vectorization layer for Spanish needs to take into account that Spanish has the extra punctuation characters "¿" and "¡“, used at the beginning of questions </a:t>
            </a:r>
            <a:r>
              <a:rPr lang="en-US" sz="2400"/>
              <a:t>and exclamations</a:t>
            </a:r>
            <a:r>
              <a:rPr lang="en-US" sz="2400" dirty="0"/>
              <a:t>.</a:t>
            </a:r>
          </a:p>
          <a:p>
            <a:r>
              <a:rPr lang="en-US" sz="2400" dirty="0"/>
              <a:t>Because of that, we define a customized standardization function.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 err="1"/>
              <a:t>strip_chars</a:t>
            </a:r>
            <a:r>
              <a:rPr lang="en-US" sz="2000" dirty="0"/>
              <a:t> = </a:t>
            </a:r>
            <a:r>
              <a:rPr lang="en-US" sz="2000" dirty="0" err="1"/>
              <a:t>string.punctuation</a:t>
            </a:r>
            <a:r>
              <a:rPr lang="en-US" sz="2000" dirty="0"/>
              <a:t> + "¿¡"</a:t>
            </a:r>
          </a:p>
          <a:p>
            <a:pPr marL="0" indent="0">
              <a:buNone/>
            </a:pPr>
            <a:r>
              <a:rPr lang="en-US" sz="2000" dirty="0" err="1"/>
              <a:t>strip_chars</a:t>
            </a:r>
            <a:r>
              <a:rPr lang="en-US" sz="2000" dirty="0"/>
              <a:t> = </a:t>
            </a:r>
            <a:r>
              <a:rPr lang="en-US" sz="2000" dirty="0" err="1"/>
              <a:t>strip_chars.replace</a:t>
            </a:r>
            <a:r>
              <a:rPr lang="en-US" sz="2000" dirty="0"/>
              <a:t>("[", "")</a:t>
            </a:r>
          </a:p>
          <a:p>
            <a:pPr marL="0" indent="0">
              <a:buNone/>
            </a:pPr>
            <a:r>
              <a:rPr lang="en-US" sz="2000" dirty="0" err="1"/>
              <a:t>strip_chars</a:t>
            </a:r>
            <a:r>
              <a:rPr lang="en-US" sz="2000" dirty="0"/>
              <a:t> = </a:t>
            </a:r>
            <a:r>
              <a:rPr lang="en-US" sz="2000" dirty="0" err="1"/>
              <a:t>strip_chars.replace</a:t>
            </a:r>
            <a:r>
              <a:rPr lang="en-US" sz="2000" dirty="0"/>
              <a:t>("]", "")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custom_standardization</a:t>
            </a:r>
            <a:r>
              <a:rPr lang="en-US" sz="2000" dirty="0"/>
              <a:t>(</a:t>
            </a:r>
            <a:r>
              <a:rPr lang="en-US" sz="2000" dirty="0" err="1"/>
              <a:t>input_string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lowercase = </a:t>
            </a:r>
            <a:r>
              <a:rPr lang="en-US" sz="2000" dirty="0" err="1"/>
              <a:t>tf.strings.lower</a:t>
            </a:r>
            <a:r>
              <a:rPr lang="en-US" sz="2000" dirty="0"/>
              <a:t>(</a:t>
            </a:r>
            <a:r>
              <a:rPr lang="en-US" sz="2000" dirty="0" err="1"/>
              <a:t>input_string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tf.strings.regex_replace</a:t>
            </a:r>
            <a:r>
              <a:rPr lang="en-US" sz="2000" dirty="0"/>
              <a:t>(</a:t>
            </a:r>
          </a:p>
          <a:p>
            <a:pPr marL="0" indent="0">
              <a:buNone/>
            </a:pPr>
            <a:r>
              <a:rPr lang="en-US" sz="2000" dirty="0"/>
              <a:t>        lowercase, f"[{</a:t>
            </a:r>
            <a:r>
              <a:rPr lang="en-US" sz="2000" dirty="0" err="1"/>
              <a:t>re.escape</a:t>
            </a:r>
            <a:r>
              <a:rPr lang="en-US" sz="2000" dirty="0"/>
              <a:t>(</a:t>
            </a:r>
            <a:r>
              <a:rPr lang="en-US" sz="2000" dirty="0" err="1"/>
              <a:t>strip_chars</a:t>
            </a:r>
            <a:r>
              <a:rPr lang="en-US" sz="2000" dirty="0"/>
              <a:t>)}]", "")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1163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Text Standardization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code creates the text vectorization layer for Spanish.</a:t>
            </a:r>
          </a:p>
          <a:p>
            <a:r>
              <a:rPr lang="en-US" sz="2400" dirty="0"/>
              <a:t>Notice how we tell it to use the </a:t>
            </a:r>
            <a:r>
              <a:rPr lang="en-US" sz="2400" b="1" dirty="0" err="1"/>
              <a:t>custom_standardization</a:t>
            </a:r>
            <a:r>
              <a:rPr lang="en-US" sz="2400" b="1" dirty="0"/>
              <a:t> </a:t>
            </a:r>
            <a:r>
              <a:rPr lang="en-US" sz="2400" dirty="0"/>
              <a:t>function that we defined in the previous slide.</a:t>
            </a:r>
          </a:p>
          <a:p>
            <a:r>
              <a:rPr lang="en-US" sz="2400" dirty="0"/>
              <a:t>This is an example of how many aspects of </a:t>
            </a:r>
            <a:r>
              <a:rPr lang="en-US" sz="2400" dirty="0" err="1"/>
              <a:t>Keras</a:t>
            </a:r>
            <a:r>
              <a:rPr lang="en-US" sz="2400" dirty="0"/>
              <a:t> modules can be customized as needed.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000" dirty="0" err="1"/>
              <a:t>target_vectorization</a:t>
            </a:r>
            <a:r>
              <a:rPr lang="en-US" sz="2000" dirty="0"/>
              <a:t> = </a:t>
            </a:r>
            <a:r>
              <a:rPr lang="en-US" sz="2000" dirty="0" err="1"/>
              <a:t>layers.TextVectorization</a:t>
            </a:r>
            <a:r>
              <a:rPr lang="en-US" sz="2000" dirty="0"/>
              <a:t>(</a:t>
            </a:r>
            <a:r>
              <a:rPr lang="en-US" sz="2000" dirty="0" err="1"/>
              <a:t>max_tokens</a:t>
            </a:r>
            <a:r>
              <a:rPr lang="en-US" sz="2000" dirty="0"/>
              <a:t>=</a:t>
            </a:r>
            <a:r>
              <a:rPr lang="en-US" sz="2000" dirty="0" err="1"/>
              <a:t>vocab_size</a:t>
            </a:r>
            <a:r>
              <a:rPr lang="en-US" sz="2000" dirty="0"/>
              <a:t>,</a:t>
            </a:r>
          </a:p>
          <a:p>
            <a:pPr marL="0" indent="0">
              <a:buNone/>
            </a:pPr>
            <a:r>
              <a:rPr lang="en-US" sz="2000" dirty="0"/>
              <a:t>                                                 </a:t>
            </a:r>
            <a:r>
              <a:rPr lang="en-US" sz="2000" dirty="0" err="1"/>
              <a:t>output_mode</a:t>
            </a:r>
            <a:r>
              <a:rPr lang="en-US" sz="2000" dirty="0"/>
              <a:t>="</a:t>
            </a:r>
            <a:r>
              <a:rPr lang="en-US" sz="2000" dirty="0" err="1"/>
              <a:t>int</a:t>
            </a:r>
            <a:r>
              <a:rPr lang="en-US" sz="2000" dirty="0"/>
              <a:t>",</a:t>
            </a:r>
          </a:p>
          <a:p>
            <a:pPr marL="0" indent="0">
              <a:buNone/>
            </a:pPr>
            <a:r>
              <a:rPr lang="en-US" sz="2000" dirty="0"/>
              <a:t>                                                 </a:t>
            </a:r>
            <a:r>
              <a:rPr lang="en-US" sz="2000" dirty="0">
                <a:solidFill>
                  <a:srgbClr val="FF0000"/>
                </a:solidFill>
              </a:rPr>
              <a:t>standardize=</a:t>
            </a:r>
            <a:r>
              <a:rPr lang="en-US" sz="2000" dirty="0" err="1">
                <a:solidFill>
                  <a:srgbClr val="FF0000"/>
                </a:solidFill>
              </a:rPr>
              <a:t>custom_standardization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273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the Vocabularies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Here, each text vectorization layer computes its vocabulary.</a:t>
            </a:r>
          </a:p>
          <a:p>
            <a:pPr lvl="1"/>
            <a:r>
              <a:rPr lang="en-US" sz="2000" dirty="0"/>
              <a:t>We call the </a:t>
            </a:r>
            <a:r>
              <a:rPr lang="en-US" sz="2000" b="1" dirty="0"/>
              <a:t>adapt</a:t>
            </a:r>
            <a:r>
              <a:rPr lang="en-US" sz="2000" dirty="0"/>
              <a:t> method, which we have used the same way before.</a:t>
            </a:r>
          </a:p>
          <a:p>
            <a:r>
              <a:rPr lang="en-US" sz="2400" dirty="0"/>
              <a:t>So far, our training data is in the </a:t>
            </a:r>
            <a:r>
              <a:rPr lang="en-US" sz="2400" b="1" dirty="0" err="1"/>
              <a:t>train_pairs</a:t>
            </a:r>
            <a:r>
              <a:rPr lang="en-US" sz="2400" dirty="0"/>
              <a:t> variable.</a:t>
            </a:r>
          </a:p>
          <a:p>
            <a:pPr lvl="1"/>
            <a:r>
              <a:rPr lang="en-US" sz="2000" dirty="0"/>
              <a:t>Element </a:t>
            </a:r>
            <a:r>
              <a:rPr lang="en-US" sz="2000" b="1" dirty="0" err="1"/>
              <a:t>train_pairs</a:t>
            </a:r>
            <a:r>
              <a:rPr lang="en-US" sz="2000" b="1" dirty="0"/>
              <a:t>[</a:t>
            </a:r>
            <a:r>
              <a:rPr lang="en-US" sz="2000" b="1" dirty="0" err="1"/>
              <a:t>i</a:t>
            </a:r>
            <a:r>
              <a:rPr lang="en-US" sz="2000" b="1" dirty="0"/>
              <a:t>][0]</a:t>
            </a:r>
            <a:r>
              <a:rPr lang="en-US" sz="2000" dirty="0"/>
              <a:t> is the English sentence.</a:t>
            </a:r>
          </a:p>
          <a:p>
            <a:pPr lvl="1"/>
            <a:r>
              <a:rPr lang="en-US" sz="2000" dirty="0"/>
              <a:t>Element </a:t>
            </a:r>
            <a:r>
              <a:rPr lang="en-US" sz="2000" b="1" dirty="0" err="1"/>
              <a:t>train_pairs</a:t>
            </a:r>
            <a:r>
              <a:rPr lang="en-US" sz="2000" b="1" dirty="0"/>
              <a:t>[</a:t>
            </a:r>
            <a:r>
              <a:rPr lang="en-US" sz="2000" b="1" dirty="0" err="1"/>
              <a:t>i</a:t>
            </a:r>
            <a:r>
              <a:rPr lang="en-US" sz="2000" b="1" dirty="0"/>
              <a:t>][1]</a:t>
            </a:r>
            <a:r>
              <a:rPr lang="en-US" sz="2000" dirty="0"/>
              <a:t> is the corresponding Spanish sentence.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000" dirty="0" err="1"/>
              <a:t>train_english_texts</a:t>
            </a:r>
            <a:r>
              <a:rPr lang="en-US" sz="2000" dirty="0"/>
              <a:t> = [pair[0] for pair in </a:t>
            </a:r>
            <a:r>
              <a:rPr lang="en-US" sz="2000" dirty="0" err="1"/>
              <a:t>train_pairs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 err="1"/>
              <a:t>train_spanish_texts</a:t>
            </a:r>
            <a:r>
              <a:rPr lang="en-US" sz="2000" dirty="0"/>
              <a:t> = [pair[1] for pair in </a:t>
            </a:r>
            <a:r>
              <a:rPr lang="en-US" sz="2000" dirty="0" err="1"/>
              <a:t>train_pairs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 err="1"/>
              <a:t>source_vectorization.adapt</a:t>
            </a:r>
            <a:r>
              <a:rPr lang="en-US" sz="2000" dirty="0"/>
              <a:t>(</a:t>
            </a:r>
            <a:r>
              <a:rPr lang="en-US" sz="2000" dirty="0" err="1"/>
              <a:t>train_english_texts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 err="1"/>
              <a:t>target_vectorization.adapt</a:t>
            </a:r>
            <a:r>
              <a:rPr lang="en-US" sz="2000" dirty="0"/>
              <a:t>(</a:t>
            </a:r>
            <a:r>
              <a:rPr lang="en-US" sz="2000" dirty="0" err="1"/>
              <a:t>train_spanish_texts</a:t>
            </a:r>
            <a:r>
              <a:rPr lang="en-US" sz="20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6343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and Target Sequences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971800"/>
          </a:xfrm>
        </p:spPr>
        <p:txBody>
          <a:bodyPr/>
          <a:lstStyle/>
          <a:p>
            <a:r>
              <a:rPr lang="en-US" sz="2400" dirty="0"/>
              <a:t>For every training object we need to define explicitly:</a:t>
            </a:r>
          </a:p>
          <a:p>
            <a:pPr lvl="1"/>
            <a:r>
              <a:rPr lang="en-US" sz="2000" dirty="0"/>
              <a:t>What the input is.</a:t>
            </a:r>
          </a:p>
          <a:p>
            <a:pPr lvl="1"/>
            <a:r>
              <a:rPr lang="en-US" sz="2000" dirty="0"/>
              <a:t>What the target output is.</a:t>
            </a:r>
          </a:p>
          <a:p>
            <a:r>
              <a:rPr lang="en-US" sz="2400" dirty="0"/>
              <a:t>What are they?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1152" y="6370372"/>
            <a:ext cx="1803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</a:t>
            </a:r>
            <a:r>
              <a:rPr lang="en-US" sz="2000" dirty="0" err="1">
                <a:solidFill>
                  <a:srgbClr val="FF0000"/>
                </a:solidFill>
              </a:rPr>
              <a:t>dont</a:t>
            </a:r>
            <a:r>
              <a:rPr lang="en-US" sz="2000" dirty="0">
                <a:solidFill>
                  <a:srgbClr val="FF0000"/>
                </a:solidFill>
              </a:rPr>
              <a:t>”, “worry”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11" name="Straight Arrow Connector 10"/>
          <p:cNvCxnSpPr>
            <a:stCxn id="9" idx="0"/>
            <a:endCxn id="10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" idx="3"/>
            <a:endCxn id="15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97467" y="6370372"/>
            <a:ext cx="335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[start], 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16" name="Straight Arrow Connector 15"/>
          <p:cNvCxnSpPr>
            <a:stCxn id="14" idx="0"/>
            <a:endCxn id="15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8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20" name="Straight Arrow Connector 19"/>
          <p:cNvCxnSpPr>
            <a:stCxn id="18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57373" y="2986430"/>
            <a:ext cx="324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”, [end]</a:t>
            </a:r>
          </a:p>
        </p:txBody>
      </p:sp>
    </p:spTree>
    <p:extLst>
      <p:ext uri="{BB962C8B-B14F-4D97-AF65-F5344CB8AC3E}">
        <p14:creationId xmlns:p14="http://schemas.microsoft.com/office/powerpoint/2010/main" val="30737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703685"/>
          </a:xfrm>
        </p:spPr>
        <p:txBody>
          <a:bodyPr/>
          <a:lstStyle/>
          <a:p>
            <a:r>
              <a:rPr lang="en-US" sz="2400" dirty="0"/>
              <a:t>The “word-to-</a:t>
            </a:r>
            <a:r>
              <a:rPr lang="en-US" sz="2400" dirty="0" err="1"/>
              <a:t>vec</a:t>
            </a:r>
            <a:r>
              <a:rPr lang="en-US" sz="2400" dirty="0"/>
              <a:t>” operation simply converts each word to a vector, somehow (we typically use word </a:t>
            </a:r>
            <a:r>
              <a:rPr lang="en-US" sz="2400" dirty="0" err="1"/>
              <a:t>embeddings</a:t>
            </a:r>
            <a:r>
              <a:rPr lang="en-US" sz="2400" dirty="0"/>
              <a:t>).</a:t>
            </a:r>
          </a:p>
          <a:p>
            <a:r>
              <a:rPr lang="en-US" sz="2400" dirty="0"/>
              <a:t>The LSTM layer with 32 units is a token recurrent layer, can be replaced by any other recurrent layer or parameters.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52400" y="5834888"/>
            <a:ext cx="145110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1971775" y="5834888"/>
            <a:ext cx="144923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3731809" y="5807819"/>
            <a:ext cx="144979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294017" y="4899800"/>
            <a:ext cx="116862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107703" y="4899800"/>
            <a:ext cx="117738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852244" y="4899800"/>
            <a:ext cx="12089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cxnSp>
        <p:nvCxnSpPr>
          <p:cNvPr id="43" name="Straight Arrow Connector 42"/>
          <p:cNvCxnSpPr>
            <a:stCxn id="40" idx="0"/>
            <a:endCxn id="57" idx="2"/>
          </p:cNvCxnSpPr>
          <p:nvPr/>
        </p:nvCxnSpPr>
        <p:spPr>
          <a:xfrm flipH="1" flipV="1">
            <a:off x="875783" y="4419600"/>
            <a:ext cx="254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1" idx="0"/>
            <a:endCxn id="40" idx="2"/>
          </p:cNvCxnSpPr>
          <p:nvPr/>
        </p:nvCxnSpPr>
        <p:spPr>
          <a:xfrm flipV="1">
            <a:off x="877951" y="5299910"/>
            <a:ext cx="379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2" idx="0"/>
            <a:endCxn id="41" idx="2"/>
          </p:cNvCxnSpPr>
          <p:nvPr/>
        </p:nvCxnSpPr>
        <p:spPr>
          <a:xfrm flipV="1">
            <a:off x="2696394" y="5299910"/>
            <a:ext cx="0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3" idx="0"/>
            <a:endCxn id="42" idx="2"/>
          </p:cNvCxnSpPr>
          <p:nvPr/>
        </p:nvCxnSpPr>
        <p:spPr>
          <a:xfrm flipV="1">
            <a:off x="4456705" y="5299910"/>
            <a:ext cx="0" cy="5079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endCxn id="41" idx="1"/>
          </p:cNvCxnSpPr>
          <p:nvPr/>
        </p:nvCxnSpPr>
        <p:spPr>
          <a:xfrm>
            <a:off x="886318" y="4745822"/>
            <a:ext cx="1221385" cy="354033"/>
          </a:xfrm>
          <a:prstGeom prst="bentConnector3">
            <a:avLst>
              <a:gd name="adj1" fmla="val 7139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1" idx="0"/>
            <a:endCxn id="58" idx="2"/>
          </p:cNvCxnSpPr>
          <p:nvPr/>
        </p:nvCxnSpPr>
        <p:spPr>
          <a:xfrm flipH="1" flipV="1">
            <a:off x="2696052" y="4419600"/>
            <a:ext cx="342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2" idx="0"/>
            <a:endCxn id="59" idx="2"/>
          </p:cNvCxnSpPr>
          <p:nvPr/>
        </p:nvCxnSpPr>
        <p:spPr>
          <a:xfrm flipV="1">
            <a:off x="4456705" y="4419600"/>
            <a:ext cx="638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endCxn id="42" idx="1"/>
          </p:cNvCxnSpPr>
          <p:nvPr/>
        </p:nvCxnSpPr>
        <p:spPr>
          <a:xfrm>
            <a:off x="2696052" y="4745822"/>
            <a:ext cx="1156192" cy="354033"/>
          </a:xfrm>
          <a:prstGeom prst="bentConnector3">
            <a:avLst>
              <a:gd name="adj1" fmla="val 72596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33400" y="6294172"/>
            <a:ext cx="633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wait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563291" y="630549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848909" y="6305490"/>
            <a:ext cx="1076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moment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33418" y="3200060"/>
            <a:ext cx="884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espera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469065" y="3200400"/>
            <a:ext cx="453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un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852243" y="3200060"/>
            <a:ext cx="1208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momento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52400" y="4019490"/>
            <a:ext cx="14467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971091" y="4019490"/>
            <a:ext cx="144992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744583" y="4019490"/>
            <a:ext cx="143701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60" name="Straight Arrow Connector 59"/>
          <p:cNvCxnSpPr>
            <a:stCxn id="57" idx="0"/>
            <a:endCxn id="54" idx="2"/>
          </p:cNvCxnSpPr>
          <p:nvPr/>
        </p:nvCxnSpPr>
        <p:spPr>
          <a:xfrm flipV="1">
            <a:off x="875783" y="3600170"/>
            <a:ext cx="0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8" idx="0"/>
            <a:endCxn id="55" idx="2"/>
          </p:cNvCxnSpPr>
          <p:nvPr/>
        </p:nvCxnSpPr>
        <p:spPr>
          <a:xfrm flipH="1" flipV="1">
            <a:off x="2696051" y="3600510"/>
            <a:ext cx="1" cy="4189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59" idx="0"/>
            <a:endCxn id="56" idx="2"/>
          </p:cNvCxnSpPr>
          <p:nvPr/>
        </p:nvCxnSpPr>
        <p:spPr>
          <a:xfrm flipH="1" flipV="1">
            <a:off x="4456704" y="3600170"/>
            <a:ext cx="6388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744313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Inputs to the RNN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971800"/>
          </a:xfrm>
        </p:spPr>
        <p:txBody>
          <a:bodyPr/>
          <a:lstStyle/>
          <a:p>
            <a:r>
              <a:rPr lang="en-US" sz="2400" dirty="0"/>
              <a:t>The RNN will take two inputs:</a:t>
            </a:r>
          </a:p>
          <a:p>
            <a:pPr lvl="1"/>
            <a:r>
              <a:rPr lang="en-US" sz="2000" dirty="0"/>
              <a:t>Encoder input: English text.</a:t>
            </a:r>
          </a:p>
          <a:p>
            <a:pPr lvl="1"/>
            <a:r>
              <a:rPr lang="en-US" sz="2000" dirty="0"/>
              <a:t>Decoder input: Spanish text, </a:t>
            </a:r>
            <a:r>
              <a:rPr lang="en-US" sz="2000" b="1" u="sng" dirty="0"/>
              <a:t>except for the [end] token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1152" y="6370372"/>
            <a:ext cx="1803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</a:t>
            </a:r>
            <a:r>
              <a:rPr lang="en-US" sz="2000" dirty="0" err="1">
                <a:solidFill>
                  <a:srgbClr val="FF0000"/>
                </a:solidFill>
              </a:rPr>
              <a:t>dont</a:t>
            </a:r>
            <a:r>
              <a:rPr lang="en-US" sz="2000" dirty="0">
                <a:solidFill>
                  <a:srgbClr val="FF0000"/>
                </a:solidFill>
              </a:rPr>
              <a:t>”, “worry”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11" name="Straight Arrow Connector 10"/>
          <p:cNvCxnSpPr>
            <a:stCxn id="9" idx="0"/>
            <a:endCxn id="10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" idx="3"/>
            <a:endCxn id="15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97467" y="6370372"/>
            <a:ext cx="335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[start], 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16" name="Straight Arrow Connector 15"/>
          <p:cNvCxnSpPr>
            <a:stCxn id="14" idx="0"/>
            <a:endCxn id="15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8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20" name="Straight Arrow Connector 19"/>
          <p:cNvCxnSpPr>
            <a:stCxn id="18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57373" y="2986430"/>
            <a:ext cx="324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”, [end]</a:t>
            </a:r>
          </a:p>
        </p:txBody>
      </p:sp>
    </p:spTree>
    <p:extLst>
      <p:ext uri="{BB962C8B-B14F-4D97-AF65-F5344CB8AC3E}">
        <p14:creationId xmlns:p14="http://schemas.microsoft.com/office/powerpoint/2010/main" val="246191931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Output for the RNN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971800"/>
          </a:xfrm>
        </p:spPr>
        <p:txBody>
          <a:bodyPr/>
          <a:lstStyle/>
          <a:p>
            <a:r>
              <a:rPr lang="en-US" sz="2400" dirty="0"/>
              <a:t>Target output: Spanish text, </a:t>
            </a:r>
            <a:r>
              <a:rPr lang="en-US" sz="2400" b="1" u="sng" dirty="0"/>
              <a:t>except for the [start] token</a:t>
            </a:r>
            <a:r>
              <a:rPr lang="en-US" sz="2400" dirty="0"/>
              <a:t>.</a:t>
            </a:r>
          </a:p>
          <a:p>
            <a:r>
              <a:rPr lang="en-US" sz="2400" dirty="0"/>
              <a:t>Why do we set up inputs and targets like this?</a:t>
            </a:r>
          </a:p>
          <a:p>
            <a:pPr lvl="1"/>
            <a:r>
              <a:rPr lang="en-US" sz="2000" dirty="0"/>
              <a:t>See the slides earlier, describing step by step how the encoder and the decoder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1152" y="6370372"/>
            <a:ext cx="1803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</a:t>
            </a:r>
            <a:r>
              <a:rPr lang="en-US" sz="2000" dirty="0" err="1">
                <a:solidFill>
                  <a:srgbClr val="FF0000"/>
                </a:solidFill>
              </a:rPr>
              <a:t>dont</a:t>
            </a:r>
            <a:r>
              <a:rPr lang="en-US" sz="2000" dirty="0">
                <a:solidFill>
                  <a:srgbClr val="FF0000"/>
                </a:solidFill>
              </a:rPr>
              <a:t>”, “worry”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11" name="Straight Arrow Connector 10"/>
          <p:cNvCxnSpPr>
            <a:stCxn id="9" idx="0"/>
            <a:endCxn id="10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" idx="3"/>
            <a:endCxn id="15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97467" y="6370372"/>
            <a:ext cx="335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[start], 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16" name="Straight Arrow Connector 15"/>
          <p:cNvCxnSpPr>
            <a:stCxn id="14" idx="0"/>
            <a:endCxn id="15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8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20" name="Straight Arrow Connector 19"/>
          <p:cNvCxnSpPr>
            <a:stCxn id="18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57373" y="2986430"/>
            <a:ext cx="324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”, [end]</a:t>
            </a:r>
          </a:p>
        </p:txBody>
      </p:sp>
    </p:spTree>
    <p:extLst>
      <p:ext uri="{BB962C8B-B14F-4D97-AF65-F5344CB8AC3E}">
        <p14:creationId xmlns:p14="http://schemas.microsoft.com/office/powerpoint/2010/main" val="4495177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Output for the RNN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534400" cy="2971800"/>
          </a:xfrm>
        </p:spPr>
        <p:txBody>
          <a:bodyPr/>
          <a:lstStyle/>
          <a:p>
            <a:r>
              <a:rPr lang="en-US" sz="2400" dirty="0"/>
              <a:t>Remember:</a:t>
            </a:r>
          </a:p>
          <a:p>
            <a:pPr lvl="1"/>
            <a:r>
              <a:rPr lang="en-US" sz="2000" dirty="0"/>
              <a:t>[start] is only used as input, not as output. It is our way to tell the decoder to start decoding.</a:t>
            </a:r>
          </a:p>
          <a:p>
            <a:pPr lvl="1"/>
            <a:r>
              <a:rPr lang="en-US" sz="2000" dirty="0"/>
              <a:t>[end] is only used as output, not as input. It is the decoder’s way of telling us it is done.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76600" y="3627172"/>
            <a:ext cx="3276600" cy="27356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75152" y="3687523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593584" y="3787149"/>
            <a:ext cx="1768615" cy="25832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1152" y="6370372"/>
            <a:ext cx="1803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</a:t>
            </a:r>
            <a:r>
              <a:rPr lang="en-US" sz="2000" dirty="0" err="1">
                <a:solidFill>
                  <a:srgbClr val="FF0000"/>
                </a:solidFill>
              </a:rPr>
              <a:t>dont</a:t>
            </a:r>
            <a:r>
              <a:rPr lang="en-US" sz="2000" dirty="0">
                <a:solidFill>
                  <a:srgbClr val="FF0000"/>
                </a:solidFill>
              </a:rPr>
              <a:t>”, “worry”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0" y="5552860"/>
            <a:ext cx="990894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1051821" y="4611773"/>
            <a:ext cx="87600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LSTMe</a:t>
            </a:r>
            <a:endParaRPr lang="en-US" sz="2000" dirty="0"/>
          </a:p>
        </p:txBody>
      </p:sp>
      <p:cxnSp>
        <p:nvCxnSpPr>
          <p:cNvPr id="11" name="Straight Arrow Connector 10"/>
          <p:cNvCxnSpPr>
            <a:stCxn id="9" idx="0"/>
            <a:endCxn id="10" idx="2"/>
          </p:cNvCxnSpPr>
          <p:nvPr/>
        </p:nvCxnSpPr>
        <p:spPr>
          <a:xfrm flipV="1">
            <a:off x="1486047" y="5011883"/>
            <a:ext cx="3778" cy="54097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" idx="3"/>
            <a:endCxn id="15" idx="1"/>
          </p:cNvCxnSpPr>
          <p:nvPr/>
        </p:nvCxnSpPr>
        <p:spPr>
          <a:xfrm>
            <a:off x="1927828" y="4811828"/>
            <a:ext cx="1805679" cy="1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97467" y="6370372"/>
            <a:ext cx="335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[start], 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06071" y="5552860"/>
            <a:ext cx="9921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</a:t>
            </a:r>
            <a:br>
              <a:rPr lang="en-US" sz="2000" dirty="0"/>
            </a:br>
            <a:r>
              <a:rPr lang="en-US" sz="2000" dirty="0"/>
              <a:t>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733507" y="4622237"/>
            <a:ext cx="9366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LSTMd</a:t>
            </a:r>
            <a:endParaRPr lang="en-US" sz="2000" dirty="0"/>
          </a:p>
        </p:txBody>
      </p:sp>
      <p:cxnSp>
        <p:nvCxnSpPr>
          <p:cNvPr id="16" name="Straight Arrow Connector 15"/>
          <p:cNvCxnSpPr>
            <a:stCxn id="14" idx="0"/>
            <a:endCxn id="15" idx="2"/>
          </p:cNvCxnSpPr>
          <p:nvPr/>
        </p:nvCxnSpPr>
        <p:spPr>
          <a:xfrm flipH="1" flipV="1">
            <a:off x="4201818" y="5022347"/>
            <a:ext cx="338" cy="5305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8" idx="2"/>
          </p:cNvCxnSpPr>
          <p:nvPr/>
        </p:nvCxnSpPr>
        <p:spPr>
          <a:xfrm flipV="1">
            <a:off x="4207237" y="4171086"/>
            <a:ext cx="6385" cy="4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06071" y="3770976"/>
            <a:ext cx="99216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88416" y="3871601"/>
            <a:ext cx="1221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20" name="Straight Arrow Connector 19"/>
          <p:cNvCxnSpPr>
            <a:stCxn id="18" idx="0"/>
          </p:cNvCxnSpPr>
          <p:nvPr/>
        </p:nvCxnSpPr>
        <p:spPr>
          <a:xfrm flipV="1">
            <a:off x="4202156" y="3367830"/>
            <a:ext cx="194" cy="40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57373" y="2986430"/>
            <a:ext cx="3247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“no”, “</a:t>
            </a:r>
            <a:r>
              <a:rPr lang="en-US" sz="2000" dirty="0" err="1">
                <a:solidFill>
                  <a:srgbClr val="FF0000"/>
                </a:solidFill>
              </a:rPr>
              <a:t>te</a:t>
            </a:r>
            <a:r>
              <a:rPr lang="en-US" sz="2000" dirty="0">
                <a:solidFill>
                  <a:srgbClr val="FF0000"/>
                </a:solidFill>
              </a:rPr>
              <a:t>”, “</a:t>
            </a:r>
            <a:r>
              <a:rPr lang="en-US" sz="2000" dirty="0" err="1">
                <a:solidFill>
                  <a:srgbClr val="FF0000"/>
                </a:solidFill>
              </a:rPr>
              <a:t>preocupes</a:t>
            </a:r>
            <a:r>
              <a:rPr lang="en-US" sz="2000" dirty="0">
                <a:solidFill>
                  <a:srgbClr val="FF0000"/>
                </a:solidFill>
              </a:rPr>
              <a:t>”, [end]</a:t>
            </a:r>
          </a:p>
        </p:txBody>
      </p:sp>
    </p:spTree>
    <p:extLst>
      <p:ext uri="{BB962C8B-B14F-4D97-AF65-F5344CB8AC3E}">
        <p14:creationId xmlns:p14="http://schemas.microsoft.com/office/powerpoint/2010/main" val="35664590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and Target Sequences: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format_dataset</a:t>
            </a:r>
            <a:r>
              <a:rPr lang="en-US" sz="2000" dirty="0"/>
              <a:t>(</a:t>
            </a:r>
            <a:r>
              <a:rPr lang="en-US" sz="2000" dirty="0" err="1"/>
              <a:t>eng</a:t>
            </a:r>
            <a:r>
              <a:rPr lang="en-US" sz="2000" dirty="0"/>
              <a:t>, spa):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eng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</a:t>
            </a:r>
            <a:r>
              <a:rPr lang="en-US" sz="2000" dirty="0" err="1"/>
              <a:t>eng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    spa = </a:t>
            </a:r>
            <a:r>
              <a:rPr lang="en-US" sz="2000" dirty="0" err="1"/>
              <a:t>target_vectorization</a:t>
            </a:r>
            <a:r>
              <a:rPr lang="en-US" sz="2000" dirty="0"/>
              <a:t>(spa)</a:t>
            </a:r>
          </a:p>
          <a:p>
            <a:pPr marL="0" indent="0">
              <a:buNone/>
            </a:pPr>
            <a:r>
              <a:rPr lang="en-US" sz="2000" dirty="0"/>
              <a:t>    return ({"</a:t>
            </a:r>
            <a:r>
              <a:rPr lang="en-US" sz="2000" dirty="0" err="1"/>
              <a:t>english</a:t>
            </a:r>
            <a:r>
              <a:rPr lang="en-US" sz="2000" dirty="0"/>
              <a:t>": </a:t>
            </a:r>
            <a:r>
              <a:rPr lang="en-US" sz="2000" dirty="0" err="1"/>
              <a:t>eng</a:t>
            </a:r>
            <a:r>
              <a:rPr lang="en-US" sz="2000" dirty="0"/>
              <a:t>,</a:t>
            </a:r>
          </a:p>
          <a:p>
            <a:pPr marL="0" indent="0">
              <a:buNone/>
            </a:pPr>
            <a:r>
              <a:rPr lang="en-US" sz="2000" dirty="0"/>
              <a:t>             "</a:t>
            </a:r>
            <a:r>
              <a:rPr lang="en-US" sz="2000" dirty="0" err="1"/>
              <a:t>spanish</a:t>
            </a:r>
            <a:r>
              <a:rPr lang="en-US" sz="2000" dirty="0"/>
              <a:t>": spa[:, :-1]}, </a:t>
            </a:r>
          </a:p>
          <a:p>
            <a:pPr marL="0" indent="0">
              <a:buNone/>
            </a:pPr>
            <a:r>
              <a:rPr lang="en-US" sz="2000" dirty="0"/>
              <a:t>            spa[:, 1:])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This function creates input and target sequences so that they match the drawing in the previous slide.</a:t>
            </a:r>
          </a:p>
          <a:p>
            <a:r>
              <a:rPr lang="en-US" sz="2400" dirty="0"/>
              <a:t>Input arguments:</a:t>
            </a:r>
          </a:p>
          <a:p>
            <a:pPr lvl="1"/>
            <a:r>
              <a:rPr lang="en-US" sz="2000" b="1" dirty="0" err="1"/>
              <a:t>eng</a:t>
            </a:r>
            <a:r>
              <a:rPr lang="en-US" sz="2000" dirty="0"/>
              <a:t>: a list of strings. Each string contains text in English.</a:t>
            </a:r>
          </a:p>
          <a:p>
            <a:pPr lvl="1"/>
            <a:r>
              <a:rPr lang="en-US" sz="2000" b="1" dirty="0"/>
              <a:t>spa</a:t>
            </a:r>
            <a:r>
              <a:rPr lang="en-US" sz="2000" dirty="0"/>
              <a:t>: a list of strings. Element </a:t>
            </a:r>
            <a:r>
              <a:rPr lang="en-US" sz="2000" b="1" dirty="0"/>
              <a:t>spa[</a:t>
            </a:r>
            <a:r>
              <a:rPr lang="en-US" sz="2000" b="1" dirty="0" err="1"/>
              <a:t>i</a:t>
            </a:r>
            <a:r>
              <a:rPr lang="en-US" sz="2000" b="1" dirty="0"/>
              <a:t>] </a:t>
            </a:r>
            <a:r>
              <a:rPr lang="en-US" sz="2000" dirty="0"/>
              <a:t>is the Spanish translation of</a:t>
            </a:r>
            <a:r>
              <a:rPr lang="en-US" sz="2000" b="1" dirty="0"/>
              <a:t> </a:t>
            </a:r>
            <a:r>
              <a:rPr lang="en-US" sz="2000" b="1" dirty="0" err="1"/>
              <a:t>eng</a:t>
            </a:r>
            <a:r>
              <a:rPr lang="en-US" sz="2000" b="1" dirty="0"/>
              <a:t>[</a:t>
            </a:r>
            <a:r>
              <a:rPr lang="en-US" sz="2000" b="1" dirty="0" err="1"/>
              <a:t>i</a:t>
            </a:r>
            <a:r>
              <a:rPr lang="en-US" sz="2000" b="1" dirty="0"/>
              <a:t>]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18235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and Target Sequences: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format_dataset</a:t>
            </a:r>
            <a:r>
              <a:rPr lang="en-US" sz="2000" dirty="0"/>
              <a:t>(</a:t>
            </a:r>
            <a:r>
              <a:rPr lang="en-US" sz="2000" dirty="0" err="1"/>
              <a:t>eng</a:t>
            </a:r>
            <a:r>
              <a:rPr lang="en-US" sz="2000" dirty="0"/>
              <a:t>, spa):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eng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</a:t>
            </a:r>
            <a:r>
              <a:rPr lang="en-US" sz="2000" dirty="0" err="1"/>
              <a:t>eng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    spa = </a:t>
            </a:r>
            <a:r>
              <a:rPr lang="en-US" sz="2000" dirty="0" err="1"/>
              <a:t>target_vectorization</a:t>
            </a:r>
            <a:r>
              <a:rPr lang="en-US" sz="2000" dirty="0"/>
              <a:t>(spa)</a:t>
            </a:r>
          </a:p>
          <a:p>
            <a:pPr marL="0" indent="0">
              <a:buNone/>
            </a:pPr>
            <a:r>
              <a:rPr lang="en-US" sz="2000" dirty="0"/>
              <a:t>    return (</a:t>
            </a:r>
            <a:r>
              <a:rPr lang="en-US" sz="2000" dirty="0">
                <a:solidFill>
                  <a:srgbClr val="FF0000"/>
                </a:solidFill>
              </a:rPr>
              <a:t>{"</a:t>
            </a:r>
            <a:r>
              <a:rPr lang="en-US" sz="2000" dirty="0" err="1">
                <a:solidFill>
                  <a:srgbClr val="FF0000"/>
                </a:solidFill>
              </a:rPr>
              <a:t>english</a:t>
            </a:r>
            <a:r>
              <a:rPr lang="en-US" sz="2000" dirty="0">
                <a:solidFill>
                  <a:srgbClr val="FF0000"/>
                </a:solidFill>
              </a:rPr>
              <a:t>": </a:t>
            </a:r>
            <a:r>
              <a:rPr lang="en-US" sz="2000" dirty="0" err="1">
                <a:solidFill>
                  <a:srgbClr val="FF0000"/>
                </a:solidFill>
              </a:rPr>
              <a:t>eng</a:t>
            </a:r>
            <a:r>
              <a:rPr lang="en-US" sz="2000" dirty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     "</a:t>
            </a:r>
            <a:r>
              <a:rPr lang="en-US" sz="2000" dirty="0" err="1">
                <a:solidFill>
                  <a:srgbClr val="FF0000"/>
                </a:solidFill>
              </a:rPr>
              <a:t>spanish</a:t>
            </a:r>
            <a:r>
              <a:rPr lang="en-US" sz="2000" dirty="0">
                <a:solidFill>
                  <a:srgbClr val="FF0000"/>
                </a:solidFill>
              </a:rPr>
              <a:t>": spa[:, :-1]}</a:t>
            </a:r>
            <a:r>
              <a:rPr lang="en-US" sz="2000" dirty="0"/>
              <a:t>, </a:t>
            </a:r>
          </a:p>
          <a:p>
            <a:pPr marL="0" indent="0">
              <a:buNone/>
            </a:pPr>
            <a:r>
              <a:rPr lang="en-US" sz="2000" dirty="0"/>
              <a:t>            spa[:, 1:])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First, it </a:t>
            </a:r>
            <a:r>
              <a:rPr lang="en-US" sz="2400" dirty="0" err="1"/>
              <a:t>vectorizes</a:t>
            </a:r>
            <a:r>
              <a:rPr lang="en-US" sz="2400" dirty="0"/>
              <a:t> the English and Spanish strings.</a:t>
            </a:r>
          </a:p>
          <a:p>
            <a:r>
              <a:rPr lang="en-US" sz="2400" dirty="0"/>
              <a:t>Then, it creates and returns two objects:</a:t>
            </a:r>
          </a:p>
          <a:p>
            <a:r>
              <a:rPr lang="en-US" sz="2400" dirty="0"/>
              <a:t>First object: </a:t>
            </a:r>
            <a:r>
              <a:rPr lang="en-US" sz="2400" dirty="0">
                <a:solidFill>
                  <a:srgbClr val="FF0000"/>
                </a:solidFill>
              </a:rPr>
              <a:t>{"</a:t>
            </a:r>
            <a:r>
              <a:rPr lang="en-US" sz="2400" dirty="0" err="1">
                <a:solidFill>
                  <a:srgbClr val="FF0000"/>
                </a:solidFill>
              </a:rPr>
              <a:t>english</a:t>
            </a:r>
            <a:r>
              <a:rPr lang="en-US" sz="2400" dirty="0">
                <a:solidFill>
                  <a:srgbClr val="FF0000"/>
                </a:solidFill>
              </a:rPr>
              <a:t>": </a:t>
            </a:r>
            <a:r>
              <a:rPr lang="en-US" sz="2400" dirty="0" err="1">
                <a:solidFill>
                  <a:srgbClr val="FF0000"/>
                </a:solidFill>
              </a:rPr>
              <a:t>eng</a:t>
            </a:r>
            <a:r>
              <a:rPr lang="en-US" sz="2400" dirty="0">
                <a:solidFill>
                  <a:srgbClr val="FF0000"/>
                </a:solidFill>
              </a:rPr>
              <a:t>, "</a:t>
            </a:r>
            <a:r>
              <a:rPr lang="en-US" sz="2400" dirty="0" err="1">
                <a:solidFill>
                  <a:srgbClr val="FF0000"/>
                </a:solidFill>
              </a:rPr>
              <a:t>spanish</a:t>
            </a:r>
            <a:r>
              <a:rPr lang="en-US" sz="2400" dirty="0">
                <a:solidFill>
                  <a:srgbClr val="FF0000"/>
                </a:solidFill>
              </a:rPr>
              <a:t>": spa[:, :-1]}, </a:t>
            </a:r>
            <a:r>
              <a:rPr lang="en-US" sz="2400" dirty="0"/>
              <a:t>a </a:t>
            </a:r>
            <a:r>
              <a:rPr lang="en-US" sz="2400" b="1" u="sng" dirty="0"/>
              <a:t>dictionary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First item: </a:t>
            </a:r>
            <a:r>
              <a:rPr lang="en-US" sz="2000" dirty="0" err="1">
                <a:solidFill>
                  <a:srgbClr val="FF0000"/>
                </a:solidFill>
              </a:rPr>
              <a:t>eng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a list of </a:t>
            </a:r>
            <a:r>
              <a:rPr lang="en-US" sz="2000" dirty="0" err="1"/>
              <a:t>vectorized</a:t>
            </a:r>
            <a:r>
              <a:rPr lang="en-US" sz="2000" dirty="0"/>
              <a:t> English sentences. </a:t>
            </a:r>
          </a:p>
          <a:p>
            <a:pPr lvl="1"/>
            <a:r>
              <a:rPr lang="en-US" sz="2000" dirty="0"/>
              <a:t>Second item: </a:t>
            </a:r>
            <a:r>
              <a:rPr lang="en-US" sz="2000" dirty="0">
                <a:solidFill>
                  <a:srgbClr val="FF0000"/>
                </a:solidFill>
              </a:rPr>
              <a:t>spa[:, :-1]</a:t>
            </a:r>
            <a:r>
              <a:rPr lang="en-US" sz="2000" dirty="0"/>
              <a:t>, a list of </a:t>
            </a:r>
            <a:r>
              <a:rPr lang="en-US" sz="2000" dirty="0" err="1"/>
              <a:t>vectorized</a:t>
            </a:r>
            <a:r>
              <a:rPr lang="en-US" sz="2000" dirty="0"/>
              <a:t> Spanish sentences, </a:t>
            </a:r>
            <a:r>
              <a:rPr lang="en-US" sz="2000" b="1" dirty="0"/>
              <a:t>skipping the last element</a:t>
            </a:r>
            <a:r>
              <a:rPr lang="en-US" sz="2000" dirty="0"/>
              <a:t> of each sentence (which is the [end] token).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89153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and Target Sequences: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format_dataset</a:t>
            </a:r>
            <a:r>
              <a:rPr lang="en-US" sz="2000" dirty="0"/>
              <a:t>(</a:t>
            </a:r>
            <a:r>
              <a:rPr lang="en-US" sz="2000" dirty="0" err="1"/>
              <a:t>eng</a:t>
            </a:r>
            <a:r>
              <a:rPr lang="en-US" sz="2000" dirty="0"/>
              <a:t>, spa):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eng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</a:t>
            </a:r>
            <a:r>
              <a:rPr lang="en-US" sz="2000" dirty="0" err="1"/>
              <a:t>eng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    spa = </a:t>
            </a:r>
            <a:r>
              <a:rPr lang="en-US" sz="2000" dirty="0" err="1"/>
              <a:t>target_vectorization</a:t>
            </a:r>
            <a:r>
              <a:rPr lang="en-US" sz="2000" dirty="0"/>
              <a:t>(spa)</a:t>
            </a:r>
          </a:p>
          <a:p>
            <a:pPr marL="0" indent="0">
              <a:buNone/>
            </a:pPr>
            <a:r>
              <a:rPr lang="en-US" sz="2000" dirty="0"/>
              <a:t>    return (</a:t>
            </a:r>
            <a:r>
              <a:rPr lang="en-US" sz="2000" dirty="0">
                <a:solidFill>
                  <a:srgbClr val="FF0000"/>
                </a:solidFill>
              </a:rPr>
              <a:t>{"</a:t>
            </a:r>
            <a:r>
              <a:rPr lang="en-US" sz="2000" dirty="0" err="1">
                <a:solidFill>
                  <a:srgbClr val="FF0000"/>
                </a:solidFill>
              </a:rPr>
              <a:t>english</a:t>
            </a:r>
            <a:r>
              <a:rPr lang="en-US" sz="2000" dirty="0">
                <a:solidFill>
                  <a:srgbClr val="FF0000"/>
                </a:solidFill>
              </a:rPr>
              <a:t>": </a:t>
            </a:r>
            <a:r>
              <a:rPr lang="en-US" sz="2000" dirty="0" err="1">
                <a:solidFill>
                  <a:srgbClr val="FF0000"/>
                </a:solidFill>
              </a:rPr>
              <a:t>eng</a:t>
            </a:r>
            <a:r>
              <a:rPr lang="en-US" sz="2000" dirty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     "</a:t>
            </a:r>
            <a:r>
              <a:rPr lang="en-US" sz="2000" dirty="0" err="1">
                <a:solidFill>
                  <a:srgbClr val="FF0000"/>
                </a:solidFill>
              </a:rPr>
              <a:t>spanish</a:t>
            </a:r>
            <a:r>
              <a:rPr lang="en-US" sz="2000" dirty="0">
                <a:solidFill>
                  <a:srgbClr val="FF0000"/>
                </a:solidFill>
              </a:rPr>
              <a:t>": spa[:, :-1]}</a:t>
            </a:r>
            <a:r>
              <a:rPr lang="en-US" sz="2000" dirty="0"/>
              <a:t>, </a:t>
            </a:r>
          </a:p>
          <a:p>
            <a:pPr marL="0" indent="0">
              <a:buNone/>
            </a:pPr>
            <a:r>
              <a:rPr lang="en-US" sz="2000" dirty="0"/>
              <a:t>            spa[:, 1:])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First object: </a:t>
            </a:r>
            <a:r>
              <a:rPr lang="en-US" sz="2400" dirty="0">
                <a:solidFill>
                  <a:srgbClr val="FF0000"/>
                </a:solidFill>
              </a:rPr>
              <a:t>{"</a:t>
            </a:r>
            <a:r>
              <a:rPr lang="en-US" sz="2400" dirty="0" err="1">
                <a:solidFill>
                  <a:srgbClr val="FF0000"/>
                </a:solidFill>
              </a:rPr>
              <a:t>english</a:t>
            </a:r>
            <a:r>
              <a:rPr lang="en-US" sz="2400" dirty="0">
                <a:solidFill>
                  <a:srgbClr val="FF0000"/>
                </a:solidFill>
              </a:rPr>
              <a:t>": </a:t>
            </a:r>
            <a:r>
              <a:rPr lang="en-US" sz="2400" dirty="0" err="1">
                <a:solidFill>
                  <a:srgbClr val="FF0000"/>
                </a:solidFill>
              </a:rPr>
              <a:t>eng</a:t>
            </a:r>
            <a:r>
              <a:rPr lang="en-US" sz="2400" dirty="0">
                <a:solidFill>
                  <a:srgbClr val="FF0000"/>
                </a:solidFill>
              </a:rPr>
              <a:t>, "</a:t>
            </a:r>
            <a:r>
              <a:rPr lang="en-US" sz="2400" dirty="0" err="1">
                <a:solidFill>
                  <a:srgbClr val="FF0000"/>
                </a:solidFill>
              </a:rPr>
              <a:t>spanish</a:t>
            </a:r>
            <a:r>
              <a:rPr lang="en-US" sz="2400" dirty="0">
                <a:solidFill>
                  <a:srgbClr val="FF0000"/>
                </a:solidFill>
              </a:rPr>
              <a:t>": spa[:, :-1]}, </a:t>
            </a:r>
            <a:r>
              <a:rPr lang="en-US" sz="2400" dirty="0"/>
              <a:t>a </a:t>
            </a:r>
            <a:r>
              <a:rPr lang="en-US" sz="2400" b="1" u="sng" dirty="0"/>
              <a:t>dictionary</a:t>
            </a:r>
            <a:r>
              <a:rPr lang="en-US" sz="2400" dirty="0"/>
              <a:t>.</a:t>
            </a:r>
          </a:p>
          <a:p>
            <a:r>
              <a:rPr lang="en-US" sz="2400" dirty="0"/>
              <a:t>Can you guess why we are returning a dictionary?</a:t>
            </a:r>
          </a:p>
          <a:p>
            <a:r>
              <a:rPr lang="en-US" sz="2400" dirty="0"/>
              <a:t>Remember, we will need to somehow tell </a:t>
            </a:r>
            <a:r>
              <a:rPr lang="en-US" sz="2400" dirty="0" err="1"/>
              <a:t>Keras</a:t>
            </a:r>
            <a:r>
              <a:rPr lang="en-US" sz="2400" dirty="0"/>
              <a:t> that we will give a separate input to the encoder and a separate input to the decoder. That is something we have not done so far.</a:t>
            </a:r>
          </a:p>
          <a:p>
            <a:r>
              <a:rPr lang="en-US" sz="2400" dirty="0"/>
              <a:t>This dictionary will help us tell </a:t>
            </a:r>
            <a:r>
              <a:rPr lang="en-US" sz="2400" dirty="0" err="1"/>
              <a:t>Keras</a:t>
            </a:r>
            <a:r>
              <a:rPr lang="en-US" sz="2400" dirty="0"/>
              <a:t> exactly what to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49672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and Target Sequences: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format_dataset</a:t>
            </a:r>
            <a:r>
              <a:rPr lang="en-US" sz="2000" dirty="0"/>
              <a:t>(</a:t>
            </a:r>
            <a:r>
              <a:rPr lang="en-US" sz="2000" dirty="0" err="1"/>
              <a:t>eng</a:t>
            </a:r>
            <a:r>
              <a:rPr lang="en-US" sz="2000" dirty="0"/>
              <a:t>, spa):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eng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</a:t>
            </a:r>
            <a:r>
              <a:rPr lang="en-US" sz="2000" dirty="0" err="1"/>
              <a:t>eng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    spa = </a:t>
            </a:r>
            <a:r>
              <a:rPr lang="en-US" sz="2000" dirty="0" err="1"/>
              <a:t>target_vectorization</a:t>
            </a:r>
            <a:r>
              <a:rPr lang="en-US" sz="2000" dirty="0"/>
              <a:t>(spa)</a:t>
            </a:r>
          </a:p>
          <a:p>
            <a:pPr marL="0" indent="0">
              <a:buNone/>
            </a:pPr>
            <a:r>
              <a:rPr lang="en-US" sz="2000" dirty="0"/>
              <a:t>    return ({"</a:t>
            </a:r>
            <a:r>
              <a:rPr lang="en-US" sz="2000" dirty="0" err="1"/>
              <a:t>english</a:t>
            </a:r>
            <a:r>
              <a:rPr lang="en-US" sz="2000" dirty="0"/>
              <a:t>": </a:t>
            </a:r>
            <a:r>
              <a:rPr lang="en-US" sz="2000" dirty="0" err="1"/>
              <a:t>eng</a:t>
            </a:r>
            <a:r>
              <a:rPr lang="en-US" sz="2000" dirty="0"/>
              <a:t>,</a:t>
            </a:r>
          </a:p>
          <a:p>
            <a:pPr marL="0" indent="0">
              <a:buNone/>
            </a:pPr>
            <a:r>
              <a:rPr lang="en-US" sz="2000" dirty="0"/>
              <a:t>             "</a:t>
            </a:r>
            <a:r>
              <a:rPr lang="en-US" sz="2000" dirty="0" err="1"/>
              <a:t>spanish</a:t>
            </a:r>
            <a:r>
              <a:rPr lang="en-US" sz="2000" dirty="0"/>
              <a:t>": spa[:, :-1]},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    spa[:, 1:]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Second return value: list of target outputs, </a:t>
            </a:r>
            <a:r>
              <a:rPr lang="en-US" sz="2400" dirty="0">
                <a:solidFill>
                  <a:srgbClr val="FF0000"/>
                </a:solidFill>
              </a:rPr>
              <a:t>spa[:, 1:]</a:t>
            </a:r>
            <a:r>
              <a:rPr lang="en-US" sz="2400" dirty="0"/>
              <a:t>.</a:t>
            </a:r>
          </a:p>
          <a:p>
            <a:r>
              <a:rPr lang="en-US" sz="2400" dirty="0"/>
              <a:t>Each element here is a sequence of </a:t>
            </a:r>
            <a:r>
              <a:rPr lang="en-US" sz="2400" dirty="0" err="1"/>
              <a:t>ints</a:t>
            </a:r>
            <a:r>
              <a:rPr lang="en-US" sz="2400" dirty="0"/>
              <a:t> representing the Spanish text, </a:t>
            </a:r>
            <a:r>
              <a:rPr lang="en-US" sz="2400" b="1" u="sng" dirty="0"/>
              <a:t>skipping the initial element</a:t>
            </a:r>
            <a:r>
              <a:rPr lang="en-US" sz="2400" dirty="0"/>
              <a:t> of the sequence (which would be the [start] token).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1897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</a:t>
            </a:r>
            <a:r>
              <a:rPr lang="en-US" dirty="0" err="1"/>
              <a:t>Tensorflow</a:t>
            </a:r>
            <a:r>
              <a:rPr lang="en-US" dirty="0"/>
              <a:t> Dataset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make_dataset</a:t>
            </a:r>
            <a:r>
              <a:rPr lang="en-US" sz="2000" dirty="0"/>
              <a:t>(pairs):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eng_texts</a:t>
            </a:r>
            <a:r>
              <a:rPr lang="en-US" sz="2000" dirty="0"/>
              <a:t>, </a:t>
            </a:r>
            <a:r>
              <a:rPr lang="en-US" sz="2000" dirty="0" err="1"/>
              <a:t>spa_texts</a:t>
            </a:r>
            <a:r>
              <a:rPr lang="en-US" sz="2000" dirty="0"/>
              <a:t> = zip(*pairs)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eng_texts</a:t>
            </a:r>
            <a:r>
              <a:rPr lang="en-US" sz="2000" dirty="0"/>
              <a:t> = list(</a:t>
            </a:r>
            <a:r>
              <a:rPr lang="en-US" sz="2000" dirty="0" err="1"/>
              <a:t>eng_texts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spa_texts</a:t>
            </a:r>
            <a:r>
              <a:rPr lang="en-US" sz="2000" dirty="0"/>
              <a:t> = list(</a:t>
            </a:r>
            <a:r>
              <a:rPr lang="en-US" sz="2000" dirty="0" err="1"/>
              <a:t>spa_texts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>
                <a:solidFill>
                  <a:srgbClr val="FF0000"/>
                </a:solidFill>
              </a:rPr>
              <a:t>dataset = </a:t>
            </a:r>
            <a:r>
              <a:rPr lang="en-US" sz="2000" dirty="0" err="1">
                <a:solidFill>
                  <a:srgbClr val="FF0000"/>
                </a:solidFill>
              </a:rPr>
              <a:t>tf.data.Dataset.from_tensor_slices</a:t>
            </a:r>
            <a:r>
              <a:rPr lang="en-US" sz="2000" dirty="0">
                <a:solidFill>
                  <a:srgbClr val="FF0000"/>
                </a:solidFill>
              </a:rPr>
              <a:t>((</a:t>
            </a:r>
            <a:r>
              <a:rPr lang="en-US" sz="2000" dirty="0" err="1">
                <a:solidFill>
                  <a:srgbClr val="FF0000"/>
                </a:solidFill>
              </a:rPr>
              <a:t>eng_texts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spa_texts</a:t>
            </a:r>
            <a:r>
              <a:rPr lang="en-US" sz="2000" dirty="0">
                <a:solidFill>
                  <a:srgbClr val="FF0000"/>
                </a:solidFill>
              </a:rPr>
              <a:t>))</a:t>
            </a:r>
          </a:p>
          <a:p>
            <a:pPr marL="0" indent="0">
              <a:buNone/>
            </a:pPr>
            <a:r>
              <a:rPr lang="en-US" sz="2000" dirty="0"/>
              <a:t>    dataset = </a:t>
            </a:r>
            <a:r>
              <a:rPr lang="en-US" sz="2000" dirty="0" err="1"/>
              <a:t>dataset.batch</a:t>
            </a:r>
            <a:r>
              <a:rPr lang="en-US" sz="2000" dirty="0"/>
              <a:t>(</a:t>
            </a:r>
            <a:r>
              <a:rPr lang="en-US" sz="2000" dirty="0" err="1"/>
              <a:t>batch_size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    dataset = </a:t>
            </a:r>
            <a:r>
              <a:rPr lang="en-US" sz="2000" dirty="0" err="1"/>
              <a:t>dataset.map</a:t>
            </a:r>
            <a:r>
              <a:rPr lang="en-US" sz="2000" dirty="0"/>
              <a:t>(</a:t>
            </a:r>
            <a:r>
              <a:rPr lang="en-US" sz="2000" dirty="0" err="1">
                <a:solidFill>
                  <a:srgbClr val="FF0000"/>
                </a:solidFill>
              </a:rPr>
              <a:t>format_dataset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dataset.shuffle</a:t>
            </a:r>
            <a:r>
              <a:rPr lang="en-US" sz="2000" dirty="0"/>
              <a:t>(2048).</a:t>
            </a:r>
            <a:r>
              <a:rPr lang="en-US" sz="2000" dirty="0" err="1"/>
              <a:t>prefetch</a:t>
            </a:r>
            <a:r>
              <a:rPr lang="en-US" sz="2000" dirty="0"/>
              <a:t>(16).cache()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sz="2400" dirty="0"/>
              <a:t>The </a:t>
            </a:r>
            <a:r>
              <a:rPr lang="en-US" sz="2400" b="1" dirty="0" err="1"/>
              <a:t>make_dataset</a:t>
            </a:r>
            <a:r>
              <a:rPr lang="en-US" sz="2400" dirty="0"/>
              <a:t> function creates the actual optimized </a:t>
            </a:r>
            <a:r>
              <a:rPr lang="en-US" sz="2400" dirty="0" err="1"/>
              <a:t>Tensorflow</a:t>
            </a:r>
            <a:r>
              <a:rPr lang="en-US" sz="2400" dirty="0"/>
              <a:t> datasets that we will use during training.</a:t>
            </a:r>
          </a:p>
          <a:p>
            <a:pPr lvl="1"/>
            <a:r>
              <a:rPr lang="en-US" sz="2000" dirty="0"/>
              <a:t>Here we use the </a:t>
            </a:r>
            <a:r>
              <a:rPr lang="en-US" sz="2000" b="1" dirty="0" err="1"/>
              <a:t>format_dataset</a:t>
            </a:r>
            <a:r>
              <a:rPr lang="en-US" sz="2000" dirty="0"/>
              <a:t> function that we just discussed.</a:t>
            </a:r>
          </a:p>
          <a:p>
            <a:r>
              <a:rPr lang="en-US" sz="2400" dirty="0"/>
              <a:t>Note the use of the </a:t>
            </a:r>
            <a:r>
              <a:rPr lang="en-US" sz="2400" b="1" dirty="0" err="1"/>
              <a:t>from_tensor_slices</a:t>
            </a:r>
            <a:r>
              <a:rPr lang="en-US" sz="2400" dirty="0"/>
              <a:t> function.</a:t>
            </a:r>
          </a:p>
          <a:p>
            <a:pPr lvl="1"/>
            <a:r>
              <a:rPr lang="en-US" sz="2000" dirty="0"/>
              <a:t>It converts lists of </a:t>
            </a:r>
            <a:r>
              <a:rPr lang="en-US" sz="2000" dirty="0" err="1"/>
              <a:t>numpy</a:t>
            </a:r>
            <a:r>
              <a:rPr lang="en-US" sz="2000" dirty="0"/>
              <a:t> arrays into a </a:t>
            </a:r>
            <a:r>
              <a:rPr lang="en-US" sz="2000" dirty="0" err="1"/>
              <a:t>Tensorflow</a:t>
            </a:r>
            <a:r>
              <a:rPr lang="en-US" sz="2000" dirty="0"/>
              <a:t> Dataset object.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49566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and Validation 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err="1"/>
              <a:t>train_ds</a:t>
            </a:r>
            <a:r>
              <a:rPr lang="en-US" sz="2000" dirty="0"/>
              <a:t> = </a:t>
            </a:r>
            <a:r>
              <a:rPr lang="en-US" sz="2000" dirty="0" err="1"/>
              <a:t>make_dataset</a:t>
            </a:r>
            <a:r>
              <a:rPr lang="en-US" sz="2000" dirty="0"/>
              <a:t>(</a:t>
            </a:r>
            <a:r>
              <a:rPr lang="en-US" sz="2000" dirty="0" err="1"/>
              <a:t>train_pairs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 err="1"/>
              <a:t>val_ds</a:t>
            </a:r>
            <a:r>
              <a:rPr lang="en-US" sz="2000" dirty="0"/>
              <a:t> = </a:t>
            </a:r>
            <a:r>
              <a:rPr lang="en-US" sz="2000" dirty="0" err="1"/>
              <a:t>make_dataset</a:t>
            </a:r>
            <a:r>
              <a:rPr lang="en-US" sz="2000" dirty="0"/>
              <a:t>(</a:t>
            </a:r>
            <a:r>
              <a:rPr lang="en-US" sz="2000" dirty="0" err="1"/>
              <a:t>val_pairs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Here we use the </a:t>
            </a:r>
            <a:r>
              <a:rPr lang="en-US" sz="2400" b="1" dirty="0" err="1"/>
              <a:t>make_dataset</a:t>
            </a:r>
            <a:r>
              <a:rPr lang="en-US" sz="2400" dirty="0"/>
              <a:t> function to create the training and validation sets that we will use during training.</a:t>
            </a:r>
          </a:p>
          <a:p>
            <a:r>
              <a:rPr lang="en-US" sz="2400" dirty="0"/>
              <a:t>In both cases, we have inputs and target outputs that follow the specifications we have described.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2587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Specifying the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295400"/>
          </a:xfrm>
        </p:spPr>
        <p:txBody>
          <a:bodyPr/>
          <a:lstStyle/>
          <a:p>
            <a:r>
              <a:rPr lang="en-US" sz="2400" dirty="0"/>
              <a:t>This is the encoder-decoder model that we will build.</a:t>
            </a:r>
          </a:p>
          <a:p>
            <a:r>
              <a:rPr lang="en-US" sz="2400" dirty="0"/>
              <a:t>The next slide will show the </a:t>
            </a:r>
            <a:r>
              <a:rPr lang="en-US" sz="2400" dirty="0" err="1"/>
              <a:t>Keras</a:t>
            </a:r>
            <a:r>
              <a:rPr lang="en-US" sz="2400" dirty="0"/>
              <a:t> code that builds the model.</a:t>
            </a:r>
          </a:p>
          <a:p>
            <a:pPr lvl="1"/>
            <a:r>
              <a:rPr lang="en-US" sz="2000" dirty="0"/>
              <a:t>We will see how each line of the code corresponds to this drawing.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59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4" idx="0"/>
            <a:endCxn id="16" idx="2"/>
          </p:cNvCxnSpPr>
          <p:nvPr/>
        </p:nvCxnSpPr>
        <p:spPr>
          <a:xfrm flipH="1" flipV="1">
            <a:off x="6561234" y="3827888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761134" y="3427778"/>
            <a:ext cx="16002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Output Layer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621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GRU</a:t>
            </a:r>
          </a:p>
        </p:txBody>
      </p:sp>
      <p:cxnSp>
        <p:nvCxnSpPr>
          <p:cNvPr id="35" name="Straight Arrow Connector 34"/>
          <p:cNvCxnSpPr>
            <a:stCxn id="33" idx="0"/>
            <a:endCxn id="36" idx="2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37" name="Straight Arrow Connector 36"/>
          <p:cNvCxnSpPr>
            <a:stCxn id="36" idx="0"/>
            <a:endCxn id="34" idx="2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6561234" y="3028890"/>
            <a:ext cx="1581" cy="41477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2509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703685"/>
          </a:xfrm>
        </p:spPr>
        <p:txBody>
          <a:bodyPr/>
          <a:lstStyle/>
          <a:p>
            <a:r>
              <a:rPr lang="en-US" sz="2400" dirty="0"/>
              <a:t>The “Dense” layer produces the classification output.</a:t>
            </a:r>
          </a:p>
          <a:p>
            <a:pPr lvl="1"/>
            <a:r>
              <a:rPr lang="en-US" sz="2000" dirty="0"/>
              <a:t>As usual, we have as many output units as the number of classes (in this case, number words in our Spanish vocabulary).</a:t>
            </a:r>
          </a:p>
          <a:p>
            <a:pPr lvl="1"/>
            <a:r>
              <a:rPr lang="en-US" sz="2000" dirty="0"/>
              <a:t>We find the unit with the highest output, and we produce the corresponding word.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52400" y="5834888"/>
            <a:ext cx="145110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1971775" y="5834888"/>
            <a:ext cx="144923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3731809" y="5807819"/>
            <a:ext cx="144979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294017" y="4899800"/>
            <a:ext cx="116862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107703" y="4899800"/>
            <a:ext cx="117738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852244" y="4899800"/>
            <a:ext cx="12089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cxnSp>
        <p:nvCxnSpPr>
          <p:cNvPr id="43" name="Straight Arrow Connector 42"/>
          <p:cNvCxnSpPr>
            <a:stCxn id="40" idx="0"/>
            <a:endCxn id="57" idx="2"/>
          </p:cNvCxnSpPr>
          <p:nvPr/>
        </p:nvCxnSpPr>
        <p:spPr>
          <a:xfrm flipH="1" flipV="1">
            <a:off x="875783" y="4419600"/>
            <a:ext cx="254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1" idx="0"/>
            <a:endCxn id="40" idx="2"/>
          </p:cNvCxnSpPr>
          <p:nvPr/>
        </p:nvCxnSpPr>
        <p:spPr>
          <a:xfrm flipV="1">
            <a:off x="877951" y="5299910"/>
            <a:ext cx="379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2" idx="0"/>
            <a:endCxn id="41" idx="2"/>
          </p:cNvCxnSpPr>
          <p:nvPr/>
        </p:nvCxnSpPr>
        <p:spPr>
          <a:xfrm flipV="1">
            <a:off x="2696394" y="5299910"/>
            <a:ext cx="0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3" idx="0"/>
            <a:endCxn id="42" idx="2"/>
          </p:cNvCxnSpPr>
          <p:nvPr/>
        </p:nvCxnSpPr>
        <p:spPr>
          <a:xfrm flipV="1">
            <a:off x="4456705" y="5299910"/>
            <a:ext cx="0" cy="5079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endCxn id="41" idx="1"/>
          </p:cNvCxnSpPr>
          <p:nvPr/>
        </p:nvCxnSpPr>
        <p:spPr>
          <a:xfrm>
            <a:off x="886318" y="4745822"/>
            <a:ext cx="1221385" cy="354033"/>
          </a:xfrm>
          <a:prstGeom prst="bentConnector3">
            <a:avLst>
              <a:gd name="adj1" fmla="val 7139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1" idx="0"/>
            <a:endCxn id="58" idx="2"/>
          </p:cNvCxnSpPr>
          <p:nvPr/>
        </p:nvCxnSpPr>
        <p:spPr>
          <a:xfrm flipH="1" flipV="1">
            <a:off x="2696052" y="4419600"/>
            <a:ext cx="342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2" idx="0"/>
            <a:endCxn id="59" idx="2"/>
          </p:cNvCxnSpPr>
          <p:nvPr/>
        </p:nvCxnSpPr>
        <p:spPr>
          <a:xfrm flipV="1">
            <a:off x="4456705" y="4419600"/>
            <a:ext cx="638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endCxn id="42" idx="1"/>
          </p:cNvCxnSpPr>
          <p:nvPr/>
        </p:nvCxnSpPr>
        <p:spPr>
          <a:xfrm>
            <a:off x="2696052" y="4745822"/>
            <a:ext cx="1156192" cy="354033"/>
          </a:xfrm>
          <a:prstGeom prst="bentConnector3">
            <a:avLst>
              <a:gd name="adj1" fmla="val 72596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33400" y="6294172"/>
            <a:ext cx="633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wait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563291" y="630549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848909" y="6305490"/>
            <a:ext cx="1076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moment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33418" y="3200060"/>
            <a:ext cx="884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espera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469065" y="3200400"/>
            <a:ext cx="4539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un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852243" y="3200060"/>
            <a:ext cx="1208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momento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52400" y="4019490"/>
            <a:ext cx="14467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971091" y="4019490"/>
            <a:ext cx="144992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744583" y="4019490"/>
            <a:ext cx="143701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60" name="Straight Arrow Connector 59"/>
          <p:cNvCxnSpPr>
            <a:stCxn id="57" idx="0"/>
            <a:endCxn id="54" idx="2"/>
          </p:cNvCxnSpPr>
          <p:nvPr/>
        </p:nvCxnSpPr>
        <p:spPr>
          <a:xfrm flipV="1">
            <a:off x="875783" y="3600170"/>
            <a:ext cx="0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8" idx="0"/>
            <a:endCxn id="55" idx="2"/>
          </p:cNvCxnSpPr>
          <p:nvPr/>
        </p:nvCxnSpPr>
        <p:spPr>
          <a:xfrm flipH="1" flipV="1">
            <a:off x="2696051" y="3600510"/>
            <a:ext cx="1" cy="4189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59" idx="0"/>
            <a:endCxn id="56" idx="2"/>
          </p:cNvCxnSpPr>
          <p:nvPr/>
        </p:nvCxnSpPr>
        <p:spPr>
          <a:xfrm flipH="1" flipV="1">
            <a:off x="4456704" y="3600170"/>
            <a:ext cx="6388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59607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Model in </a:t>
            </a:r>
            <a:r>
              <a:rPr lang="en-US" dirty="0" err="1"/>
              <a:t>Keras</a:t>
            </a:r>
            <a:r>
              <a:rPr lang="en-US" dirty="0"/>
              <a:t>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embed_dim</a:t>
            </a:r>
            <a:r>
              <a:rPr lang="en-US" sz="2000" dirty="0"/>
              <a:t> = 256</a:t>
            </a:r>
          </a:p>
          <a:p>
            <a:pPr marL="0" indent="0">
              <a:buNone/>
            </a:pPr>
            <a:r>
              <a:rPr lang="en-US" sz="2000" dirty="0" err="1"/>
              <a:t>latent_dim</a:t>
            </a:r>
            <a:r>
              <a:rPr lang="en-US" sz="2000" dirty="0"/>
              <a:t> = 1024</a:t>
            </a:r>
          </a:p>
          <a:p>
            <a:pPr marL="0" indent="0">
              <a:buNone/>
            </a:pPr>
            <a:endParaRPr lang="en-US" sz="1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/>
              <a:t>source = </a:t>
            </a:r>
            <a:r>
              <a:rPr lang="en-US" sz="2000" dirty="0" err="1"/>
              <a:t>keras.Input</a:t>
            </a:r>
            <a:r>
              <a:rPr lang="en-US" sz="2000" dirty="0"/>
              <a:t>(shape=(None,), </a:t>
            </a:r>
            <a:r>
              <a:rPr lang="en-US" sz="2000" dirty="0" err="1"/>
              <a:t>dtype</a:t>
            </a:r>
            <a:r>
              <a:rPr lang="en-US" sz="2000" dirty="0"/>
              <a:t>="int64", name="</a:t>
            </a:r>
            <a:r>
              <a:rPr lang="en-US" sz="2000" dirty="0" err="1"/>
              <a:t>english</a:t>
            </a:r>
            <a:r>
              <a:rPr lang="en-US" sz="2000" dirty="0"/>
              <a:t>")</a:t>
            </a:r>
          </a:p>
          <a:p>
            <a:pPr marL="0" indent="0">
              <a:buNone/>
            </a:pPr>
            <a:r>
              <a:rPr lang="en-US" sz="2000" dirty="0"/>
              <a:t>x1 = </a:t>
            </a:r>
            <a:r>
              <a:rPr lang="en-US" sz="2000" dirty="0" err="1"/>
              <a:t>layers.Embedding</a:t>
            </a:r>
            <a:r>
              <a:rPr lang="en-US" sz="2000" dirty="0"/>
              <a:t>(</a:t>
            </a:r>
            <a:r>
              <a:rPr lang="en-US" sz="2000" dirty="0" err="1"/>
              <a:t>vocab_size</a:t>
            </a:r>
            <a:r>
              <a:rPr lang="en-US" sz="2000" dirty="0"/>
              <a:t>, </a:t>
            </a:r>
            <a:r>
              <a:rPr lang="en-US" sz="2000" dirty="0" err="1"/>
              <a:t>embed_dim</a:t>
            </a:r>
            <a:r>
              <a:rPr lang="en-US" sz="2000" dirty="0"/>
              <a:t>, </a:t>
            </a:r>
            <a:r>
              <a:rPr lang="en-US" sz="2000" dirty="0" err="1"/>
              <a:t>mask_zero</a:t>
            </a:r>
            <a:r>
              <a:rPr lang="en-US" sz="2000" dirty="0"/>
              <a:t>=True)(source)</a:t>
            </a:r>
          </a:p>
          <a:p>
            <a:pPr marL="0" indent="0">
              <a:buNone/>
            </a:pPr>
            <a:r>
              <a:rPr lang="en-US" sz="2000" dirty="0" err="1"/>
              <a:t>encoded_source</a:t>
            </a:r>
            <a:r>
              <a:rPr lang="en-US" sz="2000" dirty="0"/>
              <a:t> = </a:t>
            </a:r>
            <a:r>
              <a:rPr lang="en-US" sz="2000" dirty="0" err="1"/>
              <a:t>layers.Bidirectional</a:t>
            </a:r>
            <a:r>
              <a:rPr lang="en-US" sz="2000" dirty="0"/>
              <a:t>(</a:t>
            </a:r>
            <a:r>
              <a:rPr lang="en-US" sz="2000" dirty="0" err="1"/>
              <a:t>layers.GRU</a:t>
            </a:r>
            <a:r>
              <a:rPr lang="en-US" sz="2000" dirty="0"/>
              <a:t>(</a:t>
            </a:r>
            <a:r>
              <a:rPr lang="en-US" sz="2000" dirty="0" err="1"/>
              <a:t>latent_dim</a:t>
            </a:r>
            <a:r>
              <a:rPr lang="en-US" sz="2000" dirty="0"/>
              <a:t>), </a:t>
            </a:r>
          </a:p>
          <a:p>
            <a:pPr marL="0" indent="0">
              <a:buNone/>
            </a:pPr>
            <a:r>
              <a:rPr lang="en-US" sz="2000" dirty="0"/>
              <a:t>                                      </a:t>
            </a:r>
            <a:r>
              <a:rPr lang="en-US" sz="2000" dirty="0" err="1"/>
              <a:t>merge_mode</a:t>
            </a:r>
            <a:r>
              <a:rPr lang="en-US" sz="2000" dirty="0"/>
              <a:t>="sum")(x1)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 err="1"/>
              <a:t>past_target</a:t>
            </a:r>
            <a:r>
              <a:rPr lang="en-US" sz="2000" dirty="0"/>
              <a:t> = </a:t>
            </a:r>
            <a:r>
              <a:rPr lang="en-US" sz="2000" dirty="0" err="1"/>
              <a:t>keras.Input</a:t>
            </a:r>
            <a:r>
              <a:rPr lang="en-US" sz="2000" dirty="0"/>
              <a:t>(shape=(None,), </a:t>
            </a:r>
            <a:r>
              <a:rPr lang="en-US" sz="2000" dirty="0" err="1"/>
              <a:t>dtype</a:t>
            </a:r>
            <a:r>
              <a:rPr lang="en-US" sz="2000" dirty="0"/>
              <a:t>="int64", name="</a:t>
            </a:r>
            <a:r>
              <a:rPr lang="en-US" sz="2000" dirty="0" err="1"/>
              <a:t>spanish</a:t>
            </a:r>
            <a:r>
              <a:rPr lang="en-US" sz="2000" dirty="0"/>
              <a:t>")</a:t>
            </a:r>
          </a:p>
          <a:p>
            <a:pPr marL="0" indent="0">
              <a:buNone/>
            </a:pPr>
            <a:r>
              <a:rPr lang="en-US" sz="2000" dirty="0"/>
              <a:t>x2 = </a:t>
            </a:r>
            <a:r>
              <a:rPr lang="en-US" sz="2000" dirty="0" err="1"/>
              <a:t>layers.Embedding</a:t>
            </a:r>
            <a:r>
              <a:rPr lang="en-US" sz="2000" dirty="0"/>
              <a:t>(</a:t>
            </a:r>
            <a:r>
              <a:rPr lang="en-US" sz="2000" dirty="0" err="1"/>
              <a:t>vocab_size</a:t>
            </a:r>
            <a:r>
              <a:rPr lang="en-US" sz="2000" dirty="0"/>
              <a:t>, </a:t>
            </a:r>
            <a:r>
              <a:rPr lang="en-US" sz="2000" dirty="0" err="1"/>
              <a:t>embed_dim</a:t>
            </a:r>
            <a:r>
              <a:rPr lang="en-US" sz="2000" dirty="0"/>
              <a:t>, </a:t>
            </a:r>
            <a:r>
              <a:rPr lang="en-US" sz="2000" dirty="0" err="1"/>
              <a:t>mask_zero</a:t>
            </a:r>
            <a:r>
              <a:rPr lang="en-US" sz="2000" dirty="0"/>
              <a:t>=True)(</a:t>
            </a:r>
            <a:r>
              <a:rPr lang="en-US" sz="2000" dirty="0" err="1"/>
              <a:t>past_target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 err="1"/>
              <a:t>decoder_gru</a:t>
            </a:r>
            <a:r>
              <a:rPr lang="en-US" sz="2000" dirty="0"/>
              <a:t> = </a:t>
            </a:r>
            <a:r>
              <a:rPr lang="en-US" sz="2000" dirty="0" err="1"/>
              <a:t>layers.GRU</a:t>
            </a:r>
            <a:r>
              <a:rPr lang="en-US" sz="2000" dirty="0"/>
              <a:t>(</a:t>
            </a:r>
            <a:r>
              <a:rPr lang="en-US" sz="2000" dirty="0" err="1"/>
              <a:t>latent_dim</a:t>
            </a:r>
            <a:r>
              <a:rPr lang="en-US" sz="2000" dirty="0"/>
              <a:t>, </a:t>
            </a:r>
            <a:r>
              <a:rPr lang="en-US" sz="2000" dirty="0" err="1"/>
              <a:t>return_sequences</a:t>
            </a:r>
            <a:r>
              <a:rPr lang="en-US" sz="2000" dirty="0"/>
              <a:t>=True)</a:t>
            </a:r>
          </a:p>
          <a:p>
            <a:pPr marL="0" indent="0">
              <a:buNone/>
            </a:pPr>
            <a:r>
              <a:rPr lang="en-US" sz="2000" dirty="0"/>
              <a:t>x3 = </a:t>
            </a:r>
            <a:r>
              <a:rPr lang="en-US" sz="2000" dirty="0" err="1"/>
              <a:t>decoder_gru</a:t>
            </a:r>
            <a:r>
              <a:rPr lang="en-US" sz="2000" dirty="0"/>
              <a:t>(x2, </a:t>
            </a:r>
            <a:r>
              <a:rPr lang="en-US" sz="2000" dirty="0" err="1"/>
              <a:t>initial_state</a:t>
            </a:r>
            <a:r>
              <a:rPr lang="en-US" sz="2000" dirty="0"/>
              <a:t>=</a:t>
            </a:r>
            <a:r>
              <a:rPr lang="en-US" sz="2000" dirty="0" err="1"/>
              <a:t>encoded_source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x4 = </a:t>
            </a:r>
            <a:r>
              <a:rPr lang="en-US" sz="2000" dirty="0" err="1"/>
              <a:t>layers.Dropout</a:t>
            </a:r>
            <a:r>
              <a:rPr lang="en-US" sz="2000" dirty="0"/>
              <a:t>(0.5)(x3)</a:t>
            </a:r>
          </a:p>
          <a:p>
            <a:pPr marL="0" indent="0">
              <a:buNone/>
            </a:pPr>
            <a:r>
              <a:rPr lang="en-US" sz="2000" dirty="0" err="1"/>
              <a:t>target_next_step</a:t>
            </a:r>
            <a:r>
              <a:rPr lang="en-US" sz="2000" dirty="0"/>
              <a:t> = </a:t>
            </a:r>
            <a:r>
              <a:rPr lang="en-US" sz="2000" dirty="0" err="1"/>
              <a:t>layers.Dense</a:t>
            </a:r>
            <a:r>
              <a:rPr lang="en-US" sz="2000" dirty="0"/>
              <a:t>(</a:t>
            </a:r>
            <a:r>
              <a:rPr lang="en-US" sz="2000" dirty="0" err="1"/>
              <a:t>vocab_size</a:t>
            </a:r>
            <a:r>
              <a:rPr lang="en-US" sz="2000" dirty="0"/>
              <a:t>, activation="</a:t>
            </a:r>
            <a:r>
              <a:rPr lang="en-US" sz="2000" dirty="0" err="1"/>
              <a:t>softmax</a:t>
            </a:r>
            <a:r>
              <a:rPr lang="en-US" sz="2000" dirty="0"/>
              <a:t>")(x4)</a:t>
            </a:r>
          </a:p>
          <a:p>
            <a:pPr marL="0" indent="0">
              <a:buNone/>
            </a:pPr>
            <a:r>
              <a:rPr lang="en-US" sz="2000" dirty="0"/>
              <a:t>seq2seq_rnn = </a:t>
            </a:r>
            <a:r>
              <a:rPr lang="en-US" sz="2000" dirty="0" err="1"/>
              <a:t>keras.Model</a:t>
            </a:r>
            <a:r>
              <a:rPr lang="en-US" sz="2000" dirty="0"/>
              <a:t>([source, </a:t>
            </a:r>
            <a:r>
              <a:rPr lang="en-US" sz="2000" dirty="0" err="1"/>
              <a:t>past_target</a:t>
            </a:r>
            <a:r>
              <a:rPr lang="en-US" sz="2000" dirty="0"/>
              <a:t>], </a:t>
            </a:r>
            <a:r>
              <a:rPr lang="en-US" sz="2000" dirty="0" err="1"/>
              <a:t>target_next_step</a:t>
            </a:r>
            <a:r>
              <a:rPr lang="en-US" sz="20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65698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Model in </a:t>
            </a:r>
            <a:r>
              <a:rPr lang="en-US" dirty="0" err="1"/>
              <a:t>Keras</a:t>
            </a:r>
            <a:r>
              <a:rPr lang="en-US" dirty="0"/>
              <a:t>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embed_dim</a:t>
            </a:r>
            <a:r>
              <a:rPr lang="en-US" sz="2000" dirty="0"/>
              <a:t> = 256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The word </a:t>
            </a:r>
            <a:r>
              <a:rPr lang="en-US" sz="2400" dirty="0" err="1"/>
              <a:t>embeddings</a:t>
            </a:r>
            <a:r>
              <a:rPr lang="en-US" sz="2400" dirty="0"/>
              <a:t> will have 256 dimensions.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4" idx="0"/>
            <a:endCxn id="16" idx="2"/>
          </p:cNvCxnSpPr>
          <p:nvPr/>
        </p:nvCxnSpPr>
        <p:spPr>
          <a:xfrm flipH="1" flipV="1">
            <a:off x="6561234" y="3827888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761134" y="3427778"/>
            <a:ext cx="16002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Output Layer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621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GRU</a:t>
            </a:r>
          </a:p>
        </p:txBody>
      </p:sp>
      <p:cxnSp>
        <p:nvCxnSpPr>
          <p:cNvPr id="35" name="Straight Arrow Connector 34"/>
          <p:cNvCxnSpPr>
            <a:stCxn id="33" idx="0"/>
            <a:endCxn id="36" idx="2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Spanish word embedding</a:t>
            </a:r>
          </a:p>
        </p:txBody>
      </p:sp>
      <p:cxnSp>
        <p:nvCxnSpPr>
          <p:cNvPr id="37" name="Straight Arrow Connector 36"/>
          <p:cNvCxnSpPr>
            <a:stCxn id="36" idx="0"/>
            <a:endCxn id="34" idx="2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6561234" y="3028890"/>
            <a:ext cx="1581" cy="41477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03957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Model in </a:t>
            </a:r>
            <a:r>
              <a:rPr lang="en-US" dirty="0" err="1"/>
              <a:t>Keras</a:t>
            </a:r>
            <a:r>
              <a:rPr lang="en-US" dirty="0"/>
              <a:t>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latent_dim</a:t>
            </a:r>
            <a:r>
              <a:rPr lang="en-US" sz="2000" dirty="0"/>
              <a:t> = 1024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Both the Encoder GRU layer and the Decoder GRU layer will have 1024 units each.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62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4" idx="0"/>
            <a:endCxn id="16" idx="2"/>
          </p:cNvCxnSpPr>
          <p:nvPr/>
        </p:nvCxnSpPr>
        <p:spPr>
          <a:xfrm flipH="1" flipV="1">
            <a:off x="6561234" y="3827888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761134" y="3427778"/>
            <a:ext cx="16002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Output Layer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621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GRU</a:t>
            </a:r>
          </a:p>
        </p:txBody>
      </p:sp>
      <p:cxnSp>
        <p:nvCxnSpPr>
          <p:cNvPr id="35" name="Straight Arrow Connector 34"/>
          <p:cNvCxnSpPr>
            <a:stCxn id="33" idx="0"/>
            <a:endCxn id="36" idx="2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37" name="Straight Arrow Connector 36"/>
          <p:cNvCxnSpPr>
            <a:stCxn id="36" idx="0"/>
            <a:endCxn id="34" idx="2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6561234" y="3028890"/>
            <a:ext cx="1581" cy="41477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92574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Model in </a:t>
            </a:r>
            <a:r>
              <a:rPr lang="en-US" dirty="0" err="1"/>
              <a:t>Keras</a:t>
            </a:r>
            <a:r>
              <a:rPr lang="en-US" dirty="0"/>
              <a:t>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latent_dim</a:t>
            </a:r>
            <a:r>
              <a:rPr lang="en-US" sz="2000" dirty="0"/>
              <a:t> = 1024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Note that we will be using GRU layers instead of LSTM layers.</a:t>
            </a:r>
          </a:p>
          <a:p>
            <a:pPr lvl="1"/>
            <a:r>
              <a:rPr lang="en-US" sz="2000" dirty="0"/>
              <a:t>They are still recurrent layers.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4" idx="0"/>
            <a:endCxn id="16" idx="2"/>
          </p:cNvCxnSpPr>
          <p:nvPr/>
        </p:nvCxnSpPr>
        <p:spPr>
          <a:xfrm flipH="1" flipV="1">
            <a:off x="6561234" y="3827888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761134" y="3427778"/>
            <a:ext cx="16002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Output Layer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621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GRU</a:t>
            </a:r>
          </a:p>
        </p:txBody>
      </p:sp>
      <p:cxnSp>
        <p:nvCxnSpPr>
          <p:cNvPr id="35" name="Straight Arrow Connector 34"/>
          <p:cNvCxnSpPr>
            <a:stCxn id="33" idx="0"/>
            <a:endCxn id="36" idx="2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37" name="Straight Arrow Connector 36"/>
          <p:cNvCxnSpPr>
            <a:stCxn id="36" idx="0"/>
            <a:endCxn id="34" idx="2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6561234" y="3028890"/>
            <a:ext cx="1581" cy="41477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367102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Model in </a:t>
            </a:r>
            <a:r>
              <a:rPr lang="en-US" dirty="0" err="1"/>
              <a:t>Keras</a:t>
            </a:r>
            <a:r>
              <a:rPr lang="en-US" dirty="0"/>
              <a:t>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38377" cy="1295400"/>
          </a:xfrm>
        </p:spPr>
        <p:txBody>
          <a:bodyPr/>
          <a:lstStyle/>
          <a:p>
            <a:r>
              <a:rPr lang="en-US" sz="2400" dirty="0"/>
              <a:t>We start by showing the Encoder and Decoder modules as empty.</a:t>
            </a:r>
          </a:p>
          <a:p>
            <a:r>
              <a:rPr lang="en-US" sz="2400" dirty="0"/>
              <a:t>Then, for each line of </a:t>
            </a:r>
            <a:r>
              <a:rPr lang="en-US" sz="2400" dirty="0" err="1"/>
              <a:t>Keras</a:t>
            </a:r>
            <a:r>
              <a:rPr lang="en-US" sz="2400" dirty="0"/>
              <a:t> code, we will see what blocks and connections it creates.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</p:spTree>
    <p:extLst>
      <p:ext uri="{BB962C8B-B14F-4D97-AF65-F5344CB8AC3E}">
        <p14:creationId xmlns:p14="http://schemas.microsoft.com/office/powerpoint/2010/main" val="187529951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Specifying Inputs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source = </a:t>
            </a:r>
            <a:r>
              <a:rPr lang="en-US" sz="2000" dirty="0" err="1"/>
              <a:t>keras.Input</a:t>
            </a:r>
            <a:r>
              <a:rPr lang="en-US" sz="2000" dirty="0"/>
              <a:t>(shape=(None,), </a:t>
            </a:r>
            <a:r>
              <a:rPr lang="en-US" sz="2000" dirty="0" err="1"/>
              <a:t>dtype</a:t>
            </a:r>
            <a:r>
              <a:rPr lang="en-US" sz="2000" dirty="0"/>
              <a:t>="int64", </a:t>
            </a:r>
            <a:r>
              <a:rPr lang="en-US" sz="2000" dirty="0">
                <a:solidFill>
                  <a:srgbClr val="FF0000"/>
                </a:solidFill>
              </a:rPr>
              <a:t>name="</a:t>
            </a:r>
            <a:r>
              <a:rPr lang="en-US" sz="2000" dirty="0" err="1">
                <a:solidFill>
                  <a:srgbClr val="FF0000"/>
                </a:solidFill>
              </a:rPr>
              <a:t>english</a:t>
            </a:r>
            <a:r>
              <a:rPr lang="en-US" sz="2000" dirty="0">
                <a:solidFill>
                  <a:srgbClr val="FF0000"/>
                </a:solidFill>
              </a:rPr>
              <a:t>"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This is the first line, specifying inputs.</a:t>
            </a:r>
          </a:p>
          <a:p>
            <a:pPr lvl="1"/>
            <a:r>
              <a:rPr lang="en-US" sz="2000" dirty="0"/>
              <a:t>Notice the name="</a:t>
            </a:r>
            <a:r>
              <a:rPr lang="en-US" sz="2000" dirty="0" err="1"/>
              <a:t>english</a:t>
            </a:r>
            <a:r>
              <a:rPr lang="en-US" sz="2000" dirty="0"/>
              <a:t>“</a:t>
            </a:r>
            <a:br>
              <a:rPr lang="en-US" sz="2000" dirty="0"/>
            </a:br>
            <a:r>
              <a:rPr lang="en-US" sz="2000" dirty="0"/>
              <a:t>option.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65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58906097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Specifying Inputs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source = </a:t>
            </a:r>
            <a:r>
              <a:rPr lang="en-US" sz="2000" dirty="0" err="1"/>
              <a:t>keras.Input</a:t>
            </a:r>
            <a:r>
              <a:rPr lang="en-US" sz="2000" dirty="0"/>
              <a:t>(shape=(None,), </a:t>
            </a:r>
            <a:r>
              <a:rPr lang="en-US" sz="2000" dirty="0" err="1"/>
              <a:t>dtype</a:t>
            </a:r>
            <a:r>
              <a:rPr lang="en-US" sz="2000" dirty="0"/>
              <a:t>="int64", </a:t>
            </a:r>
            <a:r>
              <a:rPr lang="en-US" sz="2000" dirty="0">
                <a:solidFill>
                  <a:srgbClr val="FF0000"/>
                </a:solidFill>
              </a:rPr>
              <a:t>name="</a:t>
            </a:r>
            <a:r>
              <a:rPr lang="en-US" sz="2000" dirty="0" err="1">
                <a:solidFill>
                  <a:srgbClr val="FF0000"/>
                </a:solidFill>
              </a:rPr>
              <a:t>english</a:t>
            </a:r>
            <a:r>
              <a:rPr lang="en-US" sz="2000" dirty="0">
                <a:solidFill>
                  <a:srgbClr val="FF0000"/>
                </a:solidFill>
              </a:rPr>
              <a:t>"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This name="</a:t>
            </a:r>
            <a:r>
              <a:rPr lang="en-US" sz="2400" dirty="0" err="1"/>
              <a:t>english</a:t>
            </a:r>
            <a:r>
              <a:rPr lang="en-US" sz="2400" dirty="0"/>
              <a:t>"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refers to our dictionary of training inputs:</a:t>
            </a:r>
          </a:p>
          <a:p>
            <a:pPr marL="0" indent="0">
              <a:buNone/>
            </a:pPr>
            <a:r>
              <a:rPr lang="en-US" sz="2000" dirty="0"/>
              <a:t>{</a:t>
            </a:r>
            <a:r>
              <a:rPr lang="en-US" sz="2000" dirty="0">
                <a:solidFill>
                  <a:srgbClr val="FF0000"/>
                </a:solidFill>
              </a:rPr>
              <a:t>"</a:t>
            </a:r>
            <a:r>
              <a:rPr lang="en-US" sz="2000" dirty="0" err="1">
                <a:solidFill>
                  <a:srgbClr val="FF0000"/>
                </a:solidFill>
              </a:rPr>
              <a:t>english</a:t>
            </a:r>
            <a:r>
              <a:rPr lang="en-US" sz="2000" dirty="0">
                <a:solidFill>
                  <a:srgbClr val="FF0000"/>
                </a:solidFill>
              </a:rPr>
              <a:t>"</a:t>
            </a:r>
            <a:r>
              <a:rPr lang="en-US" sz="2000" dirty="0"/>
              <a:t>: </a:t>
            </a:r>
            <a:r>
              <a:rPr lang="en-US" sz="2000" dirty="0" err="1"/>
              <a:t>eng</a:t>
            </a:r>
            <a:r>
              <a:rPr lang="en-US" sz="2000" dirty="0"/>
              <a:t>, "</a:t>
            </a:r>
            <a:r>
              <a:rPr lang="en-US" sz="2000" dirty="0" err="1"/>
              <a:t>spanish</a:t>
            </a:r>
            <a:r>
              <a:rPr lang="en-US" sz="2000" dirty="0"/>
              <a:t>": spa[:, :-1]}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66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300447522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Encoder Word Embedding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x1 = </a:t>
            </a:r>
            <a:r>
              <a:rPr lang="en-US" sz="2000" dirty="0" err="1"/>
              <a:t>layers.Embedding</a:t>
            </a:r>
            <a:r>
              <a:rPr lang="en-US" sz="2000" dirty="0"/>
              <a:t>(</a:t>
            </a:r>
            <a:r>
              <a:rPr lang="en-US" sz="2000" dirty="0" err="1"/>
              <a:t>vocab_size</a:t>
            </a:r>
            <a:r>
              <a:rPr lang="en-US" sz="2000" dirty="0"/>
              <a:t>, </a:t>
            </a:r>
            <a:r>
              <a:rPr lang="en-US" sz="2000" dirty="0" err="1"/>
              <a:t>embed_dim</a:t>
            </a:r>
            <a:r>
              <a:rPr lang="en-US" sz="2000" dirty="0"/>
              <a:t>, </a:t>
            </a:r>
            <a:r>
              <a:rPr lang="en-US" sz="2000" dirty="0" err="1"/>
              <a:t>mask_zero</a:t>
            </a:r>
            <a:r>
              <a:rPr lang="en-US" sz="2000" dirty="0"/>
              <a:t>=True)(source)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Here we add the encoder’s word embedding layer.</a:t>
            </a:r>
          </a:p>
          <a:p>
            <a:pPr lvl="1"/>
            <a:r>
              <a:rPr lang="en-US" sz="2000" dirty="0"/>
              <a:t>What specifies that this layer </a:t>
            </a:r>
            <a:br>
              <a:rPr lang="en-US" sz="2000" dirty="0"/>
            </a:br>
            <a:r>
              <a:rPr lang="en-US" sz="2000" dirty="0"/>
              <a:t>goes to the encoder?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67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x1</a:t>
            </a:r>
          </a:p>
        </p:txBody>
      </p:sp>
    </p:spTree>
    <p:extLst>
      <p:ext uri="{BB962C8B-B14F-4D97-AF65-F5344CB8AC3E}">
        <p14:creationId xmlns:p14="http://schemas.microsoft.com/office/powerpoint/2010/main" val="56547859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Encoder Word Embedding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x1 = </a:t>
            </a:r>
            <a:r>
              <a:rPr lang="en-US" sz="2000" dirty="0" err="1"/>
              <a:t>layers.Embedding</a:t>
            </a:r>
            <a:r>
              <a:rPr lang="en-US" sz="2000" dirty="0"/>
              <a:t>(</a:t>
            </a:r>
            <a:r>
              <a:rPr lang="en-US" sz="2000" dirty="0" err="1"/>
              <a:t>vocab_size</a:t>
            </a:r>
            <a:r>
              <a:rPr lang="en-US" sz="2000" dirty="0"/>
              <a:t>, </a:t>
            </a:r>
            <a:r>
              <a:rPr lang="en-US" sz="2000" dirty="0" err="1"/>
              <a:t>embed_dim</a:t>
            </a:r>
            <a:r>
              <a:rPr lang="en-US" sz="2000" dirty="0"/>
              <a:t>, </a:t>
            </a:r>
            <a:r>
              <a:rPr lang="en-US" sz="2000" dirty="0" err="1"/>
              <a:t>mask_zero</a:t>
            </a:r>
            <a:r>
              <a:rPr lang="en-US" sz="2000" dirty="0"/>
              <a:t>=True)(</a:t>
            </a:r>
            <a:r>
              <a:rPr lang="en-US" sz="2000" dirty="0">
                <a:solidFill>
                  <a:srgbClr val="FF0000"/>
                </a:solidFill>
              </a:rPr>
              <a:t>source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This layer is applied to variable </a:t>
            </a:r>
            <a:r>
              <a:rPr lang="en-US" sz="2400" b="1" dirty="0"/>
              <a:t>source</a:t>
            </a:r>
            <a:r>
              <a:rPr lang="en-US" sz="2400" dirty="0"/>
              <a:t>. </a:t>
            </a:r>
          </a:p>
          <a:p>
            <a:pPr lvl="1"/>
            <a:r>
              <a:rPr lang="en-US" sz="2000" dirty="0"/>
              <a:t>This </a:t>
            </a:r>
            <a:r>
              <a:rPr lang="en-US" sz="2000" b="1" dirty="0"/>
              <a:t>source </a:t>
            </a:r>
            <a:r>
              <a:rPr lang="en-US" sz="2000" dirty="0"/>
              <a:t>is the output of </a:t>
            </a:r>
          </a:p>
          <a:p>
            <a:pPr marL="457200" lvl="1" indent="0">
              <a:buNone/>
            </a:pPr>
            <a:r>
              <a:rPr lang="en-US" sz="2000" dirty="0"/>
              <a:t>the encoder’s input layer.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68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source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</p:spTree>
    <p:extLst>
      <p:ext uri="{BB962C8B-B14F-4D97-AF65-F5344CB8AC3E}">
        <p14:creationId xmlns:p14="http://schemas.microsoft.com/office/powerpoint/2010/main" val="15254356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Encoder Recurrent 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295400"/>
          </a:xfrm>
        </p:spPr>
        <p:txBody>
          <a:bodyPr/>
          <a:lstStyle/>
          <a:p>
            <a:pPr marL="0" indent="0">
              <a:buNone/>
            </a:pPr>
            <a:r>
              <a:rPr lang="fr-FR" sz="2000" dirty="0" err="1"/>
              <a:t>encoded_source</a:t>
            </a:r>
            <a:r>
              <a:rPr lang="fr-FR" sz="2000" dirty="0"/>
              <a:t> = </a:t>
            </a:r>
            <a:r>
              <a:rPr lang="fr-FR" sz="2000" dirty="0" err="1"/>
              <a:t>layers.Bidirectional</a:t>
            </a:r>
            <a:r>
              <a:rPr lang="fr-FR" sz="2000" dirty="0"/>
              <a:t>(</a:t>
            </a:r>
            <a:r>
              <a:rPr lang="fr-FR" sz="2000" dirty="0" err="1"/>
              <a:t>layers.GRU</a:t>
            </a:r>
            <a:r>
              <a:rPr lang="fr-FR" sz="2000" dirty="0"/>
              <a:t>(</a:t>
            </a:r>
            <a:r>
              <a:rPr lang="fr-FR" sz="2000" dirty="0" err="1"/>
              <a:t>latent_dim</a:t>
            </a:r>
            <a:r>
              <a:rPr lang="fr-FR" sz="2000" dirty="0"/>
              <a:t>), </a:t>
            </a:r>
          </a:p>
          <a:p>
            <a:pPr marL="0" indent="0">
              <a:buNone/>
            </a:pPr>
            <a:r>
              <a:rPr lang="fr-FR" sz="2000" dirty="0"/>
              <a:t>                                      </a:t>
            </a:r>
            <a:r>
              <a:rPr lang="fr-FR" sz="2000" dirty="0" err="1"/>
              <a:t>merge_mode</a:t>
            </a:r>
            <a:r>
              <a:rPr lang="fr-FR" sz="2000" dirty="0"/>
              <a:t>="</a:t>
            </a:r>
            <a:r>
              <a:rPr lang="fr-FR" sz="2000" dirty="0" err="1"/>
              <a:t>sum</a:t>
            </a:r>
            <a:r>
              <a:rPr lang="fr-FR" sz="2000" dirty="0"/>
              <a:t>")(x1)</a:t>
            </a:r>
            <a:endParaRPr lang="en-US" sz="2000" dirty="0"/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Adding the Bidirectional GRU.</a:t>
            </a:r>
          </a:p>
          <a:p>
            <a:pPr lvl="1"/>
            <a:r>
              <a:rPr lang="en-US" sz="2000" dirty="0"/>
              <a:t>Applied to x1.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69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encoded_source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94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703685"/>
          </a:xfrm>
        </p:spPr>
        <p:txBody>
          <a:bodyPr/>
          <a:lstStyle/>
          <a:p>
            <a:r>
              <a:rPr lang="en-US" sz="2400" dirty="0"/>
              <a:t>Can this model handle input sentences with four words?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83255" y="6294172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39860" y="6305490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sun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96367" y="6305490"/>
            <a:ext cx="344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687889" y="6305490"/>
            <a:ext cx="9284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shining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5834888"/>
            <a:ext cx="145110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1971775" y="5834888"/>
            <a:ext cx="144923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3731809" y="5807819"/>
            <a:ext cx="144979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294017" y="4899800"/>
            <a:ext cx="116862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107703" y="4899800"/>
            <a:ext cx="117738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852244" y="4899800"/>
            <a:ext cx="12089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cxnSp>
        <p:nvCxnSpPr>
          <p:cNvPr id="44" name="Straight Arrow Connector 43"/>
          <p:cNvCxnSpPr>
            <a:stCxn id="41" idx="0"/>
            <a:endCxn id="55" idx="2"/>
          </p:cNvCxnSpPr>
          <p:nvPr/>
        </p:nvCxnSpPr>
        <p:spPr>
          <a:xfrm flipH="1" flipV="1">
            <a:off x="875783" y="4419600"/>
            <a:ext cx="254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2" idx="0"/>
            <a:endCxn id="41" idx="2"/>
          </p:cNvCxnSpPr>
          <p:nvPr/>
        </p:nvCxnSpPr>
        <p:spPr>
          <a:xfrm flipV="1">
            <a:off x="877951" y="5299910"/>
            <a:ext cx="379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3" idx="0"/>
            <a:endCxn id="42" idx="2"/>
          </p:cNvCxnSpPr>
          <p:nvPr/>
        </p:nvCxnSpPr>
        <p:spPr>
          <a:xfrm flipV="1">
            <a:off x="2696394" y="5299910"/>
            <a:ext cx="0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0" idx="0"/>
            <a:endCxn id="43" idx="2"/>
          </p:cNvCxnSpPr>
          <p:nvPr/>
        </p:nvCxnSpPr>
        <p:spPr>
          <a:xfrm flipV="1">
            <a:off x="4456705" y="5299910"/>
            <a:ext cx="0" cy="5079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endCxn id="42" idx="1"/>
          </p:cNvCxnSpPr>
          <p:nvPr/>
        </p:nvCxnSpPr>
        <p:spPr>
          <a:xfrm>
            <a:off x="886318" y="4745822"/>
            <a:ext cx="1221385" cy="354033"/>
          </a:xfrm>
          <a:prstGeom prst="bentConnector3">
            <a:avLst>
              <a:gd name="adj1" fmla="val 7139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2" idx="0"/>
            <a:endCxn id="56" idx="2"/>
          </p:cNvCxnSpPr>
          <p:nvPr/>
        </p:nvCxnSpPr>
        <p:spPr>
          <a:xfrm flipH="1" flipV="1">
            <a:off x="2696052" y="4419600"/>
            <a:ext cx="342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3" idx="0"/>
            <a:endCxn id="57" idx="2"/>
          </p:cNvCxnSpPr>
          <p:nvPr/>
        </p:nvCxnSpPr>
        <p:spPr>
          <a:xfrm flipV="1">
            <a:off x="4456705" y="4419600"/>
            <a:ext cx="638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endCxn id="43" idx="1"/>
          </p:cNvCxnSpPr>
          <p:nvPr/>
        </p:nvCxnSpPr>
        <p:spPr>
          <a:xfrm>
            <a:off x="2696052" y="4745822"/>
            <a:ext cx="1156192" cy="354033"/>
          </a:xfrm>
          <a:prstGeom prst="bentConnector3">
            <a:avLst>
              <a:gd name="adj1" fmla="val 72596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89674" y="3200060"/>
            <a:ext cx="37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el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456242" y="3200400"/>
            <a:ext cx="4796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sol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147774" y="3200060"/>
            <a:ext cx="6178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está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52400" y="4019490"/>
            <a:ext cx="14467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71091" y="4019490"/>
            <a:ext cx="144992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744583" y="4019490"/>
            <a:ext cx="143701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58" name="Straight Arrow Connector 57"/>
          <p:cNvCxnSpPr>
            <a:stCxn id="55" idx="0"/>
            <a:endCxn id="52" idx="2"/>
          </p:cNvCxnSpPr>
          <p:nvPr/>
        </p:nvCxnSpPr>
        <p:spPr>
          <a:xfrm flipV="1">
            <a:off x="875783" y="3600170"/>
            <a:ext cx="0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6" idx="0"/>
            <a:endCxn id="53" idx="2"/>
          </p:cNvCxnSpPr>
          <p:nvPr/>
        </p:nvCxnSpPr>
        <p:spPr>
          <a:xfrm flipV="1">
            <a:off x="2696052" y="3600510"/>
            <a:ext cx="0" cy="4189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7" idx="0"/>
            <a:endCxn id="54" idx="2"/>
          </p:cNvCxnSpPr>
          <p:nvPr/>
        </p:nvCxnSpPr>
        <p:spPr>
          <a:xfrm flipH="1" flipV="1">
            <a:off x="4456705" y="3600170"/>
            <a:ext cx="6387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652102" y="3200400"/>
            <a:ext cx="11144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brillando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09353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Decoder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2296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past_target</a:t>
            </a:r>
            <a:r>
              <a:rPr lang="en-US" sz="2000" dirty="0"/>
              <a:t> = </a:t>
            </a:r>
            <a:r>
              <a:rPr lang="en-US" sz="2000" dirty="0" err="1"/>
              <a:t>keras.Input</a:t>
            </a:r>
            <a:r>
              <a:rPr lang="en-US" sz="2000" dirty="0"/>
              <a:t>(shape=(None,), </a:t>
            </a:r>
            <a:r>
              <a:rPr lang="en-US" sz="2000" dirty="0" err="1"/>
              <a:t>dtype</a:t>
            </a:r>
            <a:r>
              <a:rPr lang="en-US" sz="2000" dirty="0"/>
              <a:t>="int64", name="</a:t>
            </a:r>
            <a:r>
              <a:rPr lang="en-US" sz="2000" dirty="0" err="1"/>
              <a:t>spanish</a:t>
            </a:r>
            <a:r>
              <a:rPr lang="en-US" sz="2000" dirty="0"/>
              <a:t>")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Adding the input layer to the decoder.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past_target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87299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Decoder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past_target</a:t>
            </a:r>
            <a:r>
              <a:rPr lang="en-US" sz="2000" dirty="0"/>
              <a:t> = </a:t>
            </a:r>
            <a:r>
              <a:rPr lang="en-US" sz="2000" dirty="0" err="1"/>
              <a:t>keras.Input</a:t>
            </a:r>
            <a:r>
              <a:rPr lang="en-US" sz="2000" dirty="0"/>
              <a:t>(shape=(None,), </a:t>
            </a:r>
            <a:r>
              <a:rPr lang="en-US" sz="2000" dirty="0" err="1"/>
              <a:t>dtype</a:t>
            </a:r>
            <a:r>
              <a:rPr lang="en-US" sz="2000" dirty="0"/>
              <a:t>="int64", name="</a:t>
            </a:r>
            <a:r>
              <a:rPr lang="en-US" sz="2000" dirty="0" err="1">
                <a:solidFill>
                  <a:srgbClr val="FF0000"/>
                </a:solidFill>
              </a:rPr>
              <a:t>spanish</a:t>
            </a:r>
            <a:r>
              <a:rPr lang="en-US" sz="2000" dirty="0"/>
              <a:t>")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Again, name="</a:t>
            </a:r>
            <a:r>
              <a:rPr lang="en-US" sz="2400" dirty="0" err="1"/>
              <a:t>spanish</a:t>
            </a:r>
            <a:r>
              <a:rPr lang="en-US" sz="2400" dirty="0"/>
              <a:t>"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refers to our dictionary of training inputs:</a:t>
            </a:r>
          </a:p>
          <a:p>
            <a:pPr marL="0" indent="0">
              <a:buNone/>
            </a:pPr>
            <a:r>
              <a:rPr lang="en-US" sz="2000" dirty="0"/>
              <a:t>{"</a:t>
            </a:r>
            <a:r>
              <a:rPr lang="en-US" sz="2000" dirty="0" err="1"/>
              <a:t>english</a:t>
            </a:r>
            <a:r>
              <a:rPr lang="en-US" sz="2000" dirty="0"/>
              <a:t>": </a:t>
            </a:r>
            <a:r>
              <a:rPr lang="en-US" sz="2000" dirty="0" err="1"/>
              <a:t>eng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0000"/>
                </a:solidFill>
              </a:rPr>
              <a:t>"</a:t>
            </a:r>
            <a:r>
              <a:rPr lang="en-US" sz="2000" dirty="0" err="1">
                <a:solidFill>
                  <a:srgbClr val="FF0000"/>
                </a:solidFill>
              </a:rPr>
              <a:t>spanish</a:t>
            </a:r>
            <a:r>
              <a:rPr lang="en-US" sz="2000" dirty="0">
                <a:solidFill>
                  <a:srgbClr val="FF0000"/>
                </a:solidFill>
              </a:rPr>
              <a:t>"</a:t>
            </a:r>
            <a:r>
              <a:rPr lang="en-US" sz="2000" dirty="0"/>
              <a:t>: spa[:, :-1]}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past_target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7137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Decoder Word Embedding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x2 = </a:t>
            </a:r>
            <a:r>
              <a:rPr lang="en-US" sz="2000" dirty="0" err="1"/>
              <a:t>layers.Embedding</a:t>
            </a:r>
            <a:r>
              <a:rPr lang="en-US" sz="2000" dirty="0"/>
              <a:t>(</a:t>
            </a:r>
            <a:r>
              <a:rPr lang="en-US" sz="2000" dirty="0" err="1"/>
              <a:t>vocab_size</a:t>
            </a:r>
            <a:r>
              <a:rPr lang="en-US" sz="2000" dirty="0"/>
              <a:t>, </a:t>
            </a:r>
            <a:r>
              <a:rPr lang="en-US" sz="2000" dirty="0" err="1"/>
              <a:t>embed_dim</a:t>
            </a:r>
            <a:r>
              <a:rPr lang="en-US" sz="2000" dirty="0"/>
              <a:t>, </a:t>
            </a:r>
            <a:r>
              <a:rPr lang="en-US" sz="2000" dirty="0" err="1"/>
              <a:t>mask_zero</a:t>
            </a:r>
            <a:r>
              <a:rPr lang="en-US" sz="2000" dirty="0"/>
              <a:t>=True)(</a:t>
            </a:r>
            <a:r>
              <a:rPr lang="en-US" sz="2000" dirty="0" err="1"/>
              <a:t>past_target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Here we add the encoder’s word embedding layer.</a:t>
            </a:r>
          </a:p>
          <a:p>
            <a:pPr lvl="1"/>
            <a:r>
              <a:rPr lang="en-US" sz="2000" dirty="0"/>
              <a:t>Applied to </a:t>
            </a:r>
            <a:r>
              <a:rPr lang="en-US" sz="2000" b="1" dirty="0" err="1"/>
              <a:t>past_target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past_target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x2</a:t>
            </a:r>
          </a:p>
        </p:txBody>
      </p:sp>
    </p:spTree>
    <p:extLst>
      <p:ext uri="{BB962C8B-B14F-4D97-AF65-F5344CB8AC3E}">
        <p14:creationId xmlns:p14="http://schemas.microsoft.com/office/powerpoint/2010/main" val="344170082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Decoder Recurrent 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decoder_gru</a:t>
            </a:r>
            <a:r>
              <a:rPr lang="en-US" sz="2000" dirty="0"/>
              <a:t> = </a:t>
            </a:r>
            <a:r>
              <a:rPr lang="en-US" sz="2000" dirty="0" err="1"/>
              <a:t>layers.GRU</a:t>
            </a:r>
            <a:r>
              <a:rPr lang="en-US" sz="2000" dirty="0"/>
              <a:t>(</a:t>
            </a:r>
            <a:r>
              <a:rPr lang="en-US" sz="2000" dirty="0" err="1"/>
              <a:t>latent_dim</a:t>
            </a:r>
            <a:r>
              <a:rPr lang="en-US" sz="2000" dirty="0"/>
              <a:t>, </a:t>
            </a:r>
            <a:r>
              <a:rPr lang="en-US" sz="2000" dirty="0" err="1">
                <a:solidFill>
                  <a:srgbClr val="FF0000"/>
                </a:solidFill>
              </a:rPr>
              <a:t>return_sequences</a:t>
            </a:r>
            <a:r>
              <a:rPr lang="en-US" sz="2000" dirty="0">
                <a:solidFill>
                  <a:srgbClr val="FF0000"/>
                </a:solidFill>
              </a:rPr>
              <a:t>=True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b="1" u="sng" dirty="0"/>
              <a:t>Very important!!!</a:t>
            </a:r>
            <a:r>
              <a:rPr lang="en-US" sz="2400" dirty="0"/>
              <a:t> Note the </a:t>
            </a:r>
            <a:r>
              <a:rPr lang="en-US" sz="2400" b="1" dirty="0" err="1"/>
              <a:t>return_sequences</a:t>
            </a:r>
            <a:r>
              <a:rPr lang="en-US" sz="2400" b="1" dirty="0"/>
              <a:t>=True</a:t>
            </a:r>
            <a:r>
              <a:rPr lang="en-US" sz="2400" dirty="0"/>
              <a:t> option.</a:t>
            </a:r>
          </a:p>
          <a:p>
            <a:pPr lvl="1"/>
            <a:r>
              <a:rPr lang="en-US" sz="2000" dirty="0"/>
              <a:t>This layer produces an output </a:t>
            </a:r>
            <a:br>
              <a:rPr lang="en-US" sz="2000" dirty="0"/>
            </a:br>
            <a:r>
              <a:rPr lang="en-US" sz="2000" dirty="0"/>
              <a:t>at every time step.</a:t>
            </a:r>
          </a:p>
          <a:p>
            <a:pPr lvl="1"/>
            <a:endParaRPr lang="en-US" sz="16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past_target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x2</a:t>
            </a:r>
          </a:p>
        </p:txBody>
      </p:sp>
      <p:cxnSp>
        <p:nvCxnSpPr>
          <p:cNvPr id="29" name="Straight Arrow Connector 28"/>
          <p:cNvCxnSpPr>
            <a:stCxn id="30" idx="0"/>
          </p:cNvCxnSpPr>
          <p:nvPr/>
        </p:nvCxnSpPr>
        <p:spPr>
          <a:xfrm flipH="1" flipV="1">
            <a:off x="7051192" y="3298694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952147" y="3714690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GRU</a:t>
            </a:r>
          </a:p>
        </p:txBody>
      </p:sp>
    </p:spTree>
    <p:extLst>
      <p:ext uri="{BB962C8B-B14F-4D97-AF65-F5344CB8AC3E}">
        <p14:creationId xmlns:p14="http://schemas.microsoft.com/office/powerpoint/2010/main" val="417854760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Decoder Recurrent 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decoder_gru</a:t>
            </a:r>
            <a:r>
              <a:rPr lang="en-US" sz="2000" dirty="0"/>
              <a:t> = </a:t>
            </a:r>
            <a:r>
              <a:rPr lang="en-US" sz="2000" dirty="0" err="1"/>
              <a:t>layers.GRU</a:t>
            </a:r>
            <a:r>
              <a:rPr lang="en-US" sz="2000" dirty="0"/>
              <a:t>(</a:t>
            </a:r>
            <a:r>
              <a:rPr lang="en-US" sz="2000" dirty="0" err="1"/>
              <a:t>latent_dim</a:t>
            </a:r>
            <a:r>
              <a:rPr lang="en-US" sz="2000" dirty="0"/>
              <a:t>, </a:t>
            </a:r>
            <a:r>
              <a:rPr lang="en-US" sz="2000" dirty="0" err="1"/>
              <a:t>return_sequences</a:t>
            </a:r>
            <a:r>
              <a:rPr lang="en-US" sz="2000" dirty="0"/>
              <a:t>=True)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Trick question: why is this GRU layer shown as disconnected from the rest of the model?</a:t>
            </a:r>
            <a:endParaRPr lang="en-US" sz="2000" dirty="0"/>
          </a:p>
          <a:p>
            <a:pPr lvl="1"/>
            <a:endParaRPr lang="en-US" sz="16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past_target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x2</a:t>
            </a:r>
          </a:p>
        </p:txBody>
      </p:sp>
      <p:cxnSp>
        <p:nvCxnSpPr>
          <p:cNvPr id="29" name="Straight Arrow Connector 28"/>
          <p:cNvCxnSpPr>
            <a:stCxn id="30" idx="0"/>
          </p:cNvCxnSpPr>
          <p:nvPr/>
        </p:nvCxnSpPr>
        <p:spPr>
          <a:xfrm flipH="1" flipV="1">
            <a:off x="7051192" y="3298694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952147" y="3714690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GRU</a:t>
            </a:r>
          </a:p>
        </p:txBody>
      </p:sp>
    </p:spTree>
    <p:extLst>
      <p:ext uri="{BB962C8B-B14F-4D97-AF65-F5344CB8AC3E}">
        <p14:creationId xmlns:p14="http://schemas.microsoft.com/office/powerpoint/2010/main" val="214835902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Decoder Recurrent 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decoder_gru</a:t>
            </a:r>
            <a:r>
              <a:rPr lang="en-US" sz="2000" dirty="0"/>
              <a:t> = </a:t>
            </a:r>
            <a:r>
              <a:rPr lang="en-US" sz="2000" dirty="0" err="1"/>
              <a:t>layers.GRU</a:t>
            </a:r>
            <a:r>
              <a:rPr lang="en-US" sz="2000" dirty="0"/>
              <a:t>(</a:t>
            </a:r>
            <a:r>
              <a:rPr lang="en-US" sz="2000" dirty="0" err="1"/>
              <a:t>latent_dim</a:t>
            </a:r>
            <a:r>
              <a:rPr lang="en-US" sz="2000" dirty="0"/>
              <a:t>, </a:t>
            </a:r>
            <a:r>
              <a:rPr lang="en-US" sz="2000" dirty="0" err="1"/>
              <a:t>return_sequences</a:t>
            </a:r>
            <a:r>
              <a:rPr lang="en-US" sz="2000" dirty="0"/>
              <a:t>=True)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This line of code </a:t>
            </a:r>
            <a:r>
              <a:rPr lang="en-US" sz="2400" b="1" u="sng" dirty="0"/>
              <a:t>does not specify the input to this layer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Previous lines looked like:</a:t>
            </a:r>
          </a:p>
          <a:p>
            <a:pPr marL="457200" lvl="1" indent="0">
              <a:buNone/>
            </a:pPr>
            <a:r>
              <a:rPr lang="en-US" sz="2000" dirty="0"/>
              <a:t>x = layer(y)</a:t>
            </a:r>
            <a:endParaRPr lang="en-US" sz="1600" dirty="0"/>
          </a:p>
          <a:p>
            <a:pPr lvl="1"/>
            <a:endParaRPr lang="en-US" sz="16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past_target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x2</a:t>
            </a:r>
          </a:p>
        </p:txBody>
      </p:sp>
      <p:cxnSp>
        <p:nvCxnSpPr>
          <p:cNvPr id="29" name="Straight Arrow Connector 28"/>
          <p:cNvCxnSpPr>
            <a:stCxn id="30" idx="0"/>
          </p:cNvCxnSpPr>
          <p:nvPr/>
        </p:nvCxnSpPr>
        <p:spPr>
          <a:xfrm flipH="1" flipV="1">
            <a:off x="7051192" y="3298694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952147" y="3714690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decoder_gru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54470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Decoder Recurrent 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decoder_gru</a:t>
            </a:r>
            <a:r>
              <a:rPr lang="en-US" sz="2000" dirty="0"/>
              <a:t> = </a:t>
            </a:r>
            <a:r>
              <a:rPr lang="en-US" sz="2000" dirty="0" err="1"/>
              <a:t>layers.GRU</a:t>
            </a:r>
            <a:r>
              <a:rPr lang="en-US" sz="2000" dirty="0"/>
              <a:t>(</a:t>
            </a:r>
            <a:r>
              <a:rPr lang="en-US" sz="2000" dirty="0" err="1"/>
              <a:t>latent_dim</a:t>
            </a:r>
            <a:r>
              <a:rPr lang="en-US" sz="2000" dirty="0"/>
              <a:t>, </a:t>
            </a:r>
            <a:r>
              <a:rPr lang="en-US" sz="2000" dirty="0" err="1"/>
              <a:t>return_sequences</a:t>
            </a:r>
            <a:r>
              <a:rPr lang="en-US" sz="2000" dirty="0"/>
              <a:t>=True)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This line of code </a:t>
            </a:r>
            <a:r>
              <a:rPr lang="en-US" sz="2400" b="1" u="sng" dirty="0"/>
              <a:t>does not specify the input to this layer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This line just creates a layer and</a:t>
            </a:r>
          </a:p>
          <a:p>
            <a:pPr marL="457200" lvl="1" indent="0">
              <a:buNone/>
            </a:pPr>
            <a:r>
              <a:rPr lang="en-US" sz="2000" dirty="0"/>
              <a:t>calls it </a:t>
            </a:r>
            <a:r>
              <a:rPr lang="en-US" sz="2000" b="1" dirty="0" err="1"/>
              <a:t>decoder_gru</a:t>
            </a:r>
            <a:r>
              <a:rPr lang="en-US" sz="2000" dirty="0"/>
              <a:t>.</a:t>
            </a:r>
            <a:endParaRPr lang="en-US" sz="1600" dirty="0"/>
          </a:p>
          <a:p>
            <a:pPr lvl="1"/>
            <a:endParaRPr lang="en-US" sz="16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50270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past_target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x2</a:t>
            </a:r>
          </a:p>
        </p:txBody>
      </p:sp>
      <p:cxnSp>
        <p:nvCxnSpPr>
          <p:cNvPr id="29" name="Straight Arrow Connector 28"/>
          <p:cNvCxnSpPr>
            <a:stCxn id="30" idx="0"/>
          </p:cNvCxnSpPr>
          <p:nvPr/>
        </p:nvCxnSpPr>
        <p:spPr>
          <a:xfrm flipH="1" flipV="1">
            <a:off x="7051192" y="3298694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952147" y="3714690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decoder_gru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57890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Decoder Recurrent 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x3 = </a:t>
            </a:r>
            <a:r>
              <a:rPr lang="en-US" sz="2000" dirty="0" err="1"/>
              <a:t>decoder_gru</a:t>
            </a:r>
            <a:r>
              <a:rPr lang="en-US" sz="2000" dirty="0"/>
              <a:t>(x2, </a:t>
            </a:r>
            <a:r>
              <a:rPr lang="en-US" sz="2000" dirty="0" err="1"/>
              <a:t>initial_state</a:t>
            </a:r>
            <a:r>
              <a:rPr lang="en-US" sz="2000" dirty="0"/>
              <a:t>=</a:t>
            </a:r>
            <a:r>
              <a:rPr lang="en-US" sz="2000" dirty="0" err="1"/>
              <a:t>encoded_source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This line of code connects </a:t>
            </a:r>
            <a:r>
              <a:rPr lang="en-US" sz="2400" b="1" dirty="0" err="1"/>
              <a:t>decoder_gru</a:t>
            </a:r>
            <a:r>
              <a:rPr lang="en-US" sz="2400" dirty="0"/>
              <a:t> to the rest of the model.</a:t>
            </a:r>
          </a:p>
          <a:p>
            <a:pPr lvl="1"/>
            <a:r>
              <a:rPr lang="en-US" sz="2000" dirty="0"/>
              <a:t>It is applied to </a:t>
            </a:r>
            <a:r>
              <a:rPr lang="en-US" sz="2000" b="1" dirty="0"/>
              <a:t>x2</a:t>
            </a:r>
            <a:r>
              <a:rPr lang="en-US" sz="2000" dirty="0"/>
              <a:t>.</a:t>
            </a:r>
          </a:p>
          <a:p>
            <a:pPr lvl="1"/>
            <a:endParaRPr lang="en-US" sz="16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past_target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x2</a:t>
            </a:r>
          </a:p>
        </p:txBody>
      </p:sp>
      <p:cxnSp>
        <p:nvCxnSpPr>
          <p:cNvPr id="29" name="Straight Arrow Connector 28"/>
          <p:cNvCxnSpPr>
            <a:stCxn id="30" idx="0"/>
          </p:cNvCxnSpPr>
          <p:nvPr/>
        </p:nvCxnSpPr>
        <p:spPr>
          <a:xfrm flipH="1" flipV="1">
            <a:off x="6569398" y="3837047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70353" y="4253043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decoder_gru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629400" y="3852933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x3</a:t>
            </a:r>
          </a:p>
        </p:txBody>
      </p:sp>
    </p:spTree>
    <p:extLst>
      <p:ext uri="{BB962C8B-B14F-4D97-AF65-F5344CB8AC3E}">
        <p14:creationId xmlns:p14="http://schemas.microsoft.com/office/powerpoint/2010/main" val="89515594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Decoder Recurrent 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x3 = </a:t>
            </a:r>
            <a:r>
              <a:rPr lang="en-US" sz="2000" dirty="0" err="1"/>
              <a:t>decoder_gru</a:t>
            </a:r>
            <a:r>
              <a:rPr lang="en-US" sz="2000" dirty="0"/>
              <a:t>(x2, </a:t>
            </a:r>
            <a:r>
              <a:rPr lang="en-US" sz="2000" dirty="0" err="1"/>
              <a:t>initial_state</a:t>
            </a:r>
            <a:r>
              <a:rPr lang="en-US" sz="2000" dirty="0"/>
              <a:t>=</a:t>
            </a:r>
            <a:r>
              <a:rPr lang="en-US" sz="2000" dirty="0" err="1"/>
              <a:t>encoded_source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Why did we use two lines of code to create this layer?</a:t>
            </a:r>
          </a:p>
          <a:p>
            <a:pPr lvl="1"/>
            <a:r>
              <a:rPr lang="en-US" sz="2000" dirty="0"/>
              <a:t>Just for convenience, to avoid a </a:t>
            </a:r>
            <a:br>
              <a:rPr lang="en-US" sz="2000" dirty="0"/>
            </a:br>
            <a:r>
              <a:rPr lang="en-US" sz="2000" dirty="0"/>
              <a:t>longer and complicated line.</a:t>
            </a:r>
            <a:endParaRPr lang="en-US" sz="1600" dirty="0"/>
          </a:p>
          <a:p>
            <a:pPr lvl="1"/>
            <a:endParaRPr lang="en-US" sz="16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past_target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x2</a:t>
            </a:r>
          </a:p>
        </p:txBody>
      </p:sp>
      <p:cxnSp>
        <p:nvCxnSpPr>
          <p:cNvPr id="29" name="Straight Arrow Connector 28"/>
          <p:cNvCxnSpPr>
            <a:stCxn id="30" idx="0"/>
          </p:cNvCxnSpPr>
          <p:nvPr/>
        </p:nvCxnSpPr>
        <p:spPr>
          <a:xfrm flipH="1" flipV="1">
            <a:off x="6569398" y="3837047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70353" y="4253043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decoder_gru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629400" y="3852933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x3</a:t>
            </a:r>
          </a:p>
        </p:txBody>
      </p:sp>
    </p:spTree>
    <p:extLst>
      <p:ext uri="{BB962C8B-B14F-4D97-AF65-F5344CB8AC3E}">
        <p14:creationId xmlns:p14="http://schemas.microsoft.com/office/powerpoint/2010/main" val="375152924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Connecting Encoder and Decoder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x3 = </a:t>
            </a:r>
            <a:r>
              <a:rPr lang="en-US" sz="2000" dirty="0" err="1"/>
              <a:t>decoder_gru</a:t>
            </a:r>
            <a:r>
              <a:rPr lang="en-US" sz="2000" dirty="0"/>
              <a:t>(x2, </a:t>
            </a:r>
            <a:r>
              <a:rPr lang="en-US" sz="2000" dirty="0" err="1">
                <a:solidFill>
                  <a:srgbClr val="FF0000"/>
                </a:solidFill>
              </a:rPr>
              <a:t>initial_state</a:t>
            </a:r>
            <a:r>
              <a:rPr lang="en-US" sz="2000" dirty="0">
                <a:solidFill>
                  <a:srgbClr val="FF0000"/>
                </a:solidFill>
              </a:rPr>
              <a:t>=</a:t>
            </a:r>
            <a:r>
              <a:rPr lang="en-US" sz="2000" dirty="0" err="1">
                <a:solidFill>
                  <a:srgbClr val="FF0000"/>
                </a:solidFill>
              </a:rPr>
              <a:t>encoded_source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b="1" u="sng" dirty="0"/>
              <a:t>Very important!!!</a:t>
            </a:r>
            <a:r>
              <a:rPr lang="en-US" sz="2400" dirty="0"/>
              <a:t> Note the </a:t>
            </a:r>
            <a:r>
              <a:rPr lang="en-US" sz="2400" b="1" dirty="0" err="1"/>
              <a:t>initial_state</a:t>
            </a:r>
            <a:r>
              <a:rPr lang="en-US" sz="2400" b="1" dirty="0"/>
              <a:t>=</a:t>
            </a:r>
            <a:r>
              <a:rPr lang="en-US" sz="2400" b="1" dirty="0" err="1"/>
              <a:t>encoded_source</a:t>
            </a:r>
            <a:r>
              <a:rPr lang="en-US" sz="2400" dirty="0"/>
              <a:t> option.</a:t>
            </a:r>
          </a:p>
          <a:p>
            <a:pPr lvl="1"/>
            <a:r>
              <a:rPr lang="en-US" sz="2000" dirty="0"/>
              <a:t>This connects the decoder GRU</a:t>
            </a:r>
            <a:br>
              <a:rPr lang="en-US" sz="2000" dirty="0"/>
            </a:br>
            <a:r>
              <a:rPr lang="en-US" sz="2000" dirty="0"/>
              <a:t>with the encoder’s recurrent layer.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past_target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encoded_source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x2</a:t>
            </a:r>
          </a:p>
        </p:txBody>
      </p:sp>
      <p:cxnSp>
        <p:nvCxnSpPr>
          <p:cNvPr id="29" name="Straight Arrow Connector 28"/>
          <p:cNvCxnSpPr>
            <a:stCxn id="30" idx="0"/>
          </p:cNvCxnSpPr>
          <p:nvPr/>
        </p:nvCxnSpPr>
        <p:spPr>
          <a:xfrm flipH="1" flipV="1">
            <a:off x="6569398" y="3837047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70353" y="4253043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decoder_gru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629400" y="3852933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x3</a:t>
            </a:r>
          </a:p>
        </p:txBody>
      </p:sp>
    </p:spTree>
    <p:extLst>
      <p:ext uri="{BB962C8B-B14F-4D97-AF65-F5344CB8AC3E}">
        <p14:creationId xmlns:p14="http://schemas.microsoft.com/office/powerpoint/2010/main" val="3404257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703685"/>
          </a:xfrm>
        </p:spPr>
        <p:txBody>
          <a:bodyPr/>
          <a:lstStyle/>
          <a:p>
            <a:r>
              <a:rPr lang="en-US" sz="2400" dirty="0"/>
              <a:t>Can this model handle input sentences with four words?</a:t>
            </a:r>
          </a:p>
          <a:p>
            <a:r>
              <a:rPr lang="en-US" sz="2400" dirty="0"/>
              <a:t>YES!!! Remember, recurrent models process their input step by step.</a:t>
            </a:r>
          </a:p>
          <a:p>
            <a:r>
              <a:rPr lang="en-US" sz="2400" dirty="0"/>
              <a:t>Each step is processed the same way, using the same layers.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83255" y="6294172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39860" y="6305490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sun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96367" y="6305490"/>
            <a:ext cx="344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687889" y="6305490"/>
            <a:ext cx="9284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shining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5834888"/>
            <a:ext cx="145110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1971775" y="5834888"/>
            <a:ext cx="144923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3731809" y="5807819"/>
            <a:ext cx="144979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294017" y="4899800"/>
            <a:ext cx="116862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107703" y="4899800"/>
            <a:ext cx="117738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852244" y="4899800"/>
            <a:ext cx="12089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cxnSp>
        <p:nvCxnSpPr>
          <p:cNvPr id="44" name="Straight Arrow Connector 43"/>
          <p:cNvCxnSpPr>
            <a:stCxn id="41" idx="0"/>
            <a:endCxn id="55" idx="2"/>
          </p:cNvCxnSpPr>
          <p:nvPr/>
        </p:nvCxnSpPr>
        <p:spPr>
          <a:xfrm flipH="1" flipV="1">
            <a:off x="875783" y="4419600"/>
            <a:ext cx="254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2" idx="0"/>
            <a:endCxn id="41" idx="2"/>
          </p:cNvCxnSpPr>
          <p:nvPr/>
        </p:nvCxnSpPr>
        <p:spPr>
          <a:xfrm flipV="1">
            <a:off x="877951" y="5299910"/>
            <a:ext cx="379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3" idx="0"/>
            <a:endCxn id="42" idx="2"/>
          </p:cNvCxnSpPr>
          <p:nvPr/>
        </p:nvCxnSpPr>
        <p:spPr>
          <a:xfrm flipV="1">
            <a:off x="2696394" y="5299910"/>
            <a:ext cx="0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0" idx="0"/>
            <a:endCxn id="43" idx="2"/>
          </p:cNvCxnSpPr>
          <p:nvPr/>
        </p:nvCxnSpPr>
        <p:spPr>
          <a:xfrm flipV="1">
            <a:off x="4456705" y="5299910"/>
            <a:ext cx="0" cy="5079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endCxn id="42" idx="1"/>
          </p:cNvCxnSpPr>
          <p:nvPr/>
        </p:nvCxnSpPr>
        <p:spPr>
          <a:xfrm>
            <a:off x="886318" y="4745822"/>
            <a:ext cx="1221385" cy="354033"/>
          </a:xfrm>
          <a:prstGeom prst="bentConnector3">
            <a:avLst>
              <a:gd name="adj1" fmla="val 7139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2" idx="0"/>
            <a:endCxn id="56" idx="2"/>
          </p:cNvCxnSpPr>
          <p:nvPr/>
        </p:nvCxnSpPr>
        <p:spPr>
          <a:xfrm flipH="1" flipV="1">
            <a:off x="2696052" y="4419600"/>
            <a:ext cx="342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3" idx="0"/>
            <a:endCxn id="57" idx="2"/>
          </p:cNvCxnSpPr>
          <p:nvPr/>
        </p:nvCxnSpPr>
        <p:spPr>
          <a:xfrm flipV="1">
            <a:off x="4456705" y="4419600"/>
            <a:ext cx="638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endCxn id="43" idx="1"/>
          </p:cNvCxnSpPr>
          <p:nvPr/>
        </p:nvCxnSpPr>
        <p:spPr>
          <a:xfrm>
            <a:off x="2696052" y="4745822"/>
            <a:ext cx="1156192" cy="354033"/>
          </a:xfrm>
          <a:prstGeom prst="bentConnector3">
            <a:avLst>
              <a:gd name="adj1" fmla="val 72596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89674" y="3200060"/>
            <a:ext cx="37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el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456242" y="3200400"/>
            <a:ext cx="4796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sol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147774" y="3200060"/>
            <a:ext cx="6178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está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52400" y="4019490"/>
            <a:ext cx="14467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71091" y="4019490"/>
            <a:ext cx="144992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744583" y="4019490"/>
            <a:ext cx="143701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58" name="Straight Arrow Connector 57"/>
          <p:cNvCxnSpPr>
            <a:stCxn id="55" idx="0"/>
            <a:endCxn id="52" idx="2"/>
          </p:cNvCxnSpPr>
          <p:nvPr/>
        </p:nvCxnSpPr>
        <p:spPr>
          <a:xfrm flipV="1">
            <a:off x="875783" y="3600170"/>
            <a:ext cx="0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6" idx="0"/>
            <a:endCxn id="53" idx="2"/>
          </p:cNvCxnSpPr>
          <p:nvPr/>
        </p:nvCxnSpPr>
        <p:spPr>
          <a:xfrm flipV="1">
            <a:off x="2696052" y="3600510"/>
            <a:ext cx="0" cy="4189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7" idx="0"/>
            <a:endCxn id="54" idx="2"/>
          </p:cNvCxnSpPr>
          <p:nvPr/>
        </p:nvCxnSpPr>
        <p:spPr>
          <a:xfrm flipH="1" flipV="1">
            <a:off x="4456705" y="3600170"/>
            <a:ext cx="6387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484409" y="5808159"/>
            <a:ext cx="144979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5604844" y="4900140"/>
            <a:ext cx="12089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cxnSp>
        <p:nvCxnSpPr>
          <p:cNvPr id="63" name="Straight Arrow Connector 62"/>
          <p:cNvCxnSpPr>
            <a:stCxn id="61" idx="0"/>
            <a:endCxn id="62" idx="2"/>
          </p:cNvCxnSpPr>
          <p:nvPr/>
        </p:nvCxnSpPr>
        <p:spPr>
          <a:xfrm flipV="1">
            <a:off x="6209305" y="5300250"/>
            <a:ext cx="0" cy="5079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62" idx="0"/>
            <a:endCxn id="73" idx="2"/>
          </p:cNvCxnSpPr>
          <p:nvPr/>
        </p:nvCxnSpPr>
        <p:spPr>
          <a:xfrm flipV="1">
            <a:off x="6209305" y="4419940"/>
            <a:ext cx="638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>
            <a:endCxn id="62" idx="1"/>
          </p:cNvCxnSpPr>
          <p:nvPr/>
        </p:nvCxnSpPr>
        <p:spPr>
          <a:xfrm>
            <a:off x="4448652" y="4746162"/>
            <a:ext cx="1156192" cy="354033"/>
          </a:xfrm>
          <a:prstGeom prst="bentConnector3">
            <a:avLst>
              <a:gd name="adj1" fmla="val 72596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652102" y="3200400"/>
            <a:ext cx="11144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brillando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497183" y="4019830"/>
            <a:ext cx="143701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74" name="Straight Arrow Connector 73"/>
          <p:cNvCxnSpPr>
            <a:stCxn id="73" idx="0"/>
            <a:endCxn id="70" idx="2"/>
          </p:cNvCxnSpPr>
          <p:nvPr/>
        </p:nvCxnSpPr>
        <p:spPr>
          <a:xfrm flipH="1" flipV="1">
            <a:off x="6209307" y="3600510"/>
            <a:ext cx="6385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738796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Connecting Encoder and Decoder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x4 = </a:t>
            </a:r>
            <a:r>
              <a:rPr lang="en-US" sz="2000" dirty="0" err="1"/>
              <a:t>layers.Dropout</a:t>
            </a:r>
            <a:r>
              <a:rPr lang="en-US" sz="2000" dirty="0"/>
              <a:t>(0.5)(x3)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Here we are just adding a dropout option. We can just include that in the </a:t>
            </a:r>
            <a:r>
              <a:rPr lang="en-US" sz="2400" b="1" dirty="0" err="1"/>
              <a:t>decoder_gru</a:t>
            </a:r>
            <a:r>
              <a:rPr lang="en-US" sz="2400" dirty="0"/>
              <a:t> layer.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80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past_target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x2</a:t>
            </a:r>
          </a:p>
        </p:txBody>
      </p:sp>
      <p:cxnSp>
        <p:nvCxnSpPr>
          <p:cNvPr id="29" name="Straight Arrow Connector 28"/>
          <p:cNvCxnSpPr>
            <a:stCxn id="30" idx="0"/>
          </p:cNvCxnSpPr>
          <p:nvPr/>
        </p:nvCxnSpPr>
        <p:spPr>
          <a:xfrm flipH="1" flipV="1">
            <a:off x="6569398" y="3837047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70353" y="4253043"/>
            <a:ext cx="260684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decoder_gru</a:t>
            </a:r>
            <a:r>
              <a:rPr lang="en-US" sz="2000" dirty="0">
                <a:solidFill>
                  <a:srgbClr val="FF0000"/>
                </a:solidFill>
              </a:rPr>
              <a:t> + dropout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629400" y="3852933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x4</a:t>
            </a:r>
          </a:p>
        </p:txBody>
      </p:sp>
    </p:spTree>
    <p:extLst>
      <p:ext uri="{BB962C8B-B14F-4D97-AF65-F5344CB8AC3E}">
        <p14:creationId xmlns:p14="http://schemas.microsoft.com/office/powerpoint/2010/main" val="328389608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the Output 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target_next_step</a:t>
            </a:r>
            <a:r>
              <a:rPr lang="en-US" sz="2000" dirty="0"/>
              <a:t> = </a:t>
            </a:r>
            <a:r>
              <a:rPr lang="en-US" sz="2000" dirty="0" err="1"/>
              <a:t>layers.Dense</a:t>
            </a:r>
            <a:r>
              <a:rPr lang="en-US" sz="2000" dirty="0"/>
              <a:t>(</a:t>
            </a:r>
            <a:r>
              <a:rPr lang="en-US" sz="2000" dirty="0" err="1"/>
              <a:t>vocab_size</a:t>
            </a:r>
            <a:r>
              <a:rPr lang="en-US" sz="2000" dirty="0"/>
              <a:t>, activation="</a:t>
            </a:r>
            <a:r>
              <a:rPr lang="en-US" sz="2000" dirty="0" err="1"/>
              <a:t>softmax</a:t>
            </a:r>
            <a:r>
              <a:rPr lang="en-US" sz="2000" dirty="0"/>
              <a:t>")(x4)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Here we add the model’s output layer.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81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past_target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x2</a:t>
            </a:r>
          </a:p>
        </p:txBody>
      </p:sp>
      <p:cxnSp>
        <p:nvCxnSpPr>
          <p:cNvPr id="29" name="Straight Arrow Connector 28"/>
          <p:cNvCxnSpPr>
            <a:stCxn id="30" idx="0"/>
          </p:cNvCxnSpPr>
          <p:nvPr/>
        </p:nvCxnSpPr>
        <p:spPr>
          <a:xfrm flipH="1" flipV="1">
            <a:off x="6569398" y="3837047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70353" y="4253043"/>
            <a:ext cx="260684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decoder_gru</a:t>
            </a:r>
            <a:r>
              <a:rPr lang="en-US" sz="2000" dirty="0"/>
              <a:t> + dropout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629400" y="3852933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761134" y="3427778"/>
            <a:ext cx="16002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Output Layer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6561234" y="3028890"/>
            <a:ext cx="1581" cy="41477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553200" y="2819400"/>
            <a:ext cx="19675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target_next_step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57800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Decoder Recurrent 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seq2seq_rnn = </a:t>
            </a:r>
            <a:r>
              <a:rPr lang="en-US" sz="2000" dirty="0" err="1"/>
              <a:t>keras.Model</a:t>
            </a:r>
            <a:r>
              <a:rPr lang="en-US" sz="2000" dirty="0"/>
              <a:t>([</a:t>
            </a:r>
            <a:r>
              <a:rPr lang="en-US" sz="2000" dirty="0">
                <a:solidFill>
                  <a:srgbClr val="FF0000"/>
                </a:solidFill>
              </a:rPr>
              <a:t>source</a:t>
            </a:r>
            <a:r>
              <a:rPr lang="en-US" sz="2000" dirty="0"/>
              <a:t>, </a:t>
            </a:r>
            <a:r>
              <a:rPr lang="en-US" sz="2000" dirty="0" err="1">
                <a:solidFill>
                  <a:srgbClr val="FF0000"/>
                </a:solidFill>
              </a:rPr>
              <a:t>past_target</a:t>
            </a:r>
            <a:r>
              <a:rPr lang="en-US" sz="2000" dirty="0"/>
              <a:t>], </a:t>
            </a:r>
            <a:r>
              <a:rPr lang="en-US" sz="2000" dirty="0" err="1">
                <a:solidFill>
                  <a:srgbClr val="FF0000"/>
                </a:solidFill>
              </a:rPr>
              <a:t>target_next_step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Finally, we create the model, by specifying inputs and outputs.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82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past_target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x2</a:t>
            </a:r>
          </a:p>
        </p:txBody>
      </p:sp>
      <p:cxnSp>
        <p:nvCxnSpPr>
          <p:cNvPr id="29" name="Straight Arrow Connector 28"/>
          <p:cNvCxnSpPr>
            <a:stCxn id="30" idx="0"/>
          </p:cNvCxnSpPr>
          <p:nvPr/>
        </p:nvCxnSpPr>
        <p:spPr>
          <a:xfrm flipH="1" flipV="1">
            <a:off x="6569398" y="3837047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70353" y="4253043"/>
            <a:ext cx="260684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decoder_gru</a:t>
            </a:r>
            <a:r>
              <a:rPr lang="en-US" sz="2000" dirty="0"/>
              <a:t> + dropout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629400" y="3852933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761134" y="3427778"/>
            <a:ext cx="16002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Output Layer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6561234" y="3028890"/>
            <a:ext cx="1581" cy="41477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553200" y="2819400"/>
            <a:ext cx="19675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target_next_step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42674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Model as a Computational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As we said before, a neural network is a computational graph.</a:t>
            </a:r>
          </a:p>
          <a:p>
            <a:r>
              <a:rPr lang="en-US" sz="2400" dirty="0"/>
              <a:t>In the functional API, we specify the graph piece by piece.</a:t>
            </a:r>
          </a:p>
          <a:p>
            <a:pPr lvl="1"/>
            <a:r>
              <a:rPr lang="en-US" sz="2000" dirty="0"/>
              <a:t>Vertex by vertex, edge by edge.</a:t>
            </a:r>
          </a:p>
          <a:p>
            <a:r>
              <a:rPr lang="en-US" sz="2400" dirty="0"/>
              <a:t>A layer is a vertex in the graph.</a:t>
            </a:r>
          </a:p>
          <a:p>
            <a:r>
              <a:rPr lang="en-US" sz="2400" dirty="0"/>
              <a:t>The functional API specifies how these layers connect to each other.</a:t>
            </a:r>
          </a:p>
          <a:p>
            <a:r>
              <a:rPr lang="en-US" sz="2400" dirty="0"/>
              <a:t>A line like:      x = layer(y)</a:t>
            </a:r>
          </a:p>
          <a:p>
            <a:pPr lvl="1"/>
            <a:r>
              <a:rPr lang="en-US" sz="2000" dirty="0"/>
              <a:t>Specifies that we will use variable </a:t>
            </a:r>
            <a:r>
              <a:rPr lang="en-US" sz="2000" b="1" dirty="0"/>
              <a:t>x</a:t>
            </a:r>
            <a:r>
              <a:rPr lang="en-US" sz="2000" dirty="0"/>
              <a:t> to refer to the output of that layer.</a:t>
            </a:r>
          </a:p>
          <a:p>
            <a:pPr lvl="1"/>
            <a:r>
              <a:rPr lang="en-US" sz="2000" dirty="0"/>
              <a:t>Specifies that the input to the layer comes from variable </a:t>
            </a:r>
            <a:r>
              <a:rPr lang="en-US" sz="2000" b="1" dirty="0"/>
              <a:t>y</a:t>
            </a:r>
            <a:r>
              <a:rPr lang="en-US" sz="2000" dirty="0"/>
              <a:t>. That variable </a:t>
            </a:r>
            <a:r>
              <a:rPr lang="en-US" sz="2000" b="1" dirty="0"/>
              <a:t>y </a:t>
            </a:r>
            <a:r>
              <a:rPr lang="en-US" sz="2000" dirty="0"/>
              <a:t>should have already been defined as output of another layer.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24591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Decoder Recurrent 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seq2seq_rnn = </a:t>
            </a:r>
            <a:r>
              <a:rPr lang="en-US" sz="2000" dirty="0" err="1"/>
              <a:t>keras.Model</a:t>
            </a:r>
            <a:r>
              <a:rPr lang="en-US" sz="2000" dirty="0"/>
              <a:t>([</a:t>
            </a:r>
            <a:r>
              <a:rPr lang="en-US" sz="2000" dirty="0">
                <a:solidFill>
                  <a:srgbClr val="FF0000"/>
                </a:solidFill>
              </a:rPr>
              <a:t>source</a:t>
            </a:r>
            <a:r>
              <a:rPr lang="en-US" sz="2000" dirty="0"/>
              <a:t>, </a:t>
            </a:r>
            <a:r>
              <a:rPr lang="en-US" sz="2000" dirty="0" err="1">
                <a:solidFill>
                  <a:srgbClr val="FF0000"/>
                </a:solidFill>
              </a:rPr>
              <a:t>past_target</a:t>
            </a:r>
            <a:r>
              <a:rPr lang="en-US" sz="2000" dirty="0"/>
              <a:t>], </a:t>
            </a:r>
            <a:r>
              <a:rPr lang="en-US" sz="2000" dirty="0" err="1">
                <a:solidFill>
                  <a:srgbClr val="FF0000"/>
                </a:solidFill>
              </a:rPr>
              <a:t>target_next_step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000" dirty="0"/>
              <a:t>Question: what algorithm can </a:t>
            </a:r>
            <a:r>
              <a:rPr lang="en-US" sz="2000" dirty="0" err="1"/>
              <a:t>Keras</a:t>
            </a:r>
            <a:r>
              <a:rPr lang="en-US" sz="2000" dirty="0"/>
              <a:t> use to verify that a model can compute the outputs given the inputs?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84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past_target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x2</a:t>
            </a:r>
          </a:p>
        </p:txBody>
      </p:sp>
      <p:cxnSp>
        <p:nvCxnSpPr>
          <p:cNvPr id="29" name="Straight Arrow Connector 28"/>
          <p:cNvCxnSpPr>
            <a:stCxn id="30" idx="0"/>
          </p:cNvCxnSpPr>
          <p:nvPr/>
        </p:nvCxnSpPr>
        <p:spPr>
          <a:xfrm flipH="1" flipV="1">
            <a:off x="6569398" y="3837047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70353" y="4253043"/>
            <a:ext cx="260684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decoder_gru</a:t>
            </a:r>
            <a:r>
              <a:rPr lang="en-US" sz="2000" dirty="0"/>
              <a:t> + dropout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629400" y="3852933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761134" y="3427778"/>
            <a:ext cx="16002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Output Layer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6561234" y="3028890"/>
            <a:ext cx="1581" cy="41477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553200" y="2819400"/>
            <a:ext cx="19675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target_next_step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79406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Decoder Recurrent 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129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seq2seq_rnn = </a:t>
            </a:r>
            <a:r>
              <a:rPr lang="en-US" sz="2000" dirty="0" err="1"/>
              <a:t>keras.Model</a:t>
            </a:r>
            <a:r>
              <a:rPr lang="en-US" sz="2000" dirty="0"/>
              <a:t>([</a:t>
            </a:r>
            <a:r>
              <a:rPr lang="en-US" sz="2000" dirty="0">
                <a:solidFill>
                  <a:srgbClr val="FF0000"/>
                </a:solidFill>
              </a:rPr>
              <a:t>source</a:t>
            </a:r>
            <a:r>
              <a:rPr lang="en-US" sz="2000" dirty="0"/>
              <a:t>, </a:t>
            </a:r>
            <a:r>
              <a:rPr lang="en-US" sz="2000" dirty="0" err="1">
                <a:solidFill>
                  <a:srgbClr val="FF0000"/>
                </a:solidFill>
              </a:rPr>
              <a:t>past_target</a:t>
            </a:r>
            <a:r>
              <a:rPr lang="en-US" sz="2000" dirty="0"/>
              <a:t>], </a:t>
            </a:r>
            <a:r>
              <a:rPr lang="en-US" sz="2000" dirty="0" err="1">
                <a:solidFill>
                  <a:srgbClr val="FF0000"/>
                </a:solidFill>
              </a:rPr>
              <a:t>target_next_step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000" dirty="0"/>
              <a:t>One answer that works: breadth-first search, starting at the outputs.</a:t>
            </a:r>
          </a:p>
          <a:p>
            <a:r>
              <a:rPr lang="en-US" sz="2000" dirty="0"/>
              <a:t>Every leaf node that the search </a:t>
            </a:r>
            <a:br>
              <a:rPr lang="en-US" sz="2000" dirty="0"/>
            </a:br>
            <a:r>
              <a:rPr lang="en-US" sz="2000" dirty="0"/>
              <a:t>encounters should be an input.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85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past_target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x2</a:t>
            </a:r>
          </a:p>
        </p:txBody>
      </p:sp>
      <p:cxnSp>
        <p:nvCxnSpPr>
          <p:cNvPr id="29" name="Straight Arrow Connector 28"/>
          <p:cNvCxnSpPr>
            <a:stCxn id="30" idx="0"/>
          </p:cNvCxnSpPr>
          <p:nvPr/>
        </p:nvCxnSpPr>
        <p:spPr>
          <a:xfrm flipH="1" flipV="1">
            <a:off x="6569398" y="3837047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70353" y="4253043"/>
            <a:ext cx="260684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decoder_gru</a:t>
            </a:r>
            <a:r>
              <a:rPr lang="en-US" sz="2000" dirty="0"/>
              <a:t> + dropout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629400" y="3852933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761134" y="3427778"/>
            <a:ext cx="16002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Output Layer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6561234" y="3028890"/>
            <a:ext cx="1581" cy="41477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553200" y="2819400"/>
            <a:ext cx="19675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target_next_step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54958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the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filename = "eng_spa_rnn2_temp.keras"</a:t>
            </a:r>
          </a:p>
          <a:p>
            <a:pPr marL="0" indent="0">
              <a:buNone/>
            </a:pPr>
            <a:r>
              <a:rPr lang="en-US" sz="2000" dirty="0"/>
              <a:t>callbacks = [</a:t>
            </a:r>
            <a:r>
              <a:rPr lang="en-US" sz="2000" dirty="0" err="1"/>
              <a:t>keras.callbacks.ModelCheckpoint</a:t>
            </a:r>
            <a:r>
              <a:rPr lang="en-US" sz="2000" dirty="0"/>
              <a:t>(filename,</a:t>
            </a:r>
          </a:p>
          <a:p>
            <a:pPr marL="0" indent="0">
              <a:buNone/>
            </a:pPr>
            <a:r>
              <a:rPr lang="en-US" sz="2000" dirty="0"/>
              <a:t>                                             </a:t>
            </a:r>
            <a:r>
              <a:rPr lang="en-US" sz="2000" dirty="0" err="1"/>
              <a:t>save_best_only</a:t>
            </a:r>
            <a:r>
              <a:rPr lang="en-US" sz="2000" dirty="0"/>
              <a:t>=True)]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/>
              <a:t>seq2seq_rnn.compile(optimizer="</a:t>
            </a:r>
            <a:r>
              <a:rPr lang="en-US" sz="2000" dirty="0" err="1"/>
              <a:t>rmsprop</a:t>
            </a:r>
            <a:r>
              <a:rPr lang="en-US" sz="2000" dirty="0"/>
              <a:t>",</a:t>
            </a:r>
          </a:p>
          <a:p>
            <a:pPr marL="0" indent="0">
              <a:buNone/>
            </a:pPr>
            <a:r>
              <a:rPr lang="en-US" sz="2000" dirty="0"/>
              <a:t>                    loss="</a:t>
            </a:r>
            <a:r>
              <a:rPr lang="en-US" sz="2000" dirty="0" err="1"/>
              <a:t>sparse_categorical_crossentropy</a:t>
            </a:r>
            <a:r>
              <a:rPr lang="en-US" sz="2000" dirty="0"/>
              <a:t>",</a:t>
            </a:r>
          </a:p>
          <a:p>
            <a:pPr marL="0" indent="0">
              <a:buNone/>
            </a:pPr>
            <a:r>
              <a:rPr lang="en-US" sz="2000" dirty="0"/>
              <a:t>                    metrics=["accuracy"])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/>
              <a:t>seq2seq_rnn.fit(</a:t>
            </a:r>
            <a:r>
              <a:rPr lang="en-US" sz="2000" dirty="0" err="1"/>
              <a:t>train_ds</a:t>
            </a:r>
            <a:r>
              <a:rPr lang="en-US" sz="2000" dirty="0"/>
              <a:t>, epochs=15, </a:t>
            </a:r>
            <a:r>
              <a:rPr lang="en-US" sz="2000" dirty="0" err="1"/>
              <a:t>validation_data</a:t>
            </a:r>
            <a:r>
              <a:rPr lang="en-US" sz="2000" dirty="0"/>
              <a:t>=</a:t>
            </a:r>
            <a:r>
              <a:rPr lang="en-US" sz="2000" dirty="0" err="1"/>
              <a:t>val_ds</a:t>
            </a:r>
            <a:r>
              <a:rPr lang="en-US" sz="2000" dirty="0"/>
              <a:t>,</a:t>
            </a:r>
          </a:p>
          <a:p>
            <a:pPr marL="0" indent="0">
              <a:buNone/>
            </a:pPr>
            <a:r>
              <a:rPr lang="en-US" sz="2000" dirty="0"/>
              <a:t>                callbacks=callbacks)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The code for training is straightforward, there is nothing we haven’t seen before.</a:t>
            </a:r>
          </a:p>
          <a:p>
            <a:r>
              <a:rPr lang="en-US" sz="2400" dirty="0"/>
              <a:t>Training is somewhat slow: about 35 minutes per epoch on my computer, close to 9 hours for 15 epochs.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0168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with the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Once we train the model, we can use it to translate new English text to Spanish.</a:t>
            </a:r>
          </a:p>
          <a:p>
            <a:r>
              <a:rPr lang="en-US" sz="2400" dirty="0"/>
              <a:t>Let’s create some tokenized input: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 err="1"/>
              <a:t>input_sentence</a:t>
            </a:r>
            <a:r>
              <a:rPr lang="en-US" sz="2000" dirty="0"/>
              <a:t> = "good morning"</a:t>
            </a:r>
          </a:p>
          <a:p>
            <a:pPr marL="0" indent="0">
              <a:buNone/>
            </a:pPr>
            <a:r>
              <a:rPr lang="en-US" sz="2000" dirty="0" err="1"/>
              <a:t>tokenized_input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sz="2400" dirty="0"/>
              <a:t>How do we apply the model to translate this input? </a:t>
            </a:r>
          </a:p>
          <a:p>
            <a:r>
              <a:rPr lang="en-US" sz="2400" dirty="0"/>
              <a:t>The lines below will not work. Why?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/>
              <a:t>translation = model(</a:t>
            </a:r>
            <a:r>
              <a:rPr lang="en-US" sz="2000" dirty="0" err="1"/>
              <a:t>tokenized_input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translation = </a:t>
            </a:r>
            <a:r>
              <a:rPr lang="en-US" sz="2000" dirty="0" err="1"/>
              <a:t>model.predict</a:t>
            </a:r>
            <a:r>
              <a:rPr lang="en-US" sz="2000" dirty="0"/>
              <a:t>(</a:t>
            </a:r>
            <a:r>
              <a:rPr lang="en-US" sz="2000" dirty="0" err="1"/>
              <a:t>tokenized_input</a:t>
            </a:r>
            <a:r>
              <a:rPr lang="en-US" sz="20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23547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with the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input_sentence</a:t>
            </a:r>
            <a:r>
              <a:rPr lang="en-US" sz="2000" dirty="0"/>
              <a:t> = "good morning"</a:t>
            </a:r>
          </a:p>
          <a:p>
            <a:pPr marL="0" indent="0">
              <a:buNone/>
            </a:pPr>
            <a:r>
              <a:rPr lang="en-US" sz="2000" dirty="0" err="1"/>
              <a:t>tokenized_input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sz="2400" dirty="0"/>
              <a:t>The lines below will not work. Why?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/>
              <a:t>translation = model(</a:t>
            </a:r>
            <a:r>
              <a:rPr lang="en-US" sz="2000" dirty="0" err="1"/>
              <a:t>tokenized_input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/>
              <a:t>translation = </a:t>
            </a:r>
            <a:r>
              <a:rPr lang="en-US" sz="2000" dirty="0" err="1"/>
              <a:t>model.predict</a:t>
            </a:r>
            <a:r>
              <a:rPr lang="en-US" sz="2000" dirty="0"/>
              <a:t>(</a:t>
            </a:r>
            <a:r>
              <a:rPr lang="en-US" sz="2000" dirty="0" err="1"/>
              <a:t>tokenized_input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2000" dirty="0"/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Our </a:t>
            </a:r>
            <a:r>
              <a:rPr lang="en-US" sz="2400" dirty="0" err="1">
                <a:solidFill>
                  <a:prstClr val="black"/>
                </a:solidFill>
              </a:rPr>
              <a:t>enconder</a:t>
            </a:r>
            <a:r>
              <a:rPr lang="en-US" sz="2400" dirty="0">
                <a:solidFill>
                  <a:prstClr val="black"/>
                </a:solidFill>
              </a:rPr>
              <a:t>-decoder model takes two inputs: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English text given to the encoder.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Partial Spanish text (starting with the [start] token) given to the decoder.</a:t>
            </a:r>
          </a:p>
          <a:p>
            <a:r>
              <a:rPr lang="en-US" sz="2400" dirty="0">
                <a:solidFill>
                  <a:prstClr val="black"/>
                </a:solidFill>
              </a:rPr>
              <a:t>Given these inputs, our model only outputs a single word.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The next word in the translation.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52523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with the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input_sentence</a:t>
            </a:r>
            <a:r>
              <a:rPr lang="en-US" sz="2000" dirty="0"/>
              <a:t> = "good morning"</a:t>
            </a:r>
          </a:p>
          <a:p>
            <a:pPr marL="0" indent="0">
              <a:buNone/>
            </a:pPr>
            <a:r>
              <a:rPr lang="en-US" sz="2000" dirty="0" err="1"/>
              <a:t>tokenized_input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sz="2400" dirty="0"/>
              <a:t>The way the encoder-decoder model works, we cannot just apply it once to get the entire translation.</a:t>
            </a:r>
          </a:p>
          <a:p>
            <a:r>
              <a:rPr lang="en-US" sz="2400" dirty="0"/>
              <a:t>We will use a loop to produce the output word by word.</a:t>
            </a:r>
          </a:p>
          <a:p>
            <a:r>
              <a:rPr lang="en-US" sz="2400" dirty="0"/>
              <a:t>First step:</a:t>
            </a:r>
          </a:p>
          <a:p>
            <a:pPr lvl="1"/>
            <a:r>
              <a:rPr lang="en-US" sz="2000" dirty="0"/>
              <a:t>Encoder input: tokenized sentence.</a:t>
            </a:r>
          </a:p>
          <a:p>
            <a:pPr lvl="1"/>
            <a:r>
              <a:rPr lang="en-US" sz="2000" dirty="0"/>
              <a:t>Decoder input: tokenized “[start]”</a:t>
            </a:r>
          </a:p>
          <a:p>
            <a:pPr lvl="1"/>
            <a:r>
              <a:rPr lang="en-US" sz="2000" dirty="0"/>
              <a:t>Output: first word in the translation, (hopefully the correct one) “</a:t>
            </a:r>
            <a:r>
              <a:rPr lang="en-US" sz="2000" dirty="0" err="1"/>
              <a:t>buenos</a:t>
            </a:r>
            <a:r>
              <a:rPr lang="en-US" sz="2000" dirty="0"/>
              <a:t>”.</a:t>
            </a:r>
          </a:p>
          <a:p>
            <a:r>
              <a:rPr lang="en-US" sz="2400" dirty="0"/>
              <a:t>Second step???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199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Approach: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703685"/>
          </a:xfrm>
        </p:spPr>
        <p:txBody>
          <a:bodyPr/>
          <a:lstStyle/>
          <a:p>
            <a:r>
              <a:rPr lang="en-US" sz="2400" dirty="0"/>
              <a:t>So, why is this type of model a bad idea?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83255" y="6294172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the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39860" y="6305490"/>
            <a:ext cx="554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sun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96367" y="6305490"/>
            <a:ext cx="344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687889" y="6305490"/>
            <a:ext cx="9284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shining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5834888"/>
            <a:ext cx="145110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1971775" y="5834888"/>
            <a:ext cx="144923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3731809" y="5807819"/>
            <a:ext cx="144979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294017" y="4899800"/>
            <a:ext cx="116862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107703" y="4899800"/>
            <a:ext cx="117738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852244" y="4899800"/>
            <a:ext cx="12089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cxnSp>
        <p:nvCxnSpPr>
          <p:cNvPr id="44" name="Straight Arrow Connector 43"/>
          <p:cNvCxnSpPr>
            <a:stCxn id="41" idx="0"/>
            <a:endCxn id="55" idx="2"/>
          </p:cNvCxnSpPr>
          <p:nvPr/>
        </p:nvCxnSpPr>
        <p:spPr>
          <a:xfrm flipH="1" flipV="1">
            <a:off x="875783" y="4419600"/>
            <a:ext cx="254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2" idx="0"/>
            <a:endCxn id="41" idx="2"/>
          </p:cNvCxnSpPr>
          <p:nvPr/>
        </p:nvCxnSpPr>
        <p:spPr>
          <a:xfrm flipV="1">
            <a:off x="877951" y="5299910"/>
            <a:ext cx="379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3" idx="0"/>
            <a:endCxn id="42" idx="2"/>
          </p:cNvCxnSpPr>
          <p:nvPr/>
        </p:nvCxnSpPr>
        <p:spPr>
          <a:xfrm flipV="1">
            <a:off x="2696394" y="5299910"/>
            <a:ext cx="0" cy="5349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0" idx="0"/>
            <a:endCxn id="43" idx="2"/>
          </p:cNvCxnSpPr>
          <p:nvPr/>
        </p:nvCxnSpPr>
        <p:spPr>
          <a:xfrm flipV="1">
            <a:off x="4456705" y="5299910"/>
            <a:ext cx="0" cy="5079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endCxn id="42" idx="1"/>
          </p:cNvCxnSpPr>
          <p:nvPr/>
        </p:nvCxnSpPr>
        <p:spPr>
          <a:xfrm>
            <a:off x="886318" y="4745822"/>
            <a:ext cx="1221385" cy="354033"/>
          </a:xfrm>
          <a:prstGeom prst="bentConnector3">
            <a:avLst>
              <a:gd name="adj1" fmla="val 7139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2" idx="0"/>
            <a:endCxn id="56" idx="2"/>
          </p:cNvCxnSpPr>
          <p:nvPr/>
        </p:nvCxnSpPr>
        <p:spPr>
          <a:xfrm flipH="1" flipV="1">
            <a:off x="2696052" y="4419600"/>
            <a:ext cx="342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3" idx="0"/>
            <a:endCxn id="57" idx="2"/>
          </p:cNvCxnSpPr>
          <p:nvPr/>
        </p:nvCxnSpPr>
        <p:spPr>
          <a:xfrm flipV="1">
            <a:off x="4456705" y="4419600"/>
            <a:ext cx="638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endCxn id="43" idx="1"/>
          </p:cNvCxnSpPr>
          <p:nvPr/>
        </p:nvCxnSpPr>
        <p:spPr>
          <a:xfrm>
            <a:off x="2696052" y="4745822"/>
            <a:ext cx="1156192" cy="354033"/>
          </a:xfrm>
          <a:prstGeom prst="bentConnector3">
            <a:avLst>
              <a:gd name="adj1" fmla="val 72596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89674" y="3200060"/>
            <a:ext cx="37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el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456242" y="3200400"/>
            <a:ext cx="4796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sol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147774" y="3200060"/>
            <a:ext cx="6178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está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52400" y="4019490"/>
            <a:ext cx="14467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71091" y="4019490"/>
            <a:ext cx="144992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744583" y="4019490"/>
            <a:ext cx="143701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58" name="Straight Arrow Connector 57"/>
          <p:cNvCxnSpPr>
            <a:stCxn id="55" idx="0"/>
            <a:endCxn id="52" idx="2"/>
          </p:cNvCxnSpPr>
          <p:nvPr/>
        </p:nvCxnSpPr>
        <p:spPr>
          <a:xfrm flipV="1">
            <a:off x="875783" y="3600170"/>
            <a:ext cx="0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6" idx="0"/>
            <a:endCxn id="53" idx="2"/>
          </p:cNvCxnSpPr>
          <p:nvPr/>
        </p:nvCxnSpPr>
        <p:spPr>
          <a:xfrm flipV="1">
            <a:off x="2696052" y="3600510"/>
            <a:ext cx="0" cy="4189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7" idx="0"/>
            <a:endCxn id="54" idx="2"/>
          </p:cNvCxnSpPr>
          <p:nvPr/>
        </p:nvCxnSpPr>
        <p:spPr>
          <a:xfrm flipH="1" flipV="1">
            <a:off x="4456705" y="3600170"/>
            <a:ext cx="6387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484409" y="5808159"/>
            <a:ext cx="144979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word-to-</a:t>
            </a:r>
            <a:r>
              <a:rPr lang="en-US" sz="2000" dirty="0" err="1"/>
              <a:t>vec</a:t>
            </a:r>
            <a:endParaRPr lang="en-US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5604844" y="4900140"/>
            <a:ext cx="120892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LSTM(32)</a:t>
            </a:r>
          </a:p>
        </p:txBody>
      </p:sp>
      <p:cxnSp>
        <p:nvCxnSpPr>
          <p:cNvPr id="63" name="Straight Arrow Connector 62"/>
          <p:cNvCxnSpPr>
            <a:stCxn id="61" idx="0"/>
            <a:endCxn id="62" idx="2"/>
          </p:cNvCxnSpPr>
          <p:nvPr/>
        </p:nvCxnSpPr>
        <p:spPr>
          <a:xfrm flipV="1">
            <a:off x="6209305" y="5300250"/>
            <a:ext cx="0" cy="5079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62" idx="0"/>
            <a:endCxn id="73" idx="2"/>
          </p:cNvCxnSpPr>
          <p:nvPr/>
        </p:nvCxnSpPr>
        <p:spPr>
          <a:xfrm flipV="1">
            <a:off x="6209305" y="4419940"/>
            <a:ext cx="6387" cy="480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>
            <a:endCxn id="62" idx="1"/>
          </p:cNvCxnSpPr>
          <p:nvPr/>
        </p:nvCxnSpPr>
        <p:spPr>
          <a:xfrm>
            <a:off x="4448652" y="4746162"/>
            <a:ext cx="1156192" cy="354033"/>
          </a:xfrm>
          <a:prstGeom prst="bentConnector3">
            <a:avLst>
              <a:gd name="adj1" fmla="val 72596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652102" y="3200400"/>
            <a:ext cx="11144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</a:rPr>
              <a:t>brillando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497183" y="4019830"/>
            <a:ext cx="143701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74" name="Straight Arrow Connector 73"/>
          <p:cNvCxnSpPr>
            <a:stCxn id="73" idx="0"/>
            <a:endCxn id="70" idx="2"/>
          </p:cNvCxnSpPr>
          <p:nvPr/>
        </p:nvCxnSpPr>
        <p:spPr>
          <a:xfrm flipH="1" flipV="1">
            <a:off x="6209307" y="3600510"/>
            <a:ext cx="6385" cy="4193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554301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with the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input_sentence</a:t>
            </a:r>
            <a:r>
              <a:rPr lang="en-US" sz="2000" dirty="0"/>
              <a:t> = "good morning"</a:t>
            </a:r>
          </a:p>
          <a:p>
            <a:pPr marL="0" indent="0">
              <a:buNone/>
            </a:pPr>
            <a:r>
              <a:rPr lang="en-US" sz="2000" dirty="0" err="1"/>
              <a:t>tokenized_input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sz="2400" dirty="0"/>
              <a:t>First step:</a:t>
            </a:r>
          </a:p>
          <a:p>
            <a:pPr lvl="1"/>
            <a:r>
              <a:rPr lang="en-US" sz="2000" dirty="0"/>
              <a:t>Encoder input: tokenized sentence.</a:t>
            </a:r>
          </a:p>
          <a:p>
            <a:pPr lvl="1"/>
            <a:r>
              <a:rPr lang="en-US" sz="2000" dirty="0"/>
              <a:t>Decoder input: tokenized “[start]”</a:t>
            </a:r>
          </a:p>
          <a:p>
            <a:pPr lvl="1"/>
            <a:r>
              <a:rPr lang="en-US" sz="2000" dirty="0"/>
              <a:t>Output: first word in the translation, (hopefully the correct one) “</a:t>
            </a:r>
            <a:r>
              <a:rPr lang="en-US" sz="2000" dirty="0" err="1"/>
              <a:t>buenos</a:t>
            </a:r>
            <a:r>
              <a:rPr lang="en-US" sz="2000" dirty="0"/>
              <a:t>”.</a:t>
            </a:r>
          </a:p>
          <a:p>
            <a:r>
              <a:rPr lang="en-US" sz="2400" dirty="0"/>
              <a:t>Second step:</a:t>
            </a:r>
          </a:p>
          <a:p>
            <a:pPr lvl="1"/>
            <a:r>
              <a:rPr lang="en-US" sz="2000" dirty="0"/>
              <a:t>Encoder input: tokenized sentence.</a:t>
            </a:r>
          </a:p>
          <a:p>
            <a:pPr lvl="1"/>
            <a:r>
              <a:rPr lang="en-US" sz="2000" dirty="0"/>
              <a:t>Decoder input: tokenized “[start] </a:t>
            </a:r>
            <a:r>
              <a:rPr lang="en-US" sz="2000" dirty="0" err="1"/>
              <a:t>buenos</a:t>
            </a:r>
            <a:r>
              <a:rPr lang="en-US" sz="2000" dirty="0"/>
              <a:t>”</a:t>
            </a:r>
          </a:p>
          <a:p>
            <a:pPr lvl="1"/>
            <a:r>
              <a:rPr lang="en-US" sz="2000" dirty="0"/>
              <a:t>Output: second word in the translation, (again, hopefully correct) “</a:t>
            </a:r>
            <a:r>
              <a:rPr lang="en-US" sz="2000" dirty="0" err="1"/>
              <a:t>días</a:t>
            </a:r>
            <a:r>
              <a:rPr lang="en-US" sz="2000" dirty="0"/>
              <a:t>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63390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with the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input_sentence</a:t>
            </a:r>
            <a:r>
              <a:rPr lang="en-US" sz="2000" dirty="0"/>
              <a:t> = "good morning"</a:t>
            </a:r>
          </a:p>
          <a:p>
            <a:pPr marL="0" indent="0">
              <a:buNone/>
            </a:pPr>
            <a:r>
              <a:rPr lang="en-US" sz="2000" dirty="0" err="1"/>
              <a:t>tokenized_input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sz="2400" dirty="0"/>
              <a:t>Second step:</a:t>
            </a:r>
          </a:p>
          <a:p>
            <a:pPr lvl="1"/>
            <a:r>
              <a:rPr lang="en-US" sz="2000" dirty="0"/>
              <a:t>Encoder input: tokenized sentence.</a:t>
            </a:r>
          </a:p>
          <a:p>
            <a:pPr lvl="1"/>
            <a:r>
              <a:rPr lang="en-US" sz="2000" dirty="0"/>
              <a:t>Decoder input: tokenized “[start] </a:t>
            </a:r>
            <a:r>
              <a:rPr lang="en-US" sz="2000" dirty="0" err="1"/>
              <a:t>buenos</a:t>
            </a:r>
            <a:r>
              <a:rPr lang="en-US" sz="2000" dirty="0"/>
              <a:t>”</a:t>
            </a:r>
          </a:p>
          <a:p>
            <a:pPr lvl="1"/>
            <a:r>
              <a:rPr lang="en-US" sz="2000" dirty="0"/>
              <a:t>Output: second word in the translation, (hopefully correct) “</a:t>
            </a:r>
            <a:r>
              <a:rPr lang="en-US" sz="2000" dirty="0" err="1"/>
              <a:t>días</a:t>
            </a:r>
            <a:r>
              <a:rPr lang="en-US" sz="2000" dirty="0"/>
              <a:t>”.</a:t>
            </a:r>
          </a:p>
          <a:p>
            <a:r>
              <a:rPr lang="en-US" sz="2400" dirty="0"/>
              <a:t>Third step:</a:t>
            </a:r>
          </a:p>
          <a:p>
            <a:pPr lvl="1"/>
            <a:r>
              <a:rPr lang="en-US" sz="2000" dirty="0"/>
              <a:t>Encoder input: tokenized sentence.</a:t>
            </a:r>
          </a:p>
          <a:p>
            <a:pPr lvl="1"/>
            <a:r>
              <a:rPr lang="en-US" sz="2000" dirty="0"/>
              <a:t>Decoder input: tokenized “[start] </a:t>
            </a:r>
            <a:r>
              <a:rPr lang="en-US" sz="2000" dirty="0" err="1"/>
              <a:t>buenos</a:t>
            </a:r>
            <a:r>
              <a:rPr lang="en-US" sz="2000" dirty="0"/>
              <a:t> </a:t>
            </a:r>
            <a:r>
              <a:rPr lang="en-US" sz="2000" dirty="0" err="1"/>
              <a:t>días</a:t>
            </a:r>
            <a:r>
              <a:rPr lang="en-US" sz="2000" dirty="0"/>
              <a:t>”</a:t>
            </a:r>
          </a:p>
          <a:p>
            <a:pPr lvl="1"/>
            <a:r>
              <a:rPr lang="en-US" sz="2000" dirty="0"/>
              <a:t>Output: third word in the translation, (again, hopefully correct) [end].</a:t>
            </a:r>
          </a:p>
          <a:p>
            <a:r>
              <a:rPr lang="en-US" sz="2400" dirty="0"/>
              <a:t>So, if the model produced the correct output, at this point we got the [end] token, and we are done with the translation.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49654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>
                <a:solidFill>
                  <a:srgbClr val="FF0000"/>
                </a:solidFill>
              </a:rPr>
              <a:t>input_sentence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max_decoded_length</a:t>
            </a:r>
            <a:r>
              <a:rPr lang="en-US" sz="2000" dirty="0">
                <a:solidFill>
                  <a:srgbClr val="FF0000"/>
                </a:solidFill>
              </a:rPr>
              <a:t>=20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   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max_decoded_sentence_length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sampled_token_index</a:t>
            </a:r>
            <a:r>
              <a:rPr lang="en-US" sz="2000" dirty="0"/>
              <a:t> = </a:t>
            </a:r>
            <a:r>
              <a:rPr lang="en-US" sz="2000" dirty="0" err="1"/>
              <a:t>np.argmax</a:t>
            </a:r>
            <a:r>
              <a:rPr lang="en-US" sz="2000" dirty="0"/>
              <a:t>(</a:t>
            </a:r>
            <a:r>
              <a:rPr lang="en-US" sz="2000" dirty="0" err="1"/>
              <a:t>next_token</a:t>
            </a:r>
            <a:r>
              <a:rPr lang="en-US" sz="2000" dirty="0"/>
              <a:t>[0, </a:t>
            </a:r>
            <a:r>
              <a:rPr lang="en-US" sz="2000" dirty="0" err="1"/>
              <a:t>i</a:t>
            </a:r>
            <a:r>
              <a:rPr lang="en-US" sz="2000" dirty="0"/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92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8600" y="5334000"/>
            <a:ext cx="4648200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Input arguments: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FF0000"/>
                </a:solidFill>
              </a:rPr>
              <a:t>input_sentence</a:t>
            </a:r>
            <a:r>
              <a:rPr lang="en-US" sz="2000" dirty="0">
                <a:solidFill>
                  <a:srgbClr val="FF0000"/>
                </a:solidFill>
              </a:rPr>
              <a:t>, a string of English text.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FF0000"/>
                </a:solidFill>
              </a:rPr>
              <a:t>max_decoded_length</a:t>
            </a:r>
            <a:r>
              <a:rPr lang="en-US" sz="2000" dirty="0">
                <a:solidFill>
                  <a:srgbClr val="FF0000"/>
                </a:solidFill>
              </a:rPr>
              <a:t>, we will see its use in a bit.</a:t>
            </a:r>
          </a:p>
        </p:txBody>
      </p:sp>
    </p:spTree>
    <p:extLst>
      <p:ext uri="{BB962C8B-B14F-4D97-AF65-F5344CB8AC3E}">
        <p14:creationId xmlns:p14="http://schemas.microsoft.com/office/powerpoint/2010/main" val="195149430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</a:t>
            </a:r>
            <a:r>
              <a:rPr lang="en-US" sz="2000" dirty="0" err="1">
                <a:solidFill>
                  <a:srgbClr val="FF0000"/>
                </a:solidFill>
              </a:rPr>
              <a:t>input_tokens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source_vectorization</a:t>
            </a:r>
            <a:r>
              <a:rPr lang="en-US" sz="2000" dirty="0">
                <a:solidFill>
                  <a:srgbClr val="FF0000"/>
                </a:solidFill>
              </a:rPr>
              <a:t>([</a:t>
            </a:r>
            <a:r>
              <a:rPr lang="en-US" sz="2000" dirty="0" err="1">
                <a:solidFill>
                  <a:srgbClr val="FF0000"/>
                </a:solidFill>
              </a:rPr>
              <a:t>input_sentence</a:t>
            </a:r>
            <a:r>
              <a:rPr lang="en-US" sz="2000" dirty="0">
                <a:solidFill>
                  <a:srgbClr val="FF0000"/>
                </a:solidFill>
              </a:rPr>
              <a:t>])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   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max_decoded_sentence_length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sampled_token_index</a:t>
            </a:r>
            <a:r>
              <a:rPr lang="en-US" sz="2000" dirty="0"/>
              <a:t> = </a:t>
            </a:r>
            <a:r>
              <a:rPr lang="en-US" sz="2000" dirty="0" err="1"/>
              <a:t>np.argmax</a:t>
            </a:r>
            <a:r>
              <a:rPr lang="en-US" sz="2000" dirty="0"/>
              <a:t>(</a:t>
            </a:r>
            <a:r>
              <a:rPr lang="en-US" sz="2000" dirty="0" err="1"/>
              <a:t>next_token</a:t>
            </a:r>
            <a:r>
              <a:rPr lang="en-US" sz="2000" dirty="0"/>
              <a:t>[0, </a:t>
            </a:r>
            <a:r>
              <a:rPr lang="en-US" sz="2000" dirty="0" err="1"/>
              <a:t>i</a:t>
            </a:r>
            <a:r>
              <a:rPr lang="en-US" sz="2000" dirty="0"/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93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8600" y="5334000"/>
            <a:ext cx="4648200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FF0000"/>
                </a:solidFill>
              </a:rPr>
              <a:t>Vectorize</a:t>
            </a:r>
            <a:r>
              <a:rPr lang="en-US" sz="2000" dirty="0">
                <a:solidFill>
                  <a:srgbClr val="FF0000"/>
                </a:solidFill>
              </a:rPr>
              <a:t> the input sentence.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Note that </a:t>
            </a:r>
            <a:r>
              <a:rPr lang="en-US" sz="2000" dirty="0" err="1">
                <a:solidFill>
                  <a:srgbClr val="FF0000"/>
                </a:solidFill>
              </a:rPr>
              <a:t>source_vectorization</a:t>
            </a:r>
            <a:r>
              <a:rPr lang="en-US" sz="2000" dirty="0">
                <a:solidFill>
                  <a:srgbClr val="FF0000"/>
                </a:solidFill>
              </a:rPr>
              <a:t> is a global variable. This function uses several global variables.</a:t>
            </a:r>
          </a:p>
        </p:txBody>
      </p:sp>
    </p:spTree>
    <p:extLst>
      <p:ext uri="{BB962C8B-B14F-4D97-AF65-F5344CB8AC3E}">
        <p14:creationId xmlns:p14="http://schemas.microsoft.com/office/powerpoint/2010/main" val="312377842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</a:t>
            </a:r>
            <a:r>
              <a:rPr lang="en-US" sz="2000" dirty="0" err="1">
                <a:solidFill>
                  <a:srgbClr val="FF0000"/>
                </a:solidFill>
              </a:rPr>
              <a:t>decoded_sentence</a:t>
            </a:r>
            <a:r>
              <a:rPr lang="en-US" sz="2000" dirty="0">
                <a:solidFill>
                  <a:srgbClr val="FF0000"/>
                </a:solidFill>
              </a:rPr>
              <a:t> = "[start]"</a:t>
            </a:r>
          </a:p>
          <a:p>
            <a:pPr marL="0" indent="0">
              <a:buNone/>
            </a:pPr>
            <a:r>
              <a:rPr lang="en-US" sz="2000" dirty="0"/>
              <a:t>    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max_decoded_sentence_length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sampled_token_index</a:t>
            </a:r>
            <a:r>
              <a:rPr lang="en-US" sz="2000" dirty="0"/>
              <a:t> = </a:t>
            </a:r>
            <a:r>
              <a:rPr lang="en-US" sz="2000" dirty="0" err="1"/>
              <a:t>np.argmax</a:t>
            </a:r>
            <a:r>
              <a:rPr lang="en-US" sz="2000" dirty="0"/>
              <a:t>(</a:t>
            </a:r>
            <a:r>
              <a:rPr lang="en-US" sz="2000" dirty="0" err="1"/>
              <a:t>next_token</a:t>
            </a:r>
            <a:r>
              <a:rPr lang="en-US" sz="2000" dirty="0"/>
              <a:t>[0, </a:t>
            </a:r>
            <a:r>
              <a:rPr lang="en-US" sz="2000" dirty="0" err="1"/>
              <a:t>i</a:t>
            </a:r>
            <a:r>
              <a:rPr lang="en-US" sz="2000" dirty="0"/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94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8600" y="5334000"/>
            <a:ext cx="4648200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Initialize the decoded sentence.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Eventually it will be the entire translation text.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Initially it just contains the [start] token.</a:t>
            </a:r>
          </a:p>
        </p:txBody>
      </p:sp>
    </p:spTree>
    <p:extLst>
      <p:ext uri="{BB962C8B-B14F-4D97-AF65-F5344CB8AC3E}">
        <p14:creationId xmlns:p14="http://schemas.microsoft.com/office/powerpoint/2010/main" val="2346589232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>
                <a:solidFill>
                  <a:srgbClr val="FF0000"/>
                </a:solidFill>
              </a:rPr>
              <a:t>max_decoded_length</a:t>
            </a:r>
            <a:r>
              <a:rPr lang="en-US" sz="2000" dirty="0">
                <a:solidFill>
                  <a:srgbClr val="FF0000"/>
                </a:solidFill>
              </a:rPr>
              <a:t>=20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for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 in range(</a:t>
            </a:r>
            <a:r>
              <a:rPr lang="en-US" sz="2000" dirty="0" err="1">
                <a:solidFill>
                  <a:srgbClr val="FF0000"/>
                </a:solidFill>
              </a:rPr>
              <a:t>max_decoded_length</a:t>
            </a:r>
            <a:r>
              <a:rPr lang="en-US" sz="2000" dirty="0">
                <a:solidFill>
                  <a:srgbClr val="FF0000"/>
                </a:solidFill>
              </a:rPr>
              <a:t>):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sampled_token_index</a:t>
            </a:r>
            <a:r>
              <a:rPr lang="en-US" sz="2000" dirty="0"/>
              <a:t> = </a:t>
            </a:r>
            <a:r>
              <a:rPr lang="en-US" sz="2000" dirty="0" err="1"/>
              <a:t>np.argmax</a:t>
            </a:r>
            <a:r>
              <a:rPr lang="en-US" sz="2000" dirty="0"/>
              <a:t>(</a:t>
            </a:r>
            <a:r>
              <a:rPr lang="en-US" sz="2000" dirty="0" err="1"/>
              <a:t>next_token</a:t>
            </a:r>
            <a:r>
              <a:rPr lang="en-US" sz="2000" dirty="0"/>
              <a:t>[0, </a:t>
            </a:r>
            <a:r>
              <a:rPr lang="en-US" sz="2000" dirty="0" err="1"/>
              <a:t>i</a:t>
            </a:r>
            <a:r>
              <a:rPr lang="en-US" sz="2000" dirty="0"/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95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1055" y="5334000"/>
            <a:ext cx="4648200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Entering the main loop.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This is where we use input argument </a:t>
            </a:r>
            <a:r>
              <a:rPr lang="en-US" sz="2000" dirty="0" err="1">
                <a:solidFill>
                  <a:srgbClr val="FF0000"/>
                </a:solidFill>
              </a:rPr>
              <a:t>max_decoded_length</a:t>
            </a:r>
            <a:r>
              <a:rPr lang="en-US" sz="2000" dirty="0">
                <a:solidFill>
                  <a:srgbClr val="FF0000"/>
                </a:solidFill>
              </a:rPr>
              <a:t>, to ensure that the loop will eventually terminate.</a:t>
            </a:r>
          </a:p>
        </p:txBody>
      </p:sp>
    </p:spTree>
    <p:extLst>
      <p:ext uri="{BB962C8B-B14F-4D97-AF65-F5344CB8AC3E}">
        <p14:creationId xmlns:p14="http://schemas.microsoft.com/office/powerpoint/2010/main" val="195328801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 err="1">
                <a:solidFill>
                  <a:srgbClr val="FF0000"/>
                </a:solidFill>
              </a:rPr>
              <a:t>target_tokens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target_vectorization</a:t>
            </a:r>
            <a:r>
              <a:rPr lang="en-US" sz="2000" dirty="0">
                <a:solidFill>
                  <a:srgbClr val="FF0000"/>
                </a:solidFill>
              </a:rPr>
              <a:t>([</a:t>
            </a:r>
            <a:r>
              <a:rPr lang="en-US" sz="2000" dirty="0" err="1">
                <a:solidFill>
                  <a:srgbClr val="FF0000"/>
                </a:solidFill>
              </a:rPr>
              <a:t>decoded_sentence</a:t>
            </a:r>
            <a:r>
              <a:rPr lang="en-US" sz="2000" dirty="0">
                <a:solidFill>
                  <a:srgbClr val="FF0000"/>
                </a:solidFill>
              </a:rPr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sampled_token_index</a:t>
            </a:r>
            <a:r>
              <a:rPr lang="en-US" sz="2000" dirty="0"/>
              <a:t> = </a:t>
            </a:r>
            <a:r>
              <a:rPr lang="en-US" sz="2000" dirty="0" err="1"/>
              <a:t>np.argmax</a:t>
            </a:r>
            <a:r>
              <a:rPr lang="en-US" sz="2000" dirty="0"/>
              <a:t>(</a:t>
            </a:r>
            <a:r>
              <a:rPr lang="en-US" sz="2000" dirty="0" err="1"/>
              <a:t>next_token</a:t>
            </a:r>
            <a:r>
              <a:rPr lang="en-US" sz="2000" dirty="0"/>
              <a:t>[0, </a:t>
            </a:r>
            <a:r>
              <a:rPr lang="en-US" sz="2000" dirty="0" err="1"/>
              <a:t>i</a:t>
            </a:r>
            <a:r>
              <a:rPr lang="en-US" sz="2000" dirty="0"/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96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1055" y="5334000"/>
            <a:ext cx="4648200" cy="101566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We </a:t>
            </a:r>
            <a:r>
              <a:rPr lang="en-US" sz="2000" dirty="0" err="1">
                <a:solidFill>
                  <a:srgbClr val="FF0000"/>
                </a:solidFill>
              </a:rPr>
              <a:t>vectorize</a:t>
            </a:r>
            <a:r>
              <a:rPr lang="en-US" sz="2000" dirty="0">
                <a:solidFill>
                  <a:srgbClr val="FF0000"/>
                </a:solidFill>
              </a:rPr>
              <a:t> the decoded sentence (initially just the [start] token, but it will get longer by a word at each iteration).</a:t>
            </a:r>
          </a:p>
        </p:txBody>
      </p:sp>
    </p:spTree>
    <p:extLst>
      <p:ext uri="{BB962C8B-B14F-4D97-AF65-F5344CB8AC3E}">
        <p14:creationId xmlns:p14="http://schemas.microsoft.com/office/powerpoint/2010/main" val="91318717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>
                <a:solidFill>
                  <a:srgbClr val="FF0000"/>
                </a:solidFill>
              </a:rPr>
              <a:t>next_token</a:t>
            </a:r>
            <a:r>
              <a:rPr lang="en-US" sz="2000" dirty="0">
                <a:solidFill>
                  <a:srgbClr val="FF0000"/>
                </a:solidFill>
              </a:rPr>
              <a:t> = seq2seq_rnn.predict([</a:t>
            </a:r>
            <a:r>
              <a:rPr lang="en-US" sz="2000" dirty="0" err="1">
                <a:solidFill>
                  <a:srgbClr val="FF0000"/>
                </a:solidFill>
              </a:rPr>
              <a:t>input_tokens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target_tokens</a:t>
            </a:r>
            <a:r>
              <a:rPr lang="en-US" sz="2000" dirty="0">
                <a:solidFill>
                  <a:srgbClr val="FF0000"/>
                </a:solidFill>
              </a:rPr>
              <a:t>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sampled_token_index</a:t>
            </a:r>
            <a:r>
              <a:rPr lang="en-US" sz="2000" dirty="0"/>
              <a:t> = </a:t>
            </a:r>
            <a:r>
              <a:rPr lang="en-US" sz="2000" dirty="0" err="1"/>
              <a:t>np.argmax</a:t>
            </a:r>
            <a:r>
              <a:rPr lang="en-US" sz="2000" dirty="0"/>
              <a:t>(</a:t>
            </a:r>
            <a:r>
              <a:rPr lang="en-US" sz="2000" dirty="0" err="1"/>
              <a:t>next_token</a:t>
            </a:r>
            <a:r>
              <a:rPr lang="en-US" sz="2000" dirty="0"/>
              <a:t>[0, </a:t>
            </a:r>
            <a:r>
              <a:rPr lang="en-US" sz="2000" dirty="0" err="1"/>
              <a:t>i</a:t>
            </a:r>
            <a:r>
              <a:rPr lang="en-US" sz="2000" dirty="0"/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97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1055" y="5334000"/>
            <a:ext cx="4648200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Here we apply our model.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Note: we pass the two inputs as a list.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The result, </a:t>
            </a:r>
            <a:r>
              <a:rPr lang="en-US" sz="2000" dirty="0" err="1">
                <a:solidFill>
                  <a:srgbClr val="FF0000"/>
                </a:solidFill>
              </a:rPr>
              <a:t>next_token</a:t>
            </a:r>
            <a:r>
              <a:rPr lang="en-US" sz="2000" dirty="0">
                <a:solidFill>
                  <a:srgbClr val="FF0000"/>
                </a:solidFill>
              </a:rPr>
              <a:t>, is a vector, the output of all units in the output layer.</a:t>
            </a:r>
          </a:p>
        </p:txBody>
      </p:sp>
    </p:spTree>
    <p:extLst>
      <p:ext uri="{BB962C8B-B14F-4D97-AF65-F5344CB8AC3E}">
        <p14:creationId xmlns:p14="http://schemas.microsoft.com/office/powerpoint/2010/main" val="163682395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sampled_token_index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np.argmax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next_token</a:t>
            </a:r>
            <a:r>
              <a:rPr lang="en-US" sz="2000" dirty="0">
                <a:solidFill>
                  <a:srgbClr val="FF0000"/>
                </a:solidFill>
              </a:rPr>
              <a:t>[0,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98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1055" y="5334000"/>
            <a:ext cx="4648200" cy="132343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Here we find the position of the output unit with the highest output value.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That position corresponds to the next word in the translation.</a:t>
            </a:r>
          </a:p>
        </p:txBody>
      </p:sp>
    </p:spTree>
    <p:extLst>
      <p:ext uri="{BB962C8B-B14F-4D97-AF65-F5344CB8AC3E}">
        <p14:creationId xmlns:p14="http://schemas.microsoft.com/office/powerpoint/2010/main" val="380687556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Code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def</a:t>
            </a:r>
            <a:r>
              <a:rPr lang="en-US" sz="2000" dirty="0"/>
              <a:t> </a:t>
            </a:r>
            <a:r>
              <a:rPr lang="en-US" sz="2000" dirty="0" err="1"/>
              <a:t>decode_sequence</a:t>
            </a:r>
            <a:r>
              <a:rPr lang="en-US" sz="2000" dirty="0"/>
              <a:t>(</a:t>
            </a:r>
            <a:r>
              <a:rPr lang="en-US" sz="2000" dirty="0" err="1"/>
              <a:t>input_sentence</a:t>
            </a:r>
            <a:r>
              <a:rPr lang="en-US" sz="2000" dirty="0"/>
              <a:t>, </a:t>
            </a:r>
            <a:r>
              <a:rPr lang="en-US" sz="2000" dirty="0" err="1"/>
              <a:t>max_decoded_length</a:t>
            </a:r>
            <a:r>
              <a:rPr lang="en-US" sz="2000" dirty="0"/>
              <a:t>=20):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input_tokens</a:t>
            </a:r>
            <a:r>
              <a:rPr lang="en-US" sz="2000" dirty="0"/>
              <a:t> = </a:t>
            </a:r>
            <a:r>
              <a:rPr lang="en-US" sz="2000" dirty="0" err="1"/>
              <a:t>source_vectorization</a:t>
            </a:r>
            <a:r>
              <a:rPr lang="en-US" sz="2000" dirty="0"/>
              <a:t>([</a:t>
            </a:r>
            <a:r>
              <a:rPr lang="en-US" sz="2000" dirty="0" err="1"/>
              <a:t>input_sentence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 </a:t>
            </a:r>
            <a:r>
              <a:rPr lang="en-US" sz="2000" dirty="0" err="1"/>
              <a:t>decoded_sentence</a:t>
            </a:r>
            <a:r>
              <a:rPr lang="en-US" sz="2000" dirty="0"/>
              <a:t> = "[start]"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   </a:t>
            </a: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in range(</a:t>
            </a:r>
            <a:r>
              <a:rPr lang="en-US" sz="2000" dirty="0" err="1"/>
              <a:t>max_decoded_length</a:t>
            </a:r>
            <a:r>
              <a:rPr lang="en-US" sz="2000" dirty="0"/>
              <a:t>):</a:t>
            </a:r>
          </a:p>
          <a:p>
            <a:pPr marL="0" indent="0">
              <a:buNone/>
            </a:pPr>
            <a:r>
              <a:rPr lang="en-US" sz="2000" dirty="0"/>
              <a:t>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  </a:t>
            </a:r>
            <a:r>
              <a:rPr lang="en-US" sz="2000" dirty="0" err="1"/>
              <a:t>target_tokens</a:t>
            </a:r>
            <a:r>
              <a:rPr lang="en-US" sz="2000" dirty="0"/>
              <a:t> = </a:t>
            </a:r>
            <a:r>
              <a:rPr lang="en-US" sz="2000" dirty="0" err="1"/>
              <a:t>target_vectorization</a:t>
            </a:r>
            <a:r>
              <a:rPr lang="en-US" sz="2000" dirty="0"/>
              <a:t>([</a:t>
            </a:r>
            <a:r>
              <a:rPr lang="en-US" sz="2000" dirty="0" err="1"/>
              <a:t>decoded_sentence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</a:t>
            </a:r>
            <a:r>
              <a:rPr lang="en-US" sz="2000" dirty="0" err="1"/>
              <a:t>next_token</a:t>
            </a:r>
            <a:r>
              <a:rPr lang="en-US" sz="2000" dirty="0"/>
              <a:t> = seq2seq_rnn.predict([</a:t>
            </a:r>
            <a:r>
              <a:rPr lang="en-US" sz="2000" dirty="0" err="1"/>
              <a:t>input_tokens</a:t>
            </a:r>
            <a:r>
              <a:rPr lang="en-US" sz="2000" dirty="0"/>
              <a:t>, </a:t>
            </a:r>
            <a:r>
              <a:rPr lang="en-US" sz="2000" dirty="0" err="1"/>
              <a:t>target_tokens</a:t>
            </a:r>
            <a:r>
              <a:rPr lang="en-US" sz="2000" dirty="0"/>
              <a:t>])</a:t>
            </a:r>
          </a:p>
          <a:p>
            <a:pPr marL="0" indent="0">
              <a:buNone/>
            </a:pPr>
            <a:r>
              <a:rPr lang="en-US" sz="2000" dirty="0"/>
              <a:t>       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sampled_token_index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np.argmax</a:t>
            </a:r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next_token</a:t>
            </a:r>
            <a:r>
              <a:rPr lang="en-US" sz="2000" dirty="0">
                <a:solidFill>
                  <a:srgbClr val="FF0000"/>
                </a:solidFill>
              </a:rPr>
              <a:t>[0, </a:t>
            </a:r>
            <a:r>
              <a:rPr lang="en-US" sz="2000" dirty="0" err="1">
                <a:solidFill>
                  <a:srgbClr val="FF0000"/>
                </a:solidFill>
              </a:rPr>
              <a:t>i</a:t>
            </a:r>
            <a:r>
              <a:rPr lang="en-US" sz="2000" dirty="0">
                <a:solidFill>
                  <a:srgbClr val="FF0000"/>
                </a:solidFill>
              </a:rPr>
              <a:t>, :])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spa_vocab</a:t>
            </a:r>
            <a:r>
              <a:rPr lang="en-US" sz="2000" dirty="0"/>
              <a:t> = </a:t>
            </a:r>
            <a:r>
              <a:rPr lang="en-US" sz="2000" dirty="0" err="1"/>
              <a:t>target_vectorization.get_vocabulary</a:t>
            </a:r>
            <a:r>
              <a:rPr lang="en-US" sz="2000" dirty="0"/>
              <a:t>()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sampled_token</a:t>
            </a:r>
            <a:r>
              <a:rPr lang="en-US" sz="2000" dirty="0"/>
              <a:t> = </a:t>
            </a:r>
            <a:r>
              <a:rPr lang="en-US" sz="2000" dirty="0" err="1"/>
              <a:t>spa_vocab</a:t>
            </a:r>
            <a:r>
              <a:rPr lang="en-US" sz="2000" dirty="0"/>
              <a:t>[</a:t>
            </a:r>
            <a:r>
              <a:rPr lang="en-US" sz="2000" dirty="0" err="1"/>
              <a:t>sampled_token_index</a:t>
            </a:r>
            <a:r>
              <a:rPr lang="en-US" sz="2000" dirty="0"/>
              <a:t>]</a:t>
            </a:r>
          </a:p>
          <a:p>
            <a:pPr marL="0" indent="0">
              <a:buNone/>
            </a:pPr>
            <a:r>
              <a:rPr lang="en-US" sz="2000" dirty="0"/>
              <a:t>        </a:t>
            </a:r>
            <a:r>
              <a:rPr lang="en-US" sz="2000" dirty="0" err="1"/>
              <a:t>decoded_sentence</a:t>
            </a:r>
            <a:r>
              <a:rPr lang="en-US" sz="2000" dirty="0"/>
              <a:t> += " " + </a:t>
            </a:r>
            <a:r>
              <a:rPr lang="en-US" sz="2000" dirty="0" err="1"/>
              <a:t>sampled_token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if </a:t>
            </a:r>
            <a:r>
              <a:rPr lang="en-US" sz="2000" dirty="0" err="1"/>
              <a:t>sampled_token</a:t>
            </a:r>
            <a:r>
              <a:rPr lang="en-US" sz="2000" dirty="0"/>
              <a:t> == "[end]":</a:t>
            </a:r>
          </a:p>
          <a:p>
            <a:pPr marL="0" indent="0">
              <a:buNone/>
            </a:pPr>
            <a:r>
              <a:rPr lang="en-US" sz="2000" dirty="0"/>
              <a:t>            break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decoded_sentence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838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99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1055" y="5334000"/>
            <a:ext cx="4648200" cy="40011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Why is </a:t>
            </a:r>
            <a:r>
              <a:rPr lang="en-US" sz="2000" dirty="0" err="1">
                <a:solidFill>
                  <a:srgbClr val="FF0000"/>
                </a:solidFill>
              </a:rPr>
              <a:t>next_token</a:t>
            </a:r>
            <a:r>
              <a:rPr lang="en-US" sz="2000" dirty="0">
                <a:solidFill>
                  <a:srgbClr val="FF0000"/>
                </a:solidFill>
              </a:rPr>
              <a:t> a 3D array?</a:t>
            </a:r>
          </a:p>
        </p:txBody>
      </p:sp>
    </p:spTree>
    <p:extLst>
      <p:ext uri="{BB962C8B-B14F-4D97-AF65-F5344CB8AC3E}">
        <p14:creationId xmlns:p14="http://schemas.microsoft.com/office/powerpoint/2010/main" val="244345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B5889944BB334799533CD849BA11EA" ma:contentTypeVersion="13" ma:contentTypeDescription="Create a new document." ma:contentTypeScope="" ma:versionID="f98ea0103e7521bf603d3d4b74d9017f">
  <xsd:schema xmlns:xsd="http://www.w3.org/2001/XMLSchema" xmlns:xs="http://www.w3.org/2001/XMLSchema" xmlns:p="http://schemas.microsoft.com/office/2006/metadata/properties" xmlns:ns3="10f37ff0-b97a-40d0-a943-a94b1e0ce6f2" xmlns:ns4="169f0bbc-c66a-4669-ba93-1a37129081a6" targetNamespace="http://schemas.microsoft.com/office/2006/metadata/properties" ma:root="true" ma:fieldsID="19670c01b5dc22d4ce3a7867501a5d1e" ns3:_="" ns4:_="">
    <xsd:import namespace="10f37ff0-b97a-40d0-a943-a94b1e0ce6f2"/>
    <xsd:import namespace="169f0bbc-c66a-4669-ba93-1a37129081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37ff0-b97a-40d0-a943-a94b1e0ce6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f0bbc-c66a-4669-ba93-1a37129081a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E5B7A5-AE0D-440D-8A7D-7039F6E1934A}">
  <ds:schemaRefs>
    <ds:schemaRef ds:uri="http://schemas.microsoft.com/office/2006/metadata/properties"/>
    <ds:schemaRef ds:uri="http://purl.org/dc/elements/1.1/"/>
    <ds:schemaRef ds:uri="http://purl.org/dc/dcmitype/"/>
    <ds:schemaRef ds:uri="169f0bbc-c66a-4669-ba93-1a37129081a6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10f37ff0-b97a-40d0-a943-a94b1e0ce6f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E5C4AE7-F87F-4424-B8DD-FCD225F4FB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f37ff0-b97a-40d0-a943-a94b1e0ce6f2"/>
    <ds:schemaRef ds:uri="169f0bbc-c66a-4669-ba93-1a3712908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8C29AB4-BBD1-47A6-B797-A5E4C9BB9F8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11660</TotalTime>
  <Words>11153</Words>
  <Application>Microsoft Office PowerPoint</Application>
  <PresentationFormat>On-screen Show (4:3)</PresentationFormat>
  <Paragraphs>1948</Paragraphs>
  <Slides>113</Slides>
  <Notes>111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113</vt:i4>
      </vt:variant>
    </vt:vector>
  </HeadingPairs>
  <TitlesOfParts>
    <vt:vector size="116" baseType="lpstr">
      <vt:lpstr>Arial</vt:lpstr>
      <vt:lpstr>Calibri</vt:lpstr>
      <vt:lpstr>Office Theme</vt:lpstr>
      <vt:lpstr>PowerPoint Presentation</vt:lpstr>
      <vt:lpstr>Sequence-To-Sequence Models</vt:lpstr>
      <vt:lpstr>Sequence-To-Sequence Models</vt:lpstr>
      <vt:lpstr>A Simple Approach</vt:lpstr>
      <vt:lpstr>A Simple Approach</vt:lpstr>
      <vt:lpstr>A Simple Approach</vt:lpstr>
      <vt:lpstr>A Simple Approach</vt:lpstr>
      <vt:lpstr>A Simple Approach</vt:lpstr>
      <vt:lpstr>A Simple Approach: Problems</vt:lpstr>
      <vt:lpstr>A Simple Approach: Problems</vt:lpstr>
      <vt:lpstr>A Simple Approach: Problems</vt:lpstr>
      <vt:lpstr>A Simple Approach: Problems</vt:lpstr>
      <vt:lpstr>Encoder-Decoder Architecture</vt:lpstr>
      <vt:lpstr>Encoder-Decoder Architecture</vt:lpstr>
      <vt:lpstr>Encoder-Decoder Inference Process</vt:lpstr>
      <vt:lpstr>Encoder-Decoder Inference Process</vt:lpstr>
      <vt:lpstr>Inference Process: Encoding Part</vt:lpstr>
      <vt:lpstr>Inference Process: Encoding Part</vt:lpstr>
      <vt:lpstr>Inference Process: Encoding Part</vt:lpstr>
      <vt:lpstr>Inference Process: Encoding Part</vt:lpstr>
      <vt:lpstr>Inference Process: Decoding Part</vt:lpstr>
      <vt:lpstr>Inference Process: Decoding Part</vt:lpstr>
      <vt:lpstr>Inference Process: Decoding Part</vt:lpstr>
      <vt:lpstr>Inference Process: Decoding Part</vt:lpstr>
      <vt:lpstr>Inference Process: Decoding Part</vt:lpstr>
      <vt:lpstr>Inference Process: Decoding Part</vt:lpstr>
      <vt:lpstr>Inference Process: Decoding Part</vt:lpstr>
      <vt:lpstr>Inference Process: Decoding Part</vt:lpstr>
      <vt:lpstr>Inference Process: Decoding Part</vt:lpstr>
      <vt:lpstr>Inference Process: Decoding Part</vt:lpstr>
      <vt:lpstr>Inference Process: Decoding Part</vt:lpstr>
      <vt:lpstr>Encoder-Decoder Architecture</vt:lpstr>
      <vt:lpstr>Training: Inputs and Targets</vt:lpstr>
      <vt:lpstr>Training: Inputs and Targets</vt:lpstr>
      <vt:lpstr>Training: Inputs and Targets</vt:lpstr>
      <vt:lpstr>Training: Inputs and Targets</vt:lpstr>
      <vt:lpstr>Training: Inputs and Targets</vt:lpstr>
      <vt:lpstr>Training: Inputs and Targets</vt:lpstr>
      <vt:lpstr>Training: Inputs and Targets</vt:lpstr>
      <vt:lpstr>Implementing in Keras</vt:lpstr>
      <vt:lpstr>Implementing in Keras</vt:lpstr>
      <vt:lpstr>The Original Data</vt:lpstr>
      <vt:lpstr>Reading the File</vt:lpstr>
      <vt:lpstr>Training, Validation, Test Data</vt:lpstr>
      <vt:lpstr>Text Standardization</vt:lpstr>
      <vt:lpstr>Custom Text Standardization</vt:lpstr>
      <vt:lpstr>Custom Text Standardization</vt:lpstr>
      <vt:lpstr>Computing the Vocabularies</vt:lpstr>
      <vt:lpstr>Input and Target Sequences</vt:lpstr>
      <vt:lpstr>Inputs to the RNN</vt:lpstr>
      <vt:lpstr>Target Output for the RNN</vt:lpstr>
      <vt:lpstr>Target Output for the RNN</vt:lpstr>
      <vt:lpstr>Input and Target Sequences: Code</vt:lpstr>
      <vt:lpstr>Input and Target Sequences: Code</vt:lpstr>
      <vt:lpstr>Input and Target Sequences: Code</vt:lpstr>
      <vt:lpstr>Input and Target Sequences: Code</vt:lpstr>
      <vt:lpstr>Creating a Tensorflow Dataset</vt:lpstr>
      <vt:lpstr>Training and Validation Sets</vt:lpstr>
      <vt:lpstr>Specifying the Model</vt:lpstr>
      <vt:lpstr>The Model in Keras Code</vt:lpstr>
      <vt:lpstr>The Model in Keras Code</vt:lpstr>
      <vt:lpstr>The Model in Keras Code</vt:lpstr>
      <vt:lpstr>The Model in Keras Code</vt:lpstr>
      <vt:lpstr>The Model in Keras Code</vt:lpstr>
      <vt:lpstr>Specifying Inputs</vt:lpstr>
      <vt:lpstr>Specifying Inputs</vt:lpstr>
      <vt:lpstr>Adding Encoder Word Embedding</vt:lpstr>
      <vt:lpstr>Adding Encoder Word Embedding</vt:lpstr>
      <vt:lpstr>Adding Encoder Recurrent Layer</vt:lpstr>
      <vt:lpstr>Adding Decoder Input</vt:lpstr>
      <vt:lpstr>Adding Decoder Input</vt:lpstr>
      <vt:lpstr>Adding Decoder Word Embedding</vt:lpstr>
      <vt:lpstr>Adding Decoder Recurrent Layer</vt:lpstr>
      <vt:lpstr>Adding Decoder Recurrent Layer</vt:lpstr>
      <vt:lpstr>Adding Decoder Recurrent Layer</vt:lpstr>
      <vt:lpstr>Adding Decoder Recurrent Layer</vt:lpstr>
      <vt:lpstr>Adding Decoder Recurrent Layer</vt:lpstr>
      <vt:lpstr>Adding Decoder Recurrent Layer</vt:lpstr>
      <vt:lpstr>Connecting Encoder and Decoder</vt:lpstr>
      <vt:lpstr>Connecting Encoder and Decoder</vt:lpstr>
      <vt:lpstr>Adding the Output Layer</vt:lpstr>
      <vt:lpstr>Adding Decoder Recurrent Layer</vt:lpstr>
      <vt:lpstr>A Model as a Computational Graph</vt:lpstr>
      <vt:lpstr>Adding Decoder Recurrent Layer</vt:lpstr>
      <vt:lpstr>Adding Decoder Recurrent Layer</vt:lpstr>
      <vt:lpstr>Training the Network</vt:lpstr>
      <vt:lpstr>Inference with the Model </vt:lpstr>
      <vt:lpstr>Inference with the Model </vt:lpstr>
      <vt:lpstr>Inference with the Model </vt:lpstr>
      <vt:lpstr>Inference with the Model </vt:lpstr>
      <vt:lpstr>Inference with the Model </vt:lpstr>
      <vt:lpstr>Inference Code in Keras</vt:lpstr>
      <vt:lpstr>Inference Code in Keras</vt:lpstr>
      <vt:lpstr>Inference Code in Keras</vt:lpstr>
      <vt:lpstr>Inference Code in Keras</vt:lpstr>
      <vt:lpstr>Inference Code in Keras</vt:lpstr>
      <vt:lpstr>Inference Code in Keras</vt:lpstr>
      <vt:lpstr>Inference Code in Keras</vt:lpstr>
      <vt:lpstr>Inference Code in Keras</vt:lpstr>
      <vt:lpstr>Inference Code in Keras</vt:lpstr>
      <vt:lpstr>Inference Code in Keras</vt:lpstr>
      <vt:lpstr>Inference Code in Keras</vt:lpstr>
      <vt:lpstr>Inference Code in Keras</vt:lpstr>
      <vt:lpstr>Inference Code in Keras</vt:lpstr>
      <vt:lpstr>Inference Code in Keras</vt:lpstr>
      <vt:lpstr>Inference Code in Keras</vt:lpstr>
      <vt:lpstr>Inference Code in Keras</vt:lpstr>
      <vt:lpstr>Inference Code in Keras</vt:lpstr>
      <vt:lpstr>Translation Examples</vt:lpstr>
      <vt:lpstr>Translation Examples</vt:lpstr>
      <vt:lpstr>Translation Examples</vt:lpstr>
      <vt:lpstr>Summary (1)</vt:lpstr>
      <vt:lpstr>Summary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athitsos</dc:creator>
  <cp:lastModifiedBy>Vassilis Athitsos</cp:lastModifiedBy>
  <cp:revision>1052</cp:revision>
  <dcterms:created xsi:type="dcterms:W3CDTF">2006-08-16T00:00:00Z</dcterms:created>
  <dcterms:modified xsi:type="dcterms:W3CDTF">2025-01-11T01:35:18Z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0x01010080B5889944BB334799533CD849BA11EA</vt:lpwstr>
  </property>
</Properties>
</file>