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9"/>
  </p:notesMasterIdLst>
  <p:handoutMasterIdLst>
    <p:handoutMasterId r:id="rId30"/>
  </p:handoutMasterIdLst>
  <p:sldIdLst>
    <p:sldId id="256" r:id="rId5"/>
    <p:sldId id="280" r:id="rId6"/>
    <p:sldId id="282" r:id="rId7"/>
    <p:sldId id="284" r:id="rId8"/>
    <p:sldId id="299" r:id="rId9"/>
    <p:sldId id="301" r:id="rId10"/>
    <p:sldId id="302" r:id="rId11"/>
    <p:sldId id="303" r:id="rId12"/>
    <p:sldId id="304" r:id="rId13"/>
    <p:sldId id="306" r:id="rId14"/>
    <p:sldId id="305" r:id="rId15"/>
    <p:sldId id="307" r:id="rId16"/>
    <p:sldId id="308" r:id="rId17"/>
    <p:sldId id="309" r:id="rId18"/>
    <p:sldId id="311" r:id="rId19"/>
    <p:sldId id="310" r:id="rId20"/>
    <p:sldId id="312" r:id="rId21"/>
    <p:sldId id="313" r:id="rId22"/>
    <p:sldId id="314" r:id="rId23"/>
    <p:sldId id="315" r:id="rId24"/>
    <p:sldId id="316" r:id="rId25"/>
    <p:sldId id="317" r:id="rId26"/>
    <p:sldId id="318" r:id="rId27"/>
    <p:sldId id="319" r:id="rId2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EBB"/>
    <a:srgbClr val="4A7EBA"/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5A86F8-5825-426F-8374-73EB3B8E62EE}" v="4" dt="2025-01-11T01:36:26.0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61" autoAdjust="0"/>
    <p:restoredTop sz="92227" autoAdjust="0"/>
  </p:normalViewPr>
  <p:slideViewPr>
    <p:cSldViewPr>
      <p:cViewPr varScale="1">
        <p:scale>
          <a:sx n="93" d="100"/>
          <a:sy n="93" d="100"/>
        </p:scale>
        <p:origin x="3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7332"/>
    </p:cViewPr>
  </p:sorterViewPr>
  <p:notesViewPr>
    <p:cSldViewPr>
      <p:cViewPr varScale="1">
        <p:scale>
          <a:sx n="87" d="100"/>
          <a:sy n="87" d="100"/>
        </p:scale>
        <p:origin x="-1254" y="-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ssilis Athitsos" userId="cac912e4-cfd7-44a5-98fd-59802aaf955c" providerId="ADAL" clId="{9781D724-B38A-4680-912F-659B85A4253B}"/>
  </pc:docChgLst>
  <pc:docChgLst>
    <pc:chgData name="Vassilis Athitsos" userId="cac912e4-cfd7-44a5-98fd-59802aaf955c" providerId="ADAL" clId="{135A86F8-5825-426F-8374-73EB3B8E62EE}"/>
    <pc:docChg chg="modSld">
      <pc:chgData name="Vassilis Athitsos" userId="cac912e4-cfd7-44a5-98fd-59802aaf955c" providerId="ADAL" clId="{135A86F8-5825-426F-8374-73EB3B8E62EE}" dt="2025-01-11T01:36:26.075" v="3" actId="20577"/>
      <pc:docMkLst>
        <pc:docMk/>
      </pc:docMkLst>
      <pc:sldChg chg="modSp">
        <pc:chgData name="Vassilis Athitsos" userId="cac912e4-cfd7-44a5-98fd-59802aaf955c" providerId="ADAL" clId="{135A86F8-5825-426F-8374-73EB3B8E62EE}" dt="2025-01-11T01:36:26.075" v="3" actId="20577"/>
        <pc:sldMkLst>
          <pc:docMk/>
          <pc:sldMk cId="3255105699" sldId="256"/>
        </pc:sldMkLst>
        <pc:spChg chg="mod">
          <ac:chgData name="Vassilis Athitsos" userId="cac912e4-cfd7-44a5-98fd-59802aaf955c" providerId="ADAL" clId="{135A86F8-5825-426F-8374-73EB3B8E62EE}" dt="2025-01-11T01:36:26.075" v="3" actId="20577"/>
          <ac:spMkLst>
            <pc:docMk/>
            <pc:sldMk cId="3255105699" sldId="256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C8421C-8D12-40DA-9A7B-265D7490C88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CA3C7-F538-4CDD-A942-504D0B9CC4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223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BBB22C-122D-4EE2-9812-B1AA4CFA3383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95B3F-8216-487B-AC35-BDA8990236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810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2106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39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51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0447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6522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698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2753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7587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8674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732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714B-E11A-4793-9D4B-C7DA0B002A2E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D6908-18CF-4D46-A568-031B411BADDC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A0BF-8AB8-438E-8F5F-3BC988050D5C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1D551-D1C9-475F-8F97-B5E238F846DE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A71D-2E90-4908-919F-619FDB1089CE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4358A-EF12-449E-95F9-53ECB702F323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BF9DE-364F-4108-BF86-9295B2495FBB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091E9-5B6C-4491-8FE2-FE8BB8D7CBC7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432F4-B520-430E-BC9F-5620D1D82898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1798-164E-4412-9238-A87AFC6688E7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B5C6D-AA2A-4233-A83B-6410688265D8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F1508-6116-47D0-9391-D505EF128AA1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1981200"/>
            <a:ext cx="6858000" cy="17526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Sequence-to-Sequence Translation Using Transformers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956310" y="4191000"/>
            <a:ext cx="514884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</a:rPr>
              <a:t>CSE 4311 </a:t>
            </a:r>
            <a:r>
              <a:rPr lang="en-US" sz="2000" dirty="0">
                <a:latin typeface="+mn-lt"/>
              </a:rPr>
              <a:t>– Neural Networks and Deep Learning</a:t>
            </a:r>
          </a:p>
          <a:p>
            <a:pPr algn="ctr" eaLnBrk="1" hangingPunct="1"/>
            <a:r>
              <a:rPr lang="en-US" sz="2000" dirty="0">
                <a:latin typeface="+mn-lt"/>
              </a:rPr>
              <a:t>Vassilis Athitsos</a:t>
            </a:r>
          </a:p>
          <a:p>
            <a:pPr algn="ctr" eaLnBrk="1" hangingPunct="1"/>
            <a:r>
              <a:rPr lang="en-US" sz="2000" dirty="0">
                <a:latin typeface="+mn-lt"/>
              </a:rPr>
              <a:t>Computer Science and Engineering Department</a:t>
            </a:r>
          </a:p>
          <a:p>
            <a:pPr algn="ctr" eaLnBrk="1" hangingPunct="1"/>
            <a:r>
              <a:rPr lang="en-US" sz="2000" dirty="0">
                <a:latin typeface="+mn-lt"/>
              </a:rPr>
              <a:t>University of Texas at Arlington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05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62010"/>
            <a:ext cx="3352800" cy="990600"/>
          </a:xfrm>
        </p:spPr>
        <p:txBody>
          <a:bodyPr/>
          <a:lstStyle/>
          <a:p>
            <a:r>
              <a:rPr lang="en-US" dirty="0"/>
              <a:t>Transformer Decoder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3277533" cy="4495800"/>
          </a:xfrm>
        </p:spPr>
        <p:txBody>
          <a:bodyPr/>
          <a:lstStyle/>
          <a:p>
            <a:r>
              <a:rPr lang="en-US" sz="2000" dirty="0"/>
              <a:t>The previous slide shows the complete details of the Encoder-Decoder module.</a:t>
            </a:r>
          </a:p>
          <a:p>
            <a:r>
              <a:rPr lang="en-US" sz="2000" dirty="0"/>
              <a:t>In the next few slides we will go over each of these details.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3600931" y="152400"/>
            <a:ext cx="5336838" cy="6553200"/>
            <a:chOff x="3600931" y="152400"/>
            <a:chExt cx="5336838" cy="6553200"/>
          </a:xfrm>
        </p:grpSpPr>
        <p:sp>
          <p:nvSpPr>
            <p:cNvPr id="36" name="Rectangle 35"/>
            <p:cNvSpPr/>
            <p:nvPr/>
          </p:nvSpPr>
          <p:spPr>
            <a:xfrm>
              <a:off x="3600931" y="225060"/>
              <a:ext cx="5336838" cy="602885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/>
              <a:r>
                <a:rPr lang="en-US" sz="2400" b="1" dirty="0">
                  <a:solidFill>
                    <a:prstClr val="black"/>
                  </a:solidFill>
                </a:rPr>
                <a:t>   </a:t>
              </a:r>
              <a:r>
                <a:rPr lang="en-US" sz="2400" b="1" u="sng" dirty="0">
                  <a:solidFill>
                    <a:prstClr val="black"/>
                  </a:solidFill>
                </a:rPr>
                <a:t>Transformer </a:t>
              </a:r>
              <a:br>
                <a:rPr lang="en-US" sz="2400" b="1" u="sng" dirty="0">
                  <a:solidFill>
                    <a:prstClr val="black"/>
                  </a:solidFill>
                </a:rPr>
              </a:br>
              <a:r>
                <a:rPr lang="en-US" sz="2400" b="1" dirty="0">
                  <a:solidFill>
                    <a:prstClr val="black"/>
                  </a:solidFill>
                </a:rPr>
                <a:t>       </a:t>
              </a:r>
              <a:r>
                <a:rPr lang="en-US" sz="2400" b="1" u="sng" dirty="0">
                  <a:solidFill>
                    <a:prstClr val="black"/>
                  </a:solidFill>
                </a:rPr>
                <a:t>Decoder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509442" y="5494451"/>
              <a:ext cx="1720158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Multi-Head Attention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961331" y="6305490"/>
              <a:ext cx="373486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Q, K, V: partial Spanish translation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7610074" y="6199362"/>
              <a:ext cx="9926" cy="506238"/>
            </a:xfrm>
            <a:prstGeom prst="straightConnector1">
              <a:avLst/>
            </a:prstGeom>
            <a:ln w="38100">
              <a:solidFill>
                <a:srgbClr val="4A7EBB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6509442" y="4724400"/>
              <a:ext cx="1720158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Add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509442" y="3657600"/>
              <a:ext cx="1720158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Layer </a:t>
              </a:r>
              <a:br>
                <a:rPr lang="en-US" sz="2000" dirty="0"/>
              </a:br>
              <a:r>
                <a:rPr lang="en-US" sz="2000" dirty="0"/>
                <a:t>Normalization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030646" y="2507562"/>
              <a:ext cx="26670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 (</a:t>
              </a:r>
              <a:r>
                <a:rPr lang="en-US" sz="2000" dirty="0" err="1"/>
                <a:t>relu</a:t>
              </a:r>
              <a:r>
                <a:rPr lang="en-US" sz="2000" dirty="0"/>
                <a:t> activation)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106846" y="1821762"/>
              <a:ext cx="25146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 (no activation)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106846" y="1135962"/>
              <a:ext cx="25146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Add</a:t>
              </a:r>
            </a:p>
          </p:txBody>
        </p:sp>
        <p:cxnSp>
          <p:nvCxnSpPr>
            <p:cNvPr id="45" name="Straight Arrow Connector 44"/>
            <p:cNvCxnSpPr>
              <a:stCxn id="37" idx="0"/>
              <a:endCxn id="40" idx="2"/>
            </p:cNvCxnSpPr>
            <p:nvPr/>
          </p:nvCxnSpPr>
          <p:spPr>
            <a:xfrm flipV="1">
              <a:off x="7369521" y="5124510"/>
              <a:ext cx="0" cy="36994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40" idx="0"/>
              <a:endCxn id="41" idx="2"/>
            </p:cNvCxnSpPr>
            <p:nvPr/>
          </p:nvCxnSpPr>
          <p:spPr>
            <a:xfrm flipV="1">
              <a:off x="7369521" y="4365486"/>
              <a:ext cx="0" cy="35891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42" idx="0"/>
              <a:endCxn id="43" idx="2"/>
            </p:cNvCxnSpPr>
            <p:nvPr/>
          </p:nvCxnSpPr>
          <p:spPr>
            <a:xfrm flipV="1">
              <a:off x="7364146" y="2221872"/>
              <a:ext cx="0" cy="28569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43" idx="0"/>
              <a:endCxn id="44" idx="2"/>
            </p:cNvCxnSpPr>
            <p:nvPr/>
          </p:nvCxnSpPr>
          <p:spPr>
            <a:xfrm flipV="1">
              <a:off x="7364146" y="1536072"/>
              <a:ext cx="0" cy="28569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Freeform 48"/>
            <p:cNvSpPr/>
            <p:nvPr/>
          </p:nvSpPr>
          <p:spPr>
            <a:xfrm>
              <a:off x="7610074" y="4972879"/>
              <a:ext cx="1132378" cy="1504121"/>
            </a:xfrm>
            <a:custGeom>
              <a:avLst/>
              <a:gdLst>
                <a:gd name="connsiteX0" fmla="*/ 0 w 1720158"/>
                <a:gd name="connsiteY0" fmla="*/ 1484768 h 1484768"/>
                <a:gd name="connsiteX1" fmla="*/ 0 w 1720158"/>
                <a:gd name="connsiteY1" fmla="*/ 1484768 h 1484768"/>
                <a:gd name="connsiteX2" fmla="*/ 1720158 w 1720158"/>
                <a:gd name="connsiteY2" fmla="*/ 1484768 h 1484768"/>
                <a:gd name="connsiteX3" fmla="*/ 1711105 w 1720158"/>
                <a:gd name="connsiteY3" fmla="*/ 443620 h 1484768"/>
                <a:gd name="connsiteX4" fmla="*/ 1702051 w 1720158"/>
                <a:gd name="connsiteY4" fmla="*/ 9053 h 1484768"/>
                <a:gd name="connsiteX5" fmla="*/ 1330859 w 1720158"/>
                <a:gd name="connsiteY5" fmla="*/ 0 h 1484768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881803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1119358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1074109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950334 w 1720158"/>
                <a:gd name="connsiteY5" fmla="*/ 725 h 1476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20158" h="1476606">
                  <a:moveTo>
                    <a:pt x="0" y="1476606"/>
                  </a:moveTo>
                  <a:lnTo>
                    <a:pt x="0" y="1476606"/>
                  </a:lnTo>
                  <a:lnTo>
                    <a:pt x="1720158" y="1476606"/>
                  </a:lnTo>
                  <a:cubicBezTo>
                    <a:pt x="1717140" y="1129557"/>
                    <a:pt x="1714123" y="782507"/>
                    <a:pt x="1711105" y="435458"/>
                  </a:cubicBezTo>
                  <a:lnTo>
                    <a:pt x="1702051" y="891"/>
                  </a:lnTo>
                  <a:cubicBezTo>
                    <a:pt x="1578320" y="-2127"/>
                    <a:pt x="1074065" y="3743"/>
                    <a:pt x="950334" y="725"/>
                  </a:cubicBez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184177" y="457200"/>
              <a:ext cx="235993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Layer Normalization</a:t>
              </a:r>
            </a:p>
          </p:txBody>
        </p:sp>
        <p:cxnSp>
          <p:nvCxnSpPr>
            <p:cNvPr id="51" name="Straight Arrow Connector 50"/>
            <p:cNvCxnSpPr>
              <a:stCxn id="44" idx="0"/>
              <a:endCxn id="50" idx="2"/>
            </p:cNvCxnSpPr>
            <p:nvPr/>
          </p:nvCxnSpPr>
          <p:spPr>
            <a:xfrm flipV="1">
              <a:off x="7364146" y="857310"/>
              <a:ext cx="0" cy="27865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 flipV="1">
              <a:off x="7391400" y="152400"/>
              <a:ext cx="0" cy="33446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4119611" y="4299394"/>
              <a:ext cx="1467510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/>
                <a:t>Multi-Head </a:t>
              </a:r>
              <a:r>
                <a:rPr lang="en-US" sz="2000" dirty="0"/>
                <a:t>Attention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933731" y="3414923"/>
              <a:ext cx="165339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Add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933731" y="2241994"/>
              <a:ext cx="1653390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Layer </a:t>
              </a:r>
            </a:p>
            <a:p>
              <a:pPr algn="ctr"/>
              <a:r>
                <a:rPr lang="en-US" sz="2000" dirty="0"/>
                <a:t>Normalization</a:t>
              </a:r>
            </a:p>
          </p:txBody>
        </p:sp>
        <p:cxnSp>
          <p:nvCxnSpPr>
            <p:cNvPr id="56" name="Straight Arrow Connector 55"/>
            <p:cNvCxnSpPr>
              <a:stCxn id="54" idx="0"/>
              <a:endCxn id="55" idx="2"/>
            </p:cNvCxnSpPr>
            <p:nvPr/>
          </p:nvCxnSpPr>
          <p:spPr>
            <a:xfrm flipV="1">
              <a:off x="4760426" y="2949880"/>
              <a:ext cx="0" cy="46504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56"/>
            <p:cNvSpPr/>
            <p:nvPr/>
          </p:nvSpPr>
          <p:spPr>
            <a:xfrm>
              <a:off x="5638800" y="4715121"/>
              <a:ext cx="64370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T(Q)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733800" y="5472323"/>
              <a:ext cx="238372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K,V (Encoder Output)</a:t>
              </a:r>
            </a:p>
          </p:txBody>
        </p:sp>
        <p:sp>
          <p:nvSpPr>
            <p:cNvPr id="59" name="Freeform 58"/>
            <p:cNvSpPr/>
            <p:nvPr/>
          </p:nvSpPr>
          <p:spPr>
            <a:xfrm>
              <a:off x="5595042" y="3992578"/>
              <a:ext cx="905346" cy="633743"/>
            </a:xfrm>
            <a:custGeom>
              <a:avLst/>
              <a:gdLst>
                <a:gd name="connsiteX0" fmla="*/ 905346 w 905346"/>
                <a:gd name="connsiteY0" fmla="*/ 0 h 633743"/>
                <a:gd name="connsiteX1" fmla="*/ 389299 w 905346"/>
                <a:gd name="connsiteY1" fmla="*/ 0 h 633743"/>
                <a:gd name="connsiteX2" fmla="*/ 389299 w 905346"/>
                <a:gd name="connsiteY2" fmla="*/ 633743 h 633743"/>
                <a:gd name="connsiteX3" fmla="*/ 0 w 905346"/>
                <a:gd name="connsiteY3" fmla="*/ 633743 h 633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346" h="633743">
                  <a:moveTo>
                    <a:pt x="905346" y="0"/>
                  </a:moveTo>
                  <a:lnTo>
                    <a:pt x="389299" y="0"/>
                  </a:lnTo>
                  <a:lnTo>
                    <a:pt x="389299" y="633743"/>
                  </a:lnTo>
                  <a:lnTo>
                    <a:pt x="0" y="633743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Arrow Connector 59"/>
            <p:cNvCxnSpPr>
              <a:endCxn id="42" idx="1"/>
            </p:cNvCxnSpPr>
            <p:nvPr/>
          </p:nvCxnSpPr>
          <p:spPr>
            <a:xfrm flipV="1">
              <a:off x="5595042" y="2707617"/>
              <a:ext cx="435604" cy="1238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Freeform 60"/>
            <p:cNvSpPr/>
            <p:nvPr/>
          </p:nvSpPr>
          <p:spPr>
            <a:xfrm>
              <a:off x="5604095" y="3576119"/>
              <a:ext cx="389299" cy="425513"/>
            </a:xfrm>
            <a:custGeom>
              <a:avLst/>
              <a:gdLst>
                <a:gd name="connsiteX0" fmla="*/ 389299 w 389299"/>
                <a:gd name="connsiteY0" fmla="*/ 425513 h 425513"/>
                <a:gd name="connsiteX1" fmla="*/ 389299 w 389299"/>
                <a:gd name="connsiteY1" fmla="*/ 0 h 425513"/>
                <a:gd name="connsiteX2" fmla="*/ 0 w 389299"/>
                <a:gd name="connsiteY2" fmla="*/ 9053 h 425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9299" h="425513">
                  <a:moveTo>
                    <a:pt x="389299" y="425513"/>
                  </a:moveTo>
                  <a:lnTo>
                    <a:pt x="389299" y="0"/>
                  </a:lnTo>
                  <a:lnTo>
                    <a:pt x="0" y="9053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5767057" y="1339913"/>
              <a:ext cx="344032" cy="1358020"/>
            </a:xfrm>
            <a:custGeom>
              <a:avLst/>
              <a:gdLst>
                <a:gd name="connsiteX0" fmla="*/ 0 w 344032"/>
                <a:gd name="connsiteY0" fmla="*/ 1358020 h 1358020"/>
                <a:gd name="connsiteX1" fmla="*/ 0 w 344032"/>
                <a:gd name="connsiteY1" fmla="*/ 0 h 1358020"/>
                <a:gd name="connsiteX2" fmla="*/ 344032 w 344032"/>
                <a:gd name="connsiteY2" fmla="*/ 0 h 1358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4032" h="1358020">
                  <a:moveTo>
                    <a:pt x="0" y="1358020"/>
                  </a:moveTo>
                  <a:lnTo>
                    <a:pt x="0" y="0"/>
                  </a:lnTo>
                  <a:lnTo>
                    <a:pt x="344032" y="0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Straight Arrow Connector 62"/>
            <p:cNvCxnSpPr/>
            <p:nvPr/>
          </p:nvCxnSpPr>
          <p:spPr>
            <a:xfrm flipV="1">
              <a:off x="4760426" y="3834351"/>
              <a:ext cx="0" cy="46504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4" name="Straight Arrow Connector 63"/>
          <p:cNvCxnSpPr/>
          <p:nvPr/>
        </p:nvCxnSpPr>
        <p:spPr>
          <a:xfrm flipV="1">
            <a:off x="4748167" y="5007280"/>
            <a:ext cx="0" cy="465043"/>
          </a:xfrm>
          <a:prstGeom prst="straightConnector1">
            <a:avLst/>
          </a:prstGeom>
          <a:ln w="38100">
            <a:solidFill>
              <a:srgbClr val="4A7EB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45964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3352800" cy="990600"/>
          </a:xfrm>
        </p:spPr>
        <p:txBody>
          <a:bodyPr/>
          <a:lstStyle/>
          <a:p>
            <a:r>
              <a:rPr lang="en-US" dirty="0"/>
              <a:t>Inputs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19190"/>
            <a:ext cx="3277533" cy="4495800"/>
          </a:xfrm>
        </p:spPr>
        <p:txBody>
          <a:bodyPr/>
          <a:lstStyle/>
          <a:p>
            <a:r>
              <a:rPr lang="en-US" sz="2000" dirty="0"/>
              <a:t>Similar to the RNN decoder, the Transformer decoder takes two separate inputs, shown in red:</a:t>
            </a:r>
          </a:p>
          <a:p>
            <a:pPr lvl="1"/>
            <a:r>
              <a:rPr lang="en-US" sz="2000" dirty="0"/>
              <a:t>A partial Spanish translation.</a:t>
            </a:r>
          </a:p>
          <a:p>
            <a:pPr lvl="1"/>
            <a:r>
              <a:rPr lang="en-US" sz="2000" dirty="0"/>
              <a:t>The output of the encoder.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3600931" y="152400"/>
            <a:ext cx="5336838" cy="6553200"/>
            <a:chOff x="3600931" y="152400"/>
            <a:chExt cx="5336838" cy="6553200"/>
          </a:xfrm>
        </p:grpSpPr>
        <p:sp>
          <p:nvSpPr>
            <p:cNvPr id="36" name="Rectangle 35"/>
            <p:cNvSpPr/>
            <p:nvPr/>
          </p:nvSpPr>
          <p:spPr>
            <a:xfrm>
              <a:off x="3600931" y="225060"/>
              <a:ext cx="5336838" cy="602885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/>
              <a:r>
                <a:rPr lang="en-US" sz="2400" b="1" dirty="0">
                  <a:solidFill>
                    <a:prstClr val="black"/>
                  </a:solidFill>
                </a:rPr>
                <a:t>   </a:t>
              </a:r>
              <a:r>
                <a:rPr lang="en-US" sz="2400" b="1" u="sng" dirty="0">
                  <a:solidFill>
                    <a:prstClr val="black"/>
                  </a:solidFill>
                </a:rPr>
                <a:t>Transformer </a:t>
              </a:r>
              <a:br>
                <a:rPr lang="en-US" sz="2400" b="1" u="sng" dirty="0">
                  <a:solidFill>
                    <a:prstClr val="black"/>
                  </a:solidFill>
                </a:rPr>
              </a:br>
              <a:r>
                <a:rPr lang="en-US" sz="2400" b="1" dirty="0">
                  <a:solidFill>
                    <a:prstClr val="black"/>
                  </a:solidFill>
                </a:rPr>
                <a:t>       </a:t>
              </a:r>
              <a:r>
                <a:rPr lang="en-US" sz="2400" b="1" u="sng" dirty="0">
                  <a:solidFill>
                    <a:prstClr val="black"/>
                  </a:solidFill>
                </a:rPr>
                <a:t>Decoder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509442" y="5494451"/>
              <a:ext cx="1720158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Multi-Head Attention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961331" y="6305490"/>
              <a:ext cx="373486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Q, K, V: partial Spanish translation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7610074" y="6199362"/>
              <a:ext cx="9926" cy="50623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6509442" y="4724400"/>
              <a:ext cx="1720158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Add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509442" y="3657600"/>
              <a:ext cx="1720158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Layer </a:t>
              </a:r>
              <a:br>
                <a:rPr lang="en-US" sz="2000" dirty="0"/>
              </a:br>
              <a:r>
                <a:rPr lang="en-US" sz="2000" dirty="0"/>
                <a:t>Normalization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030646" y="2507562"/>
              <a:ext cx="26670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 (</a:t>
              </a:r>
              <a:r>
                <a:rPr lang="en-US" sz="2000" dirty="0" err="1"/>
                <a:t>relu</a:t>
              </a:r>
              <a:r>
                <a:rPr lang="en-US" sz="2000" dirty="0"/>
                <a:t> activation)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106846" y="1821762"/>
              <a:ext cx="25146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 (no activation)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106846" y="1135962"/>
              <a:ext cx="25146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Add</a:t>
              </a:r>
            </a:p>
          </p:txBody>
        </p:sp>
        <p:cxnSp>
          <p:nvCxnSpPr>
            <p:cNvPr id="45" name="Straight Arrow Connector 44"/>
            <p:cNvCxnSpPr>
              <a:stCxn id="37" idx="0"/>
              <a:endCxn id="40" idx="2"/>
            </p:cNvCxnSpPr>
            <p:nvPr/>
          </p:nvCxnSpPr>
          <p:spPr>
            <a:xfrm flipV="1">
              <a:off x="7369521" y="5124510"/>
              <a:ext cx="0" cy="36994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40" idx="0"/>
              <a:endCxn id="41" idx="2"/>
            </p:cNvCxnSpPr>
            <p:nvPr/>
          </p:nvCxnSpPr>
          <p:spPr>
            <a:xfrm flipV="1">
              <a:off x="7369521" y="4365486"/>
              <a:ext cx="0" cy="35891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42" idx="0"/>
              <a:endCxn id="43" idx="2"/>
            </p:cNvCxnSpPr>
            <p:nvPr/>
          </p:nvCxnSpPr>
          <p:spPr>
            <a:xfrm flipV="1">
              <a:off x="7364146" y="2221872"/>
              <a:ext cx="0" cy="28569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43" idx="0"/>
              <a:endCxn id="44" idx="2"/>
            </p:cNvCxnSpPr>
            <p:nvPr/>
          </p:nvCxnSpPr>
          <p:spPr>
            <a:xfrm flipV="1">
              <a:off x="7364146" y="1536072"/>
              <a:ext cx="0" cy="28569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Freeform 48"/>
            <p:cNvSpPr/>
            <p:nvPr/>
          </p:nvSpPr>
          <p:spPr>
            <a:xfrm>
              <a:off x="7610074" y="4972879"/>
              <a:ext cx="1132378" cy="1504121"/>
            </a:xfrm>
            <a:custGeom>
              <a:avLst/>
              <a:gdLst>
                <a:gd name="connsiteX0" fmla="*/ 0 w 1720158"/>
                <a:gd name="connsiteY0" fmla="*/ 1484768 h 1484768"/>
                <a:gd name="connsiteX1" fmla="*/ 0 w 1720158"/>
                <a:gd name="connsiteY1" fmla="*/ 1484768 h 1484768"/>
                <a:gd name="connsiteX2" fmla="*/ 1720158 w 1720158"/>
                <a:gd name="connsiteY2" fmla="*/ 1484768 h 1484768"/>
                <a:gd name="connsiteX3" fmla="*/ 1711105 w 1720158"/>
                <a:gd name="connsiteY3" fmla="*/ 443620 h 1484768"/>
                <a:gd name="connsiteX4" fmla="*/ 1702051 w 1720158"/>
                <a:gd name="connsiteY4" fmla="*/ 9053 h 1484768"/>
                <a:gd name="connsiteX5" fmla="*/ 1330859 w 1720158"/>
                <a:gd name="connsiteY5" fmla="*/ 0 h 1484768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881803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1119358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1074109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950334 w 1720158"/>
                <a:gd name="connsiteY5" fmla="*/ 725 h 1476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20158" h="1476606">
                  <a:moveTo>
                    <a:pt x="0" y="1476606"/>
                  </a:moveTo>
                  <a:lnTo>
                    <a:pt x="0" y="1476606"/>
                  </a:lnTo>
                  <a:lnTo>
                    <a:pt x="1720158" y="1476606"/>
                  </a:lnTo>
                  <a:cubicBezTo>
                    <a:pt x="1717140" y="1129557"/>
                    <a:pt x="1714123" y="782507"/>
                    <a:pt x="1711105" y="435458"/>
                  </a:cubicBezTo>
                  <a:lnTo>
                    <a:pt x="1702051" y="891"/>
                  </a:lnTo>
                  <a:cubicBezTo>
                    <a:pt x="1578320" y="-2127"/>
                    <a:pt x="1074065" y="3743"/>
                    <a:pt x="950334" y="725"/>
                  </a:cubicBez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184177" y="457200"/>
              <a:ext cx="235993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Layer Normalization</a:t>
              </a:r>
            </a:p>
          </p:txBody>
        </p:sp>
        <p:cxnSp>
          <p:nvCxnSpPr>
            <p:cNvPr id="51" name="Straight Arrow Connector 50"/>
            <p:cNvCxnSpPr>
              <a:stCxn id="44" idx="0"/>
              <a:endCxn id="50" idx="2"/>
            </p:cNvCxnSpPr>
            <p:nvPr/>
          </p:nvCxnSpPr>
          <p:spPr>
            <a:xfrm flipV="1">
              <a:off x="7364146" y="857310"/>
              <a:ext cx="0" cy="27865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 flipV="1">
              <a:off x="7391400" y="152400"/>
              <a:ext cx="0" cy="33446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4119611" y="4299394"/>
              <a:ext cx="1467510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/>
                <a:t>Multi-Head </a:t>
              </a:r>
              <a:r>
                <a:rPr lang="en-US" sz="2000" dirty="0"/>
                <a:t>Attention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933731" y="3414923"/>
              <a:ext cx="165339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Add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933731" y="2241994"/>
              <a:ext cx="1653390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Layer </a:t>
              </a:r>
            </a:p>
            <a:p>
              <a:pPr algn="ctr"/>
              <a:r>
                <a:rPr lang="en-US" sz="2000" dirty="0"/>
                <a:t>Normalization</a:t>
              </a:r>
            </a:p>
          </p:txBody>
        </p:sp>
        <p:cxnSp>
          <p:nvCxnSpPr>
            <p:cNvPr id="56" name="Straight Arrow Connector 55"/>
            <p:cNvCxnSpPr>
              <a:stCxn id="54" idx="0"/>
              <a:endCxn id="55" idx="2"/>
            </p:cNvCxnSpPr>
            <p:nvPr/>
          </p:nvCxnSpPr>
          <p:spPr>
            <a:xfrm flipV="1">
              <a:off x="4760426" y="2949880"/>
              <a:ext cx="0" cy="46504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56"/>
            <p:cNvSpPr/>
            <p:nvPr/>
          </p:nvSpPr>
          <p:spPr>
            <a:xfrm>
              <a:off x="5638800" y="4715121"/>
              <a:ext cx="64370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T(Q)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733800" y="5472323"/>
              <a:ext cx="238372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K,V (Encoder Output)</a:t>
              </a:r>
            </a:p>
          </p:txBody>
        </p:sp>
        <p:sp>
          <p:nvSpPr>
            <p:cNvPr id="59" name="Freeform 58"/>
            <p:cNvSpPr/>
            <p:nvPr/>
          </p:nvSpPr>
          <p:spPr>
            <a:xfrm>
              <a:off x="5595042" y="3992578"/>
              <a:ext cx="905346" cy="633743"/>
            </a:xfrm>
            <a:custGeom>
              <a:avLst/>
              <a:gdLst>
                <a:gd name="connsiteX0" fmla="*/ 905346 w 905346"/>
                <a:gd name="connsiteY0" fmla="*/ 0 h 633743"/>
                <a:gd name="connsiteX1" fmla="*/ 389299 w 905346"/>
                <a:gd name="connsiteY1" fmla="*/ 0 h 633743"/>
                <a:gd name="connsiteX2" fmla="*/ 389299 w 905346"/>
                <a:gd name="connsiteY2" fmla="*/ 633743 h 633743"/>
                <a:gd name="connsiteX3" fmla="*/ 0 w 905346"/>
                <a:gd name="connsiteY3" fmla="*/ 633743 h 633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346" h="633743">
                  <a:moveTo>
                    <a:pt x="905346" y="0"/>
                  </a:moveTo>
                  <a:lnTo>
                    <a:pt x="389299" y="0"/>
                  </a:lnTo>
                  <a:lnTo>
                    <a:pt x="389299" y="633743"/>
                  </a:lnTo>
                  <a:lnTo>
                    <a:pt x="0" y="633743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Arrow Connector 59"/>
            <p:cNvCxnSpPr>
              <a:endCxn id="42" idx="1"/>
            </p:cNvCxnSpPr>
            <p:nvPr/>
          </p:nvCxnSpPr>
          <p:spPr>
            <a:xfrm flipV="1">
              <a:off x="5595042" y="2707617"/>
              <a:ext cx="435604" cy="1238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Freeform 60"/>
            <p:cNvSpPr/>
            <p:nvPr/>
          </p:nvSpPr>
          <p:spPr>
            <a:xfrm>
              <a:off x="5604095" y="3576119"/>
              <a:ext cx="389299" cy="425513"/>
            </a:xfrm>
            <a:custGeom>
              <a:avLst/>
              <a:gdLst>
                <a:gd name="connsiteX0" fmla="*/ 389299 w 389299"/>
                <a:gd name="connsiteY0" fmla="*/ 425513 h 425513"/>
                <a:gd name="connsiteX1" fmla="*/ 389299 w 389299"/>
                <a:gd name="connsiteY1" fmla="*/ 0 h 425513"/>
                <a:gd name="connsiteX2" fmla="*/ 0 w 389299"/>
                <a:gd name="connsiteY2" fmla="*/ 9053 h 425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9299" h="425513">
                  <a:moveTo>
                    <a:pt x="389299" y="425513"/>
                  </a:moveTo>
                  <a:lnTo>
                    <a:pt x="389299" y="0"/>
                  </a:lnTo>
                  <a:lnTo>
                    <a:pt x="0" y="9053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5767057" y="1339913"/>
              <a:ext cx="344032" cy="1358020"/>
            </a:xfrm>
            <a:custGeom>
              <a:avLst/>
              <a:gdLst>
                <a:gd name="connsiteX0" fmla="*/ 0 w 344032"/>
                <a:gd name="connsiteY0" fmla="*/ 1358020 h 1358020"/>
                <a:gd name="connsiteX1" fmla="*/ 0 w 344032"/>
                <a:gd name="connsiteY1" fmla="*/ 0 h 1358020"/>
                <a:gd name="connsiteX2" fmla="*/ 344032 w 344032"/>
                <a:gd name="connsiteY2" fmla="*/ 0 h 1358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4032" h="1358020">
                  <a:moveTo>
                    <a:pt x="0" y="1358020"/>
                  </a:moveTo>
                  <a:lnTo>
                    <a:pt x="0" y="0"/>
                  </a:lnTo>
                  <a:lnTo>
                    <a:pt x="344032" y="0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Straight Arrow Connector 62"/>
            <p:cNvCxnSpPr/>
            <p:nvPr/>
          </p:nvCxnSpPr>
          <p:spPr>
            <a:xfrm flipV="1">
              <a:off x="4760426" y="3834351"/>
              <a:ext cx="0" cy="46504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4" name="Straight Arrow Connector 63"/>
          <p:cNvCxnSpPr/>
          <p:nvPr/>
        </p:nvCxnSpPr>
        <p:spPr>
          <a:xfrm flipV="1">
            <a:off x="4748167" y="5007280"/>
            <a:ext cx="0" cy="46504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7960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62010"/>
            <a:ext cx="3352800" cy="990600"/>
          </a:xfrm>
        </p:spPr>
        <p:txBody>
          <a:bodyPr/>
          <a:lstStyle/>
          <a:p>
            <a:r>
              <a:rPr lang="en-US" dirty="0"/>
              <a:t>Transformer Decoder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3277533" cy="4495800"/>
          </a:xfrm>
        </p:spPr>
        <p:txBody>
          <a:bodyPr/>
          <a:lstStyle/>
          <a:p>
            <a:r>
              <a:rPr lang="en-US" sz="2000" dirty="0"/>
              <a:t>The seven blocks on the right side are the same types of blocks that we also used to build the Encoder.</a:t>
            </a:r>
          </a:p>
          <a:p>
            <a:r>
              <a:rPr lang="en-US" sz="2000" dirty="0"/>
              <a:t>The three layers on the left are the ones that make the difference between the Encoder design and the Decoder design.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3600931" y="152400"/>
            <a:ext cx="5336838" cy="6553200"/>
            <a:chOff x="3600931" y="152400"/>
            <a:chExt cx="5336838" cy="6553200"/>
          </a:xfrm>
        </p:grpSpPr>
        <p:sp>
          <p:nvSpPr>
            <p:cNvPr id="36" name="Rectangle 35"/>
            <p:cNvSpPr/>
            <p:nvPr/>
          </p:nvSpPr>
          <p:spPr>
            <a:xfrm>
              <a:off x="3600931" y="225060"/>
              <a:ext cx="5336838" cy="602885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/>
              <a:r>
                <a:rPr lang="en-US" sz="2400" b="1" dirty="0">
                  <a:solidFill>
                    <a:prstClr val="black"/>
                  </a:solidFill>
                </a:rPr>
                <a:t>   </a:t>
              </a:r>
              <a:r>
                <a:rPr lang="en-US" sz="2400" b="1" u="sng" dirty="0">
                  <a:solidFill>
                    <a:prstClr val="black"/>
                  </a:solidFill>
                </a:rPr>
                <a:t>Transformer </a:t>
              </a:r>
              <a:br>
                <a:rPr lang="en-US" sz="2400" b="1" u="sng" dirty="0">
                  <a:solidFill>
                    <a:prstClr val="black"/>
                  </a:solidFill>
                </a:rPr>
              </a:br>
              <a:r>
                <a:rPr lang="en-US" sz="2400" b="1" dirty="0">
                  <a:solidFill>
                    <a:prstClr val="black"/>
                  </a:solidFill>
                </a:rPr>
                <a:t>       </a:t>
              </a:r>
              <a:r>
                <a:rPr lang="en-US" sz="2400" b="1" u="sng" dirty="0">
                  <a:solidFill>
                    <a:prstClr val="black"/>
                  </a:solidFill>
                </a:rPr>
                <a:t>Decoder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509442" y="5494451"/>
              <a:ext cx="1720158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Multi-Head Attention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961331" y="6305490"/>
              <a:ext cx="373486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Q, K, V: partial Spanish translation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7610074" y="6199362"/>
              <a:ext cx="9926" cy="506238"/>
            </a:xfrm>
            <a:prstGeom prst="straightConnector1">
              <a:avLst/>
            </a:prstGeom>
            <a:ln w="38100">
              <a:solidFill>
                <a:srgbClr val="4A7EBB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6509442" y="4724400"/>
              <a:ext cx="1720158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Add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509442" y="3657600"/>
              <a:ext cx="1720158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Layer </a:t>
              </a:r>
              <a:br>
                <a:rPr lang="en-US" sz="2000" dirty="0"/>
              </a:br>
              <a:r>
                <a:rPr lang="en-US" sz="2000" dirty="0"/>
                <a:t>Normalization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030646" y="2507562"/>
              <a:ext cx="26670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 (</a:t>
              </a:r>
              <a:r>
                <a:rPr lang="en-US" sz="2000" dirty="0" err="1"/>
                <a:t>relu</a:t>
              </a:r>
              <a:r>
                <a:rPr lang="en-US" sz="2000" dirty="0"/>
                <a:t> activation)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106846" y="1821762"/>
              <a:ext cx="25146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 (no activation)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106846" y="1135962"/>
              <a:ext cx="25146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Add</a:t>
              </a:r>
            </a:p>
          </p:txBody>
        </p:sp>
        <p:cxnSp>
          <p:nvCxnSpPr>
            <p:cNvPr id="45" name="Straight Arrow Connector 44"/>
            <p:cNvCxnSpPr>
              <a:stCxn id="37" idx="0"/>
              <a:endCxn id="40" idx="2"/>
            </p:cNvCxnSpPr>
            <p:nvPr/>
          </p:nvCxnSpPr>
          <p:spPr>
            <a:xfrm flipV="1">
              <a:off x="7369521" y="5124510"/>
              <a:ext cx="0" cy="36994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40" idx="0"/>
              <a:endCxn id="41" idx="2"/>
            </p:cNvCxnSpPr>
            <p:nvPr/>
          </p:nvCxnSpPr>
          <p:spPr>
            <a:xfrm flipV="1">
              <a:off x="7369521" y="4365486"/>
              <a:ext cx="0" cy="35891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42" idx="0"/>
              <a:endCxn id="43" idx="2"/>
            </p:cNvCxnSpPr>
            <p:nvPr/>
          </p:nvCxnSpPr>
          <p:spPr>
            <a:xfrm flipV="1">
              <a:off x="7364146" y="2221872"/>
              <a:ext cx="0" cy="28569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43" idx="0"/>
              <a:endCxn id="44" idx="2"/>
            </p:cNvCxnSpPr>
            <p:nvPr/>
          </p:nvCxnSpPr>
          <p:spPr>
            <a:xfrm flipV="1">
              <a:off x="7364146" y="1536072"/>
              <a:ext cx="0" cy="28569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Freeform 48"/>
            <p:cNvSpPr/>
            <p:nvPr/>
          </p:nvSpPr>
          <p:spPr>
            <a:xfrm>
              <a:off x="7610074" y="4972879"/>
              <a:ext cx="1132378" cy="1504121"/>
            </a:xfrm>
            <a:custGeom>
              <a:avLst/>
              <a:gdLst>
                <a:gd name="connsiteX0" fmla="*/ 0 w 1720158"/>
                <a:gd name="connsiteY0" fmla="*/ 1484768 h 1484768"/>
                <a:gd name="connsiteX1" fmla="*/ 0 w 1720158"/>
                <a:gd name="connsiteY1" fmla="*/ 1484768 h 1484768"/>
                <a:gd name="connsiteX2" fmla="*/ 1720158 w 1720158"/>
                <a:gd name="connsiteY2" fmla="*/ 1484768 h 1484768"/>
                <a:gd name="connsiteX3" fmla="*/ 1711105 w 1720158"/>
                <a:gd name="connsiteY3" fmla="*/ 443620 h 1484768"/>
                <a:gd name="connsiteX4" fmla="*/ 1702051 w 1720158"/>
                <a:gd name="connsiteY4" fmla="*/ 9053 h 1484768"/>
                <a:gd name="connsiteX5" fmla="*/ 1330859 w 1720158"/>
                <a:gd name="connsiteY5" fmla="*/ 0 h 1484768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881803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1119358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1074109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950334 w 1720158"/>
                <a:gd name="connsiteY5" fmla="*/ 725 h 1476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20158" h="1476606">
                  <a:moveTo>
                    <a:pt x="0" y="1476606"/>
                  </a:moveTo>
                  <a:lnTo>
                    <a:pt x="0" y="1476606"/>
                  </a:lnTo>
                  <a:lnTo>
                    <a:pt x="1720158" y="1476606"/>
                  </a:lnTo>
                  <a:cubicBezTo>
                    <a:pt x="1717140" y="1129557"/>
                    <a:pt x="1714123" y="782507"/>
                    <a:pt x="1711105" y="435458"/>
                  </a:cubicBezTo>
                  <a:lnTo>
                    <a:pt x="1702051" y="891"/>
                  </a:lnTo>
                  <a:cubicBezTo>
                    <a:pt x="1578320" y="-2127"/>
                    <a:pt x="1074065" y="3743"/>
                    <a:pt x="950334" y="725"/>
                  </a:cubicBez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184177" y="457200"/>
              <a:ext cx="235993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Layer Normalization</a:t>
              </a:r>
            </a:p>
          </p:txBody>
        </p:sp>
        <p:cxnSp>
          <p:nvCxnSpPr>
            <p:cNvPr id="51" name="Straight Arrow Connector 50"/>
            <p:cNvCxnSpPr>
              <a:stCxn id="44" idx="0"/>
              <a:endCxn id="50" idx="2"/>
            </p:cNvCxnSpPr>
            <p:nvPr/>
          </p:nvCxnSpPr>
          <p:spPr>
            <a:xfrm flipV="1">
              <a:off x="7364146" y="857310"/>
              <a:ext cx="0" cy="27865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 flipV="1">
              <a:off x="7391400" y="152400"/>
              <a:ext cx="0" cy="33446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4119611" y="4299394"/>
              <a:ext cx="1467510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>
                  <a:solidFill>
                    <a:srgbClr val="FF0000"/>
                  </a:solidFill>
                </a:rPr>
                <a:t>Multi-Head </a:t>
              </a:r>
              <a:r>
                <a:rPr lang="en-US" sz="2000" dirty="0">
                  <a:solidFill>
                    <a:srgbClr val="FF0000"/>
                  </a:solidFill>
                </a:rPr>
                <a:t>Attention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933731" y="3414923"/>
              <a:ext cx="165339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Add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933731" y="2241994"/>
              <a:ext cx="1653390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Layer </a:t>
              </a:r>
            </a:p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Normalization</a:t>
              </a:r>
            </a:p>
          </p:txBody>
        </p:sp>
        <p:cxnSp>
          <p:nvCxnSpPr>
            <p:cNvPr id="56" name="Straight Arrow Connector 55"/>
            <p:cNvCxnSpPr>
              <a:stCxn id="54" idx="0"/>
              <a:endCxn id="55" idx="2"/>
            </p:cNvCxnSpPr>
            <p:nvPr/>
          </p:nvCxnSpPr>
          <p:spPr>
            <a:xfrm flipV="1">
              <a:off x="4760426" y="2949880"/>
              <a:ext cx="0" cy="46504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56"/>
            <p:cNvSpPr/>
            <p:nvPr/>
          </p:nvSpPr>
          <p:spPr>
            <a:xfrm>
              <a:off x="5638800" y="4715121"/>
              <a:ext cx="64370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T(Q)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733800" y="5472323"/>
              <a:ext cx="238372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K,V (Encoder Output)</a:t>
              </a:r>
            </a:p>
          </p:txBody>
        </p:sp>
        <p:sp>
          <p:nvSpPr>
            <p:cNvPr id="59" name="Freeform 58"/>
            <p:cNvSpPr/>
            <p:nvPr/>
          </p:nvSpPr>
          <p:spPr>
            <a:xfrm>
              <a:off x="5595042" y="3992578"/>
              <a:ext cx="905346" cy="633743"/>
            </a:xfrm>
            <a:custGeom>
              <a:avLst/>
              <a:gdLst>
                <a:gd name="connsiteX0" fmla="*/ 905346 w 905346"/>
                <a:gd name="connsiteY0" fmla="*/ 0 h 633743"/>
                <a:gd name="connsiteX1" fmla="*/ 389299 w 905346"/>
                <a:gd name="connsiteY1" fmla="*/ 0 h 633743"/>
                <a:gd name="connsiteX2" fmla="*/ 389299 w 905346"/>
                <a:gd name="connsiteY2" fmla="*/ 633743 h 633743"/>
                <a:gd name="connsiteX3" fmla="*/ 0 w 905346"/>
                <a:gd name="connsiteY3" fmla="*/ 633743 h 633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346" h="633743">
                  <a:moveTo>
                    <a:pt x="905346" y="0"/>
                  </a:moveTo>
                  <a:lnTo>
                    <a:pt x="389299" y="0"/>
                  </a:lnTo>
                  <a:lnTo>
                    <a:pt x="389299" y="633743"/>
                  </a:lnTo>
                  <a:lnTo>
                    <a:pt x="0" y="633743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Arrow Connector 59"/>
            <p:cNvCxnSpPr>
              <a:endCxn id="42" idx="1"/>
            </p:cNvCxnSpPr>
            <p:nvPr/>
          </p:nvCxnSpPr>
          <p:spPr>
            <a:xfrm flipV="1">
              <a:off x="5595042" y="2707617"/>
              <a:ext cx="435604" cy="1238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Freeform 60"/>
            <p:cNvSpPr/>
            <p:nvPr/>
          </p:nvSpPr>
          <p:spPr>
            <a:xfrm>
              <a:off x="5604095" y="3576119"/>
              <a:ext cx="389299" cy="425513"/>
            </a:xfrm>
            <a:custGeom>
              <a:avLst/>
              <a:gdLst>
                <a:gd name="connsiteX0" fmla="*/ 389299 w 389299"/>
                <a:gd name="connsiteY0" fmla="*/ 425513 h 425513"/>
                <a:gd name="connsiteX1" fmla="*/ 389299 w 389299"/>
                <a:gd name="connsiteY1" fmla="*/ 0 h 425513"/>
                <a:gd name="connsiteX2" fmla="*/ 0 w 389299"/>
                <a:gd name="connsiteY2" fmla="*/ 9053 h 425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9299" h="425513">
                  <a:moveTo>
                    <a:pt x="389299" y="425513"/>
                  </a:moveTo>
                  <a:lnTo>
                    <a:pt x="389299" y="0"/>
                  </a:lnTo>
                  <a:lnTo>
                    <a:pt x="0" y="9053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5767057" y="1339913"/>
              <a:ext cx="344032" cy="1358020"/>
            </a:xfrm>
            <a:custGeom>
              <a:avLst/>
              <a:gdLst>
                <a:gd name="connsiteX0" fmla="*/ 0 w 344032"/>
                <a:gd name="connsiteY0" fmla="*/ 1358020 h 1358020"/>
                <a:gd name="connsiteX1" fmla="*/ 0 w 344032"/>
                <a:gd name="connsiteY1" fmla="*/ 0 h 1358020"/>
                <a:gd name="connsiteX2" fmla="*/ 344032 w 344032"/>
                <a:gd name="connsiteY2" fmla="*/ 0 h 1358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4032" h="1358020">
                  <a:moveTo>
                    <a:pt x="0" y="1358020"/>
                  </a:moveTo>
                  <a:lnTo>
                    <a:pt x="0" y="0"/>
                  </a:lnTo>
                  <a:lnTo>
                    <a:pt x="344032" y="0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Straight Arrow Connector 62"/>
            <p:cNvCxnSpPr/>
            <p:nvPr/>
          </p:nvCxnSpPr>
          <p:spPr>
            <a:xfrm flipV="1">
              <a:off x="4760426" y="3834351"/>
              <a:ext cx="0" cy="46504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4" name="Straight Arrow Connector 63"/>
          <p:cNvCxnSpPr/>
          <p:nvPr/>
        </p:nvCxnSpPr>
        <p:spPr>
          <a:xfrm flipV="1">
            <a:off x="4748167" y="5007280"/>
            <a:ext cx="0" cy="465043"/>
          </a:xfrm>
          <a:prstGeom prst="straightConnector1">
            <a:avLst/>
          </a:prstGeom>
          <a:ln w="38100">
            <a:solidFill>
              <a:srgbClr val="4A7EB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0722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62010"/>
            <a:ext cx="3352800" cy="990600"/>
          </a:xfrm>
        </p:spPr>
        <p:txBody>
          <a:bodyPr/>
          <a:lstStyle/>
          <a:p>
            <a:r>
              <a:rPr lang="en-US" dirty="0"/>
              <a:t>Transformer Decoder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3277533" cy="4495800"/>
          </a:xfrm>
        </p:spPr>
        <p:txBody>
          <a:bodyPr/>
          <a:lstStyle/>
          <a:p>
            <a:r>
              <a:rPr lang="en-US" sz="2000" dirty="0"/>
              <a:t>The decoder starts its computations by applying a Multi-Head Attention layer to the partial Spanish translation.</a:t>
            </a:r>
          </a:p>
          <a:p>
            <a:r>
              <a:rPr lang="en-US" sz="2000" dirty="0"/>
              <a:t>The output of this operation is added to the original queries.</a:t>
            </a:r>
          </a:p>
          <a:p>
            <a:r>
              <a:rPr lang="en-US" sz="2000" dirty="0"/>
              <a:t>The next operation is layer normalization. The output is the “transformed” queries.</a:t>
            </a:r>
          </a:p>
          <a:p>
            <a:r>
              <a:rPr lang="en-US" sz="2000" dirty="0"/>
              <a:t>So far, everything is similar to how an Encoder processes its inputs.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3600931" y="152400"/>
            <a:ext cx="5336838" cy="6553200"/>
            <a:chOff x="3600931" y="152400"/>
            <a:chExt cx="5336838" cy="6553200"/>
          </a:xfrm>
        </p:grpSpPr>
        <p:sp>
          <p:nvSpPr>
            <p:cNvPr id="36" name="Rectangle 35"/>
            <p:cNvSpPr/>
            <p:nvPr/>
          </p:nvSpPr>
          <p:spPr>
            <a:xfrm>
              <a:off x="3600931" y="225060"/>
              <a:ext cx="5336838" cy="602885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/>
              <a:r>
                <a:rPr lang="en-US" sz="2400" b="1" dirty="0">
                  <a:solidFill>
                    <a:prstClr val="black"/>
                  </a:solidFill>
                </a:rPr>
                <a:t>   </a:t>
              </a:r>
              <a:r>
                <a:rPr lang="en-US" sz="2400" b="1" u="sng" dirty="0">
                  <a:solidFill>
                    <a:prstClr val="black"/>
                  </a:solidFill>
                </a:rPr>
                <a:t>Transformer </a:t>
              </a:r>
              <a:br>
                <a:rPr lang="en-US" sz="2400" b="1" u="sng" dirty="0">
                  <a:solidFill>
                    <a:prstClr val="black"/>
                  </a:solidFill>
                </a:rPr>
              </a:br>
              <a:r>
                <a:rPr lang="en-US" sz="2400" b="1" dirty="0">
                  <a:solidFill>
                    <a:prstClr val="black"/>
                  </a:solidFill>
                </a:rPr>
                <a:t>       </a:t>
              </a:r>
              <a:r>
                <a:rPr lang="en-US" sz="2400" b="1" u="sng" dirty="0">
                  <a:solidFill>
                    <a:prstClr val="black"/>
                  </a:solidFill>
                </a:rPr>
                <a:t>Decoder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509442" y="5494451"/>
              <a:ext cx="1720158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Multi-Head Attention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961331" y="6305490"/>
              <a:ext cx="373486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Q, K, V: partial Spanish translation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7610074" y="6199362"/>
              <a:ext cx="9926" cy="506238"/>
            </a:xfrm>
            <a:prstGeom prst="straightConnector1">
              <a:avLst/>
            </a:prstGeom>
            <a:ln w="38100">
              <a:solidFill>
                <a:srgbClr val="4A7EBB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6509442" y="4724400"/>
              <a:ext cx="1720158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Add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509442" y="3657600"/>
              <a:ext cx="1720158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Layer </a:t>
              </a:r>
              <a:br>
                <a:rPr lang="en-US" sz="2000" dirty="0">
                  <a:solidFill>
                    <a:srgbClr val="FF0000"/>
                  </a:solidFill>
                </a:rPr>
              </a:br>
              <a:r>
                <a:rPr lang="en-US" sz="2000" dirty="0">
                  <a:solidFill>
                    <a:srgbClr val="FF0000"/>
                  </a:solidFill>
                </a:rPr>
                <a:t>Normalization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030646" y="2507562"/>
              <a:ext cx="26670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 (</a:t>
              </a:r>
              <a:r>
                <a:rPr lang="en-US" sz="2000" dirty="0" err="1"/>
                <a:t>relu</a:t>
              </a:r>
              <a:r>
                <a:rPr lang="en-US" sz="2000" dirty="0"/>
                <a:t> activation)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106846" y="1821762"/>
              <a:ext cx="25146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 (no activation)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106846" y="1135962"/>
              <a:ext cx="25146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Add</a:t>
              </a:r>
            </a:p>
          </p:txBody>
        </p:sp>
        <p:cxnSp>
          <p:nvCxnSpPr>
            <p:cNvPr id="45" name="Straight Arrow Connector 44"/>
            <p:cNvCxnSpPr>
              <a:stCxn id="37" idx="0"/>
              <a:endCxn id="40" idx="2"/>
            </p:cNvCxnSpPr>
            <p:nvPr/>
          </p:nvCxnSpPr>
          <p:spPr>
            <a:xfrm flipV="1">
              <a:off x="7369521" y="5124510"/>
              <a:ext cx="0" cy="36994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40" idx="0"/>
              <a:endCxn id="41" idx="2"/>
            </p:cNvCxnSpPr>
            <p:nvPr/>
          </p:nvCxnSpPr>
          <p:spPr>
            <a:xfrm flipV="1">
              <a:off x="7369521" y="4365486"/>
              <a:ext cx="0" cy="35891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42" idx="0"/>
              <a:endCxn id="43" idx="2"/>
            </p:cNvCxnSpPr>
            <p:nvPr/>
          </p:nvCxnSpPr>
          <p:spPr>
            <a:xfrm flipV="1">
              <a:off x="7364146" y="2221872"/>
              <a:ext cx="0" cy="28569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43" idx="0"/>
              <a:endCxn id="44" idx="2"/>
            </p:cNvCxnSpPr>
            <p:nvPr/>
          </p:nvCxnSpPr>
          <p:spPr>
            <a:xfrm flipV="1">
              <a:off x="7364146" y="1536072"/>
              <a:ext cx="0" cy="28569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Freeform 48"/>
            <p:cNvSpPr/>
            <p:nvPr/>
          </p:nvSpPr>
          <p:spPr>
            <a:xfrm>
              <a:off x="7610074" y="4972879"/>
              <a:ext cx="1132378" cy="1504121"/>
            </a:xfrm>
            <a:custGeom>
              <a:avLst/>
              <a:gdLst>
                <a:gd name="connsiteX0" fmla="*/ 0 w 1720158"/>
                <a:gd name="connsiteY0" fmla="*/ 1484768 h 1484768"/>
                <a:gd name="connsiteX1" fmla="*/ 0 w 1720158"/>
                <a:gd name="connsiteY1" fmla="*/ 1484768 h 1484768"/>
                <a:gd name="connsiteX2" fmla="*/ 1720158 w 1720158"/>
                <a:gd name="connsiteY2" fmla="*/ 1484768 h 1484768"/>
                <a:gd name="connsiteX3" fmla="*/ 1711105 w 1720158"/>
                <a:gd name="connsiteY3" fmla="*/ 443620 h 1484768"/>
                <a:gd name="connsiteX4" fmla="*/ 1702051 w 1720158"/>
                <a:gd name="connsiteY4" fmla="*/ 9053 h 1484768"/>
                <a:gd name="connsiteX5" fmla="*/ 1330859 w 1720158"/>
                <a:gd name="connsiteY5" fmla="*/ 0 h 1484768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881803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1119358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1074109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950334 w 1720158"/>
                <a:gd name="connsiteY5" fmla="*/ 725 h 1476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20158" h="1476606">
                  <a:moveTo>
                    <a:pt x="0" y="1476606"/>
                  </a:moveTo>
                  <a:lnTo>
                    <a:pt x="0" y="1476606"/>
                  </a:lnTo>
                  <a:lnTo>
                    <a:pt x="1720158" y="1476606"/>
                  </a:lnTo>
                  <a:cubicBezTo>
                    <a:pt x="1717140" y="1129557"/>
                    <a:pt x="1714123" y="782507"/>
                    <a:pt x="1711105" y="435458"/>
                  </a:cubicBezTo>
                  <a:lnTo>
                    <a:pt x="1702051" y="891"/>
                  </a:lnTo>
                  <a:cubicBezTo>
                    <a:pt x="1578320" y="-2127"/>
                    <a:pt x="1074065" y="3743"/>
                    <a:pt x="950334" y="725"/>
                  </a:cubicBez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184177" y="457200"/>
              <a:ext cx="235993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Layer Normalization</a:t>
              </a:r>
            </a:p>
          </p:txBody>
        </p:sp>
        <p:cxnSp>
          <p:nvCxnSpPr>
            <p:cNvPr id="51" name="Straight Arrow Connector 50"/>
            <p:cNvCxnSpPr>
              <a:stCxn id="44" idx="0"/>
              <a:endCxn id="50" idx="2"/>
            </p:cNvCxnSpPr>
            <p:nvPr/>
          </p:nvCxnSpPr>
          <p:spPr>
            <a:xfrm flipV="1">
              <a:off x="7364146" y="857310"/>
              <a:ext cx="0" cy="27865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 flipV="1">
              <a:off x="7391400" y="152400"/>
              <a:ext cx="0" cy="33446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4119611" y="4299394"/>
              <a:ext cx="1467510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/>
                <a:t>Multi-Head </a:t>
              </a:r>
              <a:r>
                <a:rPr lang="en-US" sz="2000" dirty="0"/>
                <a:t>Attention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933731" y="3414923"/>
              <a:ext cx="165339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Add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933731" y="2241994"/>
              <a:ext cx="1653390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Layer </a:t>
              </a:r>
            </a:p>
            <a:p>
              <a:pPr algn="ctr"/>
              <a:r>
                <a:rPr lang="en-US" sz="2000" dirty="0"/>
                <a:t>Normalization</a:t>
              </a:r>
            </a:p>
          </p:txBody>
        </p:sp>
        <p:cxnSp>
          <p:nvCxnSpPr>
            <p:cNvPr id="56" name="Straight Arrow Connector 55"/>
            <p:cNvCxnSpPr>
              <a:stCxn id="54" idx="0"/>
              <a:endCxn id="55" idx="2"/>
            </p:cNvCxnSpPr>
            <p:nvPr/>
          </p:nvCxnSpPr>
          <p:spPr>
            <a:xfrm flipV="1">
              <a:off x="4760426" y="2949880"/>
              <a:ext cx="0" cy="46504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56"/>
            <p:cNvSpPr/>
            <p:nvPr/>
          </p:nvSpPr>
          <p:spPr>
            <a:xfrm>
              <a:off x="5638800" y="4715121"/>
              <a:ext cx="64370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T(Q)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733800" y="5472323"/>
              <a:ext cx="238372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K,V (Encoder Output)</a:t>
              </a:r>
            </a:p>
          </p:txBody>
        </p:sp>
        <p:sp>
          <p:nvSpPr>
            <p:cNvPr id="59" name="Freeform 58"/>
            <p:cNvSpPr/>
            <p:nvPr/>
          </p:nvSpPr>
          <p:spPr>
            <a:xfrm>
              <a:off x="5595042" y="3992578"/>
              <a:ext cx="905346" cy="633743"/>
            </a:xfrm>
            <a:custGeom>
              <a:avLst/>
              <a:gdLst>
                <a:gd name="connsiteX0" fmla="*/ 905346 w 905346"/>
                <a:gd name="connsiteY0" fmla="*/ 0 h 633743"/>
                <a:gd name="connsiteX1" fmla="*/ 389299 w 905346"/>
                <a:gd name="connsiteY1" fmla="*/ 0 h 633743"/>
                <a:gd name="connsiteX2" fmla="*/ 389299 w 905346"/>
                <a:gd name="connsiteY2" fmla="*/ 633743 h 633743"/>
                <a:gd name="connsiteX3" fmla="*/ 0 w 905346"/>
                <a:gd name="connsiteY3" fmla="*/ 633743 h 633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346" h="633743">
                  <a:moveTo>
                    <a:pt x="905346" y="0"/>
                  </a:moveTo>
                  <a:lnTo>
                    <a:pt x="389299" y="0"/>
                  </a:lnTo>
                  <a:lnTo>
                    <a:pt x="389299" y="633743"/>
                  </a:lnTo>
                  <a:lnTo>
                    <a:pt x="0" y="633743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Arrow Connector 59"/>
            <p:cNvCxnSpPr>
              <a:endCxn id="42" idx="1"/>
            </p:cNvCxnSpPr>
            <p:nvPr/>
          </p:nvCxnSpPr>
          <p:spPr>
            <a:xfrm flipV="1">
              <a:off x="5595042" y="2707617"/>
              <a:ext cx="435604" cy="1238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Freeform 60"/>
            <p:cNvSpPr/>
            <p:nvPr/>
          </p:nvSpPr>
          <p:spPr>
            <a:xfrm>
              <a:off x="5604095" y="3576119"/>
              <a:ext cx="389299" cy="425513"/>
            </a:xfrm>
            <a:custGeom>
              <a:avLst/>
              <a:gdLst>
                <a:gd name="connsiteX0" fmla="*/ 389299 w 389299"/>
                <a:gd name="connsiteY0" fmla="*/ 425513 h 425513"/>
                <a:gd name="connsiteX1" fmla="*/ 389299 w 389299"/>
                <a:gd name="connsiteY1" fmla="*/ 0 h 425513"/>
                <a:gd name="connsiteX2" fmla="*/ 0 w 389299"/>
                <a:gd name="connsiteY2" fmla="*/ 9053 h 425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9299" h="425513">
                  <a:moveTo>
                    <a:pt x="389299" y="425513"/>
                  </a:moveTo>
                  <a:lnTo>
                    <a:pt x="389299" y="0"/>
                  </a:lnTo>
                  <a:lnTo>
                    <a:pt x="0" y="9053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5767057" y="1339913"/>
              <a:ext cx="344032" cy="1358020"/>
            </a:xfrm>
            <a:custGeom>
              <a:avLst/>
              <a:gdLst>
                <a:gd name="connsiteX0" fmla="*/ 0 w 344032"/>
                <a:gd name="connsiteY0" fmla="*/ 1358020 h 1358020"/>
                <a:gd name="connsiteX1" fmla="*/ 0 w 344032"/>
                <a:gd name="connsiteY1" fmla="*/ 0 h 1358020"/>
                <a:gd name="connsiteX2" fmla="*/ 344032 w 344032"/>
                <a:gd name="connsiteY2" fmla="*/ 0 h 1358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4032" h="1358020">
                  <a:moveTo>
                    <a:pt x="0" y="1358020"/>
                  </a:moveTo>
                  <a:lnTo>
                    <a:pt x="0" y="0"/>
                  </a:lnTo>
                  <a:lnTo>
                    <a:pt x="344032" y="0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Straight Arrow Connector 62"/>
            <p:cNvCxnSpPr/>
            <p:nvPr/>
          </p:nvCxnSpPr>
          <p:spPr>
            <a:xfrm flipV="1">
              <a:off x="4760426" y="3834351"/>
              <a:ext cx="0" cy="46504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4" name="Straight Arrow Connector 63"/>
          <p:cNvCxnSpPr/>
          <p:nvPr/>
        </p:nvCxnSpPr>
        <p:spPr>
          <a:xfrm flipV="1">
            <a:off x="4748167" y="5007280"/>
            <a:ext cx="0" cy="465043"/>
          </a:xfrm>
          <a:prstGeom prst="straightConnector1">
            <a:avLst/>
          </a:prstGeom>
          <a:ln w="38100">
            <a:solidFill>
              <a:srgbClr val="4A7EB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0684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62010"/>
            <a:ext cx="3352800" cy="990600"/>
          </a:xfrm>
        </p:spPr>
        <p:txBody>
          <a:bodyPr/>
          <a:lstStyle/>
          <a:p>
            <a:r>
              <a:rPr lang="en-US" dirty="0"/>
              <a:t>Transformer Decoder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3277533" cy="4495800"/>
          </a:xfrm>
        </p:spPr>
        <p:txBody>
          <a:bodyPr/>
          <a:lstStyle/>
          <a:p>
            <a:r>
              <a:rPr lang="en-US" sz="2000" dirty="0"/>
              <a:t>This is where the decoder model becomes different from the encoder.</a:t>
            </a:r>
          </a:p>
          <a:p>
            <a:r>
              <a:rPr lang="en-US" sz="2000" dirty="0"/>
              <a:t>The transformed queries T(Q) are used as queries to the multi-head attention block on the left.</a:t>
            </a:r>
          </a:p>
          <a:p>
            <a:r>
              <a:rPr lang="en-US" sz="2000" dirty="0"/>
              <a:t>The keys and values for that attention block are equal to each other and to the output of the encoder.</a:t>
            </a:r>
          </a:p>
          <a:p>
            <a:r>
              <a:rPr lang="en-US" sz="2000" dirty="0"/>
              <a:t>So, this is a case where the queries are different from the keys and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3600931" y="152400"/>
            <a:ext cx="5336838" cy="6553200"/>
            <a:chOff x="3600931" y="152400"/>
            <a:chExt cx="5336838" cy="6553200"/>
          </a:xfrm>
        </p:grpSpPr>
        <p:sp>
          <p:nvSpPr>
            <p:cNvPr id="36" name="Rectangle 35"/>
            <p:cNvSpPr/>
            <p:nvPr/>
          </p:nvSpPr>
          <p:spPr>
            <a:xfrm>
              <a:off x="3600931" y="225060"/>
              <a:ext cx="5336838" cy="602885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/>
              <a:r>
                <a:rPr lang="en-US" sz="2400" b="1" dirty="0">
                  <a:solidFill>
                    <a:prstClr val="black"/>
                  </a:solidFill>
                </a:rPr>
                <a:t>   </a:t>
              </a:r>
              <a:r>
                <a:rPr lang="en-US" sz="2400" b="1" u="sng" dirty="0">
                  <a:solidFill>
                    <a:prstClr val="black"/>
                  </a:solidFill>
                </a:rPr>
                <a:t>Transformer </a:t>
              </a:r>
              <a:br>
                <a:rPr lang="en-US" sz="2400" b="1" u="sng" dirty="0">
                  <a:solidFill>
                    <a:prstClr val="black"/>
                  </a:solidFill>
                </a:rPr>
              </a:br>
              <a:r>
                <a:rPr lang="en-US" sz="2400" b="1" dirty="0">
                  <a:solidFill>
                    <a:prstClr val="black"/>
                  </a:solidFill>
                </a:rPr>
                <a:t>       </a:t>
              </a:r>
              <a:r>
                <a:rPr lang="en-US" sz="2400" b="1" u="sng" dirty="0">
                  <a:solidFill>
                    <a:prstClr val="black"/>
                  </a:solidFill>
                </a:rPr>
                <a:t>Decoder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509442" y="5494451"/>
              <a:ext cx="1720158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Multi-Head Attention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961331" y="6305490"/>
              <a:ext cx="373486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Q, K, V: partial Spanish translation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7610074" y="6199362"/>
              <a:ext cx="9926" cy="506238"/>
            </a:xfrm>
            <a:prstGeom prst="straightConnector1">
              <a:avLst/>
            </a:prstGeom>
            <a:ln w="38100">
              <a:solidFill>
                <a:srgbClr val="4A7EBB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6509442" y="4724400"/>
              <a:ext cx="1720158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Add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509442" y="3657600"/>
              <a:ext cx="1720158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Layer </a:t>
              </a:r>
              <a:br>
                <a:rPr lang="en-US" sz="2000" dirty="0"/>
              </a:br>
              <a:r>
                <a:rPr lang="en-US" sz="2000" dirty="0"/>
                <a:t>Normalization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030646" y="2507562"/>
              <a:ext cx="26670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 (</a:t>
              </a:r>
              <a:r>
                <a:rPr lang="en-US" sz="2000" dirty="0" err="1"/>
                <a:t>relu</a:t>
              </a:r>
              <a:r>
                <a:rPr lang="en-US" sz="2000" dirty="0"/>
                <a:t> activation)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106846" y="1821762"/>
              <a:ext cx="25146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 (no activation)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106846" y="1135962"/>
              <a:ext cx="25146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Add</a:t>
              </a:r>
            </a:p>
          </p:txBody>
        </p:sp>
        <p:cxnSp>
          <p:nvCxnSpPr>
            <p:cNvPr id="45" name="Straight Arrow Connector 44"/>
            <p:cNvCxnSpPr>
              <a:stCxn id="37" idx="0"/>
              <a:endCxn id="40" idx="2"/>
            </p:cNvCxnSpPr>
            <p:nvPr/>
          </p:nvCxnSpPr>
          <p:spPr>
            <a:xfrm flipV="1">
              <a:off x="7369521" y="5124510"/>
              <a:ext cx="0" cy="36994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40" idx="0"/>
              <a:endCxn id="41" idx="2"/>
            </p:cNvCxnSpPr>
            <p:nvPr/>
          </p:nvCxnSpPr>
          <p:spPr>
            <a:xfrm flipV="1">
              <a:off x="7369521" y="4365486"/>
              <a:ext cx="0" cy="35891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42" idx="0"/>
              <a:endCxn id="43" idx="2"/>
            </p:cNvCxnSpPr>
            <p:nvPr/>
          </p:nvCxnSpPr>
          <p:spPr>
            <a:xfrm flipV="1">
              <a:off x="7364146" y="2221872"/>
              <a:ext cx="0" cy="28569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43" idx="0"/>
              <a:endCxn id="44" idx="2"/>
            </p:cNvCxnSpPr>
            <p:nvPr/>
          </p:nvCxnSpPr>
          <p:spPr>
            <a:xfrm flipV="1">
              <a:off x="7364146" y="1536072"/>
              <a:ext cx="0" cy="28569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Freeform 48"/>
            <p:cNvSpPr/>
            <p:nvPr/>
          </p:nvSpPr>
          <p:spPr>
            <a:xfrm>
              <a:off x="7610074" y="4972879"/>
              <a:ext cx="1132378" cy="1504121"/>
            </a:xfrm>
            <a:custGeom>
              <a:avLst/>
              <a:gdLst>
                <a:gd name="connsiteX0" fmla="*/ 0 w 1720158"/>
                <a:gd name="connsiteY0" fmla="*/ 1484768 h 1484768"/>
                <a:gd name="connsiteX1" fmla="*/ 0 w 1720158"/>
                <a:gd name="connsiteY1" fmla="*/ 1484768 h 1484768"/>
                <a:gd name="connsiteX2" fmla="*/ 1720158 w 1720158"/>
                <a:gd name="connsiteY2" fmla="*/ 1484768 h 1484768"/>
                <a:gd name="connsiteX3" fmla="*/ 1711105 w 1720158"/>
                <a:gd name="connsiteY3" fmla="*/ 443620 h 1484768"/>
                <a:gd name="connsiteX4" fmla="*/ 1702051 w 1720158"/>
                <a:gd name="connsiteY4" fmla="*/ 9053 h 1484768"/>
                <a:gd name="connsiteX5" fmla="*/ 1330859 w 1720158"/>
                <a:gd name="connsiteY5" fmla="*/ 0 h 1484768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881803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1119358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1074109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950334 w 1720158"/>
                <a:gd name="connsiteY5" fmla="*/ 725 h 1476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20158" h="1476606">
                  <a:moveTo>
                    <a:pt x="0" y="1476606"/>
                  </a:moveTo>
                  <a:lnTo>
                    <a:pt x="0" y="1476606"/>
                  </a:lnTo>
                  <a:lnTo>
                    <a:pt x="1720158" y="1476606"/>
                  </a:lnTo>
                  <a:cubicBezTo>
                    <a:pt x="1717140" y="1129557"/>
                    <a:pt x="1714123" y="782507"/>
                    <a:pt x="1711105" y="435458"/>
                  </a:cubicBezTo>
                  <a:lnTo>
                    <a:pt x="1702051" y="891"/>
                  </a:lnTo>
                  <a:cubicBezTo>
                    <a:pt x="1578320" y="-2127"/>
                    <a:pt x="1074065" y="3743"/>
                    <a:pt x="950334" y="725"/>
                  </a:cubicBez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184177" y="457200"/>
              <a:ext cx="235993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Layer Normalization</a:t>
              </a:r>
            </a:p>
          </p:txBody>
        </p:sp>
        <p:cxnSp>
          <p:nvCxnSpPr>
            <p:cNvPr id="51" name="Straight Arrow Connector 50"/>
            <p:cNvCxnSpPr>
              <a:stCxn id="44" idx="0"/>
              <a:endCxn id="50" idx="2"/>
            </p:cNvCxnSpPr>
            <p:nvPr/>
          </p:nvCxnSpPr>
          <p:spPr>
            <a:xfrm flipV="1">
              <a:off x="7364146" y="857310"/>
              <a:ext cx="0" cy="27865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 flipV="1">
              <a:off x="7391400" y="152400"/>
              <a:ext cx="0" cy="33446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4119611" y="4299394"/>
              <a:ext cx="1467510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Multi-Head Attention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933731" y="3414923"/>
              <a:ext cx="165339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Add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933731" y="2241994"/>
              <a:ext cx="1653390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Layer </a:t>
              </a:r>
            </a:p>
            <a:p>
              <a:pPr algn="ctr"/>
              <a:r>
                <a:rPr lang="en-US" sz="2000" dirty="0"/>
                <a:t>Normalization</a:t>
              </a:r>
            </a:p>
          </p:txBody>
        </p:sp>
        <p:cxnSp>
          <p:nvCxnSpPr>
            <p:cNvPr id="56" name="Straight Arrow Connector 55"/>
            <p:cNvCxnSpPr>
              <a:stCxn id="54" idx="0"/>
              <a:endCxn id="55" idx="2"/>
            </p:cNvCxnSpPr>
            <p:nvPr/>
          </p:nvCxnSpPr>
          <p:spPr>
            <a:xfrm flipV="1">
              <a:off x="4760426" y="2949880"/>
              <a:ext cx="0" cy="46504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56"/>
            <p:cNvSpPr/>
            <p:nvPr/>
          </p:nvSpPr>
          <p:spPr>
            <a:xfrm>
              <a:off x="5638800" y="4715121"/>
              <a:ext cx="64370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T(Q)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733800" y="5472323"/>
              <a:ext cx="238372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K,V (Encoder Output)</a:t>
              </a:r>
            </a:p>
          </p:txBody>
        </p:sp>
        <p:sp>
          <p:nvSpPr>
            <p:cNvPr id="59" name="Freeform 58"/>
            <p:cNvSpPr/>
            <p:nvPr/>
          </p:nvSpPr>
          <p:spPr>
            <a:xfrm>
              <a:off x="5595042" y="3992578"/>
              <a:ext cx="905346" cy="633743"/>
            </a:xfrm>
            <a:custGeom>
              <a:avLst/>
              <a:gdLst>
                <a:gd name="connsiteX0" fmla="*/ 905346 w 905346"/>
                <a:gd name="connsiteY0" fmla="*/ 0 h 633743"/>
                <a:gd name="connsiteX1" fmla="*/ 389299 w 905346"/>
                <a:gd name="connsiteY1" fmla="*/ 0 h 633743"/>
                <a:gd name="connsiteX2" fmla="*/ 389299 w 905346"/>
                <a:gd name="connsiteY2" fmla="*/ 633743 h 633743"/>
                <a:gd name="connsiteX3" fmla="*/ 0 w 905346"/>
                <a:gd name="connsiteY3" fmla="*/ 633743 h 633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346" h="633743">
                  <a:moveTo>
                    <a:pt x="905346" y="0"/>
                  </a:moveTo>
                  <a:lnTo>
                    <a:pt x="389299" y="0"/>
                  </a:lnTo>
                  <a:lnTo>
                    <a:pt x="389299" y="633743"/>
                  </a:lnTo>
                  <a:lnTo>
                    <a:pt x="0" y="633743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Arrow Connector 59"/>
            <p:cNvCxnSpPr>
              <a:endCxn id="42" idx="1"/>
            </p:cNvCxnSpPr>
            <p:nvPr/>
          </p:nvCxnSpPr>
          <p:spPr>
            <a:xfrm flipV="1">
              <a:off x="5595042" y="2707617"/>
              <a:ext cx="435604" cy="1238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Freeform 60"/>
            <p:cNvSpPr/>
            <p:nvPr/>
          </p:nvSpPr>
          <p:spPr>
            <a:xfrm>
              <a:off x="5604095" y="3576119"/>
              <a:ext cx="389299" cy="425513"/>
            </a:xfrm>
            <a:custGeom>
              <a:avLst/>
              <a:gdLst>
                <a:gd name="connsiteX0" fmla="*/ 389299 w 389299"/>
                <a:gd name="connsiteY0" fmla="*/ 425513 h 425513"/>
                <a:gd name="connsiteX1" fmla="*/ 389299 w 389299"/>
                <a:gd name="connsiteY1" fmla="*/ 0 h 425513"/>
                <a:gd name="connsiteX2" fmla="*/ 0 w 389299"/>
                <a:gd name="connsiteY2" fmla="*/ 9053 h 425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9299" h="425513">
                  <a:moveTo>
                    <a:pt x="389299" y="425513"/>
                  </a:moveTo>
                  <a:lnTo>
                    <a:pt x="389299" y="0"/>
                  </a:lnTo>
                  <a:lnTo>
                    <a:pt x="0" y="9053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5767057" y="1339913"/>
              <a:ext cx="344032" cy="1358020"/>
            </a:xfrm>
            <a:custGeom>
              <a:avLst/>
              <a:gdLst>
                <a:gd name="connsiteX0" fmla="*/ 0 w 344032"/>
                <a:gd name="connsiteY0" fmla="*/ 1358020 h 1358020"/>
                <a:gd name="connsiteX1" fmla="*/ 0 w 344032"/>
                <a:gd name="connsiteY1" fmla="*/ 0 h 1358020"/>
                <a:gd name="connsiteX2" fmla="*/ 344032 w 344032"/>
                <a:gd name="connsiteY2" fmla="*/ 0 h 1358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4032" h="1358020">
                  <a:moveTo>
                    <a:pt x="0" y="1358020"/>
                  </a:moveTo>
                  <a:lnTo>
                    <a:pt x="0" y="0"/>
                  </a:lnTo>
                  <a:lnTo>
                    <a:pt x="344032" y="0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Straight Arrow Connector 62"/>
            <p:cNvCxnSpPr/>
            <p:nvPr/>
          </p:nvCxnSpPr>
          <p:spPr>
            <a:xfrm flipV="1">
              <a:off x="4760426" y="3834351"/>
              <a:ext cx="0" cy="46504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4" name="Straight Arrow Connector 63"/>
          <p:cNvCxnSpPr/>
          <p:nvPr/>
        </p:nvCxnSpPr>
        <p:spPr>
          <a:xfrm flipV="1">
            <a:off x="4748167" y="5007280"/>
            <a:ext cx="0" cy="465043"/>
          </a:xfrm>
          <a:prstGeom prst="straightConnector1">
            <a:avLst/>
          </a:prstGeom>
          <a:ln w="38100">
            <a:solidFill>
              <a:srgbClr val="4A7EB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6874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62010"/>
            <a:ext cx="3352800" cy="990600"/>
          </a:xfrm>
        </p:spPr>
        <p:txBody>
          <a:bodyPr/>
          <a:lstStyle/>
          <a:p>
            <a:r>
              <a:rPr lang="en-US" dirty="0"/>
              <a:t>Transformer Decoder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3277533" cy="4495800"/>
          </a:xfrm>
        </p:spPr>
        <p:txBody>
          <a:bodyPr/>
          <a:lstStyle/>
          <a:p>
            <a:r>
              <a:rPr lang="en-US" sz="2000" dirty="0"/>
              <a:t>The output of this attention block is added to the </a:t>
            </a:r>
            <a:r>
              <a:rPr lang="en-US" sz="2000"/>
              <a:t>original T(</a:t>
            </a:r>
            <a:r>
              <a:rPr lang="en-US" sz="2000" dirty="0"/>
              <a:t>Q).</a:t>
            </a:r>
          </a:p>
          <a:p>
            <a:r>
              <a:rPr lang="en-US" sz="2000" dirty="0"/>
              <a:t>Then, a layer normalization operation is (again) applied.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3600931" y="152400"/>
            <a:ext cx="5336838" cy="6553200"/>
            <a:chOff x="3600931" y="152400"/>
            <a:chExt cx="5336838" cy="6553200"/>
          </a:xfrm>
        </p:grpSpPr>
        <p:sp>
          <p:nvSpPr>
            <p:cNvPr id="36" name="Rectangle 35"/>
            <p:cNvSpPr/>
            <p:nvPr/>
          </p:nvSpPr>
          <p:spPr>
            <a:xfrm>
              <a:off x="3600931" y="225060"/>
              <a:ext cx="5336838" cy="602885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/>
              <a:r>
                <a:rPr lang="en-US" sz="2400" b="1" dirty="0">
                  <a:solidFill>
                    <a:prstClr val="black"/>
                  </a:solidFill>
                </a:rPr>
                <a:t>   </a:t>
              </a:r>
              <a:r>
                <a:rPr lang="en-US" sz="2400" b="1" u="sng" dirty="0">
                  <a:solidFill>
                    <a:prstClr val="black"/>
                  </a:solidFill>
                </a:rPr>
                <a:t>Transformer </a:t>
              </a:r>
              <a:br>
                <a:rPr lang="en-US" sz="2400" b="1" u="sng" dirty="0">
                  <a:solidFill>
                    <a:prstClr val="black"/>
                  </a:solidFill>
                </a:rPr>
              </a:br>
              <a:r>
                <a:rPr lang="en-US" sz="2400" b="1" dirty="0">
                  <a:solidFill>
                    <a:prstClr val="black"/>
                  </a:solidFill>
                </a:rPr>
                <a:t>       </a:t>
              </a:r>
              <a:r>
                <a:rPr lang="en-US" sz="2400" b="1" u="sng" dirty="0">
                  <a:solidFill>
                    <a:prstClr val="black"/>
                  </a:solidFill>
                </a:rPr>
                <a:t>Decoder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509442" y="5494451"/>
              <a:ext cx="1720158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Multi-Head Attention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961331" y="6305490"/>
              <a:ext cx="373486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Q, K, V: partial Spanish translation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7610074" y="6199362"/>
              <a:ext cx="9926" cy="506238"/>
            </a:xfrm>
            <a:prstGeom prst="straightConnector1">
              <a:avLst/>
            </a:prstGeom>
            <a:ln w="38100">
              <a:solidFill>
                <a:srgbClr val="4A7EBB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6509442" y="4724400"/>
              <a:ext cx="1720158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Add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509442" y="3657600"/>
              <a:ext cx="1720158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Layer </a:t>
              </a:r>
              <a:br>
                <a:rPr lang="en-US" sz="2000" dirty="0"/>
              </a:br>
              <a:r>
                <a:rPr lang="en-US" sz="2000" dirty="0"/>
                <a:t>Normalization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030646" y="2507562"/>
              <a:ext cx="26670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 (</a:t>
              </a:r>
              <a:r>
                <a:rPr lang="en-US" sz="2000" dirty="0" err="1"/>
                <a:t>relu</a:t>
              </a:r>
              <a:r>
                <a:rPr lang="en-US" sz="2000" dirty="0"/>
                <a:t> activation)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106846" y="1821762"/>
              <a:ext cx="25146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 (no activation)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106846" y="1135962"/>
              <a:ext cx="25146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Add</a:t>
              </a:r>
            </a:p>
          </p:txBody>
        </p:sp>
        <p:cxnSp>
          <p:nvCxnSpPr>
            <p:cNvPr id="45" name="Straight Arrow Connector 44"/>
            <p:cNvCxnSpPr>
              <a:stCxn id="37" idx="0"/>
              <a:endCxn id="40" idx="2"/>
            </p:cNvCxnSpPr>
            <p:nvPr/>
          </p:nvCxnSpPr>
          <p:spPr>
            <a:xfrm flipV="1">
              <a:off x="7369521" y="5124510"/>
              <a:ext cx="0" cy="36994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40" idx="0"/>
              <a:endCxn id="41" idx="2"/>
            </p:cNvCxnSpPr>
            <p:nvPr/>
          </p:nvCxnSpPr>
          <p:spPr>
            <a:xfrm flipV="1">
              <a:off x="7369521" y="4365486"/>
              <a:ext cx="0" cy="35891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42" idx="0"/>
              <a:endCxn id="43" idx="2"/>
            </p:cNvCxnSpPr>
            <p:nvPr/>
          </p:nvCxnSpPr>
          <p:spPr>
            <a:xfrm flipV="1">
              <a:off x="7364146" y="2221872"/>
              <a:ext cx="0" cy="28569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43" idx="0"/>
              <a:endCxn id="44" idx="2"/>
            </p:cNvCxnSpPr>
            <p:nvPr/>
          </p:nvCxnSpPr>
          <p:spPr>
            <a:xfrm flipV="1">
              <a:off x="7364146" y="1536072"/>
              <a:ext cx="0" cy="28569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Freeform 48"/>
            <p:cNvSpPr/>
            <p:nvPr/>
          </p:nvSpPr>
          <p:spPr>
            <a:xfrm>
              <a:off x="7610074" y="4972879"/>
              <a:ext cx="1132378" cy="1504121"/>
            </a:xfrm>
            <a:custGeom>
              <a:avLst/>
              <a:gdLst>
                <a:gd name="connsiteX0" fmla="*/ 0 w 1720158"/>
                <a:gd name="connsiteY0" fmla="*/ 1484768 h 1484768"/>
                <a:gd name="connsiteX1" fmla="*/ 0 w 1720158"/>
                <a:gd name="connsiteY1" fmla="*/ 1484768 h 1484768"/>
                <a:gd name="connsiteX2" fmla="*/ 1720158 w 1720158"/>
                <a:gd name="connsiteY2" fmla="*/ 1484768 h 1484768"/>
                <a:gd name="connsiteX3" fmla="*/ 1711105 w 1720158"/>
                <a:gd name="connsiteY3" fmla="*/ 443620 h 1484768"/>
                <a:gd name="connsiteX4" fmla="*/ 1702051 w 1720158"/>
                <a:gd name="connsiteY4" fmla="*/ 9053 h 1484768"/>
                <a:gd name="connsiteX5" fmla="*/ 1330859 w 1720158"/>
                <a:gd name="connsiteY5" fmla="*/ 0 h 1484768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881803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1119358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1074109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950334 w 1720158"/>
                <a:gd name="connsiteY5" fmla="*/ 725 h 1476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20158" h="1476606">
                  <a:moveTo>
                    <a:pt x="0" y="1476606"/>
                  </a:moveTo>
                  <a:lnTo>
                    <a:pt x="0" y="1476606"/>
                  </a:lnTo>
                  <a:lnTo>
                    <a:pt x="1720158" y="1476606"/>
                  </a:lnTo>
                  <a:cubicBezTo>
                    <a:pt x="1717140" y="1129557"/>
                    <a:pt x="1714123" y="782507"/>
                    <a:pt x="1711105" y="435458"/>
                  </a:cubicBezTo>
                  <a:lnTo>
                    <a:pt x="1702051" y="891"/>
                  </a:lnTo>
                  <a:cubicBezTo>
                    <a:pt x="1578320" y="-2127"/>
                    <a:pt x="1074065" y="3743"/>
                    <a:pt x="950334" y="725"/>
                  </a:cubicBez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184177" y="457200"/>
              <a:ext cx="235993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Layer Normalization</a:t>
              </a:r>
            </a:p>
          </p:txBody>
        </p:sp>
        <p:cxnSp>
          <p:nvCxnSpPr>
            <p:cNvPr id="51" name="Straight Arrow Connector 50"/>
            <p:cNvCxnSpPr>
              <a:stCxn id="44" idx="0"/>
              <a:endCxn id="50" idx="2"/>
            </p:cNvCxnSpPr>
            <p:nvPr/>
          </p:nvCxnSpPr>
          <p:spPr>
            <a:xfrm flipV="1">
              <a:off x="7364146" y="857310"/>
              <a:ext cx="0" cy="27865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 flipV="1">
              <a:off x="7391400" y="152400"/>
              <a:ext cx="0" cy="33446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4119611" y="4299394"/>
              <a:ext cx="1467510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/>
                <a:t>Multi-Head </a:t>
              </a:r>
              <a:r>
                <a:rPr lang="en-US" sz="2000" dirty="0"/>
                <a:t>Attention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933731" y="3414923"/>
              <a:ext cx="165339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Add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933731" y="2241994"/>
              <a:ext cx="1653390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Layer </a:t>
              </a:r>
            </a:p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Normalization</a:t>
              </a:r>
            </a:p>
          </p:txBody>
        </p:sp>
        <p:cxnSp>
          <p:nvCxnSpPr>
            <p:cNvPr id="56" name="Straight Arrow Connector 55"/>
            <p:cNvCxnSpPr>
              <a:stCxn id="54" idx="0"/>
              <a:endCxn id="55" idx="2"/>
            </p:cNvCxnSpPr>
            <p:nvPr/>
          </p:nvCxnSpPr>
          <p:spPr>
            <a:xfrm flipV="1">
              <a:off x="4760426" y="2949880"/>
              <a:ext cx="0" cy="46504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56"/>
            <p:cNvSpPr/>
            <p:nvPr/>
          </p:nvSpPr>
          <p:spPr>
            <a:xfrm>
              <a:off x="5638800" y="4715121"/>
              <a:ext cx="64370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T(Q)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733800" y="5472323"/>
              <a:ext cx="238372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K,V (Encoder Output)</a:t>
              </a:r>
            </a:p>
          </p:txBody>
        </p:sp>
        <p:sp>
          <p:nvSpPr>
            <p:cNvPr id="59" name="Freeform 58"/>
            <p:cNvSpPr/>
            <p:nvPr/>
          </p:nvSpPr>
          <p:spPr>
            <a:xfrm>
              <a:off x="5595042" y="3992578"/>
              <a:ext cx="905346" cy="633743"/>
            </a:xfrm>
            <a:custGeom>
              <a:avLst/>
              <a:gdLst>
                <a:gd name="connsiteX0" fmla="*/ 905346 w 905346"/>
                <a:gd name="connsiteY0" fmla="*/ 0 h 633743"/>
                <a:gd name="connsiteX1" fmla="*/ 389299 w 905346"/>
                <a:gd name="connsiteY1" fmla="*/ 0 h 633743"/>
                <a:gd name="connsiteX2" fmla="*/ 389299 w 905346"/>
                <a:gd name="connsiteY2" fmla="*/ 633743 h 633743"/>
                <a:gd name="connsiteX3" fmla="*/ 0 w 905346"/>
                <a:gd name="connsiteY3" fmla="*/ 633743 h 633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346" h="633743">
                  <a:moveTo>
                    <a:pt x="905346" y="0"/>
                  </a:moveTo>
                  <a:lnTo>
                    <a:pt x="389299" y="0"/>
                  </a:lnTo>
                  <a:lnTo>
                    <a:pt x="389299" y="633743"/>
                  </a:lnTo>
                  <a:lnTo>
                    <a:pt x="0" y="633743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Arrow Connector 59"/>
            <p:cNvCxnSpPr>
              <a:endCxn id="42" idx="1"/>
            </p:cNvCxnSpPr>
            <p:nvPr/>
          </p:nvCxnSpPr>
          <p:spPr>
            <a:xfrm flipV="1">
              <a:off x="5595042" y="2707617"/>
              <a:ext cx="435604" cy="1238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Freeform 60"/>
            <p:cNvSpPr/>
            <p:nvPr/>
          </p:nvSpPr>
          <p:spPr>
            <a:xfrm>
              <a:off x="5604095" y="3576119"/>
              <a:ext cx="389299" cy="425513"/>
            </a:xfrm>
            <a:custGeom>
              <a:avLst/>
              <a:gdLst>
                <a:gd name="connsiteX0" fmla="*/ 389299 w 389299"/>
                <a:gd name="connsiteY0" fmla="*/ 425513 h 425513"/>
                <a:gd name="connsiteX1" fmla="*/ 389299 w 389299"/>
                <a:gd name="connsiteY1" fmla="*/ 0 h 425513"/>
                <a:gd name="connsiteX2" fmla="*/ 0 w 389299"/>
                <a:gd name="connsiteY2" fmla="*/ 9053 h 425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9299" h="425513">
                  <a:moveTo>
                    <a:pt x="389299" y="425513"/>
                  </a:moveTo>
                  <a:lnTo>
                    <a:pt x="389299" y="0"/>
                  </a:lnTo>
                  <a:lnTo>
                    <a:pt x="0" y="9053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5767057" y="1339913"/>
              <a:ext cx="344032" cy="1358020"/>
            </a:xfrm>
            <a:custGeom>
              <a:avLst/>
              <a:gdLst>
                <a:gd name="connsiteX0" fmla="*/ 0 w 344032"/>
                <a:gd name="connsiteY0" fmla="*/ 1358020 h 1358020"/>
                <a:gd name="connsiteX1" fmla="*/ 0 w 344032"/>
                <a:gd name="connsiteY1" fmla="*/ 0 h 1358020"/>
                <a:gd name="connsiteX2" fmla="*/ 344032 w 344032"/>
                <a:gd name="connsiteY2" fmla="*/ 0 h 1358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4032" h="1358020">
                  <a:moveTo>
                    <a:pt x="0" y="1358020"/>
                  </a:moveTo>
                  <a:lnTo>
                    <a:pt x="0" y="0"/>
                  </a:lnTo>
                  <a:lnTo>
                    <a:pt x="344032" y="0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Straight Arrow Connector 62"/>
            <p:cNvCxnSpPr/>
            <p:nvPr/>
          </p:nvCxnSpPr>
          <p:spPr>
            <a:xfrm flipV="1">
              <a:off x="4760426" y="3834351"/>
              <a:ext cx="0" cy="46504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4" name="Straight Arrow Connector 63"/>
          <p:cNvCxnSpPr/>
          <p:nvPr/>
        </p:nvCxnSpPr>
        <p:spPr>
          <a:xfrm flipV="1">
            <a:off x="4748167" y="5007280"/>
            <a:ext cx="0" cy="465043"/>
          </a:xfrm>
          <a:prstGeom prst="straightConnector1">
            <a:avLst/>
          </a:prstGeom>
          <a:ln w="38100">
            <a:solidFill>
              <a:srgbClr val="4A7EB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97924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62010"/>
            <a:ext cx="3352800" cy="990600"/>
          </a:xfrm>
        </p:spPr>
        <p:txBody>
          <a:bodyPr/>
          <a:lstStyle/>
          <a:p>
            <a:r>
              <a:rPr lang="en-US" dirty="0"/>
              <a:t>Transformer Decoder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3277533" cy="4495800"/>
          </a:xfrm>
        </p:spPr>
        <p:txBody>
          <a:bodyPr/>
          <a:lstStyle/>
          <a:p>
            <a:r>
              <a:rPr lang="en-US" sz="2000" dirty="0"/>
              <a:t>The last four steps are identical to the last four steps of the Encoder module.</a:t>
            </a:r>
          </a:p>
          <a:p>
            <a:r>
              <a:rPr lang="en-US" sz="2000" dirty="0"/>
              <a:t>We apply the two dense layers.</a:t>
            </a:r>
          </a:p>
          <a:p>
            <a:r>
              <a:rPr lang="en-US" sz="2000" dirty="0"/>
              <a:t>We combine via adding the input of the first dense layer with the output of the second dense layer.</a:t>
            </a:r>
          </a:p>
          <a:p>
            <a:r>
              <a:rPr lang="en-US" sz="2000" dirty="0"/>
              <a:t>We apply a final layer normalization operation.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3600931" y="152400"/>
            <a:ext cx="5336838" cy="6553200"/>
            <a:chOff x="3600931" y="152400"/>
            <a:chExt cx="5336838" cy="6553200"/>
          </a:xfrm>
        </p:grpSpPr>
        <p:sp>
          <p:nvSpPr>
            <p:cNvPr id="36" name="Rectangle 35"/>
            <p:cNvSpPr/>
            <p:nvPr/>
          </p:nvSpPr>
          <p:spPr>
            <a:xfrm>
              <a:off x="3600931" y="225060"/>
              <a:ext cx="5336838" cy="602885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/>
              <a:r>
                <a:rPr lang="en-US" sz="2400" b="1" dirty="0">
                  <a:solidFill>
                    <a:prstClr val="black"/>
                  </a:solidFill>
                </a:rPr>
                <a:t>   </a:t>
              </a:r>
              <a:r>
                <a:rPr lang="en-US" sz="2400" b="1" u="sng" dirty="0">
                  <a:solidFill>
                    <a:prstClr val="black"/>
                  </a:solidFill>
                </a:rPr>
                <a:t>Transformer </a:t>
              </a:r>
              <a:br>
                <a:rPr lang="en-US" sz="2400" b="1" u="sng" dirty="0">
                  <a:solidFill>
                    <a:prstClr val="black"/>
                  </a:solidFill>
                </a:rPr>
              </a:br>
              <a:r>
                <a:rPr lang="en-US" sz="2400" b="1" dirty="0">
                  <a:solidFill>
                    <a:prstClr val="black"/>
                  </a:solidFill>
                </a:rPr>
                <a:t>       </a:t>
              </a:r>
              <a:r>
                <a:rPr lang="en-US" sz="2400" b="1" u="sng" dirty="0">
                  <a:solidFill>
                    <a:prstClr val="black"/>
                  </a:solidFill>
                </a:rPr>
                <a:t>Decoder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509442" y="5494451"/>
              <a:ext cx="1720158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Multi-Head Attention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961331" y="6305490"/>
              <a:ext cx="373486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Q, K, V: partial Spanish translation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7610074" y="6199362"/>
              <a:ext cx="9926" cy="506238"/>
            </a:xfrm>
            <a:prstGeom prst="straightConnector1">
              <a:avLst/>
            </a:prstGeom>
            <a:ln w="38100">
              <a:solidFill>
                <a:srgbClr val="4A7EBB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6509442" y="4724400"/>
              <a:ext cx="1720158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Add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509442" y="3657600"/>
              <a:ext cx="1720158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Layer </a:t>
              </a:r>
              <a:br>
                <a:rPr lang="en-US" sz="2000" dirty="0"/>
              </a:br>
              <a:r>
                <a:rPr lang="en-US" sz="2000" dirty="0"/>
                <a:t>Normalization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030646" y="2507562"/>
              <a:ext cx="26670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Dense (</a:t>
              </a:r>
              <a:r>
                <a:rPr lang="en-US" sz="2000" dirty="0" err="1">
                  <a:solidFill>
                    <a:srgbClr val="FF0000"/>
                  </a:solidFill>
                </a:rPr>
                <a:t>relu</a:t>
              </a:r>
              <a:r>
                <a:rPr lang="en-US" sz="2000" dirty="0">
                  <a:solidFill>
                    <a:srgbClr val="FF0000"/>
                  </a:solidFill>
                </a:rPr>
                <a:t> activation)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106846" y="1821762"/>
              <a:ext cx="25146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Dense (no activation)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106846" y="1135962"/>
              <a:ext cx="25146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Add</a:t>
              </a:r>
            </a:p>
          </p:txBody>
        </p:sp>
        <p:cxnSp>
          <p:nvCxnSpPr>
            <p:cNvPr id="45" name="Straight Arrow Connector 44"/>
            <p:cNvCxnSpPr>
              <a:stCxn id="37" idx="0"/>
              <a:endCxn id="40" idx="2"/>
            </p:cNvCxnSpPr>
            <p:nvPr/>
          </p:nvCxnSpPr>
          <p:spPr>
            <a:xfrm flipV="1">
              <a:off x="7369521" y="5124510"/>
              <a:ext cx="0" cy="36994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40" idx="0"/>
              <a:endCxn id="41" idx="2"/>
            </p:cNvCxnSpPr>
            <p:nvPr/>
          </p:nvCxnSpPr>
          <p:spPr>
            <a:xfrm flipV="1">
              <a:off x="7369521" y="4365486"/>
              <a:ext cx="0" cy="35891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42" idx="0"/>
              <a:endCxn id="43" idx="2"/>
            </p:cNvCxnSpPr>
            <p:nvPr/>
          </p:nvCxnSpPr>
          <p:spPr>
            <a:xfrm flipV="1">
              <a:off x="7364146" y="2221872"/>
              <a:ext cx="0" cy="28569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43" idx="0"/>
              <a:endCxn id="44" idx="2"/>
            </p:cNvCxnSpPr>
            <p:nvPr/>
          </p:nvCxnSpPr>
          <p:spPr>
            <a:xfrm flipV="1">
              <a:off x="7364146" y="1536072"/>
              <a:ext cx="0" cy="28569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Freeform 48"/>
            <p:cNvSpPr/>
            <p:nvPr/>
          </p:nvSpPr>
          <p:spPr>
            <a:xfrm>
              <a:off x="7610074" y="4972879"/>
              <a:ext cx="1132378" cy="1504121"/>
            </a:xfrm>
            <a:custGeom>
              <a:avLst/>
              <a:gdLst>
                <a:gd name="connsiteX0" fmla="*/ 0 w 1720158"/>
                <a:gd name="connsiteY0" fmla="*/ 1484768 h 1484768"/>
                <a:gd name="connsiteX1" fmla="*/ 0 w 1720158"/>
                <a:gd name="connsiteY1" fmla="*/ 1484768 h 1484768"/>
                <a:gd name="connsiteX2" fmla="*/ 1720158 w 1720158"/>
                <a:gd name="connsiteY2" fmla="*/ 1484768 h 1484768"/>
                <a:gd name="connsiteX3" fmla="*/ 1711105 w 1720158"/>
                <a:gd name="connsiteY3" fmla="*/ 443620 h 1484768"/>
                <a:gd name="connsiteX4" fmla="*/ 1702051 w 1720158"/>
                <a:gd name="connsiteY4" fmla="*/ 9053 h 1484768"/>
                <a:gd name="connsiteX5" fmla="*/ 1330859 w 1720158"/>
                <a:gd name="connsiteY5" fmla="*/ 0 h 1484768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881803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1119358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1074109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950334 w 1720158"/>
                <a:gd name="connsiteY5" fmla="*/ 725 h 1476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20158" h="1476606">
                  <a:moveTo>
                    <a:pt x="0" y="1476606"/>
                  </a:moveTo>
                  <a:lnTo>
                    <a:pt x="0" y="1476606"/>
                  </a:lnTo>
                  <a:lnTo>
                    <a:pt x="1720158" y="1476606"/>
                  </a:lnTo>
                  <a:cubicBezTo>
                    <a:pt x="1717140" y="1129557"/>
                    <a:pt x="1714123" y="782507"/>
                    <a:pt x="1711105" y="435458"/>
                  </a:cubicBezTo>
                  <a:lnTo>
                    <a:pt x="1702051" y="891"/>
                  </a:lnTo>
                  <a:cubicBezTo>
                    <a:pt x="1578320" y="-2127"/>
                    <a:pt x="1074065" y="3743"/>
                    <a:pt x="950334" y="725"/>
                  </a:cubicBez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184177" y="457200"/>
              <a:ext cx="235993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</a:rPr>
                <a:t>Layer Normalization</a:t>
              </a:r>
            </a:p>
          </p:txBody>
        </p:sp>
        <p:cxnSp>
          <p:nvCxnSpPr>
            <p:cNvPr id="51" name="Straight Arrow Connector 50"/>
            <p:cNvCxnSpPr>
              <a:stCxn id="44" idx="0"/>
              <a:endCxn id="50" idx="2"/>
            </p:cNvCxnSpPr>
            <p:nvPr/>
          </p:nvCxnSpPr>
          <p:spPr>
            <a:xfrm flipV="1">
              <a:off x="7364146" y="857310"/>
              <a:ext cx="0" cy="27865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 flipV="1">
              <a:off x="7391400" y="152400"/>
              <a:ext cx="0" cy="33446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4119611" y="4299394"/>
              <a:ext cx="1467510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/>
                <a:t>Multi-Head </a:t>
              </a:r>
              <a:r>
                <a:rPr lang="en-US" sz="2000" dirty="0"/>
                <a:t>Attention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933731" y="3414923"/>
              <a:ext cx="165339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Add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933731" y="2241994"/>
              <a:ext cx="1653390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Layer </a:t>
              </a:r>
            </a:p>
            <a:p>
              <a:pPr algn="ctr"/>
              <a:r>
                <a:rPr lang="en-US" sz="2000" dirty="0"/>
                <a:t>Normalization</a:t>
              </a:r>
            </a:p>
          </p:txBody>
        </p:sp>
        <p:cxnSp>
          <p:nvCxnSpPr>
            <p:cNvPr id="56" name="Straight Arrow Connector 55"/>
            <p:cNvCxnSpPr>
              <a:stCxn id="54" idx="0"/>
              <a:endCxn id="55" idx="2"/>
            </p:cNvCxnSpPr>
            <p:nvPr/>
          </p:nvCxnSpPr>
          <p:spPr>
            <a:xfrm flipV="1">
              <a:off x="4760426" y="2949880"/>
              <a:ext cx="0" cy="46504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56"/>
            <p:cNvSpPr/>
            <p:nvPr/>
          </p:nvSpPr>
          <p:spPr>
            <a:xfrm>
              <a:off x="5638800" y="4715121"/>
              <a:ext cx="64370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T(Q)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733800" y="5472323"/>
              <a:ext cx="238372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K,V (Encoder Output)</a:t>
              </a:r>
            </a:p>
          </p:txBody>
        </p:sp>
        <p:sp>
          <p:nvSpPr>
            <p:cNvPr id="59" name="Freeform 58"/>
            <p:cNvSpPr/>
            <p:nvPr/>
          </p:nvSpPr>
          <p:spPr>
            <a:xfrm>
              <a:off x="5595042" y="3992578"/>
              <a:ext cx="905346" cy="633743"/>
            </a:xfrm>
            <a:custGeom>
              <a:avLst/>
              <a:gdLst>
                <a:gd name="connsiteX0" fmla="*/ 905346 w 905346"/>
                <a:gd name="connsiteY0" fmla="*/ 0 h 633743"/>
                <a:gd name="connsiteX1" fmla="*/ 389299 w 905346"/>
                <a:gd name="connsiteY1" fmla="*/ 0 h 633743"/>
                <a:gd name="connsiteX2" fmla="*/ 389299 w 905346"/>
                <a:gd name="connsiteY2" fmla="*/ 633743 h 633743"/>
                <a:gd name="connsiteX3" fmla="*/ 0 w 905346"/>
                <a:gd name="connsiteY3" fmla="*/ 633743 h 633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346" h="633743">
                  <a:moveTo>
                    <a:pt x="905346" y="0"/>
                  </a:moveTo>
                  <a:lnTo>
                    <a:pt x="389299" y="0"/>
                  </a:lnTo>
                  <a:lnTo>
                    <a:pt x="389299" y="633743"/>
                  </a:lnTo>
                  <a:lnTo>
                    <a:pt x="0" y="633743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Arrow Connector 59"/>
            <p:cNvCxnSpPr>
              <a:endCxn id="42" idx="1"/>
            </p:cNvCxnSpPr>
            <p:nvPr/>
          </p:nvCxnSpPr>
          <p:spPr>
            <a:xfrm flipV="1">
              <a:off x="5595042" y="2707617"/>
              <a:ext cx="435604" cy="1238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Freeform 60"/>
            <p:cNvSpPr/>
            <p:nvPr/>
          </p:nvSpPr>
          <p:spPr>
            <a:xfrm>
              <a:off x="5604095" y="3576119"/>
              <a:ext cx="389299" cy="425513"/>
            </a:xfrm>
            <a:custGeom>
              <a:avLst/>
              <a:gdLst>
                <a:gd name="connsiteX0" fmla="*/ 389299 w 389299"/>
                <a:gd name="connsiteY0" fmla="*/ 425513 h 425513"/>
                <a:gd name="connsiteX1" fmla="*/ 389299 w 389299"/>
                <a:gd name="connsiteY1" fmla="*/ 0 h 425513"/>
                <a:gd name="connsiteX2" fmla="*/ 0 w 389299"/>
                <a:gd name="connsiteY2" fmla="*/ 9053 h 425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9299" h="425513">
                  <a:moveTo>
                    <a:pt x="389299" y="425513"/>
                  </a:moveTo>
                  <a:lnTo>
                    <a:pt x="389299" y="0"/>
                  </a:lnTo>
                  <a:lnTo>
                    <a:pt x="0" y="9053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5767057" y="1339913"/>
              <a:ext cx="344032" cy="1358020"/>
            </a:xfrm>
            <a:custGeom>
              <a:avLst/>
              <a:gdLst>
                <a:gd name="connsiteX0" fmla="*/ 0 w 344032"/>
                <a:gd name="connsiteY0" fmla="*/ 1358020 h 1358020"/>
                <a:gd name="connsiteX1" fmla="*/ 0 w 344032"/>
                <a:gd name="connsiteY1" fmla="*/ 0 h 1358020"/>
                <a:gd name="connsiteX2" fmla="*/ 344032 w 344032"/>
                <a:gd name="connsiteY2" fmla="*/ 0 h 1358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4032" h="1358020">
                  <a:moveTo>
                    <a:pt x="0" y="1358020"/>
                  </a:moveTo>
                  <a:lnTo>
                    <a:pt x="0" y="0"/>
                  </a:lnTo>
                  <a:lnTo>
                    <a:pt x="344032" y="0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Straight Arrow Connector 62"/>
            <p:cNvCxnSpPr/>
            <p:nvPr/>
          </p:nvCxnSpPr>
          <p:spPr>
            <a:xfrm flipV="1">
              <a:off x="4760426" y="3834351"/>
              <a:ext cx="0" cy="46504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4" name="Straight Arrow Connector 63"/>
          <p:cNvCxnSpPr/>
          <p:nvPr/>
        </p:nvCxnSpPr>
        <p:spPr>
          <a:xfrm flipV="1">
            <a:off x="4748167" y="5007280"/>
            <a:ext cx="0" cy="465043"/>
          </a:xfrm>
          <a:prstGeom prst="straightConnector1">
            <a:avLst/>
          </a:prstGeom>
          <a:ln w="38100">
            <a:solidFill>
              <a:srgbClr val="4A7EB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56905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6394010" y="4468585"/>
            <a:ext cx="2000758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u="sng" dirty="0">
                <a:solidFill>
                  <a:prstClr val="black"/>
                </a:solidFill>
              </a:rPr>
              <a:t>Transformer Decoder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62855" y="4468586"/>
            <a:ext cx="1927945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u="sng" dirty="0">
                <a:solidFill>
                  <a:prstClr val="black"/>
                </a:solidFill>
              </a:rPr>
              <a:t>Transformer Encoder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dirty="0"/>
              <a:t>Final 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5943600" cy="1359891"/>
          </a:xfrm>
        </p:spPr>
        <p:txBody>
          <a:bodyPr/>
          <a:lstStyle/>
          <a:p>
            <a:r>
              <a:rPr lang="en-US" sz="2400" dirty="0"/>
              <a:t>The output of the decoder is NOT the final output of the system.</a:t>
            </a:r>
          </a:p>
          <a:p>
            <a:r>
              <a:rPr lang="en-US" sz="2400" dirty="0"/>
              <a:t>Instead, we apply an additional Dense output layer to the decoder output.</a:t>
            </a:r>
          </a:p>
          <a:p>
            <a:r>
              <a:rPr lang="en-US" sz="2400" dirty="0"/>
              <a:t>The </a:t>
            </a:r>
            <a:r>
              <a:rPr lang="en-US" sz="2400" dirty="0" err="1"/>
              <a:t>argmax</a:t>
            </a:r>
            <a:r>
              <a:rPr lang="en-US" sz="2400" dirty="0"/>
              <a:t> of that output gives us the index of the next output word.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4166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18850" y="4601876"/>
            <a:ext cx="2733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Encoder Output</a:t>
            </a:r>
          </a:p>
        </p:txBody>
      </p:sp>
      <p:cxnSp>
        <p:nvCxnSpPr>
          <p:cNvPr id="26" name="Straight Arrow Connector 25"/>
          <p:cNvCxnSpPr>
            <a:stCxn id="11" idx="3"/>
            <a:endCxn id="42" idx="1"/>
          </p:cNvCxnSpPr>
          <p:nvPr/>
        </p:nvCxnSpPr>
        <p:spPr>
          <a:xfrm flipV="1">
            <a:off x="2590800" y="5040085"/>
            <a:ext cx="3803210" cy="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248400" y="2395871"/>
            <a:ext cx="236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Output: 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next word</a:t>
            </a:r>
          </a:p>
        </p:txBody>
      </p:sp>
      <p:cxnSp>
        <p:nvCxnSpPr>
          <p:cNvPr id="40" name="Straight Arrow Connector 39"/>
          <p:cNvCxnSpPr>
            <a:stCxn id="42" idx="0"/>
            <a:endCxn id="22" idx="2"/>
          </p:cNvCxnSpPr>
          <p:nvPr/>
        </p:nvCxnSpPr>
        <p:spPr>
          <a:xfrm flipV="1">
            <a:off x="7394389" y="4008095"/>
            <a:ext cx="0" cy="46049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815255" y="6073914"/>
            <a:ext cx="1528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Input: 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English text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91200" y="6055433"/>
            <a:ext cx="2957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Input: 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Partial Spanish translation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1626827" y="5618041"/>
            <a:ext cx="5272" cy="44846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7375943" y="5625448"/>
            <a:ext cx="5272" cy="44846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6241610" y="3576271"/>
            <a:ext cx="2305558" cy="4318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dirty="0">
                <a:solidFill>
                  <a:prstClr val="black"/>
                </a:solidFill>
              </a:rPr>
              <a:t>Dense + </a:t>
            </a:r>
            <a:r>
              <a:rPr lang="en-US" sz="2400" b="1" dirty="0" err="1">
                <a:solidFill>
                  <a:prstClr val="black"/>
                </a:solidFill>
              </a:rPr>
              <a:t>softmax</a:t>
            </a:r>
            <a:endParaRPr lang="en-US" sz="2400" b="1" dirty="0">
              <a:solidFill>
                <a:prstClr val="black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7384610" y="3103757"/>
            <a:ext cx="0" cy="46049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11687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Important: Causal Attention Mask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At training, we provide the same inputs that we provided to the RNN Encoder-Decoder:</a:t>
            </a:r>
          </a:p>
          <a:p>
            <a:pPr lvl="1"/>
            <a:r>
              <a:rPr lang="en-US" sz="2000" dirty="0"/>
              <a:t>English text.</a:t>
            </a:r>
          </a:p>
          <a:p>
            <a:pPr lvl="1"/>
            <a:r>
              <a:rPr lang="en-US" sz="2000" dirty="0"/>
              <a:t>Spanish translation, starting with special token [START].</a:t>
            </a:r>
          </a:p>
          <a:p>
            <a:r>
              <a:rPr lang="en-US" sz="2400" dirty="0"/>
              <a:t>We need to be careful, because the training input includes the correct output.</a:t>
            </a:r>
          </a:p>
          <a:p>
            <a:pPr lvl="1"/>
            <a:r>
              <a:rPr lang="en-US" sz="2000" dirty="0"/>
              <a:t>If a model simply learns to copy from the input to the output, then the model will not learn anything useful.</a:t>
            </a:r>
          </a:p>
          <a:p>
            <a:r>
              <a:rPr lang="en-US" sz="2400" dirty="0"/>
              <a:t>With the RNN encoder-decoder,  we avoided the problem.</a:t>
            </a:r>
          </a:p>
          <a:p>
            <a:pPr lvl="1"/>
            <a:r>
              <a:rPr lang="en-US" sz="2000" dirty="0"/>
              <a:t>The Spanish translation is processed step-by-step.</a:t>
            </a:r>
          </a:p>
          <a:p>
            <a:pPr lvl="1"/>
            <a:r>
              <a:rPr lang="en-US" sz="2000" dirty="0"/>
              <a:t>At each time step, the computations producing the word from that step cannot access any information about that word from the input.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7629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Important: Causal Attention Mask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 Transformer decoder does NOT process the Spanish translation step-by-step.</a:t>
            </a:r>
          </a:p>
          <a:p>
            <a:r>
              <a:rPr lang="en-US" sz="2400" dirty="0"/>
              <a:t>Information from all time steps is used at all computations.</a:t>
            </a:r>
          </a:p>
          <a:p>
            <a:r>
              <a:rPr lang="en-US" sz="2400" dirty="0"/>
              <a:t>So, at training time we need to explicitly make sure that computing a Spanish word as output is done without being able to see that that word is part of the input.</a:t>
            </a:r>
          </a:p>
          <a:p>
            <a:r>
              <a:rPr lang="en-US" sz="2400" dirty="0"/>
              <a:t>The solution is obtained using what is called a “causal attention mask”.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419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304800" y="3276600"/>
            <a:ext cx="5943600" cy="3352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53223" y="3276600"/>
            <a:ext cx="14755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Attention </a:t>
            </a:r>
            <a:br>
              <a:rPr lang="en-US" sz="2400" b="1" u="sng" dirty="0"/>
            </a:br>
            <a:r>
              <a:rPr lang="en-US" sz="2400" b="1" u="sng" dirty="0"/>
              <a:t>Head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Attention Head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1691356"/>
          </a:xfrm>
        </p:spPr>
        <p:txBody>
          <a:bodyPr/>
          <a:lstStyle/>
          <a:p>
            <a:r>
              <a:rPr lang="en-US" sz="2400" dirty="0"/>
              <a:t>Input: queries, keys, and values.</a:t>
            </a:r>
          </a:p>
          <a:p>
            <a:pPr lvl="1"/>
            <a:r>
              <a:rPr lang="en-US" sz="2000" dirty="0"/>
              <a:t>For self-attention, queries = keys = values.</a:t>
            </a:r>
          </a:p>
          <a:p>
            <a:pPr lvl="1"/>
            <a:r>
              <a:rPr lang="en-US" sz="2000" dirty="0"/>
              <a:t>For English-to-Spanish translation, sometimes queries != keys.</a:t>
            </a:r>
          </a:p>
          <a:p>
            <a:r>
              <a:rPr lang="en-US" sz="2400" dirty="0"/>
              <a:t>Output: the “transformed“ version of the queries.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08063" y="4133929"/>
            <a:ext cx="461173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Attention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2429564" y="3501046"/>
            <a:ext cx="12427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/>
              <a:t>T(queries)</a:t>
            </a:r>
          </a:p>
          <a:p>
            <a:pPr algn="r"/>
            <a:endParaRPr lang="en-US" sz="2000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3647792" y="3361129"/>
            <a:ext cx="15133" cy="772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1901767" y="5698907"/>
            <a:ext cx="15133" cy="772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961020" y="5950513"/>
            <a:ext cx="9605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/>
              <a:t>queries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994333" y="5961314"/>
            <a:ext cx="6340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/>
              <a:t>keys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18620" y="5950512"/>
            <a:ext cx="8429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/>
              <a:t>values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3613284" y="5726068"/>
            <a:ext cx="15133" cy="772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5453976" y="5698907"/>
            <a:ext cx="15133" cy="772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439810" y="5298797"/>
            <a:ext cx="93254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62143" y="5324449"/>
            <a:ext cx="93254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53000" y="5298797"/>
            <a:ext cx="93254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1936275" y="4530018"/>
            <a:ext cx="15133" cy="772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381000" y="4781624"/>
                <a:ext cx="1575047" cy="4237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sz="2000" dirty="0"/>
                  <a:t> queries</a:t>
                </a: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4781624"/>
                <a:ext cx="1575047" cy="423770"/>
              </a:xfrm>
              <a:prstGeom prst="rect">
                <a:avLst/>
              </a:prstGeom>
              <a:blipFill>
                <a:blip r:embed="rId3"/>
                <a:stretch>
                  <a:fillRect t="-5714" r="-3876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2391807" y="4792425"/>
                <a:ext cx="127111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sz="2000" dirty="0"/>
                  <a:t> keys</a:t>
                </a: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1807" y="4792425"/>
                <a:ext cx="1271118" cy="400110"/>
              </a:xfrm>
              <a:prstGeom prst="rect">
                <a:avLst/>
              </a:prstGeom>
              <a:blipFill>
                <a:blip r:embed="rId4"/>
                <a:stretch>
                  <a:fillRect t="-7576" r="-4785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4045910" y="4781623"/>
                <a:ext cx="14501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sz="2000" dirty="0"/>
                  <a:t> values</a:t>
                </a: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5910" y="4781623"/>
                <a:ext cx="1450141" cy="400110"/>
              </a:xfrm>
              <a:prstGeom prst="rect">
                <a:avLst/>
              </a:prstGeom>
              <a:blipFill>
                <a:blip r:embed="rId5"/>
                <a:stretch>
                  <a:fillRect t="-7576" r="-4202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/>
          <p:cNvCxnSpPr/>
          <p:nvPr/>
        </p:nvCxnSpPr>
        <p:spPr>
          <a:xfrm flipV="1">
            <a:off x="3647792" y="4557179"/>
            <a:ext cx="15133" cy="772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5488484" y="4530018"/>
            <a:ext cx="15133" cy="772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52027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Important: Causal Attention Mask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causal attention mask is a square binary matrix, whose size is equal to the number of tokens in the Spanish translation.</a:t>
            </a:r>
          </a:p>
          <a:p>
            <a:r>
              <a:rPr lang="en-US" sz="2400" dirty="0"/>
              <a:t>The value at Row </a:t>
            </a:r>
            <a:r>
              <a:rPr lang="en-US" sz="2400" dirty="0" err="1"/>
              <a:t>i</a:t>
            </a:r>
            <a:r>
              <a:rPr lang="en-US" sz="2400" dirty="0"/>
              <a:t> column j is:</a:t>
            </a:r>
          </a:p>
          <a:p>
            <a:pPr lvl="1"/>
            <a:r>
              <a:rPr lang="en-US" sz="2000" dirty="0"/>
              <a:t>1 if token j in the Spanish translation should be used in producing the </a:t>
            </a:r>
            <a:r>
              <a:rPr lang="en-US" sz="2000" dirty="0" err="1"/>
              <a:t>i-th</a:t>
            </a:r>
            <a:r>
              <a:rPr lang="en-US" sz="2000" dirty="0"/>
              <a:t> output word.</a:t>
            </a:r>
          </a:p>
          <a:p>
            <a:pPr lvl="1"/>
            <a:r>
              <a:rPr lang="en-US" sz="2000" dirty="0"/>
              <a:t>0 otherwise.</a:t>
            </a:r>
          </a:p>
          <a:p>
            <a:r>
              <a:rPr lang="en-US" sz="2400" dirty="0"/>
              <a:t>In this matrix, all values above the diagonal are 0. The diagonal and all values below it are one.</a:t>
            </a:r>
          </a:p>
          <a:p>
            <a:pPr lvl="1"/>
            <a:r>
              <a:rPr lang="en-US" sz="2000" dirty="0"/>
              <a:t>These values represent the fact that, in generating the </a:t>
            </a:r>
            <a:r>
              <a:rPr lang="en-US" sz="2000" dirty="0" err="1"/>
              <a:t>i-th</a:t>
            </a:r>
            <a:r>
              <a:rPr lang="en-US" sz="2000" dirty="0"/>
              <a:t> output word, only the first </a:t>
            </a:r>
            <a:r>
              <a:rPr lang="en-US" sz="2000" dirty="0" err="1"/>
              <a:t>i</a:t>
            </a:r>
            <a:r>
              <a:rPr lang="en-US" sz="2000" dirty="0"/>
              <a:t> input words from the Spanish translation should be used.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7465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Attention Mask: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Target Spanish translation: [start] no </a:t>
            </a:r>
            <a:r>
              <a:rPr lang="en-US" sz="2400" dirty="0" err="1"/>
              <a:t>te</a:t>
            </a:r>
            <a:r>
              <a:rPr lang="en-US" sz="2400" dirty="0"/>
              <a:t> </a:t>
            </a:r>
            <a:r>
              <a:rPr lang="en-US" sz="2400" dirty="0" err="1"/>
              <a:t>preocupes</a:t>
            </a:r>
            <a:r>
              <a:rPr lang="en-US" sz="2400" dirty="0"/>
              <a:t> [end]</a:t>
            </a:r>
          </a:p>
          <a:p>
            <a:r>
              <a:rPr lang="en-US" sz="2400" dirty="0"/>
              <a:t>Sequence used as training input: [start] no </a:t>
            </a:r>
            <a:r>
              <a:rPr lang="en-US" sz="2400" dirty="0" err="1"/>
              <a:t>te</a:t>
            </a:r>
            <a:r>
              <a:rPr lang="en-US" sz="2400" dirty="0"/>
              <a:t> </a:t>
            </a:r>
            <a:r>
              <a:rPr lang="en-US" sz="2400" dirty="0" err="1"/>
              <a:t>preocupes</a:t>
            </a:r>
            <a:endParaRPr lang="en-US" sz="2400" dirty="0"/>
          </a:p>
          <a:p>
            <a:r>
              <a:rPr lang="en-US" sz="2400" dirty="0"/>
              <a:t>Sequence used as target output: no </a:t>
            </a:r>
            <a:r>
              <a:rPr lang="en-US" sz="2400" dirty="0" err="1"/>
              <a:t>te</a:t>
            </a:r>
            <a:r>
              <a:rPr lang="en-US" sz="2400" dirty="0"/>
              <a:t> </a:t>
            </a:r>
            <a:r>
              <a:rPr lang="en-US" sz="2400" dirty="0" err="1"/>
              <a:t>preocupes</a:t>
            </a:r>
            <a:r>
              <a:rPr lang="en-US" sz="2400" dirty="0"/>
              <a:t> [end]</a:t>
            </a:r>
          </a:p>
          <a:p>
            <a:r>
              <a:rPr lang="en-US" sz="2400" dirty="0"/>
              <a:t>Causal attention mask: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197615"/>
              </p:ext>
            </p:extLst>
          </p:nvPr>
        </p:nvGraphicFramePr>
        <p:xfrm>
          <a:off x="381000" y="3810000"/>
          <a:ext cx="7924800" cy="281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960">
                  <a:extLst>
                    <a:ext uri="{9D8B030D-6E8A-4147-A177-3AD203B41FA5}">
                      <a16:colId xmlns:a16="http://schemas.microsoft.com/office/drawing/2014/main" val="3157372346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1358895124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4169084955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517232262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305701468"/>
                    </a:ext>
                  </a:extLst>
                </a:gridCol>
              </a:tblGrid>
              <a:tr h="563880">
                <a:tc>
                  <a:txBody>
                    <a:bodyPr/>
                    <a:lstStyle/>
                    <a:p>
                      <a:pPr algn="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[start]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te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preocupes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884202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520504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algn="r"/>
                      <a:r>
                        <a:rPr lang="en-US" sz="2400" dirty="0" err="1"/>
                        <a:t>te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161317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algn="r"/>
                      <a:r>
                        <a:rPr lang="en-US" sz="2400" dirty="0" err="1"/>
                        <a:t>preocupes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1890537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[end]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942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44670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Attention Mask: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876800"/>
          </a:xfrm>
        </p:spPr>
        <p:txBody>
          <a:bodyPr/>
          <a:lstStyle/>
          <a:p>
            <a:r>
              <a:rPr lang="en-US" sz="2400" dirty="0"/>
              <a:t>Intuitive interpretation of the mask:</a:t>
            </a:r>
          </a:p>
          <a:p>
            <a:pPr lvl="1"/>
            <a:r>
              <a:rPr lang="en-US" sz="2000" dirty="0"/>
              <a:t>To produce target output “no”, only the [start] token can be used.</a:t>
            </a:r>
          </a:p>
          <a:p>
            <a:pPr lvl="1"/>
            <a:r>
              <a:rPr lang="en-US" sz="2000" dirty="0"/>
              <a:t>To produce target output “</a:t>
            </a:r>
            <a:r>
              <a:rPr lang="en-US" sz="2000" dirty="0" err="1"/>
              <a:t>te</a:t>
            </a:r>
            <a:r>
              <a:rPr lang="en-US" sz="2000" dirty="0"/>
              <a:t>”, both [start] and “no” can be used.</a:t>
            </a:r>
          </a:p>
          <a:p>
            <a:pPr lvl="1"/>
            <a:r>
              <a:rPr lang="en-US" sz="2000" dirty="0"/>
              <a:t>To produce target output “</a:t>
            </a:r>
            <a:r>
              <a:rPr lang="en-US" sz="2000" dirty="0" err="1"/>
              <a:t>preocupes</a:t>
            </a:r>
            <a:r>
              <a:rPr lang="en-US" sz="2000" dirty="0"/>
              <a:t>”, [start], “no” and “</a:t>
            </a:r>
            <a:r>
              <a:rPr lang="en-US" sz="2000" dirty="0" err="1"/>
              <a:t>te</a:t>
            </a:r>
            <a:r>
              <a:rPr lang="en-US" sz="2000" dirty="0"/>
              <a:t>” can be used.</a:t>
            </a:r>
            <a:endParaRPr lang="en-US" dirty="0"/>
          </a:p>
          <a:p>
            <a:pPr lvl="1"/>
            <a:r>
              <a:rPr lang="en-US" sz="2000" dirty="0"/>
              <a:t>To produce target output [end], all input tokens can be used.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451837"/>
              </p:ext>
            </p:extLst>
          </p:nvPr>
        </p:nvGraphicFramePr>
        <p:xfrm>
          <a:off x="381000" y="3810000"/>
          <a:ext cx="7924800" cy="281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960">
                  <a:extLst>
                    <a:ext uri="{9D8B030D-6E8A-4147-A177-3AD203B41FA5}">
                      <a16:colId xmlns:a16="http://schemas.microsoft.com/office/drawing/2014/main" val="3157372346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1358895124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4169084955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517232262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305701468"/>
                    </a:ext>
                  </a:extLst>
                </a:gridCol>
              </a:tblGrid>
              <a:tr h="563880">
                <a:tc>
                  <a:txBody>
                    <a:bodyPr/>
                    <a:lstStyle/>
                    <a:p>
                      <a:pPr algn="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[start]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te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preocupes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884202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520504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algn="r"/>
                      <a:r>
                        <a:rPr lang="en-US" sz="2400" dirty="0" err="1"/>
                        <a:t>te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161317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algn="r"/>
                      <a:r>
                        <a:rPr lang="en-US" sz="2400" dirty="0" err="1"/>
                        <a:t>preocupes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1890537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[end]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942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7129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Code for training a Transformer encoder-decoder model for English-to-Spanish translation is posted in file transformers_translation_train.py.</a:t>
            </a:r>
          </a:p>
          <a:p>
            <a:r>
              <a:rPr lang="en-US" sz="2400" dirty="0"/>
              <a:t>It took about 9 hours to train a model on my desktop computer.</a:t>
            </a:r>
          </a:p>
          <a:p>
            <a:r>
              <a:rPr lang="en-US" sz="2400" dirty="0"/>
              <a:t>Code for testing a model that has already been trained is posted in file in file transformers_translation_test.py.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5206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Since this is optional material, we will not go into the same level of detail regarding the code.</a:t>
            </a:r>
          </a:p>
          <a:p>
            <a:r>
              <a:rPr lang="en-US" sz="2400" dirty="0"/>
              <a:t>Still, with the exception of the causal attention mask, the rest of the code should be familiar.</a:t>
            </a:r>
          </a:p>
          <a:p>
            <a:r>
              <a:rPr lang="en-US" sz="2400" dirty="0"/>
              <a:t>The decoder implementation follows the same steps as the encoder implementation.</a:t>
            </a:r>
          </a:p>
          <a:p>
            <a:pPr lvl="1"/>
            <a:r>
              <a:rPr lang="en-US" sz="2000" dirty="0"/>
              <a:t>There are a few more lines to account for the extra blocks that the decoder has, compared to the encoder.</a:t>
            </a:r>
          </a:p>
          <a:p>
            <a:pPr lvl="1"/>
            <a:r>
              <a:rPr lang="en-US" sz="2000" dirty="0"/>
              <a:t>The creation </a:t>
            </a:r>
            <a:r>
              <a:rPr lang="en-US" sz="2000"/>
              <a:t>and use of </a:t>
            </a:r>
            <a:r>
              <a:rPr lang="en-US" sz="2000" dirty="0"/>
              <a:t>the causal mask, which appears in the decoder implementation, is the only piece of code that may seem unfamiliar, in terms of the </a:t>
            </a:r>
            <a:r>
              <a:rPr lang="en-US" sz="2000" dirty="0" err="1"/>
              <a:t>Tensorflow</a:t>
            </a:r>
            <a:r>
              <a:rPr lang="en-US" sz="2000" dirty="0"/>
              <a:t> and </a:t>
            </a:r>
            <a:r>
              <a:rPr lang="en-US" sz="2000" dirty="0" err="1"/>
              <a:t>Keras</a:t>
            </a:r>
            <a:r>
              <a:rPr lang="en-US" sz="2000" dirty="0"/>
              <a:t> functions that it uses.</a:t>
            </a:r>
          </a:p>
          <a:p>
            <a:r>
              <a:rPr lang="en-US" sz="2400" dirty="0"/>
              <a:t>The </a:t>
            </a:r>
            <a:r>
              <a:rPr lang="en-US" sz="2400" dirty="0" err="1"/>
              <a:t>decode_sentence</a:t>
            </a:r>
            <a:r>
              <a:rPr lang="en-US" sz="2400" dirty="0"/>
              <a:t> implementation is almost identical to what we used for the RNN encoder-decoder model.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850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Multi-Head Attention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543074"/>
          </a:xfrm>
        </p:spPr>
        <p:txBody>
          <a:bodyPr/>
          <a:lstStyle/>
          <a:p>
            <a:r>
              <a:rPr lang="en-US" sz="2400" dirty="0"/>
              <a:t>Multiple attention heads can be used instead of a single 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4191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152400" y="3352800"/>
            <a:ext cx="2743200" cy="3352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152400" y="3429000"/>
            <a:ext cx="14755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Attention </a:t>
            </a:r>
            <a:br>
              <a:rPr lang="en-US" sz="2400" b="1" u="sng" dirty="0"/>
            </a:br>
            <a:r>
              <a:rPr lang="en-US" sz="2400" b="1" u="sng" dirty="0"/>
              <a:t>Head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16504" y="4400490"/>
            <a:ext cx="232669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Attention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angle 58"/>
              <p:cNvSpPr/>
              <p:nvPr/>
            </p:nvSpPr>
            <p:spPr>
              <a:xfrm>
                <a:off x="1669282" y="3895875"/>
                <a:ext cx="769118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9" name="Rectangle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9282" y="3895875"/>
                <a:ext cx="769118" cy="400110"/>
              </a:xfrm>
              <a:prstGeom prst="rect">
                <a:avLst/>
              </a:prstGeom>
              <a:blipFill>
                <a:blip r:embed="rId3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0" name="Straight Arrow Connector 59"/>
          <p:cNvCxnSpPr/>
          <p:nvPr/>
        </p:nvCxnSpPr>
        <p:spPr>
          <a:xfrm flipV="1">
            <a:off x="1656052" y="2932096"/>
            <a:ext cx="13230" cy="148680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V="1">
            <a:off x="718974" y="5775107"/>
            <a:ext cx="15133" cy="772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380956" y="6026713"/>
            <a:ext cx="3577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/>
              <a:t>Q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338338" y="6037514"/>
            <a:ext cx="3177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/>
              <a:t>K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087136" y="6026712"/>
            <a:ext cx="5036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/>
              <a:t>V   </a:t>
            </a:r>
          </a:p>
        </p:txBody>
      </p:sp>
      <p:cxnSp>
        <p:nvCxnSpPr>
          <p:cNvPr id="65" name="Straight Arrow Connector 64"/>
          <p:cNvCxnSpPr/>
          <p:nvPr/>
        </p:nvCxnSpPr>
        <p:spPr>
          <a:xfrm flipV="1">
            <a:off x="1640920" y="5802268"/>
            <a:ext cx="15133" cy="772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V="1">
            <a:off x="2495187" y="5775107"/>
            <a:ext cx="15133" cy="772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16504" y="5374997"/>
                <a:ext cx="665791" cy="42377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5400"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𝑞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,1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504" y="5374997"/>
                <a:ext cx="665791" cy="423770"/>
              </a:xfrm>
              <a:prstGeom prst="rect">
                <a:avLst/>
              </a:prstGeom>
              <a:blipFill>
                <a:blip r:embed="rId4"/>
                <a:stretch>
                  <a:fillRect l="-1754" b="-2740"/>
                </a:stretch>
              </a:blipFill>
              <a:ln w="25400">
                <a:solidFill>
                  <a:schemeClr val="tx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1224288" y="5374997"/>
                <a:ext cx="642218" cy="42377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5400"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,1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4288" y="5374997"/>
                <a:ext cx="642218" cy="423770"/>
              </a:xfrm>
              <a:prstGeom prst="rect">
                <a:avLst/>
              </a:prstGeom>
              <a:blipFill>
                <a:blip r:embed="rId5"/>
                <a:stretch>
                  <a:fillRect l="-3670"/>
                </a:stretch>
              </a:blipFill>
              <a:ln w="25400">
                <a:solidFill>
                  <a:schemeClr val="tx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1994212" y="5374997"/>
                <a:ext cx="672788" cy="42377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5400"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,1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4212" y="5374997"/>
                <a:ext cx="672788" cy="423770"/>
              </a:xfrm>
              <a:prstGeom prst="rect">
                <a:avLst/>
              </a:prstGeom>
              <a:blipFill>
                <a:blip r:embed="rId6"/>
                <a:stretch>
                  <a:fillRect l="-870"/>
                </a:stretch>
              </a:blipFill>
              <a:ln w="25400">
                <a:solidFill>
                  <a:schemeClr val="tx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0" name="Straight Arrow Connector 69"/>
          <p:cNvCxnSpPr/>
          <p:nvPr/>
        </p:nvCxnSpPr>
        <p:spPr>
          <a:xfrm flipH="1" flipV="1">
            <a:off x="734107" y="4773315"/>
            <a:ext cx="2121" cy="6016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H="1" flipV="1">
            <a:off x="1656052" y="4768040"/>
            <a:ext cx="2121" cy="6016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H="1" flipV="1">
            <a:off x="2510320" y="4773315"/>
            <a:ext cx="2121" cy="6016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8" name="Group 127"/>
          <p:cNvGrpSpPr/>
          <p:nvPr/>
        </p:nvGrpSpPr>
        <p:grpSpPr>
          <a:xfrm>
            <a:off x="3124200" y="2943510"/>
            <a:ext cx="2743200" cy="3762090"/>
            <a:chOff x="152400" y="2410110"/>
            <a:chExt cx="2743200" cy="3762090"/>
          </a:xfrm>
        </p:grpSpPr>
        <p:sp>
          <p:nvSpPr>
            <p:cNvPr id="129" name="Rectangle 128"/>
            <p:cNvSpPr/>
            <p:nvPr/>
          </p:nvSpPr>
          <p:spPr>
            <a:xfrm>
              <a:off x="152400" y="2819400"/>
              <a:ext cx="2743200" cy="3352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52400" y="2895600"/>
              <a:ext cx="147557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u="sng" dirty="0"/>
                <a:t>Attention </a:t>
              </a:r>
              <a:br>
                <a:rPr lang="en-US" sz="2400" b="1" u="sng" dirty="0"/>
              </a:br>
              <a:r>
                <a:rPr lang="en-US" sz="2400" b="1" u="sng" dirty="0"/>
                <a:t>Head</a:t>
              </a: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416504" y="3867090"/>
              <a:ext cx="2326696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Attention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/>
                <p:cNvSpPr/>
                <p:nvPr/>
              </p:nvSpPr>
              <p:spPr>
                <a:xfrm>
                  <a:off x="1669282" y="3362475"/>
                  <a:ext cx="769118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</m:d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132" name="Rectangle 13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69282" y="3362475"/>
                  <a:ext cx="769118" cy="400110"/>
                </a:xfrm>
                <a:prstGeom prst="rect">
                  <a:avLst/>
                </a:prstGeom>
                <a:blipFill>
                  <a:blip r:embed="rId7"/>
                  <a:stretch>
                    <a:fillRect b="-90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3" name="Straight Arrow Connector 132"/>
            <p:cNvCxnSpPr/>
            <p:nvPr/>
          </p:nvCxnSpPr>
          <p:spPr>
            <a:xfrm flipV="1">
              <a:off x="1656052" y="2410110"/>
              <a:ext cx="13230" cy="1475389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Arrow Connector 133"/>
            <p:cNvCxnSpPr/>
            <p:nvPr/>
          </p:nvCxnSpPr>
          <p:spPr>
            <a:xfrm flipV="1">
              <a:off x="718974" y="5241707"/>
              <a:ext cx="15133" cy="7728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Rectangle 134"/>
            <p:cNvSpPr/>
            <p:nvPr/>
          </p:nvSpPr>
          <p:spPr>
            <a:xfrm>
              <a:off x="380956" y="5493313"/>
              <a:ext cx="35779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sz="2000" dirty="0"/>
                <a:t>Q</a:t>
              </a:r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1338338" y="5504114"/>
              <a:ext cx="31771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sz="2000" dirty="0"/>
                <a:t>K</a:t>
              </a: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2087136" y="5493312"/>
              <a:ext cx="50366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sz="2000" dirty="0"/>
                <a:t>V   </a:t>
              </a:r>
            </a:p>
          </p:txBody>
        </p:sp>
        <p:cxnSp>
          <p:nvCxnSpPr>
            <p:cNvPr id="138" name="Straight Arrow Connector 137"/>
            <p:cNvCxnSpPr/>
            <p:nvPr/>
          </p:nvCxnSpPr>
          <p:spPr>
            <a:xfrm flipV="1">
              <a:off x="1640920" y="5268868"/>
              <a:ext cx="15133" cy="7728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/>
            <p:nvPr/>
          </p:nvCxnSpPr>
          <p:spPr>
            <a:xfrm flipV="1">
              <a:off x="2495187" y="5241707"/>
              <a:ext cx="15133" cy="7728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TextBox 139"/>
                <p:cNvSpPr txBox="1"/>
                <p:nvPr/>
              </p:nvSpPr>
              <p:spPr>
                <a:xfrm>
                  <a:off x="416504" y="4841597"/>
                  <a:ext cx="665791" cy="423770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25400">
                  <a:solidFill>
                    <a:schemeClr val="tx2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,2</m:t>
                            </m:r>
                          </m:sub>
                        </m:sSub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140" name="TextBox 1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6504" y="4841597"/>
                  <a:ext cx="665791" cy="423770"/>
                </a:xfrm>
                <a:prstGeom prst="rect">
                  <a:avLst/>
                </a:prstGeom>
                <a:blipFill>
                  <a:blip r:embed="rId8"/>
                  <a:stretch>
                    <a:fillRect l="-1770" b="-2740"/>
                  </a:stretch>
                </a:blipFill>
                <a:ln w="2540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1" name="TextBox 140"/>
                <p:cNvSpPr txBox="1"/>
                <p:nvPr/>
              </p:nvSpPr>
              <p:spPr>
                <a:xfrm>
                  <a:off x="1224288" y="4841597"/>
                  <a:ext cx="642218" cy="423770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25400">
                  <a:solidFill>
                    <a:schemeClr val="tx2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141" name="TextBox 1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24288" y="4841597"/>
                  <a:ext cx="642218" cy="423770"/>
                </a:xfrm>
                <a:prstGeom prst="rect">
                  <a:avLst/>
                </a:prstGeom>
                <a:blipFill>
                  <a:blip r:embed="rId9"/>
                  <a:stretch>
                    <a:fillRect l="-3636"/>
                  </a:stretch>
                </a:blipFill>
                <a:ln w="2540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TextBox 141"/>
                <p:cNvSpPr txBox="1"/>
                <p:nvPr/>
              </p:nvSpPr>
              <p:spPr>
                <a:xfrm>
                  <a:off x="1994212" y="4841597"/>
                  <a:ext cx="672788" cy="423770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25400">
                  <a:solidFill>
                    <a:schemeClr val="tx2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142" name="TextBox 1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94212" y="4841597"/>
                  <a:ext cx="672788" cy="423770"/>
                </a:xfrm>
                <a:prstGeom prst="rect">
                  <a:avLst/>
                </a:prstGeom>
                <a:blipFill>
                  <a:blip r:embed="rId10"/>
                  <a:stretch>
                    <a:fillRect l="-877"/>
                  </a:stretch>
                </a:blipFill>
                <a:ln w="2540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3" name="Straight Arrow Connector 142"/>
            <p:cNvCxnSpPr/>
            <p:nvPr/>
          </p:nvCxnSpPr>
          <p:spPr>
            <a:xfrm flipH="1" flipV="1">
              <a:off x="734107" y="4239915"/>
              <a:ext cx="2121" cy="60168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Arrow Connector 143"/>
            <p:cNvCxnSpPr/>
            <p:nvPr/>
          </p:nvCxnSpPr>
          <p:spPr>
            <a:xfrm flipH="1" flipV="1">
              <a:off x="1656052" y="4234640"/>
              <a:ext cx="2121" cy="60168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/>
            <p:cNvCxnSpPr/>
            <p:nvPr/>
          </p:nvCxnSpPr>
          <p:spPr>
            <a:xfrm flipH="1" flipV="1">
              <a:off x="2510320" y="4239915"/>
              <a:ext cx="2121" cy="60168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6" name="Group 145"/>
          <p:cNvGrpSpPr/>
          <p:nvPr/>
        </p:nvGrpSpPr>
        <p:grpSpPr>
          <a:xfrm>
            <a:off x="6096000" y="2909716"/>
            <a:ext cx="2743200" cy="3795884"/>
            <a:chOff x="152400" y="2376316"/>
            <a:chExt cx="2743200" cy="3795884"/>
          </a:xfrm>
        </p:grpSpPr>
        <p:sp>
          <p:nvSpPr>
            <p:cNvPr id="147" name="Rectangle 146"/>
            <p:cNvSpPr/>
            <p:nvPr/>
          </p:nvSpPr>
          <p:spPr>
            <a:xfrm>
              <a:off x="152400" y="2819400"/>
              <a:ext cx="2743200" cy="3352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152400" y="2895600"/>
              <a:ext cx="147557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u="sng" dirty="0"/>
                <a:t>Attention </a:t>
              </a:r>
              <a:br>
                <a:rPr lang="en-US" sz="2400" b="1" u="sng" dirty="0"/>
              </a:br>
              <a:r>
                <a:rPr lang="en-US" sz="2400" b="1" u="sng" dirty="0"/>
                <a:t>Head</a:t>
              </a: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416504" y="3867090"/>
              <a:ext cx="2326696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Attention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0" name="Rectangle 149"/>
                <p:cNvSpPr/>
                <p:nvPr/>
              </p:nvSpPr>
              <p:spPr>
                <a:xfrm>
                  <a:off x="1669282" y="3362475"/>
                  <a:ext cx="769118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</m:d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150" name="Rectangle 14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69282" y="3362475"/>
                  <a:ext cx="769118" cy="400110"/>
                </a:xfrm>
                <a:prstGeom prst="rect">
                  <a:avLst/>
                </a:prstGeom>
                <a:blipFill>
                  <a:blip r:embed="rId11"/>
                  <a:stretch>
                    <a:fillRect b="-90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1" name="Straight Arrow Connector 150"/>
            <p:cNvCxnSpPr/>
            <p:nvPr/>
          </p:nvCxnSpPr>
          <p:spPr>
            <a:xfrm flipV="1">
              <a:off x="1656052" y="2376316"/>
              <a:ext cx="13230" cy="150918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Arrow Connector 151"/>
            <p:cNvCxnSpPr/>
            <p:nvPr/>
          </p:nvCxnSpPr>
          <p:spPr>
            <a:xfrm flipV="1">
              <a:off x="718974" y="5241707"/>
              <a:ext cx="15133" cy="7728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" name="Rectangle 152"/>
            <p:cNvSpPr/>
            <p:nvPr/>
          </p:nvSpPr>
          <p:spPr>
            <a:xfrm>
              <a:off x="380956" y="5493313"/>
              <a:ext cx="35779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sz="2000" dirty="0"/>
                <a:t>Q</a:t>
              </a:r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1338338" y="5504114"/>
              <a:ext cx="31771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sz="2000" dirty="0"/>
                <a:t>K</a:t>
              </a:r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2087136" y="5493312"/>
              <a:ext cx="50366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sz="2000" dirty="0"/>
                <a:t>V   </a:t>
              </a:r>
            </a:p>
          </p:txBody>
        </p:sp>
        <p:cxnSp>
          <p:nvCxnSpPr>
            <p:cNvPr id="156" name="Straight Arrow Connector 155"/>
            <p:cNvCxnSpPr/>
            <p:nvPr/>
          </p:nvCxnSpPr>
          <p:spPr>
            <a:xfrm flipV="1">
              <a:off x="1640920" y="5268868"/>
              <a:ext cx="15133" cy="7728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Arrow Connector 156"/>
            <p:cNvCxnSpPr/>
            <p:nvPr/>
          </p:nvCxnSpPr>
          <p:spPr>
            <a:xfrm flipV="1">
              <a:off x="2495187" y="5241707"/>
              <a:ext cx="15133" cy="7728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8" name="TextBox 157"/>
                <p:cNvSpPr txBox="1"/>
                <p:nvPr/>
              </p:nvSpPr>
              <p:spPr>
                <a:xfrm>
                  <a:off x="416504" y="4841597"/>
                  <a:ext cx="665791" cy="423770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25400">
                  <a:solidFill>
                    <a:schemeClr val="tx2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,3</m:t>
                            </m:r>
                          </m:sub>
                        </m:sSub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158" name="TextBox 1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6504" y="4841597"/>
                  <a:ext cx="665791" cy="423770"/>
                </a:xfrm>
                <a:prstGeom prst="rect">
                  <a:avLst/>
                </a:prstGeom>
                <a:blipFill>
                  <a:blip r:embed="rId12"/>
                  <a:stretch>
                    <a:fillRect l="-1754" b="-2740"/>
                  </a:stretch>
                </a:blipFill>
                <a:ln w="2540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9" name="TextBox 158"/>
                <p:cNvSpPr txBox="1"/>
                <p:nvPr/>
              </p:nvSpPr>
              <p:spPr>
                <a:xfrm>
                  <a:off x="1224288" y="4841597"/>
                  <a:ext cx="642218" cy="423770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25400">
                  <a:solidFill>
                    <a:schemeClr val="tx2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159" name="TextBox 15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24288" y="4841597"/>
                  <a:ext cx="642218" cy="423770"/>
                </a:xfrm>
                <a:prstGeom prst="rect">
                  <a:avLst/>
                </a:prstGeom>
                <a:blipFill>
                  <a:blip r:embed="rId13"/>
                  <a:stretch>
                    <a:fillRect l="-3670"/>
                  </a:stretch>
                </a:blipFill>
                <a:ln w="2540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0" name="TextBox 159"/>
                <p:cNvSpPr txBox="1"/>
                <p:nvPr/>
              </p:nvSpPr>
              <p:spPr>
                <a:xfrm>
                  <a:off x="1994212" y="4841597"/>
                  <a:ext cx="672788" cy="423770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25400">
                  <a:solidFill>
                    <a:schemeClr val="tx2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160" name="TextBox 15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94212" y="4841597"/>
                  <a:ext cx="672788" cy="423770"/>
                </a:xfrm>
                <a:prstGeom prst="rect">
                  <a:avLst/>
                </a:prstGeom>
                <a:blipFill>
                  <a:blip r:embed="rId14"/>
                  <a:stretch>
                    <a:fillRect l="-870"/>
                  </a:stretch>
                </a:blipFill>
                <a:ln w="2540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1" name="Straight Arrow Connector 160"/>
            <p:cNvCxnSpPr/>
            <p:nvPr/>
          </p:nvCxnSpPr>
          <p:spPr>
            <a:xfrm flipH="1" flipV="1">
              <a:off x="734107" y="4239915"/>
              <a:ext cx="2121" cy="60168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Arrow Connector 161"/>
            <p:cNvCxnSpPr/>
            <p:nvPr/>
          </p:nvCxnSpPr>
          <p:spPr>
            <a:xfrm flipH="1" flipV="1">
              <a:off x="1656052" y="4234640"/>
              <a:ext cx="2121" cy="60168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Arrow Connector 162"/>
            <p:cNvCxnSpPr/>
            <p:nvPr/>
          </p:nvCxnSpPr>
          <p:spPr>
            <a:xfrm flipH="1" flipV="1">
              <a:off x="2510320" y="4239915"/>
              <a:ext cx="2121" cy="60168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" name="TextBox 72"/>
          <p:cNvSpPr txBox="1"/>
          <p:nvPr/>
        </p:nvSpPr>
        <p:spPr>
          <a:xfrm>
            <a:off x="304800" y="2531986"/>
            <a:ext cx="83820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Concatenate or Add, followed by another matrix multiplication.</a:t>
            </a:r>
          </a:p>
        </p:txBody>
      </p:sp>
    </p:spTree>
    <p:extLst>
      <p:ext uri="{BB962C8B-B14F-4D97-AF65-F5344CB8AC3E}">
        <p14:creationId xmlns:p14="http://schemas.microsoft.com/office/powerpoint/2010/main" val="2445532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5715000" cy="990600"/>
          </a:xfrm>
        </p:spPr>
        <p:txBody>
          <a:bodyPr/>
          <a:lstStyle/>
          <a:p>
            <a:r>
              <a:rPr lang="en-US" dirty="0"/>
              <a:t>Review: Transformer </a:t>
            </a:r>
            <a:br>
              <a:rPr lang="en-US" dirty="0"/>
            </a:br>
            <a:r>
              <a:rPr lang="en-US" dirty="0"/>
              <a:t>Encoder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5562600" cy="4572000"/>
          </a:xfrm>
        </p:spPr>
        <p:txBody>
          <a:bodyPr/>
          <a:lstStyle/>
          <a:p>
            <a:r>
              <a:rPr lang="en-US" sz="2400" dirty="0"/>
              <a:t>The transformer encoder is a neural network module that combines </a:t>
            </a:r>
            <a:r>
              <a:rPr lang="en-US" sz="2400" dirty="0" err="1"/>
              <a:t>multihead</a:t>
            </a:r>
            <a:r>
              <a:rPr lang="en-US" sz="2400" dirty="0"/>
              <a:t> attention with additional dense layers and a normalization layer.</a:t>
            </a:r>
          </a:p>
          <a:p>
            <a:r>
              <a:rPr lang="en-US" sz="2400" dirty="0"/>
              <a:t>As usual with neural networks, many variations are possible. The version we will use is shown on the right.</a:t>
            </a:r>
          </a:p>
          <a:p>
            <a:r>
              <a:rPr lang="en-US" sz="2400" dirty="0"/>
              <a:t>Simplified description of this encoder:</a:t>
            </a:r>
          </a:p>
          <a:p>
            <a:pPr lvl="1"/>
            <a:r>
              <a:rPr lang="en-US" sz="2000" dirty="0"/>
              <a:t>We apply </a:t>
            </a:r>
            <a:r>
              <a:rPr lang="en-US" sz="2000" dirty="0" err="1"/>
              <a:t>multihead</a:t>
            </a:r>
            <a:r>
              <a:rPr lang="en-US" sz="2000" dirty="0"/>
              <a:t> attention on the inputs.</a:t>
            </a:r>
          </a:p>
          <a:p>
            <a:pPr lvl="1"/>
            <a:r>
              <a:rPr lang="en-US" sz="2000" dirty="0"/>
              <a:t>On top of that, we apply two fully connected layers, to have more learnable parameters.</a:t>
            </a:r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943600" y="5570651"/>
            <a:ext cx="25146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Multi-Head Attention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6248400" y="6181254"/>
            <a:ext cx="10666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Q, K, V   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7142453" y="5970761"/>
            <a:ext cx="0" cy="73483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943600" y="4781490"/>
            <a:ext cx="25146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Add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943600" y="3943290"/>
            <a:ext cx="25146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Layer Normalization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867400" y="3124200"/>
            <a:ext cx="26670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 (</a:t>
            </a:r>
            <a:r>
              <a:rPr lang="en-US" sz="2000" dirty="0" err="1"/>
              <a:t>relu</a:t>
            </a:r>
            <a:r>
              <a:rPr lang="en-US" sz="2000" dirty="0"/>
              <a:t> activation)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0" y="2343090"/>
            <a:ext cx="25146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 (no activation)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43600" y="1504890"/>
            <a:ext cx="25146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Add</a:t>
            </a:r>
          </a:p>
        </p:txBody>
      </p:sp>
      <p:cxnSp>
        <p:nvCxnSpPr>
          <p:cNvPr id="30" name="Straight Arrow Connector 29"/>
          <p:cNvCxnSpPr>
            <a:stCxn id="5" idx="0"/>
            <a:endCxn id="25" idx="2"/>
          </p:cNvCxnSpPr>
          <p:nvPr/>
        </p:nvCxnSpPr>
        <p:spPr>
          <a:xfrm flipV="1">
            <a:off x="7200900" y="5181600"/>
            <a:ext cx="0" cy="38905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5" idx="0"/>
            <a:endCxn id="26" idx="2"/>
          </p:cNvCxnSpPr>
          <p:nvPr/>
        </p:nvCxnSpPr>
        <p:spPr>
          <a:xfrm flipV="1">
            <a:off x="7200900" y="4343400"/>
            <a:ext cx="0" cy="43809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6" idx="0"/>
            <a:endCxn id="27" idx="2"/>
          </p:cNvCxnSpPr>
          <p:nvPr/>
        </p:nvCxnSpPr>
        <p:spPr>
          <a:xfrm flipV="1">
            <a:off x="7200900" y="3524310"/>
            <a:ext cx="0" cy="4189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27" idx="0"/>
            <a:endCxn id="28" idx="2"/>
          </p:cNvCxnSpPr>
          <p:nvPr/>
        </p:nvCxnSpPr>
        <p:spPr>
          <a:xfrm flipV="1">
            <a:off x="7200900" y="2743200"/>
            <a:ext cx="0" cy="381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28" idx="0"/>
            <a:endCxn id="29" idx="2"/>
          </p:cNvCxnSpPr>
          <p:nvPr/>
        </p:nvCxnSpPr>
        <p:spPr>
          <a:xfrm flipV="1">
            <a:off x="7200900" y="1905000"/>
            <a:ext cx="0" cy="43809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Freeform 49"/>
          <p:cNvSpPr/>
          <p:nvPr/>
        </p:nvSpPr>
        <p:spPr>
          <a:xfrm>
            <a:off x="7134131" y="4964565"/>
            <a:ext cx="1720158" cy="1381913"/>
          </a:xfrm>
          <a:custGeom>
            <a:avLst/>
            <a:gdLst>
              <a:gd name="connsiteX0" fmla="*/ 0 w 1720158"/>
              <a:gd name="connsiteY0" fmla="*/ 1484768 h 1484768"/>
              <a:gd name="connsiteX1" fmla="*/ 0 w 1720158"/>
              <a:gd name="connsiteY1" fmla="*/ 1484768 h 1484768"/>
              <a:gd name="connsiteX2" fmla="*/ 1720158 w 1720158"/>
              <a:gd name="connsiteY2" fmla="*/ 1484768 h 1484768"/>
              <a:gd name="connsiteX3" fmla="*/ 1711105 w 1720158"/>
              <a:gd name="connsiteY3" fmla="*/ 443620 h 1484768"/>
              <a:gd name="connsiteX4" fmla="*/ 1702051 w 1720158"/>
              <a:gd name="connsiteY4" fmla="*/ 9053 h 1484768"/>
              <a:gd name="connsiteX5" fmla="*/ 1330859 w 1720158"/>
              <a:gd name="connsiteY5" fmla="*/ 0 h 1484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20158" h="1484768">
                <a:moveTo>
                  <a:pt x="0" y="1484768"/>
                </a:moveTo>
                <a:lnTo>
                  <a:pt x="0" y="1484768"/>
                </a:lnTo>
                <a:lnTo>
                  <a:pt x="1720158" y="1484768"/>
                </a:lnTo>
                <a:cubicBezTo>
                  <a:pt x="1717140" y="1137719"/>
                  <a:pt x="1714123" y="790669"/>
                  <a:pt x="1711105" y="443620"/>
                </a:cubicBezTo>
                <a:lnTo>
                  <a:pt x="1702051" y="9053"/>
                </a:lnTo>
                <a:lnTo>
                  <a:pt x="1330859" y="0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6020931" y="692838"/>
            <a:ext cx="235993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Layer Normalization</a:t>
            </a:r>
          </a:p>
        </p:txBody>
      </p:sp>
      <p:cxnSp>
        <p:nvCxnSpPr>
          <p:cNvPr id="52" name="Straight Arrow Connector 51"/>
          <p:cNvCxnSpPr>
            <a:stCxn id="29" idx="0"/>
            <a:endCxn id="51" idx="2"/>
          </p:cNvCxnSpPr>
          <p:nvPr/>
        </p:nvCxnSpPr>
        <p:spPr>
          <a:xfrm flipV="1">
            <a:off x="7200900" y="1092948"/>
            <a:ext cx="0" cy="41194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7153393" y="280896"/>
            <a:ext cx="0" cy="41194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Freeform 55"/>
          <p:cNvSpPr/>
          <p:nvPr/>
        </p:nvSpPr>
        <p:spPr>
          <a:xfrm>
            <a:off x="7200900" y="1683944"/>
            <a:ext cx="1635282" cy="2119235"/>
          </a:xfrm>
          <a:custGeom>
            <a:avLst/>
            <a:gdLst>
              <a:gd name="connsiteX0" fmla="*/ 0 w 1720158"/>
              <a:gd name="connsiteY0" fmla="*/ 1484768 h 1484768"/>
              <a:gd name="connsiteX1" fmla="*/ 0 w 1720158"/>
              <a:gd name="connsiteY1" fmla="*/ 1484768 h 1484768"/>
              <a:gd name="connsiteX2" fmla="*/ 1720158 w 1720158"/>
              <a:gd name="connsiteY2" fmla="*/ 1484768 h 1484768"/>
              <a:gd name="connsiteX3" fmla="*/ 1711105 w 1720158"/>
              <a:gd name="connsiteY3" fmla="*/ 443620 h 1484768"/>
              <a:gd name="connsiteX4" fmla="*/ 1702051 w 1720158"/>
              <a:gd name="connsiteY4" fmla="*/ 9053 h 1484768"/>
              <a:gd name="connsiteX5" fmla="*/ 1330859 w 1720158"/>
              <a:gd name="connsiteY5" fmla="*/ 0 h 1484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20158" h="1484768">
                <a:moveTo>
                  <a:pt x="0" y="1484768"/>
                </a:moveTo>
                <a:lnTo>
                  <a:pt x="0" y="1484768"/>
                </a:lnTo>
                <a:lnTo>
                  <a:pt x="1720158" y="1484768"/>
                </a:lnTo>
                <a:cubicBezTo>
                  <a:pt x="1717140" y="1137719"/>
                  <a:pt x="1714123" y="790669"/>
                  <a:pt x="1711105" y="443620"/>
                </a:cubicBezTo>
                <a:lnTo>
                  <a:pt x="1702051" y="9053"/>
                </a:lnTo>
                <a:lnTo>
                  <a:pt x="1330859" y="0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178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Positional </a:t>
            </a:r>
            <a:r>
              <a:rPr lang="en-US" dirty="0" err="1"/>
              <a:t>Embeddings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47800"/>
                <a:ext cx="8305800" cy="4876800"/>
              </a:xfrm>
            </p:spPr>
            <p:txBody>
              <a:bodyPr/>
              <a:lstStyle/>
              <a:p>
                <a:r>
                  <a:rPr lang="en-US" sz="2400" dirty="0"/>
                  <a:t>To produce a positional embedding:</a:t>
                </a:r>
              </a:p>
              <a:p>
                <a:pPr lvl="1"/>
                <a:r>
                  <a:rPr lang="en-US" sz="2000" dirty="0"/>
                  <a:t>We map the position of the word in the text to an integer. </a:t>
                </a:r>
                <a:r>
                  <a:rPr lang="en-US" sz="2000" dirty="0">
                    <a:solidFill>
                      <a:srgbClr val="FF0000"/>
                    </a:solidFill>
                  </a:rPr>
                  <a:t>This step is not really needed, the position of the word is already an integer.</a:t>
                </a:r>
              </a:p>
              <a:p>
                <a:pPr lvl="1"/>
                <a:r>
                  <a:rPr lang="en-US" sz="2000" dirty="0"/>
                  <a:t>We map the integer to a one-hot vector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000" dirty="0"/>
                  <a:t>.</a:t>
                </a:r>
              </a:p>
              <a:p>
                <a:pPr lvl="1"/>
                <a:r>
                  <a:rPr lang="en-US" sz="2000" dirty="0"/>
                  <a:t>We learn a matrix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000" dirty="0"/>
                  <a:t> such that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000" dirty="0"/>
                  <a:t> multiplied by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000" dirty="0"/>
                  <a:t> gives us the positional embedding. Essentially, column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000" dirty="0"/>
                  <a:t> of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corresponds to the positional embedding for the word located at position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000" dirty="0"/>
                  <a:t> in the text.</a:t>
                </a:r>
              </a:p>
              <a:p>
                <a:r>
                  <a:rPr lang="en-US" sz="2400" dirty="0"/>
                  <a:t>We have seen the implementation of a </a:t>
                </a:r>
                <a:r>
                  <a:rPr lang="en-US" sz="2400" dirty="0" err="1"/>
                  <a:t>PositionalEmbedding</a:t>
                </a:r>
                <a:r>
                  <a:rPr lang="en-US" sz="2400" dirty="0"/>
                  <a:t> layer in </a:t>
                </a:r>
                <a:r>
                  <a:rPr lang="en-US" sz="2400" dirty="0" err="1"/>
                  <a:t>Keras</a:t>
                </a:r>
                <a:r>
                  <a:rPr lang="en-US" sz="2400" dirty="0"/>
                  <a:t>.</a:t>
                </a:r>
              </a:p>
              <a:p>
                <a:pPr lvl="1"/>
                <a:r>
                  <a:rPr lang="en-US" sz="2000" dirty="0"/>
                  <a:t>As a reminder, that layer actually outputs a </a:t>
                </a:r>
                <a:r>
                  <a:rPr lang="en-US" sz="2000" b="1" u="sng" dirty="0"/>
                  <a:t>combination</a:t>
                </a:r>
                <a:r>
                  <a:rPr lang="en-US" sz="2000" dirty="0"/>
                  <a:t> of word </a:t>
                </a:r>
                <a:r>
                  <a:rPr lang="en-US" sz="2000" dirty="0" err="1"/>
                  <a:t>embeddings</a:t>
                </a:r>
                <a:r>
                  <a:rPr lang="en-US" sz="2000" dirty="0"/>
                  <a:t> and positional </a:t>
                </a:r>
                <a:r>
                  <a:rPr lang="en-US" sz="2000" dirty="0" err="1"/>
                  <a:t>embeddings</a:t>
                </a:r>
                <a:r>
                  <a:rPr lang="en-US" sz="2000" dirty="0"/>
                  <a:t> by adding the two </a:t>
                </a:r>
                <a:r>
                  <a:rPr lang="en-US" sz="2000" dirty="0" err="1"/>
                  <a:t>embeddings</a:t>
                </a:r>
                <a:r>
                  <a:rPr lang="en-US" sz="2000" dirty="0"/>
                  <a:t>.</a:t>
                </a:r>
                <a:endParaRPr lang="en-US" sz="2000" b="1" u="sng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47800"/>
                <a:ext cx="8305800" cy="4876800"/>
              </a:xfrm>
              <a:blipFill>
                <a:blip r:embed="rId3"/>
                <a:stretch>
                  <a:fillRect l="-954" t="-1000" r="-8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481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71028"/>
            <a:ext cx="8686800" cy="872172"/>
          </a:xfrm>
        </p:spPr>
        <p:txBody>
          <a:bodyPr/>
          <a:lstStyle/>
          <a:p>
            <a:r>
              <a:rPr lang="en-US" sz="2400" dirty="0"/>
              <a:t>This was the Encoder-Decoder RNN model that we used for English-to-Spanish translation.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77200" y="6400800"/>
            <a:ext cx="9144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98281" y="2819400"/>
            <a:ext cx="3733800" cy="3809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4479" y="2895600"/>
            <a:ext cx="1274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3707681" cy="33527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87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English vectors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2589" y="4243884"/>
            <a:ext cx="22012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Bidirectional(GRU)</a:t>
            </a:r>
          </a:p>
        </p:txBody>
      </p:sp>
      <p:cxnSp>
        <p:nvCxnSpPr>
          <p:cNvPr id="10" name="Straight Arrow Connector 9"/>
          <p:cNvCxnSpPr>
            <a:stCxn id="8" idx="0"/>
            <a:endCxn id="22" idx="2"/>
          </p:cNvCxnSpPr>
          <p:nvPr/>
        </p:nvCxnSpPr>
        <p:spPr>
          <a:xfrm flipV="1">
            <a:off x="21432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3"/>
            <a:endCxn id="34" idx="1"/>
          </p:cNvCxnSpPr>
          <p:nvPr/>
        </p:nvCxnSpPr>
        <p:spPr>
          <a:xfrm>
            <a:off x="3243842" y="4443939"/>
            <a:ext cx="221834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53223" y="3576935"/>
            <a:ext cx="1475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Encoder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87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English word embedding</a:t>
            </a:r>
          </a:p>
        </p:txBody>
      </p:sp>
      <p:cxnSp>
        <p:nvCxnSpPr>
          <p:cNvPr id="25" name="Straight Arrow Connector 24"/>
          <p:cNvCxnSpPr>
            <a:stCxn id="22" idx="0"/>
            <a:endCxn id="9" idx="2"/>
          </p:cNvCxnSpPr>
          <p:nvPr/>
        </p:nvCxnSpPr>
        <p:spPr>
          <a:xfrm flipV="1">
            <a:off x="21432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209800" y="5562600"/>
            <a:ext cx="878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source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661484" y="5619690"/>
            <a:ext cx="1380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past_target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349392" y="4038600"/>
            <a:ext cx="19084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/>
              <a:t>encoded_source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4998351" y="6000690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input layer: Spanish vectors</a:t>
            </a:r>
          </a:p>
        </p:txBody>
      </p:sp>
      <p:cxnSp>
        <p:nvCxnSpPr>
          <p:cNvPr id="19" name="Straight Arrow Connector 18"/>
          <p:cNvCxnSpPr>
            <a:stCxn id="18" idx="0"/>
          </p:cNvCxnSpPr>
          <p:nvPr/>
        </p:nvCxnSpPr>
        <p:spPr>
          <a:xfrm flipV="1">
            <a:off x="6562816" y="5522128"/>
            <a:ext cx="0" cy="4785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998351" y="5122018"/>
            <a:ext cx="312893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Spanish word embedding</a:t>
            </a:r>
          </a:p>
        </p:txBody>
      </p:sp>
      <p:cxnSp>
        <p:nvCxnSpPr>
          <p:cNvPr id="21" name="Straight Arrow Connector 20"/>
          <p:cNvCxnSpPr>
            <a:stCxn id="20" idx="0"/>
          </p:cNvCxnSpPr>
          <p:nvPr/>
        </p:nvCxnSpPr>
        <p:spPr>
          <a:xfrm flipV="1">
            <a:off x="6562816" y="4643994"/>
            <a:ext cx="0" cy="478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246010" y="470529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629400" y="470697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x2</a:t>
            </a:r>
          </a:p>
        </p:txBody>
      </p:sp>
      <p:cxnSp>
        <p:nvCxnSpPr>
          <p:cNvPr id="29" name="Straight Arrow Connector 28"/>
          <p:cNvCxnSpPr>
            <a:stCxn id="30" idx="0"/>
          </p:cNvCxnSpPr>
          <p:nvPr/>
        </p:nvCxnSpPr>
        <p:spPr>
          <a:xfrm flipH="1" flipV="1">
            <a:off x="6569398" y="3837047"/>
            <a:ext cx="1582" cy="4159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470353" y="4253043"/>
            <a:ext cx="260684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/>
              <a:t>decoder_gru</a:t>
            </a:r>
            <a:r>
              <a:rPr lang="en-US" sz="2000" dirty="0"/>
              <a:t> + dropout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629400" y="3852933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x4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761134" y="3427778"/>
            <a:ext cx="16002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Output Layer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6561234" y="3028890"/>
            <a:ext cx="1581" cy="41477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6553200" y="2819400"/>
            <a:ext cx="19675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target_next_step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5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/>
          <a:lstStyle/>
          <a:p>
            <a:r>
              <a:rPr lang="en-US" dirty="0"/>
              <a:t>Review: Encoder-Decoder RNN Model for Translation</a:t>
            </a:r>
          </a:p>
        </p:txBody>
      </p:sp>
    </p:spTree>
    <p:extLst>
      <p:ext uri="{BB962C8B-B14F-4D97-AF65-F5344CB8AC3E}">
        <p14:creationId xmlns:p14="http://schemas.microsoft.com/office/powerpoint/2010/main" val="4229042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/>
          <a:lstStyle/>
          <a:p>
            <a:r>
              <a:rPr lang="en-US" dirty="0"/>
              <a:t>Review: Encoder-Decoder RNN Model for Translation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1198757"/>
          </a:xfrm>
        </p:spPr>
        <p:txBody>
          <a:bodyPr/>
          <a:lstStyle/>
          <a:p>
            <a:r>
              <a:rPr lang="en-US" sz="2400" dirty="0"/>
              <a:t>This is a simplified version of the previous diagram, highlighting the inputs and outputs of the encoder and decoder modules.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4166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381242" y="4468585"/>
            <a:ext cx="2000758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u="sng" dirty="0">
                <a:solidFill>
                  <a:prstClr val="black"/>
                </a:solidFill>
              </a:rPr>
              <a:t>Decoder</a:t>
            </a:r>
          </a:p>
          <a:p>
            <a:pPr lvl="0" algn="ctr"/>
            <a:r>
              <a:rPr lang="en-US" sz="2400" b="1" u="sng" dirty="0">
                <a:solidFill>
                  <a:prstClr val="black"/>
                </a:solidFill>
              </a:rPr>
              <a:t>RNN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62855" y="4468586"/>
            <a:ext cx="1927945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u="sng" dirty="0">
                <a:solidFill>
                  <a:prstClr val="black"/>
                </a:solidFill>
              </a:rPr>
              <a:t>Encoder </a:t>
            </a:r>
            <a:br>
              <a:rPr lang="en-US" sz="2400" b="1" u="sng" dirty="0">
                <a:solidFill>
                  <a:prstClr val="black"/>
                </a:solidFill>
              </a:rPr>
            </a:br>
            <a:r>
              <a:rPr lang="en-US" sz="2400" b="1" u="sng" dirty="0">
                <a:solidFill>
                  <a:prstClr val="black"/>
                </a:solidFill>
              </a:rPr>
              <a:t>RNN</a:t>
            </a:r>
          </a:p>
        </p:txBody>
      </p:sp>
      <p:cxnSp>
        <p:nvCxnSpPr>
          <p:cNvPr id="18" name="Straight Arrow Connector 17"/>
          <p:cNvCxnSpPr>
            <a:stCxn id="16" idx="3"/>
            <a:endCxn id="15" idx="1"/>
          </p:cNvCxnSpPr>
          <p:nvPr/>
        </p:nvCxnSpPr>
        <p:spPr>
          <a:xfrm flipV="1">
            <a:off x="2590800" y="5040085"/>
            <a:ext cx="3790442" cy="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324600" y="3312233"/>
            <a:ext cx="236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Output: next word in the translation</a:t>
            </a:r>
          </a:p>
        </p:txBody>
      </p:sp>
      <p:cxnSp>
        <p:nvCxnSpPr>
          <p:cNvPr id="20" name="Straight Arrow Connector 19"/>
          <p:cNvCxnSpPr>
            <a:stCxn id="15" idx="0"/>
          </p:cNvCxnSpPr>
          <p:nvPr/>
        </p:nvCxnSpPr>
        <p:spPr>
          <a:xfrm flipV="1">
            <a:off x="7465049" y="4020119"/>
            <a:ext cx="5272" cy="44846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15255" y="6073914"/>
            <a:ext cx="1528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Input: 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English text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1626827" y="5618041"/>
            <a:ext cx="5272" cy="44846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600152" y="4356947"/>
            <a:ext cx="27338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Last output of encoder’s recurrent layer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E5751B-3089-4DAF-8A99-99EF759A62A2}"/>
              </a:ext>
            </a:extLst>
          </p:cNvPr>
          <p:cNvSpPr txBox="1"/>
          <p:nvPr/>
        </p:nvSpPr>
        <p:spPr>
          <a:xfrm>
            <a:off x="5791200" y="6055433"/>
            <a:ext cx="2957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Input: 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Partial Spanish translation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E619411-B780-4F9A-B7A3-3B5DD3DF2B2C}"/>
              </a:ext>
            </a:extLst>
          </p:cNvPr>
          <p:cNvCxnSpPr/>
          <p:nvPr/>
        </p:nvCxnSpPr>
        <p:spPr>
          <a:xfrm flipV="1">
            <a:off x="7375943" y="5625448"/>
            <a:ext cx="5272" cy="44846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5943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6394010" y="4468585"/>
            <a:ext cx="2000758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u="sng" dirty="0">
                <a:solidFill>
                  <a:prstClr val="black"/>
                </a:solidFill>
              </a:rPr>
              <a:t>Transformer Decoder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62855" y="4468586"/>
            <a:ext cx="1927945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u="sng" dirty="0">
                <a:solidFill>
                  <a:prstClr val="black"/>
                </a:solidFill>
              </a:rPr>
              <a:t>Transformer Encoder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r>
              <a:rPr lang="en-US" dirty="0"/>
              <a:t>Transformer Model for Translation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3866"/>
            <a:ext cx="8229600" cy="1359891"/>
          </a:xfrm>
        </p:spPr>
        <p:txBody>
          <a:bodyPr/>
          <a:lstStyle/>
          <a:p>
            <a:r>
              <a:rPr lang="en-US" sz="2400" dirty="0"/>
              <a:t>We can use a pretty similar Encoder-Decoder </a:t>
            </a:r>
            <a:br>
              <a:rPr lang="en-US" sz="2400" dirty="0"/>
            </a:br>
            <a:r>
              <a:rPr lang="en-US" sz="2400" dirty="0"/>
              <a:t>architecture with Transformers.</a:t>
            </a:r>
          </a:p>
          <a:p>
            <a:r>
              <a:rPr lang="en-US" sz="2400" dirty="0"/>
              <a:t>We have already seen how to implement </a:t>
            </a:r>
            <a:br>
              <a:rPr lang="en-US" sz="2400" dirty="0"/>
            </a:br>
            <a:r>
              <a:rPr lang="en-US" sz="2400" dirty="0"/>
              <a:t>the </a:t>
            </a:r>
            <a:r>
              <a:rPr lang="en-US" sz="2400" dirty="0" err="1"/>
              <a:t>TransfomerEncoder</a:t>
            </a:r>
            <a:r>
              <a:rPr lang="en-US" sz="2400" dirty="0"/>
              <a:t> module.</a:t>
            </a:r>
          </a:p>
          <a:p>
            <a:r>
              <a:rPr lang="en-US" sz="2400" dirty="0"/>
              <a:t>The next slide shows the decoder </a:t>
            </a:r>
            <a:br>
              <a:rPr lang="en-US" sz="2400" dirty="0"/>
            </a:br>
            <a:r>
              <a:rPr lang="en-US" sz="2400" dirty="0"/>
              <a:t>details.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6416675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18850" y="4601876"/>
            <a:ext cx="2733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Encoder Output</a:t>
            </a:r>
          </a:p>
        </p:txBody>
      </p:sp>
      <p:cxnSp>
        <p:nvCxnSpPr>
          <p:cNvPr id="26" name="Straight Arrow Connector 25"/>
          <p:cNvCxnSpPr>
            <a:stCxn id="11" idx="3"/>
            <a:endCxn id="42" idx="1"/>
          </p:cNvCxnSpPr>
          <p:nvPr/>
        </p:nvCxnSpPr>
        <p:spPr>
          <a:xfrm flipV="1">
            <a:off x="2590800" y="5040085"/>
            <a:ext cx="3803210" cy="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248400" y="2395871"/>
            <a:ext cx="236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Output: 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next word</a:t>
            </a:r>
          </a:p>
        </p:txBody>
      </p:sp>
      <p:cxnSp>
        <p:nvCxnSpPr>
          <p:cNvPr id="40" name="Straight Arrow Connector 39"/>
          <p:cNvCxnSpPr>
            <a:stCxn id="42" idx="0"/>
            <a:endCxn id="22" idx="2"/>
          </p:cNvCxnSpPr>
          <p:nvPr/>
        </p:nvCxnSpPr>
        <p:spPr>
          <a:xfrm flipV="1">
            <a:off x="7394389" y="4008095"/>
            <a:ext cx="0" cy="46049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815255" y="6073914"/>
            <a:ext cx="15287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Input: 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English text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91200" y="6055433"/>
            <a:ext cx="2957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Input: 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Partial Spanish translation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1626827" y="5618041"/>
            <a:ext cx="5272" cy="44846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7375943" y="5625448"/>
            <a:ext cx="5272" cy="44846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6241610" y="3576271"/>
            <a:ext cx="2305558" cy="4318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dirty="0">
                <a:solidFill>
                  <a:prstClr val="black"/>
                </a:solidFill>
              </a:rPr>
              <a:t>Dense + </a:t>
            </a:r>
            <a:r>
              <a:rPr lang="en-US" sz="2400" b="1" dirty="0" err="1">
                <a:solidFill>
                  <a:prstClr val="black"/>
                </a:solidFill>
              </a:rPr>
              <a:t>softmax</a:t>
            </a:r>
            <a:endParaRPr lang="en-US" sz="2400" b="1" dirty="0">
              <a:solidFill>
                <a:prstClr val="black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7384610" y="3103757"/>
            <a:ext cx="0" cy="46049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3379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/>
          <p:cNvSpPr/>
          <p:nvPr/>
        </p:nvSpPr>
        <p:spPr>
          <a:xfrm>
            <a:off x="76200" y="152400"/>
            <a:ext cx="3143731" cy="60288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US" sz="2400" b="1" u="sng" dirty="0">
                <a:solidFill>
                  <a:prstClr val="black"/>
                </a:solidFill>
              </a:rPr>
              <a:t>Transformer Encoder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3511" y="5570651"/>
            <a:ext cx="25146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Multi-Head Attention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1412364" y="6305490"/>
            <a:ext cx="23820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Q, K, V: English text   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412364" y="5970761"/>
            <a:ext cx="0" cy="73483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13511" y="4781490"/>
            <a:ext cx="25146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Add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13511" y="3943290"/>
            <a:ext cx="25146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Layer Normalization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7311" y="3124200"/>
            <a:ext cx="26670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 (</a:t>
            </a:r>
            <a:r>
              <a:rPr lang="en-US" sz="2000" dirty="0" err="1"/>
              <a:t>relu</a:t>
            </a:r>
            <a:r>
              <a:rPr lang="en-US" sz="2000" dirty="0"/>
              <a:t> activation)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13511" y="2343090"/>
            <a:ext cx="25146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Dense (no activation)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3511" y="1504890"/>
            <a:ext cx="25146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Add</a:t>
            </a:r>
          </a:p>
        </p:txBody>
      </p:sp>
      <p:cxnSp>
        <p:nvCxnSpPr>
          <p:cNvPr id="30" name="Straight Arrow Connector 29"/>
          <p:cNvCxnSpPr>
            <a:stCxn id="5" idx="0"/>
            <a:endCxn id="25" idx="2"/>
          </p:cNvCxnSpPr>
          <p:nvPr/>
        </p:nvCxnSpPr>
        <p:spPr>
          <a:xfrm flipV="1">
            <a:off x="1470811" y="5181600"/>
            <a:ext cx="0" cy="38905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5" idx="0"/>
            <a:endCxn id="26" idx="2"/>
          </p:cNvCxnSpPr>
          <p:nvPr/>
        </p:nvCxnSpPr>
        <p:spPr>
          <a:xfrm flipV="1">
            <a:off x="1470811" y="4343400"/>
            <a:ext cx="0" cy="43809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6" idx="0"/>
            <a:endCxn id="27" idx="2"/>
          </p:cNvCxnSpPr>
          <p:nvPr/>
        </p:nvCxnSpPr>
        <p:spPr>
          <a:xfrm flipV="1">
            <a:off x="1470811" y="3524310"/>
            <a:ext cx="0" cy="4189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27" idx="0"/>
            <a:endCxn id="28" idx="2"/>
          </p:cNvCxnSpPr>
          <p:nvPr/>
        </p:nvCxnSpPr>
        <p:spPr>
          <a:xfrm flipV="1">
            <a:off x="1470811" y="2743200"/>
            <a:ext cx="0" cy="381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28" idx="0"/>
            <a:endCxn id="29" idx="2"/>
          </p:cNvCxnSpPr>
          <p:nvPr/>
        </p:nvCxnSpPr>
        <p:spPr>
          <a:xfrm flipV="1">
            <a:off x="1470811" y="1905000"/>
            <a:ext cx="0" cy="43809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Freeform 49"/>
          <p:cNvSpPr/>
          <p:nvPr/>
        </p:nvSpPr>
        <p:spPr>
          <a:xfrm>
            <a:off x="1404042" y="4964565"/>
            <a:ext cx="1720158" cy="1381913"/>
          </a:xfrm>
          <a:custGeom>
            <a:avLst/>
            <a:gdLst>
              <a:gd name="connsiteX0" fmla="*/ 0 w 1720158"/>
              <a:gd name="connsiteY0" fmla="*/ 1484768 h 1484768"/>
              <a:gd name="connsiteX1" fmla="*/ 0 w 1720158"/>
              <a:gd name="connsiteY1" fmla="*/ 1484768 h 1484768"/>
              <a:gd name="connsiteX2" fmla="*/ 1720158 w 1720158"/>
              <a:gd name="connsiteY2" fmla="*/ 1484768 h 1484768"/>
              <a:gd name="connsiteX3" fmla="*/ 1711105 w 1720158"/>
              <a:gd name="connsiteY3" fmla="*/ 443620 h 1484768"/>
              <a:gd name="connsiteX4" fmla="*/ 1702051 w 1720158"/>
              <a:gd name="connsiteY4" fmla="*/ 9053 h 1484768"/>
              <a:gd name="connsiteX5" fmla="*/ 1330859 w 1720158"/>
              <a:gd name="connsiteY5" fmla="*/ 0 h 1484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20158" h="1484768">
                <a:moveTo>
                  <a:pt x="0" y="1484768"/>
                </a:moveTo>
                <a:lnTo>
                  <a:pt x="0" y="1484768"/>
                </a:lnTo>
                <a:lnTo>
                  <a:pt x="1720158" y="1484768"/>
                </a:lnTo>
                <a:cubicBezTo>
                  <a:pt x="1717140" y="1137719"/>
                  <a:pt x="1714123" y="790669"/>
                  <a:pt x="1711105" y="443620"/>
                </a:cubicBezTo>
                <a:lnTo>
                  <a:pt x="1702051" y="9053"/>
                </a:lnTo>
                <a:lnTo>
                  <a:pt x="1330859" y="0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290842" y="692838"/>
            <a:ext cx="2359937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Layer Normalization</a:t>
            </a:r>
          </a:p>
        </p:txBody>
      </p:sp>
      <p:cxnSp>
        <p:nvCxnSpPr>
          <p:cNvPr id="52" name="Straight Arrow Connector 51"/>
          <p:cNvCxnSpPr>
            <a:stCxn id="29" idx="0"/>
            <a:endCxn id="51" idx="2"/>
          </p:cNvCxnSpPr>
          <p:nvPr/>
        </p:nvCxnSpPr>
        <p:spPr>
          <a:xfrm flipV="1">
            <a:off x="1470811" y="1092948"/>
            <a:ext cx="0" cy="41194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Freeform 55"/>
          <p:cNvSpPr/>
          <p:nvPr/>
        </p:nvSpPr>
        <p:spPr>
          <a:xfrm>
            <a:off x="1470811" y="1683944"/>
            <a:ext cx="1635282" cy="2119235"/>
          </a:xfrm>
          <a:custGeom>
            <a:avLst/>
            <a:gdLst>
              <a:gd name="connsiteX0" fmla="*/ 0 w 1720158"/>
              <a:gd name="connsiteY0" fmla="*/ 1484768 h 1484768"/>
              <a:gd name="connsiteX1" fmla="*/ 0 w 1720158"/>
              <a:gd name="connsiteY1" fmla="*/ 1484768 h 1484768"/>
              <a:gd name="connsiteX2" fmla="*/ 1720158 w 1720158"/>
              <a:gd name="connsiteY2" fmla="*/ 1484768 h 1484768"/>
              <a:gd name="connsiteX3" fmla="*/ 1711105 w 1720158"/>
              <a:gd name="connsiteY3" fmla="*/ 443620 h 1484768"/>
              <a:gd name="connsiteX4" fmla="*/ 1702051 w 1720158"/>
              <a:gd name="connsiteY4" fmla="*/ 9053 h 1484768"/>
              <a:gd name="connsiteX5" fmla="*/ 1330859 w 1720158"/>
              <a:gd name="connsiteY5" fmla="*/ 0 h 1484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20158" h="1484768">
                <a:moveTo>
                  <a:pt x="0" y="1484768"/>
                </a:moveTo>
                <a:lnTo>
                  <a:pt x="0" y="1484768"/>
                </a:lnTo>
                <a:lnTo>
                  <a:pt x="1720158" y="1484768"/>
                </a:lnTo>
                <a:cubicBezTo>
                  <a:pt x="1717140" y="1137719"/>
                  <a:pt x="1714123" y="790669"/>
                  <a:pt x="1711105" y="443620"/>
                </a:cubicBezTo>
                <a:lnTo>
                  <a:pt x="1702051" y="9053"/>
                </a:lnTo>
                <a:lnTo>
                  <a:pt x="1330859" y="0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/>
          <p:cNvGrpSpPr/>
          <p:nvPr/>
        </p:nvGrpSpPr>
        <p:grpSpPr>
          <a:xfrm>
            <a:off x="3600931" y="152400"/>
            <a:ext cx="5336838" cy="6553200"/>
            <a:chOff x="3600931" y="152400"/>
            <a:chExt cx="5336838" cy="6553200"/>
          </a:xfrm>
        </p:grpSpPr>
        <p:sp>
          <p:nvSpPr>
            <p:cNvPr id="75" name="Rectangle 74"/>
            <p:cNvSpPr/>
            <p:nvPr/>
          </p:nvSpPr>
          <p:spPr>
            <a:xfrm>
              <a:off x="3600931" y="225060"/>
              <a:ext cx="5336838" cy="602885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lvl="0"/>
              <a:r>
                <a:rPr lang="en-US" sz="2400" b="1" dirty="0">
                  <a:solidFill>
                    <a:prstClr val="black"/>
                  </a:solidFill>
                </a:rPr>
                <a:t>   </a:t>
              </a:r>
              <a:r>
                <a:rPr lang="en-US" sz="2400" b="1" u="sng" dirty="0">
                  <a:solidFill>
                    <a:prstClr val="black"/>
                  </a:solidFill>
                </a:rPr>
                <a:t>Transformer </a:t>
              </a:r>
              <a:br>
                <a:rPr lang="en-US" sz="2400" b="1" u="sng" dirty="0">
                  <a:solidFill>
                    <a:prstClr val="black"/>
                  </a:solidFill>
                </a:rPr>
              </a:br>
              <a:r>
                <a:rPr lang="en-US" sz="2400" b="1" dirty="0">
                  <a:solidFill>
                    <a:prstClr val="black"/>
                  </a:solidFill>
                </a:rPr>
                <a:t>       </a:t>
              </a:r>
              <a:r>
                <a:rPr lang="en-US" sz="2400" b="1" u="sng" dirty="0">
                  <a:solidFill>
                    <a:prstClr val="black"/>
                  </a:solidFill>
                </a:rPr>
                <a:t>Decoder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509442" y="5494451"/>
              <a:ext cx="1720158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Multi-Head Attention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961331" y="6305490"/>
              <a:ext cx="373486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Q, K, V: partial Spanish translation</a:t>
              </a:r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 flipV="1">
              <a:off x="7610074" y="6199362"/>
              <a:ext cx="9926" cy="50623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6509442" y="4724400"/>
              <a:ext cx="1720158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Add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509442" y="3657600"/>
              <a:ext cx="1720158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Layer </a:t>
              </a:r>
              <a:br>
                <a:rPr lang="en-US" sz="2000" dirty="0"/>
              </a:br>
              <a:r>
                <a:rPr lang="en-US" sz="2000" dirty="0"/>
                <a:t>Normalization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030646" y="2507562"/>
              <a:ext cx="26670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 (</a:t>
              </a:r>
              <a:r>
                <a:rPr lang="en-US" sz="2000" dirty="0" err="1"/>
                <a:t>relu</a:t>
              </a:r>
              <a:r>
                <a:rPr lang="en-US" sz="2000" dirty="0"/>
                <a:t> activation)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106846" y="1821762"/>
              <a:ext cx="25146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Dense (no activation)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106846" y="1135962"/>
              <a:ext cx="251460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Add</a:t>
              </a:r>
            </a:p>
          </p:txBody>
        </p:sp>
        <p:cxnSp>
          <p:nvCxnSpPr>
            <p:cNvPr id="42" name="Straight Arrow Connector 41"/>
            <p:cNvCxnSpPr>
              <a:stCxn id="31" idx="0"/>
              <a:endCxn id="35" idx="2"/>
            </p:cNvCxnSpPr>
            <p:nvPr/>
          </p:nvCxnSpPr>
          <p:spPr>
            <a:xfrm flipV="1">
              <a:off x="7369521" y="5124510"/>
              <a:ext cx="0" cy="36994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5" idx="0"/>
              <a:endCxn id="37" idx="2"/>
            </p:cNvCxnSpPr>
            <p:nvPr/>
          </p:nvCxnSpPr>
          <p:spPr>
            <a:xfrm flipV="1">
              <a:off x="7369521" y="4365486"/>
              <a:ext cx="0" cy="358914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38" idx="0"/>
              <a:endCxn id="39" idx="2"/>
            </p:cNvCxnSpPr>
            <p:nvPr/>
          </p:nvCxnSpPr>
          <p:spPr>
            <a:xfrm flipV="1">
              <a:off x="7364146" y="2221872"/>
              <a:ext cx="0" cy="28569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39" idx="0"/>
              <a:endCxn id="41" idx="2"/>
            </p:cNvCxnSpPr>
            <p:nvPr/>
          </p:nvCxnSpPr>
          <p:spPr>
            <a:xfrm flipV="1">
              <a:off x="7364146" y="1536072"/>
              <a:ext cx="0" cy="28569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Freeform 47"/>
            <p:cNvSpPr/>
            <p:nvPr/>
          </p:nvSpPr>
          <p:spPr>
            <a:xfrm>
              <a:off x="7610074" y="4972879"/>
              <a:ext cx="1132378" cy="1504121"/>
            </a:xfrm>
            <a:custGeom>
              <a:avLst/>
              <a:gdLst>
                <a:gd name="connsiteX0" fmla="*/ 0 w 1720158"/>
                <a:gd name="connsiteY0" fmla="*/ 1484768 h 1484768"/>
                <a:gd name="connsiteX1" fmla="*/ 0 w 1720158"/>
                <a:gd name="connsiteY1" fmla="*/ 1484768 h 1484768"/>
                <a:gd name="connsiteX2" fmla="*/ 1720158 w 1720158"/>
                <a:gd name="connsiteY2" fmla="*/ 1484768 h 1484768"/>
                <a:gd name="connsiteX3" fmla="*/ 1711105 w 1720158"/>
                <a:gd name="connsiteY3" fmla="*/ 443620 h 1484768"/>
                <a:gd name="connsiteX4" fmla="*/ 1702051 w 1720158"/>
                <a:gd name="connsiteY4" fmla="*/ 9053 h 1484768"/>
                <a:gd name="connsiteX5" fmla="*/ 1330859 w 1720158"/>
                <a:gd name="connsiteY5" fmla="*/ 0 h 1484768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881803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1119358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1074109 w 1720158"/>
                <a:gd name="connsiteY5" fmla="*/ 725 h 1476606"/>
                <a:gd name="connsiteX0" fmla="*/ 0 w 1720158"/>
                <a:gd name="connsiteY0" fmla="*/ 1476606 h 1476606"/>
                <a:gd name="connsiteX1" fmla="*/ 0 w 1720158"/>
                <a:gd name="connsiteY1" fmla="*/ 1476606 h 1476606"/>
                <a:gd name="connsiteX2" fmla="*/ 1720158 w 1720158"/>
                <a:gd name="connsiteY2" fmla="*/ 1476606 h 1476606"/>
                <a:gd name="connsiteX3" fmla="*/ 1711105 w 1720158"/>
                <a:gd name="connsiteY3" fmla="*/ 435458 h 1476606"/>
                <a:gd name="connsiteX4" fmla="*/ 1702051 w 1720158"/>
                <a:gd name="connsiteY4" fmla="*/ 891 h 1476606"/>
                <a:gd name="connsiteX5" fmla="*/ 950334 w 1720158"/>
                <a:gd name="connsiteY5" fmla="*/ 725 h 1476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20158" h="1476606">
                  <a:moveTo>
                    <a:pt x="0" y="1476606"/>
                  </a:moveTo>
                  <a:lnTo>
                    <a:pt x="0" y="1476606"/>
                  </a:lnTo>
                  <a:lnTo>
                    <a:pt x="1720158" y="1476606"/>
                  </a:lnTo>
                  <a:cubicBezTo>
                    <a:pt x="1717140" y="1129557"/>
                    <a:pt x="1714123" y="782507"/>
                    <a:pt x="1711105" y="435458"/>
                  </a:cubicBezTo>
                  <a:lnTo>
                    <a:pt x="1702051" y="891"/>
                  </a:lnTo>
                  <a:cubicBezTo>
                    <a:pt x="1578320" y="-2127"/>
                    <a:pt x="1074065" y="3743"/>
                    <a:pt x="950334" y="725"/>
                  </a:cubicBezTo>
                </a:path>
              </a:pathLst>
            </a:custGeom>
            <a:noFill/>
            <a:ln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184177" y="457200"/>
              <a:ext cx="2359937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Layer Normalization</a:t>
              </a:r>
            </a:p>
          </p:txBody>
        </p:sp>
        <p:cxnSp>
          <p:nvCxnSpPr>
            <p:cNvPr id="53" name="Straight Arrow Connector 52"/>
            <p:cNvCxnSpPr>
              <a:stCxn id="41" idx="0"/>
              <a:endCxn id="49" idx="2"/>
            </p:cNvCxnSpPr>
            <p:nvPr/>
          </p:nvCxnSpPr>
          <p:spPr>
            <a:xfrm flipV="1">
              <a:off x="7364146" y="857310"/>
              <a:ext cx="0" cy="27865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flipV="1">
              <a:off x="7391400" y="152400"/>
              <a:ext cx="0" cy="334467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4119611" y="4299394"/>
              <a:ext cx="1467510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/>
                <a:t>Multi-Head </a:t>
              </a:r>
              <a:r>
                <a:rPr lang="en-US" sz="2000" dirty="0"/>
                <a:t>Attention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933731" y="3414923"/>
              <a:ext cx="1653390" cy="40011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Add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33731" y="2241994"/>
              <a:ext cx="1653390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Layer </a:t>
              </a:r>
            </a:p>
            <a:p>
              <a:pPr algn="ctr"/>
              <a:r>
                <a:rPr lang="en-US" sz="2000" dirty="0"/>
                <a:t>Normalization</a:t>
              </a:r>
            </a:p>
          </p:txBody>
        </p:sp>
        <p:cxnSp>
          <p:nvCxnSpPr>
            <p:cNvPr id="62" name="Straight Arrow Connector 61"/>
            <p:cNvCxnSpPr>
              <a:stCxn id="59" idx="0"/>
              <a:endCxn id="60" idx="2"/>
            </p:cNvCxnSpPr>
            <p:nvPr/>
          </p:nvCxnSpPr>
          <p:spPr>
            <a:xfrm flipV="1">
              <a:off x="4760426" y="2949880"/>
              <a:ext cx="0" cy="46504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Rectangle 63"/>
            <p:cNvSpPr/>
            <p:nvPr/>
          </p:nvSpPr>
          <p:spPr>
            <a:xfrm>
              <a:off x="5638800" y="4715121"/>
              <a:ext cx="64370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T(Q)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3604467" y="4648200"/>
              <a:ext cx="51033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K,V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5595042" y="3992578"/>
              <a:ext cx="905346" cy="633743"/>
            </a:xfrm>
            <a:custGeom>
              <a:avLst/>
              <a:gdLst>
                <a:gd name="connsiteX0" fmla="*/ 905346 w 905346"/>
                <a:gd name="connsiteY0" fmla="*/ 0 h 633743"/>
                <a:gd name="connsiteX1" fmla="*/ 389299 w 905346"/>
                <a:gd name="connsiteY1" fmla="*/ 0 h 633743"/>
                <a:gd name="connsiteX2" fmla="*/ 389299 w 905346"/>
                <a:gd name="connsiteY2" fmla="*/ 633743 h 633743"/>
                <a:gd name="connsiteX3" fmla="*/ 0 w 905346"/>
                <a:gd name="connsiteY3" fmla="*/ 633743 h 633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5346" h="633743">
                  <a:moveTo>
                    <a:pt x="905346" y="0"/>
                  </a:moveTo>
                  <a:lnTo>
                    <a:pt x="389299" y="0"/>
                  </a:lnTo>
                  <a:lnTo>
                    <a:pt x="389299" y="633743"/>
                  </a:lnTo>
                  <a:lnTo>
                    <a:pt x="0" y="633743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" name="Straight Arrow Connector 65"/>
            <p:cNvCxnSpPr>
              <a:endCxn id="38" idx="1"/>
            </p:cNvCxnSpPr>
            <p:nvPr/>
          </p:nvCxnSpPr>
          <p:spPr>
            <a:xfrm flipV="1">
              <a:off x="5595042" y="2707617"/>
              <a:ext cx="435604" cy="12382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Freeform 67"/>
            <p:cNvSpPr/>
            <p:nvPr/>
          </p:nvSpPr>
          <p:spPr>
            <a:xfrm>
              <a:off x="5604095" y="3576119"/>
              <a:ext cx="389299" cy="425513"/>
            </a:xfrm>
            <a:custGeom>
              <a:avLst/>
              <a:gdLst>
                <a:gd name="connsiteX0" fmla="*/ 389299 w 389299"/>
                <a:gd name="connsiteY0" fmla="*/ 425513 h 425513"/>
                <a:gd name="connsiteX1" fmla="*/ 389299 w 389299"/>
                <a:gd name="connsiteY1" fmla="*/ 0 h 425513"/>
                <a:gd name="connsiteX2" fmla="*/ 0 w 389299"/>
                <a:gd name="connsiteY2" fmla="*/ 9053 h 425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9299" h="425513">
                  <a:moveTo>
                    <a:pt x="389299" y="425513"/>
                  </a:moveTo>
                  <a:lnTo>
                    <a:pt x="389299" y="0"/>
                  </a:lnTo>
                  <a:lnTo>
                    <a:pt x="0" y="9053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>
              <a:off x="5767057" y="1339913"/>
              <a:ext cx="344032" cy="1358020"/>
            </a:xfrm>
            <a:custGeom>
              <a:avLst/>
              <a:gdLst>
                <a:gd name="connsiteX0" fmla="*/ 0 w 344032"/>
                <a:gd name="connsiteY0" fmla="*/ 1358020 h 1358020"/>
                <a:gd name="connsiteX1" fmla="*/ 0 w 344032"/>
                <a:gd name="connsiteY1" fmla="*/ 0 h 1358020"/>
                <a:gd name="connsiteX2" fmla="*/ 344032 w 344032"/>
                <a:gd name="connsiteY2" fmla="*/ 0 h 1358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4032" h="1358020">
                  <a:moveTo>
                    <a:pt x="0" y="1358020"/>
                  </a:moveTo>
                  <a:lnTo>
                    <a:pt x="0" y="0"/>
                  </a:lnTo>
                  <a:lnTo>
                    <a:pt x="344032" y="0"/>
                  </a:lnTo>
                </a:path>
              </a:pathLst>
            </a:custGeom>
            <a:noFill/>
            <a:ln>
              <a:tailEnd type="arrow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8" name="Straight Arrow Connector 77"/>
            <p:cNvCxnSpPr/>
            <p:nvPr/>
          </p:nvCxnSpPr>
          <p:spPr>
            <a:xfrm flipV="1">
              <a:off x="4760426" y="3834351"/>
              <a:ext cx="0" cy="46504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Freeform 18"/>
          <p:cNvSpPr/>
          <p:nvPr/>
        </p:nvSpPr>
        <p:spPr>
          <a:xfrm>
            <a:off x="2661721" y="878187"/>
            <a:ext cx="1453080" cy="3784348"/>
          </a:xfrm>
          <a:custGeom>
            <a:avLst/>
            <a:gdLst>
              <a:gd name="connsiteX0" fmla="*/ 0 w 1367073"/>
              <a:gd name="connsiteY0" fmla="*/ 0 h 3775295"/>
              <a:gd name="connsiteX1" fmla="*/ 841972 w 1367073"/>
              <a:gd name="connsiteY1" fmla="*/ 0 h 3775295"/>
              <a:gd name="connsiteX2" fmla="*/ 851025 w 1367073"/>
              <a:gd name="connsiteY2" fmla="*/ 3775295 h 3775295"/>
              <a:gd name="connsiteX3" fmla="*/ 1367073 w 1367073"/>
              <a:gd name="connsiteY3" fmla="*/ 3775295 h 3775295"/>
              <a:gd name="connsiteX0" fmla="*/ 0 w 1566250"/>
              <a:gd name="connsiteY0" fmla="*/ 0 h 3784348"/>
              <a:gd name="connsiteX1" fmla="*/ 841972 w 1566250"/>
              <a:gd name="connsiteY1" fmla="*/ 0 h 3784348"/>
              <a:gd name="connsiteX2" fmla="*/ 851025 w 1566250"/>
              <a:gd name="connsiteY2" fmla="*/ 3775295 h 3784348"/>
              <a:gd name="connsiteX3" fmla="*/ 1566250 w 1566250"/>
              <a:gd name="connsiteY3" fmla="*/ 3784348 h 3784348"/>
              <a:gd name="connsiteX0" fmla="*/ 0 w 1484769"/>
              <a:gd name="connsiteY0" fmla="*/ 0 h 3784348"/>
              <a:gd name="connsiteX1" fmla="*/ 760491 w 1484769"/>
              <a:gd name="connsiteY1" fmla="*/ 0 h 3784348"/>
              <a:gd name="connsiteX2" fmla="*/ 769544 w 1484769"/>
              <a:gd name="connsiteY2" fmla="*/ 3775295 h 3784348"/>
              <a:gd name="connsiteX3" fmla="*/ 1484769 w 1484769"/>
              <a:gd name="connsiteY3" fmla="*/ 3784348 h 3784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4769" h="3784348">
                <a:moveTo>
                  <a:pt x="0" y="0"/>
                </a:moveTo>
                <a:lnTo>
                  <a:pt x="760491" y="0"/>
                </a:lnTo>
                <a:cubicBezTo>
                  <a:pt x="763509" y="1258432"/>
                  <a:pt x="766526" y="2516863"/>
                  <a:pt x="769544" y="3775295"/>
                </a:cubicBezTo>
                <a:lnTo>
                  <a:pt x="1484769" y="3784348"/>
                </a:lnTo>
              </a:path>
            </a:pathLst>
          </a:custGeom>
          <a:noFill/>
          <a:ln>
            <a:tailEnd type="arrow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822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B5889944BB334799533CD849BA11EA" ma:contentTypeVersion="13" ma:contentTypeDescription="Create a new document." ma:contentTypeScope="" ma:versionID="f98ea0103e7521bf603d3d4b74d9017f">
  <xsd:schema xmlns:xsd="http://www.w3.org/2001/XMLSchema" xmlns:xs="http://www.w3.org/2001/XMLSchema" xmlns:p="http://schemas.microsoft.com/office/2006/metadata/properties" xmlns:ns3="10f37ff0-b97a-40d0-a943-a94b1e0ce6f2" xmlns:ns4="169f0bbc-c66a-4669-ba93-1a37129081a6" targetNamespace="http://schemas.microsoft.com/office/2006/metadata/properties" ma:root="true" ma:fieldsID="19670c01b5dc22d4ce3a7867501a5d1e" ns3:_="" ns4:_="">
    <xsd:import namespace="10f37ff0-b97a-40d0-a943-a94b1e0ce6f2"/>
    <xsd:import namespace="169f0bbc-c66a-4669-ba93-1a37129081a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f37ff0-b97a-40d0-a943-a94b1e0ce6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9f0bbc-c66a-4669-ba93-1a37129081a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5C4AE7-F87F-4424-B8DD-FCD225F4FB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f37ff0-b97a-40d0-a943-a94b1e0ce6f2"/>
    <ds:schemaRef ds:uri="169f0bbc-c66a-4669-ba93-1a37129081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1E5B7A5-AE0D-440D-8A7D-7039F6E1934A}">
  <ds:schemaRefs>
    <ds:schemaRef ds:uri="http://purl.org/dc/elements/1.1/"/>
    <ds:schemaRef ds:uri="169f0bbc-c66a-4669-ba93-1a37129081a6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10f37ff0-b97a-40d0-a943-a94b1e0ce6f2"/>
  </ds:schemaRefs>
</ds:datastoreItem>
</file>

<file path=customXml/itemProps3.xml><?xml version="1.0" encoding="utf-8"?>
<ds:datastoreItem xmlns:ds="http://schemas.openxmlformats.org/officeDocument/2006/customXml" ds:itemID="{28C29AB4-BBD1-47A6-B797-A5E4C9BB9F8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13632</TotalTime>
  <Words>1970</Words>
  <Application>Microsoft Office PowerPoint</Application>
  <PresentationFormat>On-screen Show (4:3)</PresentationFormat>
  <Paragraphs>404</Paragraphs>
  <Slides>24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Cambria Math</vt:lpstr>
      <vt:lpstr>Office Theme</vt:lpstr>
      <vt:lpstr>PowerPoint Presentation</vt:lpstr>
      <vt:lpstr>Review: Attention Head</vt:lpstr>
      <vt:lpstr>Review: Multi-Head Attention</vt:lpstr>
      <vt:lpstr>Review: Transformer  Encoder</vt:lpstr>
      <vt:lpstr>Review: Positional Embeddings</vt:lpstr>
      <vt:lpstr>Review: Encoder-Decoder RNN Model for Translation</vt:lpstr>
      <vt:lpstr>Review: Encoder-Decoder RNN Model for Translation</vt:lpstr>
      <vt:lpstr>Transformer Model for Translation</vt:lpstr>
      <vt:lpstr>PowerPoint Presentation</vt:lpstr>
      <vt:lpstr>Transformer Decoder</vt:lpstr>
      <vt:lpstr>Inputs</vt:lpstr>
      <vt:lpstr>Transformer Decoder</vt:lpstr>
      <vt:lpstr>Transformer Decoder</vt:lpstr>
      <vt:lpstr>Transformer Decoder</vt:lpstr>
      <vt:lpstr>Transformer Decoder</vt:lpstr>
      <vt:lpstr>Transformer Decoder</vt:lpstr>
      <vt:lpstr>Final Output</vt:lpstr>
      <vt:lpstr>Important: Causal Attention Mask</vt:lpstr>
      <vt:lpstr>Important: Causal Attention Mask</vt:lpstr>
      <vt:lpstr>Important: Causal Attention Mask</vt:lpstr>
      <vt:lpstr>Causal Attention Mask: Example</vt:lpstr>
      <vt:lpstr>Causal Attention Mask: Example</vt:lpstr>
      <vt:lpstr>Implementation</vt:lpstr>
      <vt:lpstr>Implementation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athitsos</dc:creator>
  <cp:lastModifiedBy>Vassilis Athitsos</cp:lastModifiedBy>
  <cp:revision>1161</cp:revision>
  <dcterms:created xsi:type="dcterms:W3CDTF">2006-08-16T00:00:00Z</dcterms:created>
  <dcterms:modified xsi:type="dcterms:W3CDTF">2025-01-11T01:36:31Z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0x01010080B5889944BB334799533CD849BA11EA</vt:lpwstr>
  </property>
</Properties>
</file>