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67"/>
  </p:notesMasterIdLst>
  <p:handoutMasterIdLst>
    <p:handoutMasterId r:id="rId68"/>
  </p:handoutMasterIdLst>
  <p:sldIdLst>
    <p:sldId id="256" r:id="rId6"/>
    <p:sldId id="319" r:id="rId7"/>
    <p:sldId id="320" r:id="rId8"/>
    <p:sldId id="321" r:id="rId9"/>
    <p:sldId id="326" r:id="rId10"/>
    <p:sldId id="317" r:id="rId11"/>
    <p:sldId id="318" r:id="rId12"/>
    <p:sldId id="322" r:id="rId13"/>
    <p:sldId id="323" r:id="rId14"/>
    <p:sldId id="324" r:id="rId15"/>
    <p:sldId id="325" r:id="rId16"/>
    <p:sldId id="327" r:id="rId17"/>
    <p:sldId id="328" r:id="rId18"/>
    <p:sldId id="329" r:id="rId19"/>
    <p:sldId id="330" r:id="rId20"/>
    <p:sldId id="378" r:id="rId21"/>
    <p:sldId id="331" r:id="rId22"/>
    <p:sldId id="332" r:id="rId23"/>
    <p:sldId id="333" r:id="rId24"/>
    <p:sldId id="337" r:id="rId25"/>
    <p:sldId id="334" r:id="rId26"/>
    <p:sldId id="335" r:id="rId27"/>
    <p:sldId id="336" r:id="rId28"/>
    <p:sldId id="338" r:id="rId29"/>
    <p:sldId id="339" r:id="rId30"/>
    <p:sldId id="340" r:id="rId31"/>
    <p:sldId id="342" r:id="rId32"/>
    <p:sldId id="341" r:id="rId33"/>
    <p:sldId id="365" r:id="rId34"/>
    <p:sldId id="366" r:id="rId35"/>
    <p:sldId id="367" r:id="rId36"/>
    <p:sldId id="343" r:id="rId37"/>
    <p:sldId id="368" r:id="rId38"/>
    <p:sldId id="369" r:id="rId39"/>
    <p:sldId id="370" r:id="rId40"/>
    <p:sldId id="347" r:id="rId41"/>
    <p:sldId id="371" r:id="rId42"/>
    <p:sldId id="345" r:id="rId43"/>
    <p:sldId id="346" r:id="rId44"/>
    <p:sldId id="372" r:id="rId45"/>
    <p:sldId id="373" r:id="rId46"/>
    <p:sldId id="374" r:id="rId47"/>
    <p:sldId id="375" r:id="rId48"/>
    <p:sldId id="376" r:id="rId49"/>
    <p:sldId id="37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6" r:id="rId59"/>
    <p:sldId id="357" r:id="rId60"/>
    <p:sldId id="358" r:id="rId61"/>
    <p:sldId id="359" r:id="rId62"/>
    <p:sldId id="360" r:id="rId63"/>
    <p:sldId id="361" r:id="rId64"/>
    <p:sldId id="362" r:id="rId65"/>
    <p:sldId id="363" r:id="rId6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  <a:srgbClr val="4A7EBA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927F7D-3BF4-499B-8995-DD91575FA72E}" v="5" dt="2025-01-11T01:37:30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2227" autoAdjust="0"/>
  </p:normalViewPr>
  <p:slideViewPr>
    <p:cSldViewPr>
      <p:cViewPr varScale="1">
        <p:scale>
          <a:sx n="99" d="100"/>
          <a:sy n="99" d="100"/>
        </p:scale>
        <p:origin x="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332"/>
    </p:cViewPr>
  </p:sorterViewPr>
  <p:notesViewPr>
    <p:cSldViewPr>
      <p:cViewPr varScale="1">
        <p:scale>
          <a:sx n="62" d="100"/>
          <a:sy n="62" d="100"/>
        </p:scale>
        <p:origin x="1480" y="6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Athitsos" userId="cac912e4-cfd7-44a5-98fd-59802aaf955c" providerId="ADAL" clId="{FFC97160-C1D8-474E-9E1F-59423B01368D}"/>
  </pc:docChgLst>
  <pc:docChgLst>
    <pc:chgData name="Athitsos, Vassilis" userId="cac912e4-cfd7-44a5-98fd-59802aaf955c" providerId="ADAL" clId="{9E005BEF-E7D5-4A8B-AB50-E0551A3FA7F9}"/>
  </pc:docChgLst>
  <pc:docChgLst>
    <pc:chgData name="Vassilis Athitsos" userId="cac912e4-cfd7-44a5-98fd-59802aaf955c" providerId="ADAL" clId="{F6927F7D-3BF4-499B-8995-DD91575FA72E}"/>
    <pc:docChg chg="modSld">
      <pc:chgData name="Vassilis Athitsos" userId="cac912e4-cfd7-44a5-98fd-59802aaf955c" providerId="ADAL" clId="{F6927F7D-3BF4-499B-8995-DD91575FA72E}" dt="2025-01-11T01:37:30.455" v="4" actId="20577"/>
      <pc:docMkLst>
        <pc:docMk/>
      </pc:docMkLst>
      <pc:sldChg chg="modSp">
        <pc:chgData name="Vassilis Athitsos" userId="cac912e4-cfd7-44a5-98fd-59802aaf955c" providerId="ADAL" clId="{F6927F7D-3BF4-499B-8995-DD91575FA72E}" dt="2025-01-11T01:37:30.455" v="4" actId="20577"/>
        <pc:sldMkLst>
          <pc:docMk/>
          <pc:sldMk cId="3255105699" sldId="256"/>
        </pc:sldMkLst>
        <pc:spChg chg="mod">
          <ac:chgData name="Vassilis Athitsos" userId="cac912e4-cfd7-44a5-98fd-59802aaf955c" providerId="ADAL" clId="{F6927F7D-3BF4-499B-8995-DD91575FA72E}" dt="2025-01-11T01:37:30.455" v="4" actId="20577"/>
          <ac:spMkLst>
            <pc:docMk/>
            <pc:sldMk cId="3255105699" sldId="256"/>
            <ac:spMk id="5" creationId="{00000000-0000-0000-0000-000000000000}"/>
          </ac:spMkLst>
        </pc:spChg>
      </pc:sldChg>
    </pc:docChg>
  </pc:docChgLst>
  <pc:docChgLst>
    <pc:chgData name="Athitsos, Vassilis" userId="cac912e4-cfd7-44a5-98fd-59802aaf955c" providerId="ADAL" clId="{FFC97160-C1D8-474E-9E1F-59423B01368D}"/>
  </pc:docChgLst>
  <pc:docChgLst>
    <pc:chgData name="Vassilis Athitsos" userId="cac912e4-cfd7-44a5-98fd-59802aaf955c" providerId="ADAL" clId="{9E005BEF-E7D5-4A8B-AB50-E0551A3FA7F9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421C-8D12-40DA-9A7B-265D7490C88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CA3C7-F538-4CDD-A942-504D0B9C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3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BB22C-122D-4EE2-9812-B1AA4CFA3383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5B3F-8216-487B-AC35-BDA899023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1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10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49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23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26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47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91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07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00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57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4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17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36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47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68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16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4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9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43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08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94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22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63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08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775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05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719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949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35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65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552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252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472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178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740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759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804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977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908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822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956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31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037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83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287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731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43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9443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040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517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328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385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8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156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43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0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97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33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9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895A-C7BB-4104-9606-9BE1DA59C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132DB-AF49-46C3-9ED1-B4A01D3FC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211B6-191B-42FA-AEE0-AF1B0E01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791C-1B4C-42C9-A8A2-52884671C34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11DAA-D642-41C9-8979-B38246C9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450EE-C438-4495-BE79-154C7AD5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0FF3-A427-47B3-AA9B-F41EE707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1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87BB-B564-40F0-B009-4FE3D993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0AB6B-5169-433C-8791-1AC663768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F697A-7132-43FA-9B21-C4FD483E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791C-1B4C-42C9-A8A2-52884671C34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46883-752F-4C56-B99D-BDB88A0F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17426-8F16-4059-8878-48E45766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0FF3-A427-47B3-AA9B-F41EE707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0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073238-DB90-454A-954E-8C1EC041E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74490-C168-45DC-94B9-28EE9EFAE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8B1F8-ACBB-4C3F-B268-A0BAF5FB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791C-1B4C-42C9-A8A2-52884671C34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0D53B-0856-4B9E-A20C-CFD55308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F9306-D998-4402-BFD5-E42FF89E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0FF3-A427-47B3-AA9B-F41EE707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3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714B-E11A-4793-9D4B-C7DA0B002A2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D551-D1C9-475F-8F97-B5E238F846D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A71D-2E90-4908-919F-619FDB1089C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58A-EF12-449E-95F9-53ECB702F323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F9DE-364F-4108-BF86-9295B2495FBB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91E9-5B6C-4491-8FE2-FE8BB8D7CBC7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2F4-B520-430E-BC9F-5620D1D82898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798-164E-4412-9238-A87AFC6688E7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7611-FB7B-4090-8026-A590F0521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2725"/>
            <a:ext cx="8229600" cy="1006475"/>
          </a:xfrm>
        </p:spPr>
        <p:txBody>
          <a:bodyPr/>
          <a:lstStyle>
            <a:lvl1pPr algn="ctr">
              <a:defRPr>
                <a:latin typeface="Calibri (Headings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A021-DC2F-438C-818A-7D9520D3D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7291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 marL="685800" indent="-228600">
              <a:lnSpc>
                <a:spcPct val="100000"/>
              </a:lnSpc>
              <a:buFont typeface="Calibri" panose="020F0502020204030204" pitchFamily="34" charset="0"/>
              <a:buChar char="–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BBE18-C8B6-4F7C-BD88-B2ADE381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791C-1B4C-42C9-A8A2-52884671C34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F09F7-1F10-4643-A5C9-C2ADA274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2514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30E84-8AEF-4D3C-BBB6-7187E4AF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8600" y="6356350"/>
            <a:ext cx="762000" cy="365125"/>
          </a:xfrm>
        </p:spPr>
        <p:txBody>
          <a:bodyPr/>
          <a:lstStyle/>
          <a:p>
            <a:fld id="{05E60FF3-A427-47B3-AA9B-F41EE707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88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5C6D-AA2A-4233-A83B-6410688265D8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08-18CF-4D46-A568-031B411BADDC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A0BF-8AB8-438E-8F5F-3BC988050D5C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1584E-C907-4D13-B1C4-CE91C17D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AD639-2490-452A-8F1F-7902E0C9F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DA306-3560-4A46-819C-A9EF92E64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791C-1B4C-42C9-A8A2-52884671C34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A6B75-F514-4AB1-AECB-3218342E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D030A-82C9-48F8-BCDF-84B52307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0FF3-A427-47B3-AA9B-F41EE707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3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567F-500E-46DC-B1A4-C2DA7D30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BADDE-60DB-4B04-8076-FD9E7F345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15959-1BBE-4906-A41C-63C033FDA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ACFDA-83A0-4948-8422-2F852ED6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791C-1B4C-42C9-A8A2-52884671C34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5B0EB-A9CE-47FE-B0DD-DD1A04C8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0496E-D35D-496A-BC7A-9C179975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0FF3-A427-47B3-AA9B-F41EE707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73F6D-B7E4-4FD0-AFC9-5E5CC4E0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A3670-5516-4864-A868-955857D89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9E985-B509-49C1-9E44-E5D4A9D8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03E1F-7FB0-4E32-85C3-807190D87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24C8D-4183-4424-92D1-C95475525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C7FADD-8FE3-42AE-B45D-4286DA54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791C-1B4C-42C9-A8A2-52884671C34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60DB4F-B861-4F43-A271-D3C27041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F6C73-1BE5-4DF5-839F-A23FE1E8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0FF3-A427-47B3-AA9B-F41EE707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7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A1A2-2450-4588-8683-D4659916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C6710C-6013-4027-B9A9-6BA3EA48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791C-1B4C-42C9-A8A2-52884671C34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F2B4D-6034-452F-A50F-EF5347E38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347A6-9E19-440B-981B-3ECA03CE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0FF3-A427-47B3-AA9B-F41EE707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5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09B7A-CE72-4082-BBA6-7CDC4285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791C-1B4C-42C9-A8A2-52884671C34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4C8EE-60A2-4DB9-B482-783575E2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C010E-FED0-40DA-9430-424572D8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0FF3-A427-47B3-AA9B-F41EE707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B1134-DEC1-4AF5-A122-739A18C6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21863-3B12-49E8-9599-825B9C58C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10836-0132-4A4B-BCCF-32699AFEA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3FB09-C83B-472D-8508-B1D22AD8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791C-1B4C-42C9-A8A2-52884671C34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1F5D6-EE71-4D16-A6D7-977C6F58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89517-3D7D-489D-87A7-951F0669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0FF3-A427-47B3-AA9B-F41EE707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2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68C1-F499-47DC-82E1-9B22F597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DE84CB-BB25-4593-B283-290407643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4AB79-7448-46FA-9B30-2123AA040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3C761-B6AE-443B-AECB-1243CCDE6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791C-1B4C-42C9-A8A2-52884671C34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7B0CC-0F40-45EC-8003-3B5D9047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47115-7B0E-4758-85B5-200A0052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0FF3-A427-47B3-AA9B-F41EE707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2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2A7815-9170-4915-8246-132D7DD8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FF1C2-3B6B-4F4B-8CED-DC4E15A20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1641F-E41C-434A-A121-D5E902FF0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A791C-1B4C-42C9-A8A2-52884671C34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3398-872F-4D7D-9535-132E2631C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13FDF-0B31-4C75-B412-789085DD5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0FF3-A427-47B3-AA9B-F41EE707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Calibri (Headings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1508-6116-47D0-9391-D505EF128AA1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hyperlink" Target="https://athitsos.utasites.cloud/courses/cse4392_spring2023/lectures/code/gradient_ascent/adversarial_imagenet.zip" TargetMode="Externa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hyperlink" Target="https://athitsos.utasites.cloud/courses/cse4392_spring2023/lectures/code/gradient_ascent/adversarial_imagenet.zip" TargetMode="Externa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4.jpg"/><Relationship Id="rId7" Type="http://schemas.openxmlformats.org/officeDocument/2006/relationships/image" Target="../media/image13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28.png"/><Relationship Id="rId5" Type="http://schemas.openxmlformats.org/officeDocument/2006/relationships/image" Target="../media/image1.jp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5.jp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hyperlink" Target="https://athitsos.utasites.cloud/courses/cse4392_spring2023/lectures/code/gradient_ascent/adversarial_imagenet.zip" TargetMode="External"/><Relationship Id="rId7" Type="http://schemas.openxmlformats.org/officeDocument/2006/relationships/image" Target="../media/image4.jp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11" Type="http://schemas.openxmlformats.org/officeDocument/2006/relationships/image" Target="../media/image27.png"/><Relationship Id="rId5" Type="http://schemas.openxmlformats.org/officeDocument/2006/relationships/image" Target="../media/image25.jp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4.jpg"/><Relationship Id="rId9" Type="http://schemas.openxmlformats.org/officeDocument/2006/relationships/image" Target="../media/image16.png"/><Relationship Id="rId1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4.jpg"/><Relationship Id="rId7" Type="http://schemas.openxmlformats.org/officeDocument/2006/relationships/image" Target="../media/image13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28.png"/><Relationship Id="rId5" Type="http://schemas.openxmlformats.org/officeDocument/2006/relationships/image" Target="../media/image1.jp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5.jp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4.jpg"/><Relationship Id="rId7" Type="http://schemas.openxmlformats.org/officeDocument/2006/relationships/image" Target="../media/image13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28.png"/><Relationship Id="rId5" Type="http://schemas.openxmlformats.org/officeDocument/2006/relationships/image" Target="../media/image1.jp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5.jp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4.jpg"/><Relationship Id="rId7" Type="http://schemas.openxmlformats.org/officeDocument/2006/relationships/image" Target="../media/image13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28.png"/><Relationship Id="rId5" Type="http://schemas.openxmlformats.org/officeDocument/2006/relationships/image" Target="../media/image1.jp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5.jp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312.6199.pdf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etresearch.onlinelibrary.wiley.com/doi/epdf/10.1049/cit2.12028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competitions/imagenet-object-localization-challenge/dat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3.jpg"/><Relationship Id="rId4" Type="http://schemas.openxmlformats.org/officeDocument/2006/relationships/image" Target="../media/image19.jp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7724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Gradient Ascent: Generating Model Inputs that Maximize Model Outputs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56310" y="4191000"/>
            <a:ext cx="51488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+mn-lt"/>
              </a:rPr>
              <a:t>Vassilis </a:t>
            </a:r>
            <a:r>
              <a:rPr lang="en-US" sz="2000" dirty="0">
                <a:latin typeface="+mn-lt"/>
              </a:rPr>
              <a:t>Athitsos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Computer Science and Engineering Department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University of Texas at Arlington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0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DEF4-EC91-4D1C-B4C5-347F184C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Goal: Trick ResNet50V2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3E7D5-E25D-43ED-BC33-D69EE34C1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729163"/>
          </a:xfrm>
        </p:spPr>
        <p:txBody>
          <a:bodyPr/>
          <a:lstStyle/>
          <a:p>
            <a:r>
              <a:rPr lang="en-US" sz="2400" dirty="0"/>
              <a:t>Inputs to our system:</a:t>
            </a:r>
          </a:p>
          <a:p>
            <a:pPr lvl="1"/>
            <a:r>
              <a:rPr lang="en-US" sz="2000" dirty="0"/>
              <a:t>The model we want to trick: ResNet50V2 in our case.</a:t>
            </a:r>
          </a:p>
          <a:p>
            <a:pPr lvl="1"/>
            <a:endParaRPr lang="en-US" sz="2800" dirty="0"/>
          </a:p>
          <a:p>
            <a:pPr lvl="1"/>
            <a:r>
              <a:rPr lang="en-US" sz="2000" dirty="0"/>
              <a:t>A real image. For example: </a:t>
            </a:r>
          </a:p>
          <a:p>
            <a:pPr lvl="1"/>
            <a:endParaRPr lang="en-US" sz="2800" dirty="0"/>
          </a:p>
          <a:p>
            <a:pPr lvl="1"/>
            <a:r>
              <a:rPr lang="en-US" sz="2000" dirty="0"/>
              <a:t>A target class label, that does NOT match the real image. For example: “goldfish”.</a:t>
            </a:r>
          </a:p>
          <a:p>
            <a:r>
              <a:rPr lang="en-US" sz="2400" dirty="0"/>
              <a:t>System output: a changed image, with (hopefully) these two properties:</a:t>
            </a:r>
          </a:p>
          <a:p>
            <a:pPr lvl="1"/>
            <a:r>
              <a:rPr lang="en-US" sz="2000" dirty="0"/>
              <a:t>It looks similar to the real image.</a:t>
            </a:r>
          </a:p>
          <a:p>
            <a:pPr lvl="1"/>
            <a:r>
              <a:rPr lang="en-US" sz="2000" dirty="0"/>
              <a:t>It gets assigned the target class label by ResNet50V2.</a:t>
            </a:r>
          </a:p>
          <a:p>
            <a:pPr lvl="1"/>
            <a:r>
              <a:rPr lang="en-US" sz="2000" dirty="0"/>
              <a:t>For the example inputs, we get this output, which indeed gets</a:t>
            </a:r>
            <a:br>
              <a:rPr lang="en-US" sz="2000" dirty="0"/>
            </a:br>
            <a:r>
              <a:rPr lang="en-US" sz="2000" dirty="0"/>
              <a:t>classified as “goldfish”, and looks very similar to the real image.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D6744-4FCB-4D50-8D06-698CE3308C7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83" y="2321283"/>
            <a:ext cx="1260117" cy="1260117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A9D4503-5014-402B-A7FA-782DD954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6C70D-1BE7-4044-8023-FB5103F50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443728"/>
            <a:ext cx="1261872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6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85E7-8D0E-46DC-A079-5A33742E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2726"/>
            <a:ext cx="8229600" cy="874698"/>
          </a:xfrm>
        </p:spPr>
        <p:txBody>
          <a:bodyPr/>
          <a:lstStyle/>
          <a:p>
            <a:r>
              <a:rPr lang="en-US" dirty="0"/>
              <a:t>Method: Gradient Ascent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80C2F-7593-43A4-93EA-8CF889B0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1981200"/>
          </a:xfrm>
        </p:spPr>
        <p:txBody>
          <a:bodyPr/>
          <a:lstStyle/>
          <a:p>
            <a:r>
              <a:rPr lang="en-US" sz="2400" dirty="0"/>
              <a:t>The actual ResNet50V2 model has 192 layers.</a:t>
            </a:r>
          </a:p>
          <a:p>
            <a:r>
              <a:rPr lang="en-US" sz="2400" dirty="0"/>
              <a:t>The drawing below shows a simplified version, keeping the details that are of interest here.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1559090-A7E1-4A60-A172-935D25DB688E}"/>
              </a:ext>
            </a:extLst>
          </p:cNvPr>
          <p:cNvGrpSpPr/>
          <p:nvPr/>
        </p:nvGrpSpPr>
        <p:grpSpPr>
          <a:xfrm>
            <a:off x="140687" y="3810000"/>
            <a:ext cx="8862627" cy="2895598"/>
            <a:chOff x="140687" y="3810000"/>
            <a:chExt cx="8862627" cy="289559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7C4194-DBDE-49D1-B099-0F1C99CA566C}"/>
                </a:ext>
              </a:extLst>
            </p:cNvPr>
            <p:cNvGrpSpPr/>
            <p:nvPr/>
          </p:nvGrpSpPr>
          <p:grpSpPr>
            <a:xfrm>
              <a:off x="140687" y="4038600"/>
              <a:ext cx="6997576" cy="2057400"/>
              <a:chOff x="140687" y="3845877"/>
              <a:chExt cx="6997576" cy="205740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F47988-4BC2-4CCF-A9C5-47888510BD15}"/>
                  </a:ext>
                </a:extLst>
              </p:cNvPr>
              <p:cNvSpPr txBox="1"/>
              <p:nvPr/>
            </p:nvSpPr>
            <p:spPr>
              <a:xfrm>
                <a:off x="304800" y="4191000"/>
                <a:ext cx="684803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Input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897CD7-907E-4BB8-8971-070F3D765D41}"/>
                  </a:ext>
                </a:extLst>
              </p:cNvPr>
              <p:cNvSpPr txBox="1"/>
              <p:nvPr/>
            </p:nvSpPr>
            <p:spPr>
              <a:xfrm>
                <a:off x="1131287" y="3845877"/>
                <a:ext cx="5410200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190 hidden layers, doing convolutions, max pooling, etc.</a:t>
                </a:r>
              </a:p>
            </p:txBody>
          </p:sp>
          <p:sp>
            <p:nvSpPr>
              <p:cNvPr id="6" name="Left Brace 5">
                <a:extLst>
                  <a:ext uri="{FF2B5EF4-FFF2-40B4-BE49-F238E27FC236}">
                    <a16:creationId xmlns:a16="http://schemas.microsoft.com/office/drawing/2014/main" id="{88EBB74E-E260-4BE2-A9AF-ACB5C49047C2}"/>
                  </a:ext>
                </a:extLst>
              </p:cNvPr>
              <p:cNvSpPr/>
              <p:nvPr/>
            </p:nvSpPr>
            <p:spPr>
              <a:xfrm rot="5400000">
                <a:off x="3766029" y="1567941"/>
                <a:ext cx="369318" cy="5638799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B89656F-7BB3-461D-AE9B-4BE76AC83B92}"/>
                  </a:ext>
                </a:extLst>
              </p:cNvPr>
              <p:cNvSpPr/>
              <p:nvPr/>
            </p:nvSpPr>
            <p:spPr>
              <a:xfrm>
                <a:off x="140687" y="4762555"/>
                <a:ext cx="1236844" cy="1140722"/>
              </a:xfrm>
              <a:prstGeom prst="rect">
                <a:avLst/>
              </a:prstGeom>
              <a:ln w="44450">
                <a:noFill/>
              </a:ln>
              <a:scene3d>
                <a:camera prst="orthographicFront">
                  <a:rot lat="1200000" lon="4380000" rev="0"/>
                </a:camera>
                <a:lightRig rig="threePt" dir="t"/>
              </a:scene3d>
              <a:sp3d extrusionH="63500" contourW="12700" prstMaterial="matte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FCA2B30-65FF-4555-84C1-E6F8A42DAADC}"/>
                  </a:ext>
                </a:extLst>
              </p:cNvPr>
              <p:cNvSpPr/>
              <p:nvPr/>
            </p:nvSpPr>
            <p:spPr>
              <a:xfrm>
                <a:off x="891684" y="4746084"/>
                <a:ext cx="1236844" cy="114072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9D613B9-3CD4-4956-BAAA-F69568259E48}"/>
                  </a:ext>
                </a:extLst>
              </p:cNvPr>
              <p:cNvSpPr/>
              <p:nvPr/>
            </p:nvSpPr>
            <p:spPr>
              <a:xfrm>
                <a:off x="1864938" y="4762555"/>
                <a:ext cx="1236844" cy="114072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321648D-8684-466D-BDDE-7DA40DBF47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9850" y="4980906"/>
                <a:ext cx="816213" cy="752781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00057B-DC16-4DFE-81E6-4D1E99611F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86003" y="4980906"/>
                <a:ext cx="816213" cy="752781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EF0BA36-3505-4091-8D58-0F089BCD3B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59257" y="4980907"/>
                <a:ext cx="572900" cy="528376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990B9E7-BBF7-4775-A75F-1540068D35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79487" y="4980907"/>
                <a:ext cx="572900" cy="528376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BBD0F1C-A592-4282-9D50-192AC5DD6967}"/>
                  </a:ext>
                </a:extLst>
              </p:cNvPr>
              <p:cNvCxnSpPr/>
              <p:nvPr/>
            </p:nvCxnSpPr>
            <p:spPr>
              <a:xfrm>
                <a:off x="1037906" y="5339036"/>
                <a:ext cx="425799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FF04E10-65DB-421C-98DC-3E1A2ED887F8}"/>
                  </a:ext>
                </a:extLst>
              </p:cNvPr>
              <p:cNvCxnSpPr/>
              <p:nvPr/>
            </p:nvCxnSpPr>
            <p:spPr>
              <a:xfrm>
                <a:off x="2011160" y="5339036"/>
                <a:ext cx="425799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24EFF3D-592B-4F98-B183-865D2AC446F7}"/>
                  </a:ext>
                </a:extLst>
              </p:cNvPr>
              <p:cNvCxnSpPr/>
              <p:nvPr/>
            </p:nvCxnSpPr>
            <p:spPr>
              <a:xfrm>
                <a:off x="2923586" y="5339036"/>
                <a:ext cx="425799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ED28B518-BB85-43A2-973B-918E4815522A}"/>
                  </a:ext>
                </a:extLst>
              </p:cNvPr>
              <p:cNvCxnSpPr/>
              <p:nvPr/>
            </p:nvCxnSpPr>
            <p:spPr>
              <a:xfrm>
                <a:off x="3957669" y="5339036"/>
                <a:ext cx="304142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1806C8C-E2E0-4CD0-9BE9-0851D0732C3E}"/>
                  </a:ext>
                </a:extLst>
              </p:cNvPr>
              <p:cNvCxnSpPr/>
              <p:nvPr/>
            </p:nvCxnSpPr>
            <p:spPr>
              <a:xfrm>
                <a:off x="4809267" y="5339036"/>
                <a:ext cx="243314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B602C80-B442-4C34-85BF-78AD64DD5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487" y="5339037"/>
                <a:ext cx="3048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D4A83527-1500-4CB4-9D51-AFED0EC93B50}"/>
                  </a:ext>
                </a:extLst>
              </p:cNvPr>
              <p:cNvCxnSpPr/>
              <p:nvPr/>
            </p:nvCxnSpPr>
            <p:spPr>
              <a:xfrm>
                <a:off x="6846287" y="5334000"/>
                <a:ext cx="291976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4865E44-8B5A-41D1-95F4-09EF389F35FD}"/>
                </a:ext>
              </a:extLst>
            </p:cNvPr>
            <p:cNvGrpSpPr/>
            <p:nvPr/>
          </p:nvGrpSpPr>
          <p:grpSpPr>
            <a:xfrm>
              <a:off x="6992275" y="3810000"/>
              <a:ext cx="2011039" cy="2895598"/>
              <a:chOff x="6992275" y="3810000"/>
              <a:chExt cx="2011039" cy="2895598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5D38596-2CDC-49F8-A035-45FC4502136A}"/>
                  </a:ext>
                </a:extLst>
              </p:cNvPr>
              <p:cNvSpPr txBox="1"/>
              <p:nvPr/>
            </p:nvSpPr>
            <p:spPr>
              <a:xfrm>
                <a:off x="7848600" y="4876800"/>
                <a:ext cx="1154714" cy="120032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Output unit for target class label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AE5A13-6818-4FAD-BBE6-79E0B24E318D}"/>
                  </a:ext>
                </a:extLst>
              </p:cNvPr>
              <p:cNvSpPr txBox="1"/>
              <p:nvPr/>
            </p:nvSpPr>
            <p:spPr>
              <a:xfrm>
                <a:off x="6992275" y="3810000"/>
                <a:ext cx="856325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Output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424A3DC-8C8F-4BB5-8A9D-F702323F16B0}"/>
                  </a:ext>
                </a:extLst>
              </p:cNvPr>
              <p:cNvSpPr/>
              <p:nvPr/>
            </p:nvSpPr>
            <p:spPr>
              <a:xfrm>
                <a:off x="7150298" y="4262397"/>
                <a:ext cx="572900" cy="24432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543EFB7-6F4E-4F95-AF61-2BA6EB964029}"/>
                  </a:ext>
                </a:extLst>
              </p:cNvPr>
              <p:cNvSpPr/>
              <p:nvPr/>
            </p:nvSpPr>
            <p:spPr>
              <a:xfrm>
                <a:off x="7247804" y="4419600"/>
                <a:ext cx="380993" cy="1686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27B34AB-4936-4773-92E9-573B61FD1E44}"/>
                  </a:ext>
                </a:extLst>
              </p:cNvPr>
              <p:cNvSpPr/>
              <p:nvPr/>
            </p:nvSpPr>
            <p:spPr>
              <a:xfrm>
                <a:off x="7247804" y="4724400"/>
                <a:ext cx="380993" cy="1686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57DBEE2-FF4B-49A4-9390-2FF2BE3709EB}"/>
                  </a:ext>
                </a:extLst>
              </p:cNvPr>
              <p:cNvSpPr/>
              <p:nvPr/>
            </p:nvSpPr>
            <p:spPr>
              <a:xfrm>
                <a:off x="7227286" y="5105400"/>
                <a:ext cx="380993" cy="1686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EB7D27B-12AD-47D9-AC2C-CA07523E2339}"/>
                  </a:ext>
                </a:extLst>
              </p:cNvPr>
              <p:cNvSpPr/>
              <p:nvPr/>
            </p:nvSpPr>
            <p:spPr>
              <a:xfrm>
                <a:off x="7227286" y="5774976"/>
                <a:ext cx="380993" cy="16862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26E375-8CD2-4735-B020-E275FC4E8A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7528" y="5350224"/>
                <a:ext cx="0" cy="364776"/>
              </a:xfrm>
              <a:prstGeom prst="line">
                <a:avLst/>
              </a:prstGeom>
              <a:ln w="635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7863CC0-9470-4C99-8515-AB6B17A66184}"/>
                  </a:ext>
                </a:extLst>
              </p:cNvPr>
              <p:cNvSpPr/>
              <p:nvPr/>
            </p:nvSpPr>
            <p:spPr>
              <a:xfrm>
                <a:off x="7227287" y="6444552"/>
                <a:ext cx="380993" cy="1686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D397AEA-10F4-418C-B35A-50B57C3CB2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7529" y="6019800"/>
                <a:ext cx="0" cy="364776"/>
              </a:xfrm>
              <a:prstGeom prst="line">
                <a:avLst/>
              </a:prstGeom>
              <a:ln w="635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4CA54B0-5079-4A84-A630-3C4D3EA760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5240" y="5486400"/>
                <a:ext cx="293016" cy="365296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911B3D10-7D31-464F-85BB-FE76CBF7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1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85E7-8D0E-46DC-A079-5A33742E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2726"/>
            <a:ext cx="8229600" cy="874698"/>
          </a:xfrm>
        </p:spPr>
        <p:txBody>
          <a:bodyPr/>
          <a:lstStyle/>
          <a:p>
            <a:r>
              <a:rPr lang="en-US" dirty="0"/>
              <a:t>Method: Gradient Ascent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80C2F-7593-43A4-93EA-8CF889B0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1981200"/>
          </a:xfrm>
        </p:spPr>
        <p:txBody>
          <a:bodyPr/>
          <a:lstStyle/>
          <a:p>
            <a:r>
              <a:rPr lang="en-US" sz="2400" dirty="0"/>
              <a:t>The output unit shown in red is the one corresponding to the target class label.</a:t>
            </a:r>
          </a:p>
          <a:p>
            <a:pPr lvl="1"/>
            <a:r>
              <a:rPr lang="en-US" sz="2000" dirty="0"/>
              <a:t>The output of all output units is between 0 and 1, and sums up to 1.</a:t>
            </a:r>
          </a:p>
          <a:p>
            <a:r>
              <a:rPr lang="en-US" sz="2400" dirty="0"/>
              <a:t>We want an image that </a:t>
            </a:r>
            <a:r>
              <a:rPr lang="en-US" sz="2400" b="1" u="sng" dirty="0"/>
              <a:t>maximizes</a:t>
            </a:r>
            <a:r>
              <a:rPr lang="en-US" sz="2400" dirty="0"/>
              <a:t> the red unit’s output.</a:t>
            </a:r>
          </a:p>
          <a:p>
            <a:pPr lvl="1"/>
            <a:endParaRPr lang="en-US" sz="2000" dirty="0"/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2237DE35-1503-445E-A750-47A13513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D374FD2-44C7-400A-91BD-C73816B18922}"/>
              </a:ext>
            </a:extLst>
          </p:cNvPr>
          <p:cNvGrpSpPr/>
          <p:nvPr/>
        </p:nvGrpSpPr>
        <p:grpSpPr>
          <a:xfrm>
            <a:off x="140687" y="3810000"/>
            <a:ext cx="8862627" cy="2895598"/>
            <a:chOff x="140687" y="3810000"/>
            <a:chExt cx="8862627" cy="2895598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289E46F6-C78A-4B78-AA88-B724E0B6832E}"/>
                </a:ext>
              </a:extLst>
            </p:cNvPr>
            <p:cNvGrpSpPr/>
            <p:nvPr/>
          </p:nvGrpSpPr>
          <p:grpSpPr>
            <a:xfrm>
              <a:off x="140687" y="4038600"/>
              <a:ext cx="6997576" cy="2057400"/>
              <a:chOff x="140687" y="3845877"/>
              <a:chExt cx="6997576" cy="2057400"/>
            </a:xfrm>
          </p:grpSpPr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240C8C2C-9EAA-4E5E-B727-B06F79E47B40}"/>
                  </a:ext>
                </a:extLst>
              </p:cNvPr>
              <p:cNvSpPr txBox="1"/>
              <p:nvPr/>
            </p:nvSpPr>
            <p:spPr>
              <a:xfrm>
                <a:off x="304800" y="4191000"/>
                <a:ext cx="684803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Input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0163E85A-C8C6-4046-9EE8-5BC065DB5953}"/>
                  </a:ext>
                </a:extLst>
              </p:cNvPr>
              <p:cNvSpPr txBox="1"/>
              <p:nvPr/>
            </p:nvSpPr>
            <p:spPr>
              <a:xfrm>
                <a:off x="1131287" y="3845877"/>
                <a:ext cx="5410200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190 hidden layers, doing convolutions, max pooling, etc.</a:t>
                </a:r>
              </a:p>
            </p:txBody>
          </p:sp>
          <p:sp>
            <p:nvSpPr>
              <p:cNvPr id="150" name="Left Brace 149">
                <a:extLst>
                  <a:ext uri="{FF2B5EF4-FFF2-40B4-BE49-F238E27FC236}">
                    <a16:creationId xmlns:a16="http://schemas.microsoft.com/office/drawing/2014/main" id="{F3AF9992-65B3-4B67-AF58-53866E658780}"/>
                  </a:ext>
                </a:extLst>
              </p:cNvPr>
              <p:cNvSpPr/>
              <p:nvPr/>
            </p:nvSpPr>
            <p:spPr>
              <a:xfrm rot="5400000">
                <a:off x="3766029" y="1567941"/>
                <a:ext cx="369318" cy="5638799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2173A9D4-FD71-4728-A7BD-D50276F1033D}"/>
                  </a:ext>
                </a:extLst>
              </p:cNvPr>
              <p:cNvSpPr/>
              <p:nvPr/>
            </p:nvSpPr>
            <p:spPr>
              <a:xfrm>
                <a:off x="140687" y="4762555"/>
                <a:ext cx="1236844" cy="1140722"/>
              </a:xfrm>
              <a:prstGeom prst="rect">
                <a:avLst/>
              </a:prstGeom>
              <a:ln w="44450">
                <a:noFill/>
              </a:ln>
              <a:scene3d>
                <a:camera prst="orthographicFront">
                  <a:rot lat="1200000" lon="4380000" rev="0"/>
                </a:camera>
                <a:lightRig rig="threePt" dir="t"/>
              </a:scene3d>
              <a:sp3d extrusionH="63500" contourW="12700" prstMaterial="matte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BBF6018E-431F-49FD-88E3-BD40D46525AC}"/>
                  </a:ext>
                </a:extLst>
              </p:cNvPr>
              <p:cNvSpPr/>
              <p:nvPr/>
            </p:nvSpPr>
            <p:spPr>
              <a:xfrm>
                <a:off x="891684" y="4746084"/>
                <a:ext cx="1236844" cy="114072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0030A9DE-B493-45A5-BE53-507B231BD4C8}"/>
                  </a:ext>
                </a:extLst>
              </p:cNvPr>
              <p:cNvSpPr/>
              <p:nvPr/>
            </p:nvSpPr>
            <p:spPr>
              <a:xfrm>
                <a:off x="1864938" y="4762555"/>
                <a:ext cx="1236844" cy="114072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DE1B7E7-33F7-4C37-8703-5697C76DF7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9850" y="4980906"/>
                <a:ext cx="816213" cy="752781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4B34B9B6-1A6A-4FA3-AB54-9F08708887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86003" y="4980906"/>
                <a:ext cx="816213" cy="752781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E3457D84-0BD4-45BB-8F02-9728B54B1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59257" y="4980907"/>
                <a:ext cx="572900" cy="528376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DCDD3341-A4A4-491E-B6E0-D105430344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79487" y="4980907"/>
                <a:ext cx="572900" cy="528376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7F41811E-98F4-44AD-9543-108E0C9C2618}"/>
                  </a:ext>
                </a:extLst>
              </p:cNvPr>
              <p:cNvCxnSpPr/>
              <p:nvPr/>
            </p:nvCxnSpPr>
            <p:spPr>
              <a:xfrm>
                <a:off x="1037906" y="5339036"/>
                <a:ext cx="425799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5935AED6-49A1-4147-A876-87A68CBBB831}"/>
                  </a:ext>
                </a:extLst>
              </p:cNvPr>
              <p:cNvCxnSpPr/>
              <p:nvPr/>
            </p:nvCxnSpPr>
            <p:spPr>
              <a:xfrm>
                <a:off x="2011160" y="5339036"/>
                <a:ext cx="425799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9363C6FE-7A32-4AFF-AB49-5EEC90D85308}"/>
                  </a:ext>
                </a:extLst>
              </p:cNvPr>
              <p:cNvCxnSpPr/>
              <p:nvPr/>
            </p:nvCxnSpPr>
            <p:spPr>
              <a:xfrm>
                <a:off x="2923586" y="5339036"/>
                <a:ext cx="425799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10BD2931-D84C-46A9-A09D-0F85A3BD138C}"/>
                  </a:ext>
                </a:extLst>
              </p:cNvPr>
              <p:cNvCxnSpPr/>
              <p:nvPr/>
            </p:nvCxnSpPr>
            <p:spPr>
              <a:xfrm>
                <a:off x="3957669" y="5339036"/>
                <a:ext cx="304142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17981767-E61F-458A-AD2D-B24654A7E514}"/>
                  </a:ext>
                </a:extLst>
              </p:cNvPr>
              <p:cNvCxnSpPr/>
              <p:nvPr/>
            </p:nvCxnSpPr>
            <p:spPr>
              <a:xfrm>
                <a:off x="4809267" y="5339036"/>
                <a:ext cx="243314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00A53417-2203-4595-8F03-B68C18C96D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487" y="5339037"/>
                <a:ext cx="3048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7D606CA6-409D-4B61-B9E6-92E892AA90BB}"/>
                  </a:ext>
                </a:extLst>
              </p:cNvPr>
              <p:cNvCxnSpPr/>
              <p:nvPr/>
            </p:nvCxnSpPr>
            <p:spPr>
              <a:xfrm>
                <a:off x="6846287" y="5334000"/>
                <a:ext cx="291976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2D5E1FD0-0D86-4B8D-B9D8-AF3914A477A7}"/>
                </a:ext>
              </a:extLst>
            </p:cNvPr>
            <p:cNvGrpSpPr/>
            <p:nvPr/>
          </p:nvGrpSpPr>
          <p:grpSpPr>
            <a:xfrm>
              <a:off x="6992275" y="3810000"/>
              <a:ext cx="2011039" cy="2895598"/>
              <a:chOff x="6992275" y="3810000"/>
              <a:chExt cx="2011039" cy="2895598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7A23020-476D-429D-968B-97518FDEEEE0}"/>
                  </a:ext>
                </a:extLst>
              </p:cNvPr>
              <p:cNvSpPr txBox="1"/>
              <p:nvPr/>
            </p:nvSpPr>
            <p:spPr>
              <a:xfrm>
                <a:off x="7848600" y="4876800"/>
                <a:ext cx="1154714" cy="120032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Output unit for target class label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2BF69B8-95AC-496B-A20B-A69CB9906A9C}"/>
                  </a:ext>
                </a:extLst>
              </p:cNvPr>
              <p:cNvSpPr txBox="1"/>
              <p:nvPr/>
            </p:nvSpPr>
            <p:spPr>
              <a:xfrm>
                <a:off x="6992275" y="3810000"/>
                <a:ext cx="856325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Output</a:t>
                </a: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77C0274-7C8C-4D15-95D8-44D9757DFB42}"/>
                  </a:ext>
                </a:extLst>
              </p:cNvPr>
              <p:cNvSpPr/>
              <p:nvPr/>
            </p:nvSpPr>
            <p:spPr>
              <a:xfrm>
                <a:off x="7150298" y="4262397"/>
                <a:ext cx="572900" cy="24432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DD3EC1F2-C269-48B6-892B-6336A7DC1AA8}"/>
                  </a:ext>
                </a:extLst>
              </p:cNvPr>
              <p:cNvSpPr/>
              <p:nvPr/>
            </p:nvSpPr>
            <p:spPr>
              <a:xfrm>
                <a:off x="7247804" y="4419600"/>
                <a:ext cx="380993" cy="1686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3E751D7D-72C5-4455-821A-FD54B36740A0}"/>
                  </a:ext>
                </a:extLst>
              </p:cNvPr>
              <p:cNvSpPr/>
              <p:nvPr/>
            </p:nvSpPr>
            <p:spPr>
              <a:xfrm>
                <a:off x="7247804" y="4724400"/>
                <a:ext cx="380993" cy="1686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AD569F81-5EBE-4F00-9D0B-9179A48ADBBD}"/>
                  </a:ext>
                </a:extLst>
              </p:cNvPr>
              <p:cNvSpPr/>
              <p:nvPr/>
            </p:nvSpPr>
            <p:spPr>
              <a:xfrm>
                <a:off x="7227286" y="5105400"/>
                <a:ext cx="380993" cy="1686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34C084D7-9B61-45A9-90F1-67F4794B3280}"/>
                  </a:ext>
                </a:extLst>
              </p:cNvPr>
              <p:cNvSpPr/>
              <p:nvPr/>
            </p:nvSpPr>
            <p:spPr>
              <a:xfrm>
                <a:off x="7227286" y="5774976"/>
                <a:ext cx="380993" cy="16862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B3973235-45D6-4D12-B32D-51D61CE6CC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7528" y="5350224"/>
                <a:ext cx="0" cy="364776"/>
              </a:xfrm>
              <a:prstGeom prst="line">
                <a:avLst/>
              </a:prstGeom>
              <a:ln w="635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9C4824D-87FD-4F31-9F4D-D9D927662C1B}"/>
                  </a:ext>
                </a:extLst>
              </p:cNvPr>
              <p:cNvSpPr/>
              <p:nvPr/>
            </p:nvSpPr>
            <p:spPr>
              <a:xfrm>
                <a:off x="7227287" y="6444552"/>
                <a:ext cx="380993" cy="1686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67F1AB48-5430-49F0-B975-B4D1B492A0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7529" y="6019800"/>
                <a:ext cx="0" cy="364776"/>
              </a:xfrm>
              <a:prstGeom prst="line">
                <a:avLst/>
              </a:prstGeom>
              <a:ln w="635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E10B7DA9-B8A5-4E20-A418-0CA714B159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5240" y="5486400"/>
                <a:ext cx="293016" cy="365296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94708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85E7-8D0E-46DC-A079-5A33742E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2726"/>
            <a:ext cx="8229600" cy="874698"/>
          </a:xfrm>
        </p:spPr>
        <p:txBody>
          <a:bodyPr/>
          <a:lstStyle/>
          <a:p>
            <a:r>
              <a:rPr lang="en-US" dirty="0"/>
              <a:t>Method: Gradient Ascent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80C2F-7593-43A4-93EA-8CF889B0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1981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X = original image we are given as input.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Compute the output of the network for image X.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If output of the red unit &gt; threshold, then we are done and we return X.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Compute the gradient of the red unit’s output with respect to image X.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Update image X by </a:t>
            </a:r>
            <a:r>
              <a:rPr lang="en-US" sz="2000" b="1" u="sng" dirty="0"/>
              <a:t>adding</a:t>
            </a:r>
            <a:r>
              <a:rPr lang="en-US" sz="2000" dirty="0"/>
              <a:t> to X a small vector in the direction of the gradient. Then, go back to step 2.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2237DE35-1503-445E-A750-47A13513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20FADA9-639D-4C12-B1BA-7670C512080F}"/>
              </a:ext>
            </a:extLst>
          </p:cNvPr>
          <p:cNvGrpSpPr/>
          <p:nvPr/>
        </p:nvGrpSpPr>
        <p:grpSpPr>
          <a:xfrm>
            <a:off x="140687" y="3810000"/>
            <a:ext cx="8862627" cy="2895598"/>
            <a:chOff x="140687" y="3810000"/>
            <a:chExt cx="8862627" cy="289559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5838735-9B5B-4499-9869-91351EEDA703}"/>
                </a:ext>
              </a:extLst>
            </p:cNvPr>
            <p:cNvGrpSpPr/>
            <p:nvPr/>
          </p:nvGrpSpPr>
          <p:grpSpPr>
            <a:xfrm>
              <a:off x="140687" y="4038600"/>
              <a:ext cx="6997576" cy="2057400"/>
              <a:chOff x="140687" y="3845877"/>
              <a:chExt cx="6997576" cy="2057400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9F3A595-0148-4CEA-8613-7A2D86D1E79A}"/>
                  </a:ext>
                </a:extLst>
              </p:cNvPr>
              <p:cNvSpPr txBox="1"/>
              <p:nvPr/>
            </p:nvSpPr>
            <p:spPr>
              <a:xfrm>
                <a:off x="304800" y="4191000"/>
                <a:ext cx="684803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Input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6DF9D93-DB3B-4AF4-9BF5-2922F460F277}"/>
                  </a:ext>
                </a:extLst>
              </p:cNvPr>
              <p:cNvSpPr txBox="1"/>
              <p:nvPr/>
            </p:nvSpPr>
            <p:spPr>
              <a:xfrm>
                <a:off x="1131287" y="3845877"/>
                <a:ext cx="5410200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190 hidden layers, doing convolutions, max pooling, etc.</a:t>
                </a:r>
              </a:p>
            </p:txBody>
          </p:sp>
          <p:sp>
            <p:nvSpPr>
              <p:cNvPr id="89" name="Left Brace 88">
                <a:extLst>
                  <a:ext uri="{FF2B5EF4-FFF2-40B4-BE49-F238E27FC236}">
                    <a16:creationId xmlns:a16="http://schemas.microsoft.com/office/drawing/2014/main" id="{9826AB5C-21AF-4220-A6DC-FFC5CF41F678}"/>
                  </a:ext>
                </a:extLst>
              </p:cNvPr>
              <p:cNvSpPr/>
              <p:nvPr/>
            </p:nvSpPr>
            <p:spPr>
              <a:xfrm rot="5400000">
                <a:off x="3766029" y="1567941"/>
                <a:ext cx="369318" cy="5638799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42D92FE-4B4B-46DF-8CC6-C7E2240EB7B7}"/>
                  </a:ext>
                </a:extLst>
              </p:cNvPr>
              <p:cNvSpPr/>
              <p:nvPr/>
            </p:nvSpPr>
            <p:spPr>
              <a:xfrm>
                <a:off x="140687" y="4762555"/>
                <a:ext cx="1236844" cy="1140722"/>
              </a:xfrm>
              <a:prstGeom prst="rect">
                <a:avLst/>
              </a:prstGeom>
              <a:ln w="44450">
                <a:noFill/>
              </a:ln>
              <a:scene3d>
                <a:camera prst="orthographicFront">
                  <a:rot lat="1200000" lon="4380000" rev="0"/>
                </a:camera>
                <a:lightRig rig="threePt" dir="t"/>
              </a:scene3d>
              <a:sp3d extrusionH="63500" contourW="12700" prstMaterial="matte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AA06763-EC4E-4593-BD57-AAA02F13FB1B}"/>
                  </a:ext>
                </a:extLst>
              </p:cNvPr>
              <p:cNvSpPr/>
              <p:nvPr/>
            </p:nvSpPr>
            <p:spPr>
              <a:xfrm>
                <a:off x="891684" y="4746084"/>
                <a:ext cx="1236844" cy="114072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081CBD9-58E8-433D-AFD0-246306FF3FE6}"/>
                  </a:ext>
                </a:extLst>
              </p:cNvPr>
              <p:cNvSpPr/>
              <p:nvPr/>
            </p:nvSpPr>
            <p:spPr>
              <a:xfrm>
                <a:off x="1864938" y="4762555"/>
                <a:ext cx="1236844" cy="114072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03CE3BA-5415-4C75-B8E7-645A2670D2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9850" y="4980906"/>
                <a:ext cx="816213" cy="752781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F3F4E2F-3EB5-4F2A-BE5E-6135015D7E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86003" y="4980906"/>
                <a:ext cx="816213" cy="752781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D41275F-A1D5-415E-986D-5EF9EF1B0B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59257" y="4980907"/>
                <a:ext cx="572900" cy="528376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3D0E138-F19D-4CBA-97BB-0A87D98B85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79487" y="4980907"/>
                <a:ext cx="572900" cy="528376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94B1D58F-DE62-4F0F-93CC-7CEB0A6C01F5}"/>
                  </a:ext>
                </a:extLst>
              </p:cNvPr>
              <p:cNvCxnSpPr/>
              <p:nvPr/>
            </p:nvCxnSpPr>
            <p:spPr>
              <a:xfrm>
                <a:off x="1037906" y="5339036"/>
                <a:ext cx="425799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442C5044-A954-4621-BE4A-EB1F801D0B4D}"/>
                  </a:ext>
                </a:extLst>
              </p:cNvPr>
              <p:cNvCxnSpPr/>
              <p:nvPr/>
            </p:nvCxnSpPr>
            <p:spPr>
              <a:xfrm>
                <a:off x="2011160" y="5339036"/>
                <a:ext cx="425799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0D2A3D43-2523-4C1C-89BA-D5D741832D51}"/>
                  </a:ext>
                </a:extLst>
              </p:cNvPr>
              <p:cNvCxnSpPr/>
              <p:nvPr/>
            </p:nvCxnSpPr>
            <p:spPr>
              <a:xfrm>
                <a:off x="2923586" y="5339036"/>
                <a:ext cx="425799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F7E03EB0-6ABB-4750-ACCC-E9D1F2C5BABA}"/>
                  </a:ext>
                </a:extLst>
              </p:cNvPr>
              <p:cNvCxnSpPr/>
              <p:nvPr/>
            </p:nvCxnSpPr>
            <p:spPr>
              <a:xfrm>
                <a:off x="3957669" y="5339036"/>
                <a:ext cx="304142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F22104A8-205B-46B2-9C0F-14E58CC10B0C}"/>
                  </a:ext>
                </a:extLst>
              </p:cNvPr>
              <p:cNvCxnSpPr/>
              <p:nvPr/>
            </p:nvCxnSpPr>
            <p:spPr>
              <a:xfrm>
                <a:off x="4809267" y="5339036"/>
                <a:ext cx="243314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B37DE032-9554-4F95-BE1A-EF34F04D02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487" y="5339037"/>
                <a:ext cx="3048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2FCA32DF-BE4D-4500-A509-92B3CFCA6E62}"/>
                  </a:ext>
                </a:extLst>
              </p:cNvPr>
              <p:cNvCxnSpPr/>
              <p:nvPr/>
            </p:nvCxnSpPr>
            <p:spPr>
              <a:xfrm>
                <a:off x="6846287" y="5334000"/>
                <a:ext cx="291976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41DCA10-6DC8-4B46-A73B-F45EE974007F}"/>
                </a:ext>
              </a:extLst>
            </p:cNvPr>
            <p:cNvGrpSpPr/>
            <p:nvPr/>
          </p:nvGrpSpPr>
          <p:grpSpPr>
            <a:xfrm>
              <a:off x="6992275" y="3810000"/>
              <a:ext cx="2011039" cy="2895598"/>
              <a:chOff x="6992275" y="3810000"/>
              <a:chExt cx="2011039" cy="2895598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8BC1D28-6488-4382-A14B-2A1DA2EEDC0B}"/>
                  </a:ext>
                </a:extLst>
              </p:cNvPr>
              <p:cNvSpPr txBox="1"/>
              <p:nvPr/>
            </p:nvSpPr>
            <p:spPr>
              <a:xfrm>
                <a:off x="7848600" y="4876800"/>
                <a:ext cx="1154714" cy="120032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Output unit for target class label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93B752D-5C35-48BE-BCD1-63E0B6130CD5}"/>
                  </a:ext>
                </a:extLst>
              </p:cNvPr>
              <p:cNvSpPr txBox="1"/>
              <p:nvPr/>
            </p:nvSpPr>
            <p:spPr>
              <a:xfrm>
                <a:off x="6992275" y="3810000"/>
                <a:ext cx="856325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Output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621D927-BD86-4003-AB8B-8EE97F173119}"/>
                  </a:ext>
                </a:extLst>
              </p:cNvPr>
              <p:cNvSpPr/>
              <p:nvPr/>
            </p:nvSpPr>
            <p:spPr>
              <a:xfrm>
                <a:off x="7150298" y="4262397"/>
                <a:ext cx="572900" cy="24432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FE4902B-0730-49BA-AF76-36F23B205AB9}"/>
                  </a:ext>
                </a:extLst>
              </p:cNvPr>
              <p:cNvSpPr/>
              <p:nvPr/>
            </p:nvSpPr>
            <p:spPr>
              <a:xfrm>
                <a:off x="7247804" y="4419600"/>
                <a:ext cx="380993" cy="1686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07C84A2-1E9F-48C9-979B-F70D5440C25B}"/>
                  </a:ext>
                </a:extLst>
              </p:cNvPr>
              <p:cNvSpPr/>
              <p:nvPr/>
            </p:nvSpPr>
            <p:spPr>
              <a:xfrm>
                <a:off x="7247804" y="4724400"/>
                <a:ext cx="380993" cy="1686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D63DDD48-1616-49F2-A37C-8A3F8EEB0683}"/>
                  </a:ext>
                </a:extLst>
              </p:cNvPr>
              <p:cNvSpPr/>
              <p:nvPr/>
            </p:nvSpPr>
            <p:spPr>
              <a:xfrm>
                <a:off x="7227286" y="5105400"/>
                <a:ext cx="380993" cy="1686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2485052-C9A2-4928-B45D-439604554EF5}"/>
                  </a:ext>
                </a:extLst>
              </p:cNvPr>
              <p:cNvSpPr/>
              <p:nvPr/>
            </p:nvSpPr>
            <p:spPr>
              <a:xfrm>
                <a:off x="7227286" y="5774976"/>
                <a:ext cx="380993" cy="16862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6FC6CDD3-11B0-4B76-A738-21A1869362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7528" y="5350224"/>
                <a:ext cx="0" cy="364776"/>
              </a:xfrm>
              <a:prstGeom prst="line">
                <a:avLst/>
              </a:prstGeom>
              <a:ln w="635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CA2DBB2-C356-4AAC-9A0F-C45A55DCC39F}"/>
                  </a:ext>
                </a:extLst>
              </p:cNvPr>
              <p:cNvSpPr/>
              <p:nvPr/>
            </p:nvSpPr>
            <p:spPr>
              <a:xfrm>
                <a:off x="7227287" y="6444552"/>
                <a:ext cx="380993" cy="1686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9D21581-F60B-447D-8C1A-905AD947E8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7529" y="6019800"/>
                <a:ext cx="0" cy="364776"/>
              </a:xfrm>
              <a:prstGeom prst="line">
                <a:avLst/>
              </a:prstGeom>
              <a:ln w="635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9BFBD3DF-DD99-4F5D-9DE2-B8BF1F83DE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5240" y="5486400"/>
                <a:ext cx="293016" cy="365296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0780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85E7-8D0E-46DC-A079-5A33742E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2726"/>
            <a:ext cx="8229600" cy="874698"/>
          </a:xfrm>
        </p:spPr>
        <p:txBody>
          <a:bodyPr/>
          <a:lstStyle/>
          <a:p>
            <a:r>
              <a:rPr lang="en-US" dirty="0"/>
              <a:t>Method: Gradient Ascent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80C2F-7593-43A4-93EA-8CF889B0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1981200"/>
          </a:xfrm>
        </p:spPr>
        <p:txBody>
          <a:bodyPr/>
          <a:lstStyle/>
          <a:p>
            <a:r>
              <a:rPr lang="en-US" sz="2000" dirty="0"/>
              <a:t>Note that in step 5 we add to X a vector in the direction of the gradient.</a:t>
            </a:r>
          </a:p>
          <a:p>
            <a:r>
              <a:rPr lang="en-US" sz="2000" dirty="0"/>
              <a:t>Why are moving towards the gradient, not in the opposite direction as in backpropagation?</a:t>
            </a:r>
          </a:p>
          <a:p>
            <a:r>
              <a:rPr lang="en-US" sz="2000" dirty="0"/>
              <a:t>Because here we want to </a:t>
            </a:r>
            <a:r>
              <a:rPr lang="en-US" sz="2000" b="1" u="sng" dirty="0"/>
              <a:t>maximize</a:t>
            </a:r>
            <a:r>
              <a:rPr lang="en-US" sz="2000" dirty="0"/>
              <a:t> a quantity (the red unit’s output), and NOT to minimize a quantity (in backpropagation we minimize the loss function).</a:t>
            </a:r>
          </a:p>
          <a:p>
            <a:r>
              <a:rPr lang="en-US" sz="2000" dirty="0"/>
              <a:t>Hence, the method here is called </a:t>
            </a:r>
            <a:r>
              <a:rPr lang="en-US" sz="2000" b="1" u="sng" dirty="0"/>
              <a:t>gradient ascent</a:t>
            </a:r>
            <a:r>
              <a:rPr lang="en-US" sz="2000" dirty="0"/>
              <a:t>, not gradient descent.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2237DE35-1503-445E-A750-47A13513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63E206B-5430-460D-AB87-87C1F97E1BA4}"/>
              </a:ext>
            </a:extLst>
          </p:cNvPr>
          <p:cNvGrpSpPr/>
          <p:nvPr/>
        </p:nvGrpSpPr>
        <p:grpSpPr>
          <a:xfrm>
            <a:off x="140687" y="3810000"/>
            <a:ext cx="8862627" cy="2895598"/>
            <a:chOff x="140687" y="3810000"/>
            <a:chExt cx="8862627" cy="289559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89E8501-F9DE-4E5C-9580-FB94E2FC35E5}"/>
                </a:ext>
              </a:extLst>
            </p:cNvPr>
            <p:cNvGrpSpPr/>
            <p:nvPr/>
          </p:nvGrpSpPr>
          <p:grpSpPr>
            <a:xfrm>
              <a:off x="140687" y="4038600"/>
              <a:ext cx="6997576" cy="2057400"/>
              <a:chOff x="140687" y="3845877"/>
              <a:chExt cx="6997576" cy="2057400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7D5F609-33A2-4A5F-9048-7734EF2EFDC8}"/>
                  </a:ext>
                </a:extLst>
              </p:cNvPr>
              <p:cNvSpPr txBox="1"/>
              <p:nvPr/>
            </p:nvSpPr>
            <p:spPr>
              <a:xfrm>
                <a:off x="304800" y="4191000"/>
                <a:ext cx="684803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Input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4549863-286E-4996-AC70-43C0A092EB09}"/>
                  </a:ext>
                </a:extLst>
              </p:cNvPr>
              <p:cNvSpPr txBox="1"/>
              <p:nvPr/>
            </p:nvSpPr>
            <p:spPr>
              <a:xfrm>
                <a:off x="1131287" y="3845877"/>
                <a:ext cx="5410200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190 hidden layers, doing convolutions, max pooling, etc.</a:t>
                </a:r>
              </a:p>
            </p:txBody>
          </p:sp>
          <p:sp>
            <p:nvSpPr>
              <p:cNvPr id="89" name="Left Brace 88">
                <a:extLst>
                  <a:ext uri="{FF2B5EF4-FFF2-40B4-BE49-F238E27FC236}">
                    <a16:creationId xmlns:a16="http://schemas.microsoft.com/office/drawing/2014/main" id="{652784B9-97EB-4027-B7CB-6AC4F32E63A1}"/>
                  </a:ext>
                </a:extLst>
              </p:cNvPr>
              <p:cNvSpPr/>
              <p:nvPr/>
            </p:nvSpPr>
            <p:spPr>
              <a:xfrm rot="5400000">
                <a:off x="3766029" y="1567941"/>
                <a:ext cx="369318" cy="5638799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2FE2049-D46F-4225-848C-DE32580850F4}"/>
                  </a:ext>
                </a:extLst>
              </p:cNvPr>
              <p:cNvSpPr/>
              <p:nvPr/>
            </p:nvSpPr>
            <p:spPr>
              <a:xfrm>
                <a:off x="140687" y="4762555"/>
                <a:ext cx="1236844" cy="1140722"/>
              </a:xfrm>
              <a:prstGeom prst="rect">
                <a:avLst/>
              </a:prstGeom>
              <a:ln w="44450">
                <a:noFill/>
              </a:ln>
              <a:scene3d>
                <a:camera prst="orthographicFront">
                  <a:rot lat="1200000" lon="4380000" rev="0"/>
                </a:camera>
                <a:lightRig rig="threePt" dir="t"/>
              </a:scene3d>
              <a:sp3d extrusionH="63500" contourW="12700" prstMaterial="matte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C9E2697-027A-4C1E-896C-612190979C83}"/>
                  </a:ext>
                </a:extLst>
              </p:cNvPr>
              <p:cNvSpPr/>
              <p:nvPr/>
            </p:nvSpPr>
            <p:spPr>
              <a:xfrm>
                <a:off x="891684" y="4746084"/>
                <a:ext cx="1236844" cy="114072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D4DBBC3-1FB0-40FC-9867-1A43784A05EA}"/>
                  </a:ext>
                </a:extLst>
              </p:cNvPr>
              <p:cNvSpPr/>
              <p:nvPr/>
            </p:nvSpPr>
            <p:spPr>
              <a:xfrm>
                <a:off x="1864938" y="4762555"/>
                <a:ext cx="1236844" cy="114072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DAEF33E-C097-49AB-BC6E-DC7CB8FA50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9850" y="4980906"/>
                <a:ext cx="816213" cy="752781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D4E92CC-4FF0-4EE4-8C52-93D8CC2861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86003" y="4980906"/>
                <a:ext cx="816213" cy="752781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E318431-D922-49F4-A5DA-C308902918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59257" y="4980907"/>
                <a:ext cx="572900" cy="528376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E711C7A-A220-423B-8635-0B3CADD559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79487" y="4980907"/>
                <a:ext cx="572900" cy="528376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6E8C6BBD-6E85-494E-A3AA-B9BBA396E46C}"/>
                  </a:ext>
                </a:extLst>
              </p:cNvPr>
              <p:cNvCxnSpPr/>
              <p:nvPr/>
            </p:nvCxnSpPr>
            <p:spPr>
              <a:xfrm>
                <a:off x="1037906" y="5339036"/>
                <a:ext cx="425799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F168B0BF-E42F-45B4-B37D-2BF9D3767C55}"/>
                  </a:ext>
                </a:extLst>
              </p:cNvPr>
              <p:cNvCxnSpPr/>
              <p:nvPr/>
            </p:nvCxnSpPr>
            <p:spPr>
              <a:xfrm>
                <a:off x="2011160" y="5339036"/>
                <a:ext cx="425799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3E8D9580-8B5F-4F14-8614-A833D393C289}"/>
                  </a:ext>
                </a:extLst>
              </p:cNvPr>
              <p:cNvCxnSpPr/>
              <p:nvPr/>
            </p:nvCxnSpPr>
            <p:spPr>
              <a:xfrm>
                <a:off x="2923586" y="5339036"/>
                <a:ext cx="425799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67EAA40A-0DF0-491D-913B-78FFA6BE3548}"/>
                  </a:ext>
                </a:extLst>
              </p:cNvPr>
              <p:cNvCxnSpPr/>
              <p:nvPr/>
            </p:nvCxnSpPr>
            <p:spPr>
              <a:xfrm>
                <a:off x="3957669" y="5339036"/>
                <a:ext cx="304142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727F6AB4-3DA6-41CC-88E0-FD72901203D4}"/>
                  </a:ext>
                </a:extLst>
              </p:cNvPr>
              <p:cNvCxnSpPr/>
              <p:nvPr/>
            </p:nvCxnSpPr>
            <p:spPr>
              <a:xfrm>
                <a:off x="4809267" y="5339036"/>
                <a:ext cx="243314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D1DA8C23-15A6-4B97-8F57-C0D17846FA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487" y="5339037"/>
                <a:ext cx="304800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BB878F45-E862-44DB-98FC-0F0A3E9EF722}"/>
                  </a:ext>
                </a:extLst>
              </p:cNvPr>
              <p:cNvCxnSpPr/>
              <p:nvPr/>
            </p:nvCxnSpPr>
            <p:spPr>
              <a:xfrm>
                <a:off x="6846287" y="5334000"/>
                <a:ext cx="291976" cy="0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83828DC-7290-429A-9699-70544958CD5E}"/>
                </a:ext>
              </a:extLst>
            </p:cNvPr>
            <p:cNvGrpSpPr/>
            <p:nvPr/>
          </p:nvGrpSpPr>
          <p:grpSpPr>
            <a:xfrm>
              <a:off x="6992275" y="3810000"/>
              <a:ext cx="2011039" cy="2895598"/>
              <a:chOff x="6992275" y="3810000"/>
              <a:chExt cx="2011039" cy="2895598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B6EFCB5-95DA-4DA1-8AE0-777038660A75}"/>
                  </a:ext>
                </a:extLst>
              </p:cNvPr>
              <p:cNvSpPr txBox="1"/>
              <p:nvPr/>
            </p:nvSpPr>
            <p:spPr>
              <a:xfrm>
                <a:off x="7848600" y="4876800"/>
                <a:ext cx="1154714" cy="120032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Output unit for target class label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1395F35-EDC9-4DB2-AA41-AAD4611522D3}"/>
                  </a:ext>
                </a:extLst>
              </p:cNvPr>
              <p:cNvSpPr txBox="1"/>
              <p:nvPr/>
            </p:nvSpPr>
            <p:spPr>
              <a:xfrm>
                <a:off x="6992275" y="3810000"/>
                <a:ext cx="856325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Output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84AF4E6-2D37-43D3-98EE-5983F5A39B59}"/>
                  </a:ext>
                </a:extLst>
              </p:cNvPr>
              <p:cNvSpPr/>
              <p:nvPr/>
            </p:nvSpPr>
            <p:spPr>
              <a:xfrm>
                <a:off x="7150298" y="4262397"/>
                <a:ext cx="572900" cy="24432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509CDE1-80C5-4281-95C6-AF99FFE104BF}"/>
                  </a:ext>
                </a:extLst>
              </p:cNvPr>
              <p:cNvSpPr/>
              <p:nvPr/>
            </p:nvSpPr>
            <p:spPr>
              <a:xfrm>
                <a:off x="7247804" y="4419600"/>
                <a:ext cx="380993" cy="1686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164D446-A765-4A8C-AAD7-46EE99A3A49A}"/>
                  </a:ext>
                </a:extLst>
              </p:cNvPr>
              <p:cNvSpPr/>
              <p:nvPr/>
            </p:nvSpPr>
            <p:spPr>
              <a:xfrm>
                <a:off x="7247804" y="4724400"/>
                <a:ext cx="380993" cy="1686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7DF430A0-FB74-4900-8517-7E6D599DEE8A}"/>
                  </a:ext>
                </a:extLst>
              </p:cNvPr>
              <p:cNvSpPr/>
              <p:nvPr/>
            </p:nvSpPr>
            <p:spPr>
              <a:xfrm>
                <a:off x="7227286" y="5105400"/>
                <a:ext cx="380993" cy="1686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582CBDA-DFD4-4EA5-8101-31D643BC7967}"/>
                  </a:ext>
                </a:extLst>
              </p:cNvPr>
              <p:cNvSpPr/>
              <p:nvPr/>
            </p:nvSpPr>
            <p:spPr>
              <a:xfrm>
                <a:off x="7227286" y="5774976"/>
                <a:ext cx="380993" cy="16862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3AAF87D3-94ED-465D-877A-8925D13FDA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7528" y="5350224"/>
                <a:ext cx="0" cy="364776"/>
              </a:xfrm>
              <a:prstGeom prst="line">
                <a:avLst/>
              </a:prstGeom>
              <a:ln w="635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22C27C7-6773-4D8A-B058-074A697B4141}"/>
                  </a:ext>
                </a:extLst>
              </p:cNvPr>
              <p:cNvSpPr/>
              <p:nvPr/>
            </p:nvSpPr>
            <p:spPr>
              <a:xfrm>
                <a:off x="7227287" y="6444552"/>
                <a:ext cx="380993" cy="16862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DD98C63-08B6-4FF9-BAEC-B0BF284439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7529" y="6019800"/>
                <a:ext cx="0" cy="364776"/>
              </a:xfrm>
              <a:prstGeom prst="line">
                <a:avLst/>
              </a:prstGeom>
              <a:ln w="635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00D4D93D-DE7B-4E6E-B9C2-850509742F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35240" y="5486400"/>
                <a:ext cx="293016" cy="365296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2275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A246-AD4E-43B0-BB61-3824AC79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D78FA-112F-4CAC-A24B-9F79E1722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7291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See files posted under today’s lecture:</a:t>
            </a:r>
          </a:p>
          <a:p>
            <a:r>
              <a:rPr lang="en-US" sz="2400" dirty="0"/>
              <a:t>adversarial_input.py: code implementing the approach we are discussing.</a:t>
            </a:r>
          </a:p>
          <a:p>
            <a:r>
              <a:rPr lang="en-US" sz="2400" dirty="0"/>
              <a:t>adversarial_imagenet.zip contains inputs and outputs:</a:t>
            </a:r>
          </a:p>
          <a:p>
            <a:pPr lvl="1"/>
            <a:r>
              <a:rPr lang="en-US" sz="2000" dirty="0"/>
              <a:t>The data folder contains 24 real images from the ImageNet dataset.</a:t>
            </a:r>
          </a:p>
          <a:p>
            <a:pPr lvl="1"/>
            <a:r>
              <a:rPr lang="en-US" sz="2000" dirty="0"/>
              <a:t>The </a:t>
            </a:r>
            <a:r>
              <a:rPr lang="en-US" sz="2000" b="1" dirty="0"/>
              <a:t>generated_200_1_7 </a:t>
            </a:r>
            <a:r>
              <a:rPr lang="en-US" sz="2000" dirty="0"/>
              <a:t>folder contains 288 images, produced using </a:t>
            </a:r>
            <a:r>
              <a:rPr lang="en-US" sz="2000" b="1" dirty="0" err="1"/>
              <a:t>learning_rate</a:t>
            </a:r>
            <a:r>
              <a:rPr lang="en-US" sz="2000" b="1" dirty="0"/>
              <a:t> = 1</a:t>
            </a:r>
            <a:r>
              <a:rPr lang="en-US" sz="2000" dirty="0"/>
              <a:t>.  Each image file follows format A_B_C.png, where:</a:t>
            </a:r>
          </a:p>
          <a:p>
            <a:pPr lvl="2"/>
            <a:r>
              <a:rPr lang="en-US" dirty="0"/>
              <a:t> A is the original filename.</a:t>
            </a:r>
          </a:p>
          <a:p>
            <a:pPr lvl="2"/>
            <a:r>
              <a:rPr lang="en-US" dirty="0"/>
              <a:t>B is the target class used in generating the image.</a:t>
            </a:r>
          </a:p>
          <a:p>
            <a:pPr lvl="2"/>
            <a:r>
              <a:rPr lang="en-US" dirty="0"/>
              <a:t>C is the result of ResNet50V2 on the image. </a:t>
            </a:r>
          </a:p>
          <a:p>
            <a:pPr lvl="1"/>
            <a:r>
              <a:rPr lang="en-US" sz="2000" dirty="0"/>
              <a:t>For 24 of those 288 images, the target class was the true class, and the result was equal to the corresponding real image stored in the data folder. </a:t>
            </a:r>
          </a:p>
          <a:p>
            <a:pPr lvl="1"/>
            <a:r>
              <a:rPr lang="en-US" sz="2000" dirty="0"/>
              <a:t>For the remaining 264 images, they succeeded in tricking the model in 90.5% of the cases (239 out of 264).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FB002-C86E-4C24-8EE7-D7B3CB99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A246-AD4E-43B0-BB61-3824AC79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D78FA-112F-4CAC-A24B-9F79E1722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729163"/>
          </a:xfrm>
        </p:spPr>
        <p:txBody>
          <a:bodyPr/>
          <a:lstStyle/>
          <a:p>
            <a:r>
              <a:rPr lang="en-US" sz="2000" dirty="0"/>
              <a:t>The </a:t>
            </a:r>
            <a:r>
              <a:rPr lang="en-US" sz="2000" b="1" dirty="0"/>
              <a:t>generated_200_10_7 </a:t>
            </a:r>
            <a:r>
              <a:rPr lang="en-US" sz="2000" dirty="0"/>
              <a:t>folder contains 288 images, produced using </a:t>
            </a:r>
            <a:r>
              <a:rPr lang="en-US" sz="2000" b="1" dirty="0" err="1"/>
              <a:t>learning_rate</a:t>
            </a:r>
            <a:r>
              <a:rPr lang="en-US" sz="2000" b="1" dirty="0"/>
              <a:t> = 10</a:t>
            </a:r>
            <a:r>
              <a:rPr lang="en-US" sz="2000" dirty="0"/>
              <a:t>.  Each image file follows the same format A_B_C.png as explained in the previous slide.</a:t>
            </a:r>
          </a:p>
          <a:p>
            <a:r>
              <a:rPr lang="en-US" sz="2000" dirty="0"/>
              <a:t>Again, 24 of those images were equal to real images in the data folder. </a:t>
            </a:r>
          </a:p>
          <a:p>
            <a:r>
              <a:rPr lang="en-US" sz="2000" dirty="0"/>
              <a:t>For the remaining 264 images, they succeeded in tricking the model in 98.1% of the cases (259 out of 264).</a:t>
            </a:r>
          </a:p>
          <a:p>
            <a:r>
              <a:rPr lang="en-US" sz="2000" dirty="0"/>
              <a:t>The success rate was higher than using </a:t>
            </a:r>
            <a:r>
              <a:rPr lang="en-US" sz="2000" b="1" dirty="0" err="1"/>
              <a:t>learning_rate</a:t>
            </a:r>
            <a:r>
              <a:rPr lang="en-US" sz="2000" b="1" dirty="0"/>
              <a:t> = 1</a:t>
            </a:r>
            <a:r>
              <a:rPr lang="en-US" sz="2000" dirty="0"/>
              <a:t>.</a:t>
            </a:r>
          </a:p>
          <a:p>
            <a:r>
              <a:rPr lang="en-US" sz="2000" dirty="0"/>
              <a:t>However, here the generated images look more noisy and more different than the corresponding real images, compared to using </a:t>
            </a:r>
            <a:r>
              <a:rPr lang="en-US" sz="2000" b="1" dirty="0" err="1"/>
              <a:t>learning_rate</a:t>
            </a:r>
            <a:r>
              <a:rPr lang="en-US" sz="2000" b="1" dirty="0"/>
              <a:t> = 1</a:t>
            </a:r>
            <a:r>
              <a:rPr lang="en-US" sz="2000" dirty="0"/>
              <a:t>.</a:t>
            </a:r>
          </a:p>
          <a:p>
            <a:pPr lvl="2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FB002-C86E-4C24-8EE7-D7B3CB99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29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the ResNet50V2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339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model = keras.applications.ResNet50V2(weights="</a:t>
            </a:r>
            <a:r>
              <a:rPr lang="en-US" dirty="0" err="1">
                <a:solidFill>
                  <a:srgbClr val="FF0000"/>
                </a:solidFill>
              </a:rPr>
              <a:t>imagenet</a:t>
            </a:r>
            <a:r>
              <a:rPr lang="en-US" dirty="0">
                <a:solidFill>
                  <a:srgbClr val="FF0000"/>
                </a:solidFill>
              </a:rPr>
              <a:t>", </a:t>
            </a:r>
            <a:r>
              <a:rPr lang="en-US" dirty="0" err="1">
                <a:solidFill>
                  <a:srgbClr val="FF0000"/>
                </a:solidFill>
              </a:rPr>
              <a:t>include_top</a:t>
            </a:r>
            <a:r>
              <a:rPr lang="en-US" dirty="0">
                <a:solidFill>
                  <a:srgbClr val="FF0000"/>
                </a:solidFill>
              </a:rPr>
              <a:t>=True)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path = 'data/001_n01443537_goldfish_1.jpg'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img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image.load_img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(path,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target_size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=(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img_width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img_height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))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img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image.img_to_array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img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np.expand_dims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img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axis=0)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preprocess_input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(x)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preds</a:t>
            </a:r>
            <a:r>
              <a:rPr lang="en-US" dirty="0"/>
              <a:t> = </a:t>
            </a:r>
            <a:r>
              <a:rPr lang="en-US" dirty="0" err="1"/>
              <a:t>model.predict</a:t>
            </a:r>
            <a:r>
              <a:rPr lang="en-US" dirty="0"/>
              <a:t>(x)</a:t>
            </a:r>
          </a:p>
          <a:p>
            <a:pPr>
              <a:lnSpc>
                <a:spcPct val="120000"/>
              </a:lnSpc>
            </a:pPr>
            <a:r>
              <a:rPr lang="en-US" dirty="0"/>
              <a:t>info = </a:t>
            </a:r>
            <a:r>
              <a:rPr lang="en-US" dirty="0" err="1"/>
              <a:t>decode_predictions</a:t>
            </a:r>
            <a:r>
              <a:rPr lang="en-US" dirty="0"/>
              <a:t>(</a:t>
            </a:r>
            <a:r>
              <a:rPr lang="en-US" dirty="0" err="1"/>
              <a:t>preds</a:t>
            </a:r>
            <a:r>
              <a:rPr lang="en-US" dirty="0"/>
              <a:t>, top=3)</a:t>
            </a:r>
          </a:p>
          <a:p>
            <a:pPr>
              <a:lnSpc>
                <a:spcPct val="120000"/>
              </a:lnSpc>
            </a:pPr>
            <a:r>
              <a:rPr lang="en-US" dirty="0"/>
              <a:t>print('Predicted:', info[0])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0" y="2701866"/>
            <a:ext cx="4800600" cy="3394134"/>
          </a:xfrm>
        </p:spPr>
        <p:txBody>
          <a:bodyPr/>
          <a:lstStyle/>
          <a:p>
            <a:r>
              <a:rPr lang="en-US" sz="2400" dirty="0"/>
              <a:t>The line in red loads the pre-trained ResNet50V2 model.</a:t>
            </a:r>
          </a:p>
          <a:p>
            <a:r>
              <a:rPr lang="en-US" sz="2400" dirty="0"/>
              <a:t>The lines in green load and preprocess an image.</a:t>
            </a:r>
          </a:p>
          <a:p>
            <a:pPr lvl="1"/>
            <a:r>
              <a:rPr lang="en-US" sz="2000" b="1" dirty="0" err="1"/>
              <a:t>expand_dims</a:t>
            </a:r>
            <a:r>
              <a:rPr lang="en-US" sz="2000" dirty="0"/>
              <a:t> is used to convert the shape of x from (224, 224, 3) to (1, 224, 224, 3), so that it looks like a batch of size 1.</a:t>
            </a:r>
          </a:p>
          <a:p>
            <a:pPr lvl="1"/>
            <a:r>
              <a:rPr lang="en-US" sz="2000" b="1" dirty="0" err="1"/>
              <a:t>preprocess_input</a:t>
            </a:r>
            <a:r>
              <a:rPr lang="en-US" sz="2000" b="1" dirty="0"/>
              <a:t> </a:t>
            </a:r>
            <a:r>
              <a:rPr lang="en-US" sz="2000" dirty="0"/>
              <a:t>is imported from the resnet_v2 package, to normalize the input as required by ResNet50V2.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D4772D-D599-4E5D-B714-510FF34CE5C9}"/>
              </a:ext>
            </a:extLst>
          </p:cNvPr>
          <p:cNvSpPr/>
          <p:nvPr/>
        </p:nvSpPr>
        <p:spPr>
          <a:xfrm>
            <a:off x="304800" y="4953000"/>
            <a:ext cx="4038600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Output: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Predicted: [('n01443537', 'goldfish', 0.99999905), ('n02606052', '</a:t>
            </a:r>
            <a:r>
              <a:rPr lang="en-US" dirty="0" err="1"/>
              <a:t>rock_beauty</a:t>
            </a:r>
            <a:r>
              <a:rPr lang="en-US" dirty="0"/>
              <a:t>', 3.0257326e-07), ('n01440764', '</a:t>
            </a:r>
            <a:r>
              <a:rPr lang="en-US" dirty="0" err="1"/>
              <a:t>tench</a:t>
            </a:r>
            <a:r>
              <a:rPr lang="en-US" dirty="0"/>
              <a:t>', 1.5264698e-07)]</a:t>
            </a:r>
          </a:p>
        </p:txBody>
      </p:sp>
    </p:spTree>
    <p:extLst>
      <p:ext uri="{BB962C8B-B14F-4D97-AF65-F5344CB8AC3E}">
        <p14:creationId xmlns:p14="http://schemas.microsoft.com/office/powerpoint/2010/main" val="17485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ResNet50V2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339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model = keras.applications.ResNet50V2(weights="</a:t>
            </a:r>
            <a:r>
              <a:rPr lang="en-US" dirty="0" err="1"/>
              <a:t>imagenet</a:t>
            </a:r>
            <a:r>
              <a:rPr lang="en-US" dirty="0"/>
              <a:t>", </a:t>
            </a:r>
            <a:r>
              <a:rPr lang="en-US" dirty="0" err="1"/>
              <a:t>include_top</a:t>
            </a:r>
            <a:r>
              <a:rPr lang="en-US" dirty="0"/>
              <a:t>=True)</a:t>
            </a:r>
          </a:p>
          <a:p>
            <a:pPr>
              <a:lnSpc>
                <a:spcPct val="120000"/>
              </a:lnSpc>
            </a:pPr>
            <a:r>
              <a:rPr lang="en-US" dirty="0"/>
              <a:t>path = 'data/001_n01443537_goldfish_1.jpg'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img</a:t>
            </a:r>
            <a:r>
              <a:rPr lang="en-US" dirty="0"/>
              <a:t> = </a:t>
            </a:r>
            <a:r>
              <a:rPr lang="en-US" dirty="0" err="1"/>
              <a:t>image.load_img</a:t>
            </a:r>
            <a:r>
              <a:rPr lang="en-US" dirty="0"/>
              <a:t>(path, </a:t>
            </a:r>
            <a:r>
              <a:rPr lang="en-US" dirty="0" err="1"/>
              <a:t>target_size</a:t>
            </a:r>
            <a:r>
              <a:rPr lang="en-US" dirty="0"/>
              <a:t>=(</a:t>
            </a:r>
            <a:r>
              <a:rPr lang="en-US" dirty="0" err="1"/>
              <a:t>img_width</a:t>
            </a:r>
            <a:r>
              <a:rPr lang="en-US" dirty="0"/>
              <a:t>, </a:t>
            </a:r>
            <a:r>
              <a:rPr lang="en-US" dirty="0" err="1"/>
              <a:t>img_height</a:t>
            </a:r>
            <a:r>
              <a:rPr lang="en-US" dirty="0"/>
              <a:t>))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img</a:t>
            </a:r>
            <a:r>
              <a:rPr lang="en-US" dirty="0"/>
              <a:t> = </a:t>
            </a:r>
            <a:r>
              <a:rPr lang="en-US" dirty="0" err="1"/>
              <a:t>image.img_to_array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x = </a:t>
            </a:r>
            <a:r>
              <a:rPr lang="en-US" dirty="0" err="1"/>
              <a:t>np.expand_dims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, axis=0)</a:t>
            </a:r>
          </a:p>
          <a:p>
            <a:pPr>
              <a:lnSpc>
                <a:spcPct val="120000"/>
              </a:lnSpc>
            </a:pPr>
            <a:r>
              <a:rPr lang="en-US" dirty="0"/>
              <a:t>x = </a:t>
            </a:r>
            <a:r>
              <a:rPr lang="en-US" dirty="0" err="1"/>
              <a:t>preprocess_input</a:t>
            </a:r>
            <a:r>
              <a:rPr lang="en-US" dirty="0"/>
              <a:t>(x)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FF0000"/>
                </a:solidFill>
              </a:rPr>
              <a:t>preds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model.predict</a:t>
            </a:r>
            <a:r>
              <a:rPr lang="en-US" dirty="0">
                <a:solidFill>
                  <a:srgbClr val="FF0000"/>
                </a:solidFill>
              </a:rPr>
              <a:t>(x)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info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decode_predictions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preds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top=3)</a:t>
            </a:r>
          </a:p>
          <a:p>
            <a:pPr>
              <a:lnSpc>
                <a:spcPct val="120000"/>
              </a:lnSpc>
            </a:pPr>
            <a:r>
              <a:rPr lang="en-US" dirty="0"/>
              <a:t>print('Predicted:', info[0])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2778066"/>
            <a:ext cx="4724400" cy="3394134"/>
          </a:xfrm>
        </p:spPr>
        <p:txBody>
          <a:bodyPr/>
          <a:lstStyle/>
          <a:p>
            <a:r>
              <a:rPr lang="en-US" sz="2400" dirty="0"/>
              <a:t>The line in red applies the model to x and gets the output</a:t>
            </a:r>
            <a:r>
              <a:rPr lang="en-US" sz="2000" dirty="0"/>
              <a:t>.</a:t>
            </a:r>
          </a:p>
          <a:p>
            <a:r>
              <a:rPr lang="en-US" sz="2400" b="1" dirty="0" err="1"/>
              <a:t>decode_predictions</a:t>
            </a:r>
            <a:r>
              <a:rPr lang="en-US" sz="2400" dirty="0"/>
              <a:t> is imported from the resnet_v2 package. It converts the model output for each of the top 3 classes to: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 err="1"/>
              <a:t>imagenet</a:t>
            </a:r>
            <a:r>
              <a:rPr lang="en-US" sz="2000" dirty="0"/>
              <a:t> class label.</a:t>
            </a:r>
          </a:p>
          <a:p>
            <a:pPr lvl="1"/>
            <a:r>
              <a:rPr lang="en-US" sz="2000" dirty="0"/>
              <a:t>An English version of the class label.</a:t>
            </a:r>
          </a:p>
          <a:p>
            <a:pPr lvl="1"/>
            <a:r>
              <a:rPr lang="en-US" sz="2000" dirty="0"/>
              <a:t>The output of the corresponding output unit.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19726C-CD09-4586-AAD8-D706B9AB8CFD}"/>
              </a:ext>
            </a:extLst>
          </p:cNvPr>
          <p:cNvSpPr/>
          <p:nvPr/>
        </p:nvSpPr>
        <p:spPr>
          <a:xfrm>
            <a:off x="304800" y="4953000"/>
            <a:ext cx="4038600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Output: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Predicted: [('n01443537', 'goldfish', 0.99999905), ('n02606052', '</a:t>
            </a:r>
            <a:r>
              <a:rPr lang="en-US" dirty="0" err="1"/>
              <a:t>rock_beauty</a:t>
            </a:r>
            <a:r>
              <a:rPr lang="en-US" dirty="0"/>
              <a:t>', 3.0257326e-07), ('n01440764', '</a:t>
            </a:r>
            <a:r>
              <a:rPr lang="en-US" dirty="0" err="1"/>
              <a:t>tench</a:t>
            </a:r>
            <a:r>
              <a:rPr lang="en-US" dirty="0"/>
              <a:t>', 1.5264698e-07)]</a:t>
            </a:r>
          </a:p>
        </p:txBody>
      </p:sp>
    </p:spTree>
    <p:extLst>
      <p:ext uri="{BB962C8B-B14F-4D97-AF65-F5344CB8AC3E}">
        <p14:creationId xmlns:p14="http://schemas.microsoft.com/office/powerpoint/2010/main" val="353443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 err="1"/>
              <a:t>make_adversarial</a:t>
            </a:r>
            <a:r>
              <a:rPr lang="en-US" b="1" dirty="0"/>
              <a:t> </a:t>
            </a:r>
            <a:r>
              <a:rPr lang="en-US" dirty="0"/>
              <a:t>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339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def </a:t>
            </a:r>
            <a:r>
              <a:rPr lang="en-US" dirty="0" err="1"/>
              <a:t>make_adversarial</a:t>
            </a:r>
            <a:r>
              <a:rPr lang="en-US" dirty="0"/>
              <a:t>(</a:t>
            </a:r>
            <a:r>
              <a:rPr lang="en-US" dirty="0" err="1"/>
              <a:t>class_index</a:t>
            </a:r>
            <a:r>
              <a:rPr lang="en-US" dirty="0"/>
              <a:t>, </a:t>
            </a:r>
            <a:r>
              <a:rPr lang="en-US" dirty="0" err="1"/>
              <a:t>img</a:t>
            </a:r>
            <a:r>
              <a:rPr lang="en-US" dirty="0"/>
              <a:t>, </a:t>
            </a:r>
            <a:r>
              <a:rPr lang="en-US" dirty="0" err="1"/>
              <a:t>thr</a:t>
            </a:r>
            <a:r>
              <a:rPr lang="en-US" dirty="0"/>
              <a:t>=0.99, </a:t>
            </a:r>
            <a:r>
              <a:rPr lang="en-US" dirty="0" err="1"/>
              <a:t>learning_rate</a:t>
            </a:r>
            <a:r>
              <a:rPr lang="en-US" dirty="0"/>
              <a:t>=1):</a:t>
            </a:r>
          </a:p>
          <a:p>
            <a:pPr>
              <a:lnSpc>
                <a:spcPct val="120000"/>
              </a:lnSpc>
            </a:pPr>
            <a:r>
              <a:rPr lang="en-US" dirty="0"/>
              <a:t>    iterations = 200</a:t>
            </a:r>
          </a:p>
          <a:p>
            <a:pPr>
              <a:lnSpc>
                <a:spcPct val="120000"/>
              </a:lnSpc>
            </a:pPr>
            <a:r>
              <a:rPr lang="en-US" dirty="0"/>
              <a:t>    for iteration in range(iterations):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previous = </a:t>
            </a:r>
            <a:r>
              <a:rPr lang="en-US" dirty="0" err="1"/>
              <a:t>img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        gain, </a:t>
            </a:r>
            <a:r>
              <a:rPr lang="en-US" dirty="0" err="1"/>
              <a:t>img</a:t>
            </a:r>
            <a:r>
              <a:rPr lang="en-US" dirty="0"/>
              <a:t> = </a:t>
            </a:r>
            <a:r>
              <a:rPr lang="en-US" dirty="0" err="1"/>
              <a:t>gradient_ascent_step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, 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      model, </a:t>
            </a:r>
            <a:r>
              <a:rPr lang="en-US" dirty="0" err="1"/>
              <a:t>class_index</a:t>
            </a:r>
            <a:r>
              <a:rPr lang="en-US" dirty="0"/>
              <a:t>, </a:t>
            </a:r>
            <a:r>
              <a:rPr lang="en-US" dirty="0" err="1"/>
              <a:t>learning_rate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if (gain &gt; </a:t>
            </a:r>
            <a:r>
              <a:rPr lang="en-US" dirty="0" err="1"/>
              <a:t>thr</a:t>
            </a:r>
            <a:r>
              <a:rPr lang="en-US" dirty="0"/>
              <a:t>):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 break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return gain, </a:t>
            </a:r>
            <a:r>
              <a:rPr lang="en-US" dirty="0" err="1"/>
              <a:t>previous.numpy</a:t>
            </a:r>
            <a:r>
              <a:rPr lang="en-US" dirty="0"/>
              <a:t>()[0]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2057400"/>
            <a:ext cx="4114800" cy="388620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b="1" dirty="0" err="1"/>
              <a:t>make_adversarial</a:t>
            </a:r>
            <a:r>
              <a:rPr lang="en-US" sz="2400" dirty="0"/>
              <a:t> function is the top-level function implementing what we want to do.</a:t>
            </a:r>
          </a:p>
          <a:p>
            <a:r>
              <a:rPr lang="en-US" sz="2400" dirty="0"/>
              <a:t>It takes an input image </a:t>
            </a:r>
            <a:r>
              <a:rPr lang="en-US" sz="2400" b="1" dirty="0" err="1"/>
              <a:t>img</a:t>
            </a:r>
            <a:r>
              <a:rPr lang="en-US" sz="2400" dirty="0"/>
              <a:t>, and it changes it to a result image that (hopefully):</a:t>
            </a:r>
          </a:p>
          <a:p>
            <a:pPr lvl="1"/>
            <a:r>
              <a:rPr lang="en-US" sz="2000" dirty="0"/>
              <a:t>looks similar to the input image.</a:t>
            </a:r>
          </a:p>
          <a:p>
            <a:pPr lvl="1"/>
            <a:r>
              <a:rPr lang="en-US" sz="2000" dirty="0"/>
              <a:t>gets classified by the model as belonging to the target class label, specified by </a:t>
            </a:r>
            <a:r>
              <a:rPr lang="en-US" sz="2000" b="1" dirty="0" err="1"/>
              <a:t>class_index</a:t>
            </a:r>
            <a:r>
              <a:rPr lang="en-US" sz="2000" dirty="0"/>
              <a:t>.</a:t>
            </a:r>
            <a:endParaRPr lang="en-US" sz="16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57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9A21-3B21-4D8F-833A-F51E9450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6513"/>
            <a:ext cx="3048000" cy="17708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Application 1: Tricking a </a:t>
            </a:r>
            <a:br>
              <a:rPr lang="en-US" dirty="0"/>
            </a:br>
            <a:r>
              <a:rPr lang="en-US" dirty="0"/>
              <a:t>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3" y="2133600"/>
            <a:ext cx="3245827" cy="4553712"/>
          </a:xfrm>
        </p:spPr>
        <p:txBody>
          <a:bodyPr/>
          <a:lstStyle/>
          <a:p>
            <a:r>
              <a:rPr lang="en-US" sz="2000" dirty="0"/>
              <a:t>The images with green background are real.</a:t>
            </a:r>
          </a:p>
          <a:p>
            <a:pPr lvl="1"/>
            <a:r>
              <a:rPr lang="en-US" sz="1600" dirty="0"/>
              <a:t>Part of ImageNet.</a:t>
            </a:r>
          </a:p>
          <a:p>
            <a:pPr lvl="1"/>
            <a:r>
              <a:rPr lang="en-US" sz="1600" dirty="0"/>
              <a:t>Classified correctly by pre-trained model ResNet50V2.</a:t>
            </a:r>
          </a:p>
          <a:p>
            <a:r>
              <a:rPr lang="en-US" sz="2000" dirty="0"/>
              <a:t>The images with red background are changed versions of the real images.</a:t>
            </a:r>
          </a:p>
          <a:p>
            <a:pPr lvl="1"/>
            <a:r>
              <a:rPr lang="en-US" sz="1600" dirty="0"/>
              <a:t>We used the method described in these slides to make changes that would trick ResNet50V2.</a:t>
            </a:r>
          </a:p>
          <a:p>
            <a:pPr lvl="1"/>
            <a:r>
              <a:rPr lang="en-US" sz="1600" dirty="0"/>
              <a:t>The heading of each column shows the class label that ResNet50V2 produced for the images in that column.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BD71C9-2629-48EC-8E55-A1AF6629E694}"/>
              </a:ext>
            </a:extLst>
          </p:cNvPr>
          <p:cNvGrpSpPr/>
          <p:nvPr/>
        </p:nvGrpSpPr>
        <p:grpSpPr>
          <a:xfrm>
            <a:off x="3437136" y="457281"/>
            <a:ext cx="5554464" cy="5943519"/>
            <a:chOff x="3437136" y="457281"/>
            <a:chExt cx="5554464" cy="594351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B076DC5-3134-4BD2-B80F-A4BA32979485}"/>
                </a:ext>
              </a:extLst>
            </p:cNvPr>
            <p:cNvSpPr/>
            <p:nvPr/>
          </p:nvSpPr>
          <p:spPr>
            <a:xfrm>
              <a:off x="6232611" y="3620805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DAEC402-3FF9-4347-BE8C-E81751F248F0}"/>
                </a:ext>
              </a:extLst>
            </p:cNvPr>
            <p:cNvSpPr/>
            <p:nvPr/>
          </p:nvSpPr>
          <p:spPr>
            <a:xfrm>
              <a:off x="6179825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9045DC9-7BD6-4B55-A3F4-C3E3980B3968}"/>
                </a:ext>
              </a:extLst>
            </p:cNvPr>
            <p:cNvSpPr/>
            <p:nvPr/>
          </p:nvSpPr>
          <p:spPr>
            <a:xfrm>
              <a:off x="4818843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1B8D577-07A1-487A-992E-271AB63B6649}"/>
                </a:ext>
              </a:extLst>
            </p:cNvPr>
            <p:cNvSpPr/>
            <p:nvPr/>
          </p:nvSpPr>
          <p:spPr>
            <a:xfrm>
              <a:off x="3437136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D6C74C0-7A60-451E-AF1A-D60FBC3C192B}"/>
                </a:ext>
              </a:extLst>
            </p:cNvPr>
            <p:cNvSpPr/>
            <p:nvPr/>
          </p:nvSpPr>
          <p:spPr>
            <a:xfrm>
              <a:off x="3437136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0B522A4-C04F-4EBA-824F-BA41E905274D}"/>
                </a:ext>
              </a:extLst>
            </p:cNvPr>
            <p:cNvSpPr/>
            <p:nvPr/>
          </p:nvSpPr>
          <p:spPr>
            <a:xfrm>
              <a:off x="4832661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6F86186-FC3A-48E0-9293-97D13E4E2262}"/>
                </a:ext>
              </a:extLst>
            </p:cNvPr>
            <p:cNvSpPr/>
            <p:nvPr/>
          </p:nvSpPr>
          <p:spPr>
            <a:xfrm>
              <a:off x="7596075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2C34091-51DD-4FE4-97E3-3FFA6645CE07}"/>
                </a:ext>
              </a:extLst>
            </p:cNvPr>
            <p:cNvSpPr/>
            <p:nvPr/>
          </p:nvSpPr>
          <p:spPr>
            <a:xfrm>
              <a:off x="3437136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0E54D66-FCE3-4F15-BDF9-E645F461D469}"/>
                </a:ext>
              </a:extLst>
            </p:cNvPr>
            <p:cNvSpPr/>
            <p:nvPr/>
          </p:nvSpPr>
          <p:spPr>
            <a:xfrm>
              <a:off x="6214368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54EC652-28E5-44E8-9F37-96C8407A9591}"/>
                </a:ext>
              </a:extLst>
            </p:cNvPr>
            <p:cNvSpPr/>
            <p:nvPr/>
          </p:nvSpPr>
          <p:spPr>
            <a:xfrm>
              <a:off x="7596075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B4145B3-F47D-4EB0-8728-4F465AB335F4}"/>
                </a:ext>
              </a:extLst>
            </p:cNvPr>
            <p:cNvSpPr/>
            <p:nvPr/>
          </p:nvSpPr>
          <p:spPr>
            <a:xfrm>
              <a:off x="484647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6A0C71F-A67C-4E52-8C2E-B54E86DD9ADD}"/>
                </a:ext>
              </a:extLst>
            </p:cNvPr>
            <p:cNvSpPr/>
            <p:nvPr/>
          </p:nvSpPr>
          <p:spPr>
            <a:xfrm>
              <a:off x="621436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9FDD55A-7B36-48C5-A160-9FE8C150FDA8}"/>
                </a:ext>
              </a:extLst>
            </p:cNvPr>
            <p:cNvSpPr/>
            <p:nvPr/>
          </p:nvSpPr>
          <p:spPr>
            <a:xfrm>
              <a:off x="758225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1C9483F-3E98-4891-A2D9-131F5B340836}"/>
                </a:ext>
              </a:extLst>
            </p:cNvPr>
            <p:cNvSpPr/>
            <p:nvPr/>
          </p:nvSpPr>
          <p:spPr>
            <a:xfrm>
              <a:off x="4832661" y="2239098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2005234-44A5-4953-8DD7-E01A69701DDA}"/>
                </a:ext>
              </a:extLst>
            </p:cNvPr>
            <p:cNvSpPr/>
            <p:nvPr/>
          </p:nvSpPr>
          <p:spPr>
            <a:xfrm>
              <a:off x="7582258" y="5002512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AE86728-B053-4ED0-94D4-C6D374250209}"/>
                </a:ext>
              </a:extLst>
            </p:cNvPr>
            <p:cNvSpPr/>
            <p:nvPr/>
          </p:nvSpPr>
          <p:spPr>
            <a:xfrm>
              <a:off x="3437136" y="857391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50ED3D8-518E-4663-B272-5B5A193CC1F5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690" y="3689891"/>
              <a:ext cx="1260117" cy="126011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5ADAF22-FEE1-486A-984E-A54892B64153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458" y="926476"/>
              <a:ext cx="1260117" cy="126011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547A20F-4467-4F41-BFBF-C1661B197F77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982" y="2308183"/>
              <a:ext cx="1260117" cy="1260117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B2535B03-48ED-46A1-8373-5EE2678FFC5E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580" y="5064483"/>
              <a:ext cx="1260117" cy="126011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5072ED2-7DAB-4E85-A9F9-E162A202639A}"/>
                </a:ext>
              </a:extLst>
            </p:cNvPr>
            <p:cNvSpPr txBox="1"/>
            <p:nvPr/>
          </p:nvSpPr>
          <p:spPr>
            <a:xfrm>
              <a:off x="3665736" y="457281"/>
              <a:ext cx="5024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airliner            clock              goldfish           koala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8500D035-7833-4DB4-BE4C-FA0DB6B46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914519"/>
              <a:ext cx="1261872" cy="1261872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5927EC9E-E6DB-47A3-802F-FACE6C318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914400"/>
              <a:ext cx="1261872" cy="1261872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0169D86-2527-4192-B761-20230D093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914400"/>
              <a:ext cx="1261872" cy="126187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EFB7BC5D-B907-42AB-9EB2-00D362F84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319528"/>
              <a:ext cx="1261872" cy="126187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E0F84A96-F2EB-469D-93AE-3D4104E71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2319528"/>
              <a:ext cx="1261872" cy="126187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8F9E921-2A9F-44F8-9CB8-1A6FD02CA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2303795"/>
              <a:ext cx="1261872" cy="1261872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A5BEBCD-0973-4095-B101-8D92856DF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3691128"/>
              <a:ext cx="1261872" cy="1261872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4DA31E8-FB08-4D3A-A240-E19566145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3691128"/>
              <a:ext cx="1261872" cy="126187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B7AFD9D-8179-4BDD-A0AF-23151974B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3691128"/>
              <a:ext cx="1261872" cy="1261872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CBDBE40-15E3-4528-8182-210361AC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5062728"/>
              <a:ext cx="1261872" cy="126187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94BE4162-10C6-499D-8B07-25EF646DE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5062728"/>
              <a:ext cx="1261872" cy="1261872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A3B51AFF-AC69-475D-8641-99D4589E9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5062728"/>
              <a:ext cx="1261872" cy="1261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913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 err="1"/>
              <a:t>make_adversarial</a:t>
            </a:r>
            <a:r>
              <a:rPr lang="en-US" b="1" dirty="0"/>
              <a:t> </a:t>
            </a:r>
            <a:r>
              <a:rPr lang="en-US" dirty="0"/>
              <a:t>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339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def </a:t>
            </a:r>
            <a:r>
              <a:rPr lang="en-US" dirty="0" err="1"/>
              <a:t>make_adversarial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class_index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thr</a:t>
            </a:r>
            <a:r>
              <a:rPr lang="en-US" dirty="0">
                <a:solidFill>
                  <a:srgbClr val="FF0000"/>
                </a:solidFill>
              </a:rPr>
              <a:t>=0.99, </a:t>
            </a:r>
            <a:r>
              <a:rPr lang="en-US" dirty="0" err="1">
                <a:solidFill>
                  <a:srgbClr val="FF0000"/>
                </a:solidFill>
              </a:rPr>
              <a:t>learning_rate</a:t>
            </a:r>
            <a:r>
              <a:rPr lang="en-US" dirty="0">
                <a:solidFill>
                  <a:srgbClr val="FF0000"/>
                </a:solidFill>
              </a:rPr>
              <a:t>=1</a:t>
            </a:r>
            <a:r>
              <a:rPr lang="en-US" dirty="0"/>
              <a:t>):</a:t>
            </a:r>
          </a:p>
          <a:p>
            <a:pPr>
              <a:lnSpc>
                <a:spcPct val="120000"/>
              </a:lnSpc>
            </a:pPr>
            <a:r>
              <a:rPr lang="en-US" dirty="0"/>
              <a:t>    iterations = 200</a:t>
            </a:r>
          </a:p>
          <a:p>
            <a:pPr>
              <a:lnSpc>
                <a:spcPct val="120000"/>
              </a:lnSpc>
            </a:pPr>
            <a:r>
              <a:rPr lang="en-US" dirty="0"/>
              <a:t>    for iteration in range(iterations):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previous = </a:t>
            </a:r>
            <a:r>
              <a:rPr lang="en-US" dirty="0" err="1"/>
              <a:t>img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        gain, </a:t>
            </a:r>
            <a:r>
              <a:rPr lang="en-US" dirty="0" err="1"/>
              <a:t>img</a:t>
            </a:r>
            <a:r>
              <a:rPr lang="en-US" dirty="0"/>
              <a:t> = </a:t>
            </a:r>
            <a:r>
              <a:rPr lang="en-US" dirty="0" err="1"/>
              <a:t>gradient_ascent_step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, 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      model, </a:t>
            </a:r>
            <a:r>
              <a:rPr lang="en-US" dirty="0" err="1"/>
              <a:t>class_index</a:t>
            </a:r>
            <a:r>
              <a:rPr lang="en-US" dirty="0"/>
              <a:t>, </a:t>
            </a:r>
            <a:r>
              <a:rPr lang="en-US" dirty="0" err="1"/>
              <a:t>learning_rate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if (gain &gt; </a:t>
            </a:r>
            <a:r>
              <a:rPr lang="en-US" dirty="0" err="1"/>
              <a:t>thr</a:t>
            </a:r>
            <a:r>
              <a:rPr lang="en-US" dirty="0"/>
              <a:t>):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 break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return gain, </a:t>
            </a:r>
            <a:r>
              <a:rPr lang="en-US" dirty="0" err="1"/>
              <a:t>previous.numpy</a:t>
            </a:r>
            <a:r>
              <a:rPr lang="en-US" dirty="0"/>
              <a:t>()[0]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2057400"/>
            <a:ext cx="4038600" cy="3886200"/>
          </a:xfrm>
        </p:spPr>
        <p:txBody>
          <a:bodyPr/>
          <a:lstStyle/>
          <a:p>
            <a:r>
              <a:rPr lang="en-US" sz="2400" dirty="0"/>
              <a:t>Inputs:</a:t>
            </a:r>
          </a:p>
          <a:p>
            <a:pPr lvl="1"/>
            <a:r>
              <a:rPr lang="en-US" sz="2000" b="1" dirty="0" err="1"/>
              <a:t>class_index</a:t>
            </a:r>
            <a:r>
              <a:rPr lang="en-US" sz="2000" dirty="0"/>
              <a:t> is the index of the target class.</a:t>
            </a:r>
          </a:p>
          <a:p>
            <a:pPr lvl="1"/>
            <a:r>
              <a:rPr lang="en-US" sz="2000" b="1" dirty="0" err="1"/>
              <a:t>img</a:t>
            </a:r>
            <a:r>
              <a:rPr lang="en-US" sz="2000" dirty="0"/>
              <a:t> is the input image, typically a real image.</a:t>
            </a:r>
          </a:p>
          <a:p>
            <a:pPr lvl="1"/>
            <a:r>
              <a:rPr lang="en-US" sz="2000" b="1" dirty="0" err="1"/>
              <a:t>thr</a:t>
            </a:r>
            <a:r>
              <a:rPr lang="en-US" sz="2000" dirty="0"/>
              <a:t> specifies the minimum value that we want the output unit of the target class to reach.</a:t>
            </a:r>
          </a:p>
          <a:p>
            <a:pPr lvl="1"/>
            <a:r>
              <a:rPr lang="en-US" sz="2000" b="1" dirty="0" err="1"/>
              <a:t>learning_rate</a:t>
            </a:r>
            <a:r>
              <a:rPr lang="en-US" sz="2000" b="1" dirty="0"/>
              <a:t> </a:t>
            </a:r>
            <a:r>
              <a:rPr lang="en-US" sz="2000" dirty="0"/>
              <a:t>specifies how much in the direction of the gradient we should move at each step.</a:t>
            </a:r>
            <a:endParaRPr lang="en-US" sz="2000" b="1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/>
              <a:t>make_adversarial</a:t>
            </a:r>
            <a:r>
              <a:rPr lang="en-US" b="1" dirty="0"/>
              <a:t> </a:t>
            </a:r>
            <a:r>
              <a:rPr lang="en-US" dirty="0"/>
              <a:t>Function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339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def </a:t>
            </a:r>
            <a:r>
              <a:rPr lang="en-US" dirty="0" err="1"/>
              <a:t>make_adversarial</a:t>
            </a:r>
            <a:r>
              <a:rPr lang="en-US" dirty="0"/>
              <a:t>(</a:t>
            </a:r>
            <a:r>
              <a:rPr lang="en-US" dirty="0" err="1"/>
              <a:t>class_index</a:t>
            </a:r>
            <a:r>
              <a:rPr lang="en-US" dirty="0"/>
              <a:t>, </a:t>
            </a:r>
            <a:r>
              <a:rPr lang="en-US" dirty="0" err="1"/>
              <a:t>img</a:t>
            </a:r>
            <a:r>
              <a:rPr lang="en-US" dirty="0"/>
              <a:t>, </a:t>
            </a:r>
            <a:r>
              <a:rPr lang="en-US" dirty="0" err="1"/>
              <a:t>thr</a:t>
            </a:r>
            <a:r>
              <a:rPr lang="en-US" dirty="0"/>
              <a:t>=0.99, </a:t>
            </a:r>
            <a:r>
              <a:rPr lang="en-US" dirty="0" err="1"/>
              <a:t>learning_rate</a:t>
            </a:r>
            <a:r>
              <a:rPr lang="en-US" dirty="0"/>
              <a:t>=1):</a:t>
            </a:r>
          </a:p>
          <a:p>
            <a:pPr>
              <a:lnSpc>
                <a:spcPct val="120000"/>
              </a:lnSpc>
            </a:pPr>
            <a:r>
              <a:rPr lang="en-US" dirty="0"/>
              <a:t>    iterations = 200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for iteration in range(iterations):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previous = 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gain, 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gradient_ascent_step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         model, </a:t>
            </a:r>
            <a:r>
              <a:rPr lang="en-US" dirty="0" err="1">
                <a:solidFill>
                  <a:srgbClr val="FF0000"/>
                </a:solidFill>
              </a:rPr>
              <a:t>class_index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learning_rate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if (gain &gt; </a:t>
            </a:r>
            <a:r>
              <a:rPr lang="en-US" dirty="0" err="1">
                <a:solidFill>
                  <a:srgbClr val="FF0000"/>
                </a:solidFill>
              </a:rPr>
              <a:t>thr</a:t>
            </a:r>
            <a:r>
              <a:rPr lang="en-US" dirty="0">
                <a:solidFill>
                  <a:srgbClr val="FF0000"/>
                </a:solidFill>
              </a:rPr>
              <a:t>):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    break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return gain, </a:t>
            </a:r>
            <a:r>
              <a:rPr lang="en-US" dirty="0" err="1"/>
              <a:t>previous.numpy</a:t>
            </a:r>
            <a:r>
              <a:rPr lang="en-US" dirty="0"/>
              <a:t>()[0]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2057400"/>
            <a:ext cx="4038600" cy="3886200"/>
          </a:xfrm>
        </p:spPr>
        <p:txBody>
          <a:bodyPr/>
          <a:lstStyle/>
          <a:p>
            <a:r>
              <a:rPr lang="en-US" sz="2000" dirty="0"/>
              <a:t>The for loop calls repeatedly </a:t>
            </a:r>
            <a:r>
              <a:rPr lang="en-US" sz="2000" b="1" dirty="0" err="1"/>
              <a:t>gradient_ascent_step</a:t>
            </a:r>
            <a:r>
              <a:rPr lang="en-US" sz="2000" dirty="0"/>
              <a:t>, to do the gradient ascent. We will explain this shortly.</a:t>
            </a:r>
          </a:p>
          <a:p>
            <a:r>
              <a:rPr lang="en-US" sz="2000" b="1" dirty="0" err="1"/>
              <a:t>gradient_ascent_step</a:t>
            </a:r>
            <a:r>
              <a:rPr lang="en-US" sz="2000" b="1" dirty="0"/>
              <a:t> </a:t>
            </a:r>
            <a:r>
              <a:rPr lang="en-US" sz="2000" dirty="0"/>
              <a:t>returns </a:t>
            </a:r>
            <a:r>
              <a:rPr lang="en-US" sz="2000" b="1" dirty="0"/>
              <a:t>gain</a:t>
            </a:r>
            <a:r>
              <a:rPr lang="en-US" sz="2000" dirty="0"/>
              <a:t>, which is the current output of the model for the target class, and an updated </a:t>
            </a:r>
            <a:r>
              <a:rPr lang="en-US" sz="2000" b="1" dirty="0" err="1"/>
              <a:t>img</a:t>
            </a:r>
            <a:r>
              <a:rPr lang="en-US" sz="2000" dirty="0"/>
              <a:t>.</a:t>
            </a:r>
          </a:p>
          <a:p>
            <a:r>
              <a:rPr lang="en-US" sz="2000" dirty="0"/>
              <a:t>Note that we break out of the loop if </a:t>
            </a:r>
            <a:r>
              <a:rPr lang="en-US" sz="2000" b="1" dirty="0"/>
              <a:t>gain </a:t>
            </a:r>
            <a:r>
              <a:rPr lang="en-US" sz="2000" dirty="0"/>
              <a:t>is high enough.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07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/>
              <a:t>make_adversarial</a:t>
            </a:r>
            <a:r>
              <a:rPr lang="en-US" b="1" dirty="0"/>
              <a:t> </a:t>
            </a:r>
            <a:r>
              <a:rPr lang="en-US" dirty="0"/>
              <a:t>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339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def </a:t>
            </a:r>
            <a:r>
              <a:rPr lang="en-US" dirty="0" err="1"/>
              <a:t>make_adversarial</a:t>
            </a:r>
            <a:r>
              <a:rPr lang="en-US" dirty="0"/>
              <a:t>(</a:t>
            </a:r>
            <a:r>
              <a:rPr lang="en-US" dirty="0" err="1"/>
              <a:t>class_index</a:t>
            </a:r>
            <a:r>
              <a:rPr lang="en-US" dirty="0"/>
              <a:t>, </a:t>
            </a:r>
            <a:r>
              <a:rPr lang="en-US" dirty="0" err="1"/>
              <a:t>img</a:t>
            </a:r>
            <a:r>
              <a:rPr lang="en-US" dirty="0"/>
              <a:t>, </a:t>
            </a:r>
            <a:r>
              <a:rPr lang="en-US" dirty="0" err="1"/>
              <a:t>thr</a:t>
            </a:r>
            <a:r>
              <a:rPr lang="en-US" dirty="0"/>
              <a:t>=0.99, </a:t>
            </a:r>
            <a:r>
              <a:rPr lang="en-US" dirty="0" err="1"/>
              <a:t>learning_rate</a:t>
            </a:r>
            <a:r>
              <a:rPr lang="en-US" dirty="0"/>
              <a:t>=1):</a:t>
            </a:r>
          </a:p>
          <a:p>
            <a:pPr>
              <a:lnSpc>
                <a:spcPct val="120000"/>
              </a:lnSpc>
            </a:pPr>
            <a:r>
              <a:rPr lang="en-US" dirty="0"/>
              <a:t>    iterations = 200</a:t>
            </a:r>
          </a:p>
          <a:p>
            <a:pPr>
              <a:lnSpc>
                <a:spcPct val="120000"/>
              </a:lnSpc>
            </a:pPr>
            <a:r>
              <a:rPr lang="en-US" dirty="0"/>
              <a:t>    for iteration in range(iterations):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previous = </a:t>
            </a:r>
            <a:r>
              <a:rPr lang="en-US" dirty="0" err="1"/>
              <a:t>img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        gain, </a:t>
            </a:r>
            <a:r>
              <a:rPr lang="en-US" dirty="0" err="1"/>
              <a:t>img</a:t>
            </a:r>
            <a:r>
              <a:rPr lang="en-US" dirty="0"/>
              <a:t> = </a:t>
            </a:r>
            <a:r>
              <a:rPr lang="en-US" dirty="0" err="1"/>
              <a:t>gradient_ascent_step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, 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      model, </a:t>
            </a:r>
            <a:r>
              <a:rPr lang="en-US" dirty="0" err="1"/>
              <a:t>class_index</a:t>
            </a:r>
            <a:r>
              <a:rPr lang="en-US" dirty="0"/>
              <a:t>, </a:t>
            </a:r>
            <a:r>
              <a:rPr lang="en-US" dirty="0" err="1"/>
              <a:t>learning_rate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if (gain &gt; </a:t>
            </a:r>
            <a:r>
              <a:rPr lang="en-US" dirty="0" err="1"/>
              <a:t>thr</a:t>
            </a:r>
            <a:r>
              <a:rPr lang="en-US" dirty="0"/>
              <a:t>):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 break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return gain, </a:t>
            </a:r>
            <a:r>
              <a:rPr lang="en-US" dirty="0" err="1">
                <a:solidFill>
                  <a:srgbClr val="FF0000"/>
                </a:solidFill>
              </a:rPr>
              <a:t>previous.numpy</a:t>
            </a:r>
            <a:r>
              <a:rPr lang="en-US" dirty="0">
                <a:solidFill>
                  <a:srgbClr val="FF0000"/>
                </a:solidFill>
              </a:rPr>
              <a:t>()[0]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2057400"/>
            <a:ext cx="4038600" cy="3886200"/>
          </a:xfrm>
        </p:spPr>
        <p:txBody>
          <a:bodyPr/>
          <a:lstStyle/>
          <a:p>
            <a:r>
              <a:rPr lang="en-US" sz="2000" dirty="0"/>
              <a:t>We return the final </a:t>
            </a:r>
            <a:r>
              <a:rPr lang="en-US" sz="2000" b="1" dirty="0"/>
              <a:t>gain</a:t>
            </a:r>
            <a:r>
              <a:rPr lang="en-US" sz="2000" dirty="0"/>
              <a:t>, and the image produced by gradient ascent.</a:t>
            </a:r>
          </a:p>
          <a:p>
            <a:r>
              <a:rPr lang="en-US" sz="2000" dirty="0"/>
              <a:t>Note that the result image that we return is </a:t>
            </a:r>
            <a:r>
              <a:rPr lang="en-US" sz="2000" b="1" dirty="0"/>
              <a:t>previous</a:t>
            </a:r>
            <a:r>
              <a:rPr lang="en-US" sz="2000" dirty="0"/>
              <a:t>, not </a:t>
            </a:r>
            <a:r>
              <a:rPr lang="en-US" sz="2000" b="1" dirty="0" err="1"/>
              <a:t>img</a:t>
            </a:r>
            <a:r>
              <a:rPr lang="en-US" sz="2000" dirty="0"/>
              <a:t>.</a:t>
            </a:r>
          </a:p>
          <a:p>
            <a:r>
              <a:rPr lang="en-US" sz="2000" dirty="0"/>
              <a:t>The reason is that (as we will see shortly), the </a:t>
            </a:r>
            <a:r>
              <a:rPr lang="en-US" sz="2000" b="1" dirty="0"/>
              <a:t>gain </a:t>
            </a:r>
            <a:r>
              <a:rPr lang="en-US" sz="2000" dirty="0"/>
              <a:t>value returned by </a:t>
            </a:r>
            <a:r>
              <a:rPr lang="en-US" sz="2000" b="1" dirty="0" err="1"/>
              <a:t>gradient_ascent_step</a:t>
            </a:r>
            <a:r>
              <a:rPr lang="en-US" sz="2000" b="1" dirty="0"/>
              <a:t> </a:t>
            </a:r>
            <a:r>
              <a:rPr lang="en-US" sz="2000" dirty="0"/>
              <a:t>was attained by </a:t>
            </a:r>
            <a:r>
              <a:rPr lang="en-US" sz="2000" b="1" dirty="0"/>
              <a:t>previous</a:t>
            </a:r>
            <a:r>
              <a:rPr lang="en-US" sz="2000" dirty="0"/>
              <a:t>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93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0" y="212725"/>
            <a:ext cx="8379710" cy="1006475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b="1" dirty="0" err="1"/>
              <a:t>gradient_ascent_step</a:t>
            </a:r>
            <a:r>
              <a:rPr lang="en-US" b="1" dirty="0"/>
              <a:t> </a:t>
            </a:r>
            <a:r>
              <a:rPr lang="en-US" dirty="0"/>
              <a:t>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405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def </a:t>
            </a:r>
            <a:r>
              <a:rPr lang="en-US" dirty="0" err="1"/>
              <a:t>gradient_ascent_step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, model, </a:t>
            </a:r>
            <a:r>
              <a:rPr lang="en-US" dirty="0" err="1">
                <a:solidFill>
                  <a:srgbClr val="FF0000"/>
                </a:solidFill>
              </a:rPr>
              <a:t>class_index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learning_rate</a:t>
            </a:r>
            <a:r>
              <a:rPr lang="en-US" dirty="0"/>
              <a:t>):</a:t>
            </a:r>
          </a:p>
          <a:p>
            <a:pPr>
              <a:lnSpc>
                <a:spcPct val="120000"/>
              </a:lnSpc>
            </a:pPr>
            <a:r>
              <a:rPr lang="en-US" dirty="0"/>
              <a:t>with </a:t>
            </a:r>
            <a:r>
              <a:rPr lang="en-US" dirty="0" err="1"/>
              <a:t>tf.GradientTape</a:t>
            </a:r>
            <a:r>
              <a:rPr lang="en-US" dirty="0"/>
              <a:t>() as tape: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</a:t>
            </a:r>
            <a:r>
              <a:rPr lang="en-US" dirty="0" err="1"/>
              <a:t>tape.watch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outputs = model(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gain = outputs[:, </a:t>
            </a:r>
            <a:r>
              <a:rPr lang="en-US" dirty="0" err="1"/>
              <a:t>class_index</a:t>
            </a:r>
            <a:r>
              <a:rPr lang="en-US" dirty="0"/>
              <a:t>]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    # Compute gradients.</a:t>
            </a:r>
          </a:p>
          <a:p>
            <a:pPr>
              <a:lnSpc>
                <a:spcPct val="120000"/>
              </a:lnSpc>
            </a:pPr>
            <a:r>
              <a:rPr lang="en-US" dirty="0"/>
              <a:t>    grads = </a:t>
            </a:r>
            <a:r>
              <a:rPr lang="en-US" dirty="0" err="1"/>
              <a:t>tape.gradient</a:t>
            </a:r>
            <a:r>
              <a:rPr lang="en-US" dirty="0"/>
              <a:t>(gain, 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# Normalize gradients.</a:t>
            </a:r>
          </a:p>
          <a:p>
            <a:pPr>
              <a:lnSpc>
                <a:spcPct val="120000"/>
              </a:lnSpc>
            </a:pPr>
            <a:r>
              <a:rPr lang="en-US" dirty="0"/>
              <a:t>    grads = tf.math.l2_normalize(grads)</a:t>
            </a:r>
          </a:p>
          <a:p>
            <a:pPr>
              <a:lnSpc>
                <a:spcPct val="120000"/>
              </a:lnSpc>
            </a:pPr>
            <a:r>
              <a:rPr lang="en-US" dirty="0"/>
              <a:t>    </a:t>
            </a:r>
            <a:r>
              <a:rPr lang="en-US" dirty="0" err="1"/>
              <a:t>img</a:t>
            </a:r>
            <a:r>
              <a:rPr lang="en-US" dirty="0"/>
              <a:t> += </a:t>
            </a:r>
            <a:r>
              <a:rPr lang="en-US" dirty="0" err="1"/>
              <a:t>learning_rate</a:t>
            </a:r>
            <a:r>
              <a:rPr lang="en-US" dirty="0"/>
              <a:t> * grads</a:t>
            </a:r>
          </a:p>
          <a:p>
            <a:pPr>
              <a:lnSpc>
                <a:spcPct val="120000"/>
              </a:lnSpc>
            </a:pPr>
            <a:r>
              <a:rPr lang="en-US" dirty="0"/>
              <a:t>    return gain, </a:t>
            </a:r>
            <a:r>
              <a:rPr lang="en-US" dirty="0" err="1"/>
              <a:t>img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209800"/>
            <a:ext cx="4419600" cy="3733800"/>
          </a:xfrm>
        </p:spPr>
        <p:txBody>
          <a:bodyPr/>
          <a:lstStyle/>
          <a:p>
            <a:r>
              <a:rPr lang="en-US" sz="2400" dirty="0"/>
              <a:t>This function does a single step of gradient ascent.</a:t>
            </a:r>
          </a:p>
          <a:p>
            <a:r>
              <a:rPr lang="en-US" sz="2400" dirty="0"/>
              <a:t>Inputs:</a:t>
            </a:r>
          </a:p>
          <a:p>
            <a:pPr lvl="1"/>
            <a:r>
              <a:rPr lang="en-US" sz="2000" b="1" dirty="0" err="1"/>
              <a:t>img</a:t>
            </a:r>
            <a:r>
              <a:rPr lang="en-US" sz="2000" dirty="0"/>
              <a:t>: the current version of the image that we are making changes to.</a:t>
            </a:r>
          </a:p>
          <a:p>
            <a:pPr lvl="1"/>
            <a:r>
              <a:rPr lang="en-US" sz="2000" b="1" dirty="0"/>
              <a:t>model</a:t>
            </a:r>
            <a:r>
              <a:rPr lang="en-US" sz="2000" dirty="0"/>
              <a:t>: the model we want to trick.</a:t>
            </a:r>
          </a:p>
          <a:p>
            <a:pPr lvl="1"/>
            <a:r>
              <a:rPr lang="en-US" sz="2000" b="1" dirty="0" err="1"/>
              <a:t>class_index</a:t>
            </a:r>
            <a:r>
              <a:rPr lang="en-US" sz="2000" dirty="0"/>
              <a:t>: the target class.</a:t>
            </a:r>
          </a:p>
          <a:p>
            <a:pPr lvl="1"/>
            <a:r>
              <a:rPr lang="en-US" sz="2000" b="1" dirty="0" err="1"/>
              <a:t>learning_rate</a:t>
            </a:r>
            <a:r>
              <a:rPr lang="en-US" sz="2000" dirty="0"/>
              <a:t>: specifies how much to change the image.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4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0" y="212725"/>
            <a:ext cx="8379710" cy="1006475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b="1" dirty="0" err="1"/>
              <a:t>gradient_ascent_step</a:t>
            </a:r>
            <a:r>
              <a:rPr lang="en-US" b="1" dirty="0"/>
              <a:t> </a:t>
            </a:r>
            <a:r>
              <a:rPr lang="en-US" dirty="0"/>
              <a:t>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405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def </a:t>
            </a:r>
            <a:r>
              <a:rPr lang="en-US" dirty="0" err="1"/>
              <a:t>gradient_ascent_step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, model, </a:t>
            </a:r>
            <a:r>
              <a:rPr lang="en-US" dirty="0" err="1"/>
              <a:t>class_index</a:t>
            </a:r>
            <a:r>
              <a:rPr lang="en-US" dirty="0"/>
              <a:t>, </a:t>
            </a:r>
            <a:r>
              <a:rPr lang="en-US" dirty="0" err="1"/>
              <a:t>learning_rate</a:t>
            </a:r>
            <a:r>
              <a:rPr lang="en-US" dirty="0"/>
              <a:t>):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with </a:t>
            </a:r>
            <a:r>
              <a:rPr lang="en-US" dirty="0" err="1">
                <a:solidFill>
                  <a:srgbClr val="FF0000"/>
                </a:solidFill>
              </a:rPr>
              <a:t>tf.GradientTape</a:t>
            </a:r>
            <a:r>
              <a:rPr lang="en-US" dirty="0">
                <a:solidFill>
                  <a:srgbClr val="FF0000"/>
                </a:solidFill>
              </a:rPr>
              <a:t>() as tape: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</a:t>
            </a:r>
            <a:r>
              <a:rPr lang="en-US" dirty="0" err="1">
                <a:solidFill>
                  <a:srgbClr val="FF0000"/>
                </a:solidFill>
              </a:rPr>
              <a:t>tape.watch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outputs = model(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gain = outputs[:, </a:t>
            </a:r>
            <a:r>
              <a:rPr lang="en-US" dirty="0" err="1">
                <a:solidFill>
                  <a:srgbClr val="FF0000"/>
                </a:solidFill>
              </a:rPr>
              <a:t>class_index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# Compute gradients.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grads = </a:t>
            </a:r>
            <a:r>
              <a:rPr lang="en-US" dirty="0" err="1">
                <a:solidFill>
                  <a:srgbClr val="FF0000"/>
                </a:solidFill>
              </a:rPr>
              <a:t>tape.gradient</a:t>
            </a:r>
            <a:r>
              <a:rPr lang="en-US" dirty="0">
                <a:solidFill>
                  <a:srgbClr val="FF0000"/>
                </a:solidFill>
              </a:rPr>
              <a:t>(gain, 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# Normalize gradients.</a:t>
            </a:r>
          </a:p>
          <a:p>
            <a:pPr>
              <a:lnSpc>
                <a:spcPct val="120000"/>
              </a:lnSpc>
            </a:pPr>
            <a:r>
              <a:rPr lang="en-US" dirty="0"/>
              <a:t>    grads = tf.math.l2_normalize(grads)</a:t>
            </a:r>
          </a:p>
          <a:p>
            <a:pPr>
              <a:lnSpc>
                <a:spcPct val="120000"/>
              </a:lnSpc>
            </a:pPr>
            <a:r>
              <a:rPr lang="en-US" dirty="0"/>
              <a:t>    </a:t>
            </a:r>
            <a:r>
              <a:rPr lang="en-US" dirty="0" err="1"/>
              <a:t>img</a:t>
            </a:r>
            <a:r>
              <a:rPr lang="en-US" dirty="0"/>
              <a:t> += </a:t>
            </a:r>
            <a:r>
              <a:rPr lang="en-US" dirty="0" err="1"/>
              <a:t>learning_rate</a:t>
            </a:r>
            <a:r>
              <a:rPr lang="en-US" dirty="0"/>
              <a:t> * grads</a:t>
            </a:r>
          </a:p>
          <a:p>
            <a:pPr>
              <a:lnSpc>
                <a:spcPct val="120000"/>
              </a:lnSpc>
            </a:pPr>
            <a:r>
              <a:rPr lang="en-US" dirty="0"/>
              <a:t>    return gain, </a:t>
            </a:r>
            <a:r>
              <a:rPr lang="en-US" dirty="0" err="1"/>
              <a:t>img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209800"/>
            <a:ext cx="4419600" cy="3733800"/>
          </a:xfrm>
        </p:spPr>
        <p:txBody>
          <a:bodyPr/>
          <a:lstStyle/>
          <a:p>
            <a:r>
              <a:rPr lang="en-US" sz="2400" dirty="0"/>
              <a:t>The lines in red highlight how we compute gradients in </a:t>
            </a:r>
            <a:r>
              <a:rPr lang="en-US" sz="2400" dirty="0" err="1"/>
              <a:t>Tensorflow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In most of our code this semester we did NOT use this approach, because we relied on </a:t>
            </a:r>
            <a:r>
              <a:rPr lang="en-US" sz="2000" dirty="0" err="1"/>
              <a:t>Keras</a:t>
            </a:r>
            <a:r>
              <a:rPr lang="en-US" sz="2000" dirty="0"/>
              <a:t> to hide these details from us.</a:t>
            </a:r>
          </a:p>
          <a:p>
            <a:r>
              <a:rPr lang="en-US" sz="2400" dirty="0"/>
              <a:t>We use </a:t>
            </a:r>
            <a:r>
              <a:rPr lang="en-US" sz="2400" b="1" dirty="0" err="1"/>
              <a:t>GradientTape</a:t>
            </a:r>
            <a:r>
              <a:rPr lang="en-US" sz="2400" dirty="0"/>
              <a:t> to tell </a:t>
            </a:r>
            <a:r>
              <a:rPr lang="en-US" sz="2400" dirty="0" err="1"/>
              <a:t>Tensorflow</a:t>
            </a:r>
            <a:r>
              <a:rPr lang="en-US" sz="2400" dirty="0"/>
              <a:t> to keep track of gradients when it makes computations.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31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0" y="212725"/>
            <a:ext cx="8379710" cy="1006475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b="1" dirty="0" err="1"/>
              <a:t>gradient_ascent_step</a:t>
            </a:r>
            <a:r>
              <a:rPr lang="en-US" b="1" dirty="0"/>
              <a:t> </a:t>
            </a:r>
            <a:r>
              <a:rPr lang="en-US" dirty="0"/>
              <a:t>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405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def </a:t>
            </a:r>
            <a:r>
              <a:rPr lang="en-US" dirty="0" err="1"/>
              <a:t>gradient_ascent_step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, model, </a:t>
            </a:r>
            <a:r>
              <a:rPr lang="en-US" dirty="0" err="1"/>
              <a:t>class_index</a:t>
            </a:r>
            <a:r>
              <a:rPr lang="en-US" dirty="0"/>
              <a:t>, </a:t>
            </a:r>
            <a:r>
              <a:rPr lang="en-US" dirty="0" err="1"/>
              <a:t>learning_rate</a:t>
            </a:r>
            <a:r>
              <a:rPr lang="en-US" dirty="0"/>
              <a:t>):</a:t>
            </a:r>
          </a:p>
          <a:p>
            <a:pPr>
              <a:lnSpc>
                <a:spcPct val="120000"/>
              </a:lnSpc>
            </a:pPr>
            <a:r>
              <a:rPr lang="en-US" dirty="0"/>
              <a:t>    with </a:t>
            </a:r>
            <a:r>
              <a:rPr lang="en-US" dirty="0" err="1"/>
              <a:t>tf.GradientTape</a:t>
            </a:r>
            <a:r>
              <a:rPr lang="en-US" dirty="0"/>
              <a:t>() as tape: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</a:t>
            </a:r>
            <a:r>
              <a:rPr lang="en-US" dirty="0" err="1">
                <a:solidFill>
                  <a:srgbClr val="FF0000"/>
                </a:solidFill>
              </a:rPr>
              <a:t>tape.watch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outputs = model(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gain = outputs[:, </a:t>
            </a:r>
            <a:r>
              <a:rPr lang="en-US" dirty="0" err="1"/>
              <a:t>class_index</a:t>
            </a:r>
            <a:r>
              <a:rPr lang="en-US" dirty="0"/>
              <a:t>]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    # Compute gradients.</a:t>
            </a:r>
          </a:p>
          <a:p>
            <a:pPr>
              <a:lnSpc>
                <a:spcPct val="120000"/>
              </a:lnSpc>
            </a:pPr>
            <a:r>
              <a:rPr lang="en-US" dirty="0"/>
              <a:t>    grads = </a:t>
            </a:r>
            <a:r>
              <a:rPr lang="en-US" dirty="0" err="1"/>
              <a:t>tape.gradient</a:t>
            </a:r>
            <a:r>
              <a:rPr lang="en-US" dirty="0"/>
              <a:t>(gain, 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# Normalize gradients.</a:t>
            </a:r>
          </a:p>
          <a:p>
            <a:pPr>
              <a:lnSpc>
                <a:spcPct val="120000"/>
              </a:lnSpc>
            </a:pPr>
            <a:r>
              <a:rPr lang="en-US" dirty="0"/>
              <a:t>    grads = tf.math.l2_normalize(grads)</a:t>
            </a:r>
          </a:p>
          <a:p>
            <a:pPr>
              <a:lnSpc>
                <a:spcPct val="120000"/>
              </a:lnSpc>
            </a:pPr>
            <a:r>
              <a:rPr lang="en-US" dirty="0"/>
              <a:t>    </a:t>
            </a:r>
            <a:r>
              <a:rPr lang="en-US" dirty="0" err="1"/>
              <a:t>img</a:t>
            </a:r>
            <a:r>
              <a:rPr lang="en-US" dirty="0"/>
              <a:t> += </a:t>
            </a:r>
            <a:r>
              <a:rPr lang="en-US" dirty="0" err="1"/>
              <a:t>learning_rate</a:t>
            </a:r>
            <a:r>
              <a:rPr lang="en-US" dirty="0"/>
              <a:t> * grads</a:t>
            </a:r>
          </a:p>
          <a:p>
            <a:pPr>
              <a:lnSpc>
                <a:spcPct val="120000"/>
              </a:lnSpc>
            </a:pPr>
            <a:r>
              <a:rPr lang="en-US" dirty="0"/>
              <a:t>    return gain, </a:t>
            </a:r>
            <a:r>
              <a:rPr lang="en-US" dirty="0" err="1"/>
              <a:t>img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209800"/>
            <a:ext cx="4419600" cy="3733800"/>
          </a:xfrm>
        </p:spPr>
        <p:txBody>
          <a:bodyPr/>
          <a:lstStyle/>
          <a:p>
            <a:r>
              <a:rPr lang="en-US" sz="2400" b="1" dirty="0" err="1"/>
              <a:t>tape.watch</a:t>
            </a:r>
            <a:r>
              <a:rPr lang="en-US" sz="2400" b="1" dirty="0"/>
              <a:t>(</a:t>
            </a:r>
            <a:r>
              <a:rPr lang="en-US" sz="2400" b="1" dirty="0" err="1"/>
              <a:t>img</a:t>
            </a:r>
            <a:r>
              <a:rPr lang="en-US" sz="2400" b="1" dirty="0"/>
              <a:t>) </a:t>
            </a:r>
            <a:r>
              <a:rPr lang="en-US" sz="2400" dirty="0"/>
              <a:t>tells </a:t>
            </a:r>
            <a:r>
              <a:rPr lang="en-US" sz="2400" dirty="0" err="1"/>
              <a:t>Tensorflow</a:t>
            </a:r>
            <a:r>
              <a:rPr lang="en-US" sz="2400" dirty="0"/>
              <a:t> to keep track of gradients with respect to the values of </a:t>
            </a:r>
            <a:r>
              <a:rPr lang="en-US" sz="2400" b="1" dirty="0" err="1"/>
              <a:t>img</a:t>
            </a:r>
            <a:r>
              <a:rPr lang="en-US" sz="2400" dirty="0"/>
              <a:t>. </a:t>
            </a:r>
          </a:p>
          <a:p>
            <a:pPr lvl="1"/>
            <a:r>
              <a:rPr lang="en-US" sz="2000" dirty="0" err="1"/>
              <a:t>Tensorflow</a:t>
            </a:r>
            <a:r>
              <a:rPr lang="en-US" sz="2000" dirty="0"/>
              <a:t> needs to be told which gradients to compute, because if it computed all gradients it would be too inefficient.</a:t>
            </a:r>
          </a:p>
          <a:p>
            <a:pPr lvl="1"/>
            <a:r>
              <a:rPr lang="en-US" sz="2000" dirty="0"/>
              <a:t>Some values are watched by default, such as a model’s trainable weights.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42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0" y="212725"/>
            <a:ext cx="8379710" cy="1006475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b="1" dirty="0" err="1"/>
              <a:t>gradient_ascent_step</a:t>
            </a:r>
            <a:r>
              <a:rPr lang="en-US" b="1" dirty="0"/>
              <a:t> </a:t>
            </a:r>
            <a:r>
              <a:rPr lang="en-US" dirty="0"/>
              <a:t>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405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def </a:t>
            </a:r>
            <a:r>
              <a:rPr lang="en-US" dirty="0" err="1"/>
              <a:t>gradient_ascent_step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, model, </a:t>
            </a:r>
            <a:r>
              <a:rPr lang="en-US" dirty="0" err="1"/>
              <a:t>class_index</a:t>
            </a:r>
            <a:r>
              <a:rPr lang="en-US" dirty="0"/>
              <a:t>, </a:t>
            </a:r>
            <a:r>
              <a:rPr lang="en-US" dirty="0" err="1"/>
              <a:t>learning_rate</a:t>
            </a:r>
            <a:r>
              <a:rPr lang="en-US" dirty="0"/>
              <a:t>):</a:t>
            </a:r>
          </a:p>
          <a:p>
            <a:pPr>
              <a:lnSpc>
                <a:spcPct val="120000"/>
              </a:lnSpc>
            </a:pPr>
            <a:r>
              <a:rPr lang="en-US" dirty="0"/>
              <a:t>    with </a:t>
            </a:r>
            <a:r>
              <a:rPr lang="en-US" dirty="0" err="1"/>
              <a:t>tf.GradientTape</a:t>
            </a:r>
            <a:r>
              <a:rPr lang="en-US" dirty="0"/>
              <a:t>() as tape: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</a:t>
            </a:r>
            <a:r>
              <a:rPr lang="en-US" dirty="0" err="1"/>
              <a:t>tape.watch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</a:t>
            </a:r>
            <a:r>
              <a:rPr lang="en-US" dirty="0">
                <a:solidFill>
                  <a:srgbClr val="FF0000"/>
                </a:solidFill>
              </a:rPr>
              <a:t>outputs = model(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gain = outputs[:, </a:t>
            </a:r>
            <a:r>
              <a:rPr lang="en-US" dirty="0" err="1">
                <a:solidFill>
                  <a:srgbClr val="FF0000"/>
                </a:solidFill>
              </a:rPr>
              <a:t>class_index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    # Compute gradients.</a:t>
            </a:r>
          </a:p>
          <a:p>
            <a:pPr>
              <a:lnSpc>
                <a:spcPct val="120000"/>
              </a:lnSpc>
            </a:pPr>
            <a:r>
              <a:rPr lang="en-US" dirty="0"/>
              <a:t>    grads = </a:t>
            </a:r>
            <a:r>
              <a:rPr lang="en-US" dirty="0" err="1"/>
              <a:t>tape.gradient</a:t>
            </a:r>
            <a:r>
              <a:rPr lang="en-US" dirty="0"/>
              <a:t>(gain, 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# Normalize gradients.</a:t>
            </a:r>
          </a:p>
          <a:p>
            <a:pPr>
              <a:lnSpc>
                <a:spcPct val="120000"/>
              </a:lnSpc>
            </a:pPr>
            <a:r>
              <a:rPr lang="en-US" dirty="0"/>
              <a:t>    grads = tf.math.l2_normalize(grads)</a:t>
            </a:r>
          </a:p>
          <a:p>
            <a:pPr>
              <a:lnSpc>
                <a:spcPct val="120000"/>
              </a:lnSpc>
            </a:pPr>
            <a:r>
              <a:rPr lang="en-US" dirty="0"/>
              <a:t>    </a:t>
            </a:r>
            <a:r>
              <a:rPr lang="en-US" dirty="0" err="1"/>
              <a:t>img</a:t>
            </a:r>
            <a:r>
              <a:rPr lang="en-US" dirty="0"/>
              <a:t> += </a:t>
            </a:r>
            <a:r>
              <a:rPr lang="en-US" dirty="0" err="1"/>
              <a:t>learning_rate</a:t>
            </a:r>
            <a:r>
              <a:rPr lang="en-US" dirty="0"/>
              <a:t> * grads</a:t>
            </a:r>
          </a:p>
          <a:p>
            <a:pPr>
              <a:lnSpc>
                <a:spcPct val="120000"/>
              </a:lnSpc>
            </a:pPr>
            <a:r>
              <a:rPr lang="en-US" dirty="0"/>
              <a:t>    return gain, </a:t>
            </a:r>
            <a:r>
              <a:rPr lang="en-US" dirty="0" err="1"/>
              <a:t>img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133600"/>
            <a:ext cx="4419600" cy="3733800"/>
          </a:xfrm>
        </p:spPr>
        <p:txBody>
          <a:bodyPr/>
          <a:lstStyle/>
          <a:p>
            <a:r>
              <a:rPr lang="en-US" sz="2400" dirty="0"/>
              <a:t>The lines in red compute the output of the model given </a:t>
            </a:r>
            <a:r>
              <a:rPr lang="en-US" sz="2400" b="1" dirty="0" err="1"/>
              <a:t>img</a:t>
            </a:r>
            <a:r>
              <a:rPr lang="en-US" sz="2400" b="1" dirty="0"/>
              <a:t> </a:t>
            </a:r>
            <a:r>
              <a:rPr lang="en-US" sz="2400" dirty="0"/>
              <a:t>as input.</a:t>
            </a:r>
          </a:p>
          <a:p>
            <a:r>
              <a:rPr lang="en-US" sz="2400" dirty="0"/>
              <a:t>Then, we define variable </a:t>
            </a:r>
            <a:r>
              <a:rPr lang="en-US" sz="2400" b="1" dirty="0"/>
              <a:t>gain</a:t>
            </a:r>
            <a:r>
              <a:rPr lang="en-US" sz="2400" dirty="0"/>
              <a:t> to be the output of the specific output unit corresponding to the target class.</a:t>
            </a:r>
          </a:p>
          <a:p>
            <a:r>
              <a:rPr lang="en-US" sz="2400" dirty="0"/>
              <a:t>We call it </a:t>
            </a:r>
            <a:r>
              <a:rPr lang="en-US" sz="2400" b="1" dirty="0"/>
              <a:t>gain</a:t>
            </a:r>
            <a:r>
              <a:rPr lang="en-US" sz="2400" dirty="0"/>
              <a:t> as it is the quantity we want to maximize.</a:t>
            </a:r>
          </a:p>
          <a:p>
            <a:pPr lvl="1"/>
            <a:r>
              <a:rPr lang="en-US" sz="2000" dirty="0"/>
              <a:t>Contrast to the term </a:t>
            </a:r>
            <a:r>
              <a:rPr lang="en-US" sz="2000" b="1" dirty="0"/>
              <a:t>loss</a:t>
            </a:r>
            <a:r>
              <a:rPr lang="en-US" sz="2000" dirty="0"/>
              <a:t>, used for</a:t>
            </a:r>
            <a:r>
              <a:rPr lang="en-US" sz="2000" b="1" dirty="0"/>
              <a:t> </a:t>
            </a:r>
            <a:r>
              <a:rPr lang="en-US" sz="2000" dirty="0"/>
              <a:t>the quantity we want to minimize in backpropagation.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38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0" y="212725"/>
            <a:ext cx="8379710" cy="1006475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b="1" dirty="0" err="1"/>
              <a:t>gradient_ascent_step</a:t>
            </a:r>
            <a:r>
              <a:rPr lang="en-US" b="1" dirty="0"/>
              <a:t> </a:t>
            </a:r>
            <a:r>
              <a:rPr lang="en-US" dirty="0"/>
              <a:t>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405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def </a:t>
            </a:r>
            <a:r>
              <a:rPr lang="en-US" dirty="0" err="1"/>
              <a:t>gradient_ascent_step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, model, </a:t>
            </a:r>
            <a:r>
              <a:rPr lang="en-US" dirty="0" err="1"/>
              <a:t>class_index</a:t>
            </a:r>
            <a:r>
              <a:rPr lang="en-US" dirty="0"/>
              <a:t>, </a:t>
            </a:r>
            <a:r>
              <a:rPr lang="en-US" dirty="0" err="1"/>
              <a:t>learning_rate</a:t>
            </a:r>
            <a:r>
              <a:rPr lang="en-US" dirty="0"/>
              <a:t>):</a:t>
            </a:r>
          </a:p>
          <a:p>
            <a:pPr>
              <a:lnSpc>
                <a:spcPct val="120000"/>
              </a:lnSpc>
            </a:pPr>
            <a:r>
              <a:rPr lang="en-US" dirty="0"/>
              <a:t>    with </a:t>
            </a:r>
            <a:r>
              <a:rPr lang="en-US" dirty="0" err="1"/>
              <a:t>tf.GradientTape</a:t>
            </a:r>
            <a:r>
              <a:rPr lang="en-US" dirty="0"/>
              <a:t>() as tape: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</a:t>
            </a:r>
            <a:r>
              <a:rPr lang="en-US" dirty="0" err="1"/>
              <a:t>tape.watch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</a:t>
            </a:r>
            <a:r>
              <a:rPr lang="en-US" dirty="0">
                <a:solidFill>
                  <a:srgbClr val="FF0000"/>
                </a:solidFill>
              </a:rPr>
              <a:t>outputs = model(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gain = outputs[:, </a:t>
            </a:r>
            <a:r>
              <a:rPr lang="en-US" dirty="0" err="1">
                <a:solidFill>
                  <a:srgbClr val="FF0000"/>
                </a:solidFill>
              </a:rPr>
              <a:t>class_index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    # Compute gradients.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grads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tape.gradient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(gain,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img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# Normalize gradients.</a:t>
            </a:r>
          </a:p>
          <a:p>
            <a:pPr>
              <a:lnSpc>
                <a:spcPct val="120000"/>
              </a:lnSpc>
            </a:pPr>
            <a:r>
              <a:rPr lang="en-US" dirty="0"/>
              <a:t>    grads = tf.math.l2_normalize(grads)</a:t>
            </a:r>
          </a:p>
          <a:p>
            <a:pPr>
              <a:lnSpc>
                <a:spcPct val="120000"/>
              </a:lnSpc>
            </a:pPr>
            <a:r>
              <a:rPr lang="en-US" dirty="0"/>
              <a:t>    </a:t>
            </a:r>
            <a:r>
              <a:rPr lang="en-US" dirty="0" err="1"/>
              <a:t>img</a:t>
            </a:r>
            <a:r>
              <a:rPr lang="en-US" dirty="0"/>
              <a:t> += </a:t>
            </a:r>
            <a:r>
              <a:rPr lang="en-US" dirty="0" err="1"/>
              <a:t>learning_rate</a:t>
            </a:r>
            <a:r>
              <a:rPr lang="en-US" dirty="0"/>
              <a:t> * grads</a:t>
            </a:r>
          </a:p>
          <a:p>
            <a:pPr>
              <a:lnSpc>
                <a:spcPct val="120000"/>
              </a:lnSpc>
            </a:pPr>
            <a:r>
              <a:rPr lang="en-US" dirty="0"/>
              <a:t>    return gain, </a:t>
            </a:r>
            <a:r>
              <a:rPr lang="en-US" dirty="0" err="1"/>
              <a:t>img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133600"/>
            <a:ext cx="4419600" cy="3733800"/>
          </a:xfrm>
        </p:spPr>
        <p:txBody>
          <a:bodyPr/>
          <a:lstStyle/>
          <a:p>
            <a:r>
              <a:rPr lang="en-US" sz="2400" dirty="0"/>
              <a:t>Note that the model output is computed within the </a:t>
            </a:r>
            <a:r>
              <a:rPr lang="en-US" sz="2400" b="1" dirty="0" err="1"/>
              <a:t>GradientTape</a:t>
            </a:r>
            <a:r>
              <a:rPr lang="en-US" sz="2400" dirty="0"/>
              <a:t> scope, so </a:t>
            </a:r>
            <a:r>
              <a:rPr lang="en-US" sz="2400" dirty="0" err="1"/>
              <a:t>Tensorflow</a:t>
            </a:r>
            <a:r>
              <a:rPr lang="en-US" sz="2400" dirty="0"/>
              <a:t> keeps track of gradients of these computations with respect to </a:t>
            </a:r>
            <a:r>
              <a:rPr lang="en-US" sz="2400" b="1" dirty="0" err="1"/>
              <a:t>img</a:t>
            </a:r>
            <a:r>
              <a:rPr lang="en-US" sz="2400" dirty="0"/>
              <a:t>.</a:t>
            </a:r>
          </a:p>
          <a:p>
            <a:r>
              <a:rPr lang="en-US" sz="2400" dirty="0"/>
              <a:t>Once these computations are done, the line in green calls </a:t>
            </a:r>
            <a:r>
              <a:rPr lang="en-US" sz="2400" b="1" dirty="0" err="1"/>
              <a:t>tape.gradient</a:t>
            </a:r>
            <a:r>
              <a:rPr lang="en-US" sz="2400" dirty="0"/>
              <a:t> to retrieve the gradient vector of </a:t>
            </a:r>
            <a:r>
              <a:rPr lang="en-US" sz="2400" b="1" dirty="0"/>
              <a:t>gain</a:t>
            </a:r>
            <a:r>
              <a:rPr lang="en-US" sz="2400" dirty="0"/>
              <a:t> with respect to </a:t>
            </a:r>
            <a:r>
              <a:rPr lang="en-US" sz="2400" b="1" dirty="0" err="1"/>
              <a:t>img</a:t>
            </a:r>
            <a:r>
              <a:rPr lang="en-US" sz="2400" dirty="0"/>
              <a:t>.</a:t>
            </a:r>
            <a:endParaRPr lang="en-US" sz="2400" b="1" dirty="0"/>
          </a:p>
          <a:p>
            <a:endParaRPr lang="en-US" sz="20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17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0" y="212725"/>
            <a:ext cx="8379710" cy="1006475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b="1" dirty="0" err="1"/>
              <a:t>gradient_ascent_step</a:t>
            </a:r>
            <a:r>
              <a:rPr lang="en-US" b="1" dirty="0"/>
              <a:t> </a:t>
            </a:r>
            <a:r>
              <a:rPr lang="en-US" dirty="0"/>
              <a:t>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405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def </a:t>
            </a:r>
            <a:r>
              <a:rPr lang="en-US" dirty="0" err="1"/>
              <a:t>gradient_ascent_step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, model, </a:t>
            </a:r>
            <a:r>
              <a:rPr lang="en-US" dirty="0" err="1"/>
              <a:t>class_index</a:t>
            </a:r>
            <a:r>
              <a:rPr lang="en-US" dirty="0"/>
              <a:t>, </a:t>
            </a:r>
            <a:r>
              <a:rPr lang="en-US" dirty="0" err="1"/>
              <a:t>learning_rate</a:t>
            </a:r>
            <a:r>
              <a:rPr lang="en-US" dirty="0"/>
              <a:t>):</a:t>
            </a:r>
          </a:p>
          <a:p>
            <a:pPr>
              <a:lnSpc>
                <a:spcPct val="120000"/>
              </a:lnSpc>
            </a:pPr>
            <a:r>
              <a:rPr lang="en-US" dirty="0"/>
              <a:t>    with </a:t>
            </a:r>
            <a:r>
              <a:rPr lang="en-US" dirty="0" err="1"/>
              <a:t>tf.GradientTape</a:t>
            </a:r>
            <a:r>
              <a:rPr lang="en-US" dirty="0"/>
              <a:t>() as tape: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</a:t>
            </a:r>
            <a:r>
              <a:rPr lang="en-US" dirty="0" err="1"/>
              <a:t>tape.watch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outputs = model(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gain = outputs[:, </a:t>
            </a:r>
            <a:r>
              <a:rPr lang="en-US" dirty="0" err="1"/>
              <a:t>class_index</a:t>
            </a:r>
            <a:r>
              <a:rPr lang="en-US" dirty="0"/>
              <a:t>]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    # Compute gradients.</a:t>
            </a:r>
          </a:p>
          <a:p>
            <a:pPr>
              <a:lnSpc>
                <a:spcPct val="120000"/>
              </a:lnSpc>
            </a:pPr>
            <a:r>
              <a:rPr lang="en-US" dirty="0"/>
              <a:t>    grads = </a:t>
            </a:r>
            <a:r>
              <a:rPr lang="en-US" dirty="0" err="1"/>
              <a:t>tape.gradient</a:t>
            </a:r>
            <a:r>
              <a:rPr lang="en-US" dirty="0"/>
              <a:t>(gain, 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# Normalize gradients.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grads = tf.math.l2_normalize(grads)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 += </a:t>
            </a:r>
            <a:r>
              <a:rPr lang="en-US" dirty="0" err="1">
                <a:solidFill>
                  <a:srgbClr val="FF0000"/>
                </a:solidFill>
              </a:rPr>
              <a:t>learning_rate</a:t>
            </a:r>
            <a:r>
              <a:rPr lang="en-US" dirty="0">
                <a:solidFill>
                  <a:srgbClr val="FF0000"/>
                </a:solidFill>
              </a:rPr>
              <a:t> * grads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return gain, 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2133600"/>
            <a:ext cx="4876800" cy="3733800"/>
          </a:xfrm>
        </p:spPr>
        <p:txBody>
          <a:bodyPr/>
          <a:lstStyle/>
          <a:p>
            <a:r>
              <a:rPr lang="en-US" sz="2400" dirty="0"/>
              <a:t>The lines in red update the image by moving it in the direction of the gradient vector.</a:t>
            </a:r>
          </a:p>
          <a:p>
            <a:pPr lvl="1"/>
            <a:r>
              <a:rPr lang="en-US" sz="2000" b="1" dirty="0"/>
              <a:t>tf.math.l2_normalize </a:t>
            </a:r>
            <a:r>
              <a:rPr lang="en-US" sz="2000" dirty="0"/>
              <a:t>normalizes the gradient vector, so that the sum of the squares of its values is equal to 1.</a:t>
            </a:r>
          </a:p>
          <a:p>
            <a:r>
              <a:rPr lang="en-US" sz="2400" dirty="0"/>
              <a:t>Notice that the </a:t>
            </a:r>
            <a:r>
              <a:rPr lang="en-US" sz="2400" b="1" dirty="0" err="1"/>
              <a:t>img</a:t>
            </a:r>
            <a:r>
              <a:rPr lang="en-US" sz="2400" dirty="0"/>
              <a:t> version that we return is NOT the one that achieved the </a:t>
            </a:r>
            <a:r>
              <a:rPr lang="en-US" sz="2400" b="1" dirty="0"/>
              <a:t>gain </a:t>
            </a:r>
            <a:r>
              <a:rPr lang="en-US" sz="2400" dirty="0"/>
              <a:t>that we return, because it has been updated.</a:t>
            </a:r>
          </a:p>
          <a:p>
            <a:pPr lvl="1"/>
            <a:r>
              <a:rPr lang="en-US" sz="2000" dirty="0"/>
              <a:t>That is why in </a:t>
            </a:r>
            <a:r>
              <a:rPr lang="en-US" sz="2000" b="1" dirty="0" err="1"/>
              <a:t>make_adversarial</a:t>
            </a:r>
            <a:r>
              <a:rPr lang="en-US" sz="2000" dirty="0"/>
              <a:t> we return the previous image.</a:t>
            </a:r>
          </a:p>
          <a:p>
            <a:endParaRPr lang="en-US" sz="2400" b="1" dirty="0"/>
          </a:p>
          <a:p>
            <a:endParaRPr lang="en-US" sz="20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77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0" y="212725"/>
            <a:ext cx="8379710" cy="1006475"/>
          </a:xfrm>
        </p:spPr>
        <p:txBody>
          <a:bodyPr>
            <a:noAutofit/>
          </a:bodyPr>
          <a:lstStyle/>
          <a:p>
            <a:r>
              <a:rPr lang="en-US" dirty="0"/>
              <a:t>Running the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152400" y="1371600"/>
            <a:ext cx="5484110" cy="372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path = ' data/001_n01443537_goldfish_1.jpg'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img0 = </a:t>
            </a:r>
            <a:r>
              <a:rPr lang="en-US" dirty="0" err="1">
                <a:solidFill>
                  <a:srgbClr val="FF0000"/>
                </a:solidFill>
              </a:rPr>
              <a:t>image.load_img</a:t>
            </a:r>
            <a:r>
              <a:rPr lang="en-US" dirty="0">
                <a:solidFill>
                  <a:srgbClr val="FF0000"/>
                </a:solidFill>
              </a:rPr>
              <a:t>(path,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                                   </a:t>
            </a:r>
            <a:r>
              <a:rPr lang="en-US" dirty="0" err="1">
                <a:solidFill>
                  <a:srgbClr val="FF0000"/>
                </a:solidFill>
              </a:rPr>
              <a:t>target_size</a:t>
            </a:r>
            <a:r>
              <a:rPr lang="en-US" dirty="0">
                <a:solidFill>
                  <a:srgbClr val="FF0000"/>
                </a:solidFill>
              </a:rPr>
              <a:t>=(224, 224))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img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image.img_to_array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(img0)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np.expand_dims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img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axis=0)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preprocess_input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(x)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tf.convert_to_tensor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(x)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thr</a:t>
            </a:r>
            <a:r>
              <a:rPr lang="en-US" dirty="0"/>
              <a:t> = 0.7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learning_rate</a:t>
            </a:r>
            <a:r>
              <a:rPr lang="en-US" dirty="0"/>
              <a:t> = 1</a:t>
            </a:r>
          </a:p>
          <a:p>
            <a:pPr>
              <a:lnSpc>
                <a:spcPct val="120000"/>
              </a:lnSpc>
            </a:pPr>
            <a:r>
              <a:rPr lang="en-US" dirty="0"/>
              <a:t>(loss, result) = </a:t>
            </a:r>
            <a:r>
              <a:rPr lang="en-US" dirty="0" err="1"/>
              <a:t>make_adversarial</a:t>
            </a:r>
            <a:r>
              <a:rPr lang="en-US" dirty="0"/>
              <a:t>(105, </a:t>
            </a:r>
            <a:r>
              <a:rPr lang="en-US" dirty="0" err="1"/>
              <a:t>tx</a:t>
            </a:r>
            <a:r>
              <a:rPr lang="en-US" dirty="0"/>
              <a:t>, </a:t>
            </a:r>
            <a:r>
              <a:rPr lang="en-US" dirty="0" err="1"/>
              <a:t>thr</a:t>
            </a:r>
            <a:r>
              <a:rPr lang="en-US" dirty="0"/>
              <a:t>=</a:t>
            </a:r>
            <a:r>
              <a:rPr lang="en-US" dirty="0" err="1"/>
              <a:t>thr</a:t>
            </a:r>
            <a:r>
              <a:rPr lang="en-US" dirty="0"/>
              <a:t>, 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                         </a:t>
            </a:r>
            <a:r>
              <a:rPr lang="en-US" dirty="0" err="1"/>
              <a:t>learning_rate</a:t>
            </a:r>
            <a:r>
              <a:rPr lang="en-US" dirty="0"/>
              <a:t>=</a:t>
            </a:r>
            <a:r>
              <a:rPr lang="en-US" dirty="0" err="1"/>
              <a:t>learning_rate</a:t>
            </a:r>
            <a:r>
              <a:rPr lang="en-US" dirty="0"/>
              <a:t>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371600"/>
            <a:ext cx="4191000" cy="4495800"/>
          </a:xfrm>
        </p:spPr>
        <p:txBody>
          <a:bodyPr/>
          <a:lstStyle/>
          <a:p>
            <a:r>
              <a:rPr lang="en-US" sz="2400" dirty="0"/>
              <a:t>The lines in red load the real image from a file.</a:t>
            </a:r>
          </a:p>
          <a:p>
            <a:r>
              <a:rPr lang="en-US" sz="2400" dirty="0"/>
              <a:t>The lines in green preprocess the image:</a:t>
            </a:r>
          </a:p>
          <a:p>
            <a:pPr lvl="1"/>
            <a:r>
              <a:rPr lang="en-US" sz="2000" dirty="0"/>
              <a:t>Convert to </a:t>
            </a:r>
            <a:r>
              <a:rPr lang="en-US" sz="2000" dirty="0" err="1"/>
              <a:t>numpy</a:t>
            </a:r>
            <a:r>
              <a:rPr lang="en-US" sz="2000" dirty="0"/>
              <a:t> array.</a:t>
            </a:r>
          </a:p>
          <a:p>
            <a:pPr lvl="1"/>
            <a:r>
              <a:rPr lang="en-US" sz="2000" dirty="0"/>
              <a:t>Make 4D (so that the image becomes a batch of one image).</a:t>
            </a:r>
          </a:p>
          <a:p>
            <a:pPr lvl="1"/>
            <a:r>
              <a:rPr lang="en-US" sz="2000" dirty="0" err="1"/>
              <a:t>preprocess_input</a:t>
            </a:r>
            <a:r>
              <a:rPr lang="en-US" sz="2000" dirty="0"/>
              <a:t> is part of the ResNet50V2 package, it normalizes the input image as needed.</a:t>
            </a:r>
          </a:p>
          <a:p>
            <a:pPr lvl="1"/>
            <a:r>
              <a:rPr lang="en-US" sz="2000" dirty="0"/>
              <a:t>The last line calls </a:t>
            </a:r>
            <a:r>
              <a:rPr lang="en-US" sz="2000" b="1" dirty="0" err="1"/>
              <a:t>make_adversarial</a:t>
            </a:r>
            <a:r>
              <a:rPr lang="en-US" sz="2000" b="1" dirty="0"/>
              <a:t> </a:t>
            </a:r>
            <a:r>
              <a:rPr lang="en-US" sz="2000" dirty="0"/>
              <a:t>with appropriate parameters.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7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9A21-3B21-4D8F-833A-F51E9450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6513"/>
            <a:ext cx="3048000" cy="17708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Application 1: Tricking a </a:t>
            </a:r>
            <a:br>
              <a:rPr lang="en-US" dirty="0"/>
            </a:br>
            <a:r>
              <a:rPr lang="en-US" dirty="0"/>
              <a:t>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3" y="2151888"/>
            <a:ext cx="3333079" cy="4553712"/>
          </a:xfrm>
        </p:spPr>
        <p:txBody>
          <a:bodyPr/>
          <a:lstStyle/>
          <a:p>
            <a:r>
              <a:rPr lang="en-US" sz="2000" dirty="0"/>
              <a:t>Why would it be useful to produce such changed images?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FEDD03-E91D-4339-8A5F-9498A4BF62ED}"/>
              </a:ext>
            </a:extLst>
          </p:cNvPr>
          <p:cNvGrpSpPr/>
          <p:nvPr/>
        </p:nvGrpSpPr>
        <p:grpSpPr>
          <a:xfrm>
            <a:off x="3437136" y="457281"/>
            <a:ext cx="5554464" cy="5943519"/>
            <a:chOff x="3437136" y="457281"/>
            <a:chExt cx="5554464" cy="594351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690838B-22E5-446D-A9B4-65A73F9E8DAF}"/>
                </a:ext>
              </a:extLst>
            </p:cNvPr>
            <p:cNvSpPr/>
            <p:nvPr/>
          </p:nvSpPr>
          <p:spPr>
            <a:xfrm>
              <a:off x="6232611" y="3620805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905301D-5FB1-4D60-BBD8-D69440725224}"/>
                </a:ext>
              </a:extLst>
            </p:cNvPr>
            <p:cNvSpPr/>
            <p:nvPr/>
          </p:nvSpPr>
          <p:spPr>
            <a:xfrm>
              <a:off x="6179825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00B5A57-3B24-4BB8-A219-C9E210B20F4D}"/>
                </a:ext>
              </a:extLst>
            </p:cNvPr>
            <p:cNvSpPr/>
            <p:nvPr/>
          </p:nvSpPr>
          <p:spPr>
            <a:xfrm>
              <a:off x="4818843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A3701E7-DFB4-409C-B506-C10422CF2F5A}"/>
                </a:ext>
              </a:extLst>
            </p:cNvPr>
            <p:cNvSpPr/>
            <p:nvPr/>
          </p:nvSpPr>
          <p:spPr>
            <a:xfrm>
              <a:off x="3437136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4F78C1A-3D6C-40B9-A269-8B83FB4AE95D}"/>
                </a:ext>
              </a:extLst>
            </p:cNvPr>
            <p:cNvSpPr/>
            <p:nvPr/>
          </p:nvSpPr>
          <p:spPr>
            <a:xfrm>
              <a:off x="3437136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1D5CFDF-AB7B-49F9-AEF4-19DA5FE56DEC}"/>
                </a:ext>
              </a:extLst>
            </p:cNvPr>
            <p:cNvSpPr/>
            <p:nvPr/>
          </p:nvSpPr>
          <p:spPr>
            <a:xfrm>
              <a:off x="4832661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F2D7EDE-4550-4B4D-9E34-A26A896C3142}"/>
                </a:ext>
              </a:extLst>
            </p:cNvPr>
            <p:cNvSpPr/>
            <p:nvPr/>
          </p:nvSpPr>
          <p:spPr>
            <a:xfrm>
              <a:off x="7596075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32A3128-3FDA-42D1-ADD7-14721D6981BF}"/>
                </a:ext>
              </a:extLst>
            </p:cNvPr>
            <p:cNvSpPr/>
            <p:nvPr/>
          </p:nvSpPr>
          <p:spPr>
            <a:xfrm>
              <a:off x="3437136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0689736-A263-4CFC-B3C2-1D8CE8589AE5}"/>
                </a:ext>
              </a:extLst>
            </p:cNvPr>
            <p:cNvSpPr/>
            <p:nvPr/>
          </p:nvSpPr>
          <p:spPr>
            <a:xfrm>
              <a:off x="6214368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D04578-690E-45B1-B828-0A8F058AD36F}"/>
                </a:ext>
              </a:extLst>
            </p:cNvPr>
            <p:cNvSpPr/>
            <p:nvPr/>
          </p:nvSpPr>
          <p:spPr>
            <a:xfrm>
              <a:off x="7596075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5054648-C823-4C0E-8632-4622749A0FAC}"/>
                </a:ext>
              </a:extLst>
            </p:cNvPr>
            <p:cNvSpPr/>
            <p:nvPr/>
          </p:nvSpPr>
          <p:spPr>
            <a:xfrm>
              <a:off x="484647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E7EC569-25DF-4D8A-89DC-EAC4A8C1A85A}"/>
                </a:ext>
              </a:extLst>
            </p:cNvPr>
            <p:cNvSpPr/>
            <p:nvPr/>
          </p:nvSpPr>
          <p:spPr>
            <a:xfrm>
              <a:off x="621436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670B01A-3F2B-4773-BFEB-21CACF21BC9A}"/>
                </a:ext>
              </a:extLst>
            </p:cNvPr>
            <p:cNvSpPr/>
            <p:nvPr/>
          </p:nvSpPr>
          <p:spPr>
            <a:xfrm>
              <a:off x="758225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D48E864-3FF1-4CF4-AADF-2FC090ED2C8F}"/>
                </a:ext>
              </a:extLst>
            </p:cNvPr>
            <p:cNvSpPr/>
            <p:nvPr/>
          </p:nvSpPr>
          <p:spPr>
            <a:xfrm>
              <a:off x="4832661" y="2239098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C836A82-8AF8-4110-859B-3AE6B99ABC04}"/>
                </a:ext>
              </a:extLst>
            </p:cNvPr>
            <p:cNvSpPr/>
            <p:nvPr/>
          </p:nvSpPr>
          <p:spPr>
            <a:xfrm>
              <a:off x="7582258" y="5002512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39FA682-8DBC-4AD4-97FE-27389DA5A6C2}"/>
                </a:ext>
              </a:extLst>
            </p:cNvPr>
            <p:cNvSpPr/>
            <p:nvPr/>
          </p:nvSpPr>
          <p:spPr>
            <a:xfrm>
              <a:off x="3437136" y="857391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DF9B6DD-3107-4F2F-8FBF-FA21741F7D93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690" y="3689891"/>
              <a:ext cx="1260117" cy="1260117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830CCDB-A43E-445B-9498-354724DFB964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458" y="926476"/>
              <a:ext cx="1260117" cy="126011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DFDB7DF-A8EE-4F99-B654-EB42F3FED530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982" y="2308183"/>
              <a:ext cx="1260117" cy="126011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EEF87A23-81B2-4CF1-B51F-8738C54B169D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580" y="5064483"/>
              <a:ext cx="1260117" cy="126011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379CCB3-B8F6-4297-BA51-EE860A11C518}"/>
                </a:ext>
              </a:extLst>
            </p:cNvPr>
            <p:cNvSpPr txBox="1"/>
            <p:nvPr/>
          </p:nvSpPr>
          <p:spPr>
            <a:xfrm>
              <a:off x="3665736" y="457281"/>
              <a:ext cx="5024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airliner            clock              goldfish           koala</a:t>
              </a: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9F116D78-CAA8-4359-84B2-F12A92DA0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914519"/>
              <a:ext cx="1261872" cy="1261872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E40EEEDC-5020-41F5-9367-A404B6B4B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914400"/>
              <a:ext cx="1261872" cy="1261872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C7C55B49-E190-4787-88C2-DC1253941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914400"/>
              <a:ext cx="1261872" cy="1261872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C0BDD59E-A53F-4C18-A1D6-4CD84622B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319528"/>
              <a:ext cx="1261872" cy="126187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F5313BA8-399D-4397-98B0-8B4D77CBA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2319528"/>
              <a:ext cx="1261872" cy="126187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753F8C1-585E-4EE8-AC6A-87405BC2D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2303795"/>
              <a:ext cx="1261872" cy="126187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E6172F3-1582-439A-82BE-0BBACB384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3691128"/>
              <a:ext cx="1261872" cy="1261872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D506A3C8-8432-4E89-B89D-7735419A0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3691128"/>
              <a:ext cx="1261872" cy="1261872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D62BF9D-3B4E-4EC0-AC9F-F89C8C92C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3691128"/>
              <a:ext cx="1261872" cy="126187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6158DA05-056C-48EA-96BA-C0A1251D9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5062728"/>
              <a:ext cx="1261872" cy="1261872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7D1C29F-D115-4E93-86D0-C63623F6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5062728"/>
              <a:ext cx="1261872" cy="126187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B116FA2E-0B1E-4189-863C-36CDA25B7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5062728"/>
              <a:ext cx="1261872" cy="1261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578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0" y="212725"/>
            <a:ext cx="8379710" cy="1006475"/>
          </a:xfrm>
        </p:spPr>
        <p:txBody>
          <a:bodyPr>
            <a:noAutofit/>
          </a:bodyPr>
          <a:lstStyle/>
          <a:p>
            <a:r>
              <a:rPr lang="en-US" dirty="0"/>
              <a:t>Running the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505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FF0000"/>
                </a:solidFill>
              </a:rPr>
              <a:t>keras.preprocessing.image.save_img</a:t>
            </a:r>
            <a:r>
              <a:rPr lang="en-US" dirty="0">
                <a:solidFill>
                  <a:srgbClr val="FF0000"/>
                </a:solidFill>
              </a:rPr>
              <a:t>("0.png",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                                                           result)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img0 = </a:t>
            </a:r>
            <a:r>
              <a:rPr lang="en-US" dirty="0" err="1">
                <a:solidFill>
                  <a:srgbClr val="FF0000"/>
                </a:solidFill>
              </a:rPr>
              <a:t>image.load_img</a:t>
            </a:r>
            <a:r>
              <a:rPr lang="en-US" dirty="0">
                <a:solidFill>
                  <a:srgbClr val="FF0000"/>
                </a:solidFill>
              </a:rPr>
              <a:t>("0.png",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                                   </a:t>
            </a:r>
            <a:r>
              <a:rPr lang="en-US" dirty="0" err="1">
                <a:solidFill>
                  <a:srgbClr val="FF0000"/>
                </a:solidFill>
              </a:rPr>
              <a:t>target_size</a:t>
            </a:r>
            <a:r>
              <a:rPr lang="en-US" dirty="0">
                <a:solidFill>
                  <a:srgbClr val="FF0000"/>
                </a:solidFill>
              </a:rPr>
              <a:t>=(224, 224))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img</a:t>
            </a:r>
            <a:r>
              <a:rPr lang="en-US" dirty="0"/>
              <a:t> = </a:t>
            </a:r>
            <a:r>
              <a:rPr lang="en-US" dirty="0" err="1"/>
              <a:t>image.img_to_array</a:t>
            </a:r>
            <a:r>
              <a:rPr lang="en-US" dirty="0"/>
              <a:t>(img0)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rx</a:t>
            </a:r>
            <a:r>
              <a:rPr lang="en-US" dirty="0"/>
              <a:t> = </a:t>
            </a:r>
            <a:r>
              <a:rPr lang="en-US" dirty="0" err="1"/>
              <a:t>np.expand_dims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, axis=0)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rx</a:t>
            </a:r>
            <a:r>
              <a:rPr lang="en-US" dirty="0"/>
              <a:t> = </a:t>
            </a:r>
            <a:r>
              <a:rPr lang="en-US" dirty="0" err="1"/>
              <a:t>preprocess_input</a:t>
            </a:r>
            <a:r>
              <a:rPr lang="en-US" dirty="0"/>
              <a:t>(</a:t>
            </a:r>
            <a:r>
              <a:rPr lang="en-US" dirty="0" err="1"/>
              <a:t>rx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preds</a:t>
            </a:r>
            <a:r>
              <a:rPr lang="en-US" dirty="0"/>
              <a:t> = </a:t>
            </a:r>
            <a:r>
              <a:rPr lang="en-US" dirty="0" err="1"/>
              <a:t>model.predict</a:t>
            </a:r>
            <a:r>
              <a:rPr lang="en-US" dirty="0"/>
              <a:t>(x)</a:t>
            </a:r>
          </a:p>
          <a:p>
            <a:pPr>
              <a:lnSpc>
                <a:spcPct val="120000"/>
              </a:lnSpc>
            </a:pPr>
            <a:r>
              <a:rPr lang="en-US" dirty="0"/>
              <a:t>print('Prediction on original:’, 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</a:t>
            </a:r>
            <a:r>
              <a:rPr lang="en-US" dirty="0" err="1"/>
              <a:t>decode_predictions</a:t>
            </a:r>
            <a:r>
              <a:rPr lang="en-US" dirty="0"/>
              <a:t>(</a:t>
            </a:r>
            <a:r>
              <a:rPr lang="en-US" dirty="0" err="1"/>
              <a:t>preds</a:t>
            </a:r>
            <a:r>
              <a:rPr lang="en-US" dirty="0"/>
              <a:t>, top=3)[0])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preds</a:t>
            </a:r>
            <a:r>
              <a:rPr lang="en-US" dirty="0"/>
              <a:t> = </a:t>
            </a:r>
            <a:r>
              <a:rPr lang="en-US" dirty="0" err="1"/>
              <a:t>model.predict</a:t>
            </a:r>
            <a:r>
              <a:rPr lang="en-US" dirty="0"/>
              <a:t>(</a:t>
            </a:r>
            <a:r>
              <a:rPr lang="en-US" dirty="0" err="1"/>
              <a:t>rx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print('Prediction on adversarial:’, 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</a:t>
            </a:r>
            <a:r>
              <a:rPr lang="en-US" dirty="0" err="1"/>
              <a:t>decode_predictions</a:t>
            </a:r>
            <a:r>
              <a:rPr lang="en-US" dirty="0"/>
              <a:t>(</a:t>
            </a:r>
            <a:r>
              <a:rPr lang="en-US" dirty="0" err="1"/>
              <a:t>preds</a:t>
            </a:r>
            <a:r>
              <a:rPr lang="en-US" dirty="0"/>
              <a:t>, top=3)[0])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371600"/>
            <a:ext cx="4191000" cy="4495800"/>
          </a:xfrm>
        </p:spPr>
        <p:txBody>
          <a:bodyPr/>
          <a:lstStyle/>
          <a:p>
            <a:r>
              <a:rPr lang="en-US" sz="2400" dirty="0"/>
              <a:t>The first line saves the image to a file.</a:t>
            </a:r>
          </a:p>
          <a:p>
            <a:r>
              <a:rPr lang="en-US" sz="2400" dirty="0"/>
              <a:t>The second line loads the image from a file.</a:t>
            </a:r>
          </a:p>
          <a:p>
            <a:r>
              <a:rPr lang="en-US" sz="2400" dirty="0"/>
              <a:t>Why are we saving and reloading?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30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0" y="212725"/>
            <a:ext cx="8379710" cy="1006475"/>
          </a:xfrm>
        </p:spPr>
        <p:txBody>
          <a:bodyPr>
            <a:noAutofit/>
          </a:bodyPr>
          <a:lstStyle/>
          <a:p>
            <a:r>
              <a:rPr lang="en-US" dirty="0"/>
              <a:t>Running the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505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FF0000"/>
                </a:solidFill>
              </a:rPr>
              <a:t>keras.preprocessing.image.save_img</a:t>
            </a:r>
            <a:r>
              <a:rPr lang="en-US" dirty="0">
                <a:solidFill>
                  <a:srgbClr val="FF0000"/>
                </a:solidFill>
              </a:rPr>
              <a:t>("0.png",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                                                           result)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img0 = </a:t>
            </a:r>
            <a:r>
              <a:rPr lang="en-US" dirty="0" err="1">
                <a:solidFill>
                  <a:srgbClr val="FF0000"/>
                </a:solidFill>
              </a:rPr>
              <a:t>image.load_img</a:t>
            </a:r>
            <a:r>
              <a:rPr lang="en-US" dirty="0">
                <a:solidFill>
                  <a:srgbClr val="FF0000"/>
                </a:solidFill>
              </a:rPr>
              <a:t>("0.png",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                                   </a:t>
            </a:r>
            <a:r>
              <a:rPr lang="en-US" dirty="0" err="1">
                <a:solidFill>
                  <a:srgbClr val="FF0000"/>
                </a:solidFill>
              </a:rPr>
              <a:t>target_size</a:t>
            </a:r>
            <a:r>
              <a:rPr lang="en-US" dirty="0">
                <a:solidFill>
                  <a:srgbClr val="FF0000"/>
                </a:solidFill>
              </a:rPr>
              <a:t>=(224, 224))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img</a:t>
            </a:r>
            <a:r>
              <a:rPr lang="en-US" dirty="0"/>
              <a:t> = </a:t>
            </a:r>
            <a:r>
              <a:rPr lang="en-US" dirty="0" err="1"/>
              <a:t>image.img_to_array</a:t>
            </a:r>
            <a:r>
              <a:rPr lang="en-US" dirty="0"/>
              <a:t>(img0)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rx</a:t>
            </a:r>
            <a:r>
              <a:rPr lang="en-US" dirty="0"/>
              <a:t> = </a:t>
            </a:r>
            <a:r>
              <a:rPr lang="en-US" dirty="0" err="1"/>
              <a:t>np.expand_dims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, axis=0)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rx</a:t>
            </a:r>
            <a:r>
              <a:rPr lang="en-US" dirty="0"/>
              <a:t> = </a:t>
            </a:r>
            <a:r>
              <a:rPr lang="en-US" dirty="0" err="1"/>
              <a:t>preprocess_input</a:t>
            </a:r>
            <a:r>
              <a:rPr lang="en-US" dirty="0"/>
              <a:t>(</a:t>
            </a:r>
            <a:r>
              <a:rPr lang="en-US" dirty="0" err="1"/>
              <a:t>rx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preds</a:t>
            </a:r>
            <a:r>
              <a:rPr lang="en-US" dirty="0"/>
              <a:t> = </a:t>
            </a:r>
            <a:r>
              <a:rPr lang="en-US" dirty="0" err="1"/>
              <a:t>model.predict</a:t>
            </a:r>
            <a:r>
              <a:rPr lang="en-US" dirty="0"/>
              <a:t>(x)</a:t>
            </a:r>
          </a:p>
          <a:p>
            <a:pPr>
              <a:lnSpc>
                <a:spcPct val="120000"/>
              </a:lnSpc>
            </a:pPr>
            <a:r>
              <a:rPr lang="en-US" dirty="0"/>
              <a:t>print('Prediction on original:’, 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</a:t>
            </a:r>
            <a:r>
              <a:rPr lang="en-US" dirty="0" err="1"/>
              <a:t>decode_predictions</a:t>
            </a:r>
            <a:r>
              <a:rPr lang="en-US" dirty="0"/>
              <a:t>(</a:t>
            </a:r>
            <a:r>
              <a:rPr lang="en-US" dirty="0" err="1"/>
              <a:t>preds</a:t>
            </a:r>
            <a:r>
              <a:rPr lang="en-US" dirty="0"/>
              <a:t>, top=3)[0])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preds</a:t>
            </a:r>
            <a:r>
              <a:rPr lang="en-US" dirty="0"/>
              <a:t> = </a:t>
            </a:r>
            <a:r>
              <a:rPr lang="en-US" dirty="0" err="1"/>
              <a:t>model.predict</a:t>
            </a:r>
            <a:r>
              <a:rPr lang="en-US" dirty="0"/>
              <a:t>(</a:t>
            </a:r>
            <a:r>
              <a:rPr lang="en-US" dirty="0" err="1"/>
              <a:t>rx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print('Prediction on adversarial:’, 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</a:t>
            </a:r>
            <a:r>
              <a:rPr lang="en-US" dirty="0" err="1"/>
              <a:t>decode_predictions</a:t>
            </a:r>
            <a:r>
              <a:rPr lang="en-US" dirty="0"/>
              <a:t>(</a:t>
            </a:r>
            <a:r>
              <a:rPr lang="en-US" dirty="0" err="1"/>
              <a:t>preds</a:t>
            </a:r>
            <a:r>
              <a:rPr lang="en-US" dirty="0"/>
              <a:t>, top=3)[0])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371600"/>
            <a:ext cx="4191000" cy="4495800"/>
          </a:xfrm>
        </p:spPr>
        <p:txBody>
          <a:bodyPr/>
          <a:lstStyle/>
          <a:p>
            <a:r>
              <a:rPr lang="en-US" sz="2400" dirty="0"/>
              <a:t>Why are we saving and reloading?</a:t>
            </a:r>
          </a:p>
          <a:p>
            <a:pPr lvl="1"/>
            <a:r>
              <a:rPr lang="en-US" sz="2000" dirty="0"/>
              <a:t>The generated image that tricked the model was real-valued, with values in a range we are not quite sure of.</a:t>
            </a:r>
          </a:p>
          <a:p>
            <a:pPr lvl="1"/>
            <a:r>
              <a:rPr lang="en-US" sz="2000" dirty="0"/>
              <a:t>We started with values in the </a:t>
            </a:r>
            <a:br>
              <a:rPr lang="en-US" sz="2000" dirty="0"/>
            </a:br>
            <a:r>
              <a:rPr lang="en-US" sz="2000" dirty="0"/>
              <a:t>[-1, 1] range,  but the repeated changes made by gradient ascent may have changed that.</a:t>
            </a:r>
          </a:p>
          <a:p>
            <a:pPr lvl="1"/>
            <a:r>
              <a:rPr lang="en-US" sz="2000" dirty="0"/>
              <a:t>When we save and reload, we get values in the [-1, 1] range.</a:t>
            </a:r>
          </a:p>
          <a:p>
            <a:pPr lvl="1"/>
            <a:r>
              <a:rPr lang="en-US" sz="2000" dirty="0"/>
              <a:t>There is no guarantee that the reloaded image will fool the model, so we doublecheck.</a:t>
            </a:r>
          </a:p>
          <a:p>
            <a:endParaRPr lang="en-US" sz="2400" b="1" dirty="0"/>
          </a:p>
          <a:p>
            <a:endParaRPr lang="en-US" sz="20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6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9A21-3B21-4D8F-833A-F51E9450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" y="228600"/>
            <a:ext cx="2921111" cy="85648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3" y="1295400"/>
            <a:ext cx="3247261" cy="4553712"/>
          </a:xfrm>
        </p:spPr>
        <p:txBody>
          <a:bodyPr/>
          <a:lstStyle/>
          <a:p>
            <a:r>
              <a:rPr lang="en-US" sz="2000" dirty="0"/>
              <a:t>These are the results we saw at the beginning.</a:t>
            </a:r>
          </a:p>
          <a:p>
            <a:r>
              <a:rPr lang="en-US" sz="2000" dirty="0"/>
              <a:t>The four images with green background are real.</a:t>
            </a:r>
          </a:p>
          <a:p>
            <a:pPr lvl="1"/>
            <a:r>
              <a:rPr lang="en-US" sz="1600" dirty="0"/>
              <a:t>Part of ImageNet.</a:t>
            </a:r>
          </a:p>
          <a:p>
            <a:pPr lvl="1"/>
            <a:r>
              <a:rPr lang="en-US" sz="1600" dirty="0"/>
              <a:t>Classified correctly by pre-trained model ResNet50V2.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A711987-6174-416B-A422-1B4CC448CB9B}"/>
              </a:ext>
            </a:extLst>
          </p:cNvPr>
          <p:cNvGrpSpPr/>
          <p:nvPr/>
        </p:nvGrpSpPr>
        <p:grpSpPr>
          <a:xfrm>
            <a:off x="3437136" y="457281"/>
            <a:ext cx="5554464" cy="5943519"/>
            <a:chOff x="3437136" y="457281"/>
            <a:chExt cx="5554464" cy="594351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EF97E6D-0D56-429E-883F-488B2982D2E5}"/>
                </a:ext>
              </a:extLst>
            </p:cNvPr>
            <p:cNvSpPr/>
            <p:nvPr/>
          </p:nvSpPr>
          <p:spPr>
            <a:xfrm>
              <a:off x="6232611" y="3620805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5EAFEE-3372-4B1F-B5BB-07FB61148EAC}"/>
                </a:ext>
              </a:extLst>
            </p:cNvPr>
            <p:cNvSpPr/>
            <p:nvPr/>
          </p:nvSpPr>
          <p:spPr>
            <a:xfrm>
              <a:off x="6179825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74D8408-76A4-49AF-BB17-287887BE9A73}"/>
                </a:ext>
              </a:extLst>
            </p:cNvPr>
            <p:cNvSpPr/>
            <p:nvPr/>
          </p:nvSpPr>
          <p:spPr>
            <a:xfrm>
              <a:off x="4818843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786942C-01C4-4161-9639-118B7595FFD4}"/>
                </a:ext>
              </a:extLst>
            </p:cNvPr>
            <p:cNvSpPr/>
            <p:nvPr/>
          </p:nvSpPr>
          <p:spPr>
            <a:xfrm>
              <a:off x="3437136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097CE55-FCF1-4F21-938D-2E679B618551}"/>
                </a:ext>
              </a:extLst>
            </p:cNvPr>
            <p:cNvSpPr/>
            <p:nvPr/>
          </p:nvSpPr>
          <p:spPr>
            <a:xfrm>
              <a:off x="3437136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5AB1540-A8BE-42A9-AFD5-7A6879DDC364}"/>
                </a:ext>
              </a:extLst>
            </p:cNvPr>
            <p:cNvSpPr/>
            <p:nvPr/>
          </p:nvSpPr>
          <p:spPr>
            <a:xfrm>
              <a:off x="4832661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1E1E266-C30E-4C3F-809B-A4086E04805F}"/>
                </a:ext>
              </a:extLst>
            </p:cNvPr>
            <p:cNvSpPr/>
            <p:nvPr/>
          </p:nvSpPr>
          <p:spPr>
            <a:xfrm>
              <a:off x="7596075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170AA13-C1F5-4CC0-9D5E-C30D0CDC0DC3}"/>
                </a:ext>
              </a:extLst>
            </p:cNvPr>
            <p:cNvSpPr/>
            <p:nvPr/>
          </p:nvSpPr>
          <p:spPr>
            <a:xfrm>
              <a:off x="3437136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661A6D5-A5F9-48BC-9635-6157A96125A3}"/>
                </a:ext>
              </a:extLst>
            </p:cNvPr>
            <p:cNvSpPr/>
            <p:nvPr/>
          </p:nvSpPr>
          <p:spPr>
            <a:xfrm>
              <a:off x="6214368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9DD9813-DAD9-4AD7-844E-758F7D18A259}"/>
                </a:ext>
              </a:extLst>
            </p:cNvPr>
            <p:cNvSpPr/>
            <p:nvPr/>
          </p:nvSpPr>
          <p:spPr>
            <a:xfrm>
              <a:off x="7596075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53CF746-19EE-4EAF-816C-2D1BE2396F5F}"/>
                </a:ext>
              </a:extLst>
            </p:cNvPr>
            <p:cNvSpPr/>
            <p:nvPr/>
          </p:nvSpPr>
          <p:spPr>
            <a:xfrm>
              <a:off x="484647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E1A946B-427F-496F-A74C-C3D20BEE4191}"/>
                </a:ext>
              </a:extLst>
            </p:cNvPr>
            <p:cNvSpPr/>
            <p:nvPr/>
          </p:nvSpPr>
          <p:spPr>
            <a:xfrm>
              <a:off x="621436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610B398-9869-49FF-BB67-3846D1531FE9}"/>
                </a:ext>
              </a:extLst>
            </p:cNvPr>
            <p:cNvSpPr/>
            <p:nvPr/>
          </p:nvSpPr>
          <p:spPr>
            <a:xfrm>
              <a:off x="758225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81BF6FD-59F0-4BC2-A94A-D907509BAEFA}"/>
                </a:ext>
              </a:extLst>
            </p:cNvPr>
            <p:cNvSpPr/>
            <p:nvPr/>
          </p:nvSpPr>
          <p:spPr>
            <a:xfrm>
              <a:off x="4832661" y="2239098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31C1103-4929-47FD-A58B-EC0E37F252B5}"/>
                </a:ext>
              </a:extLst>
            </p:cNvPr>
            <p:cNvSpPr/>
            <p:nvPr/>
          </p:nvSpPr>
          <p:spPr>
            <a:xfrm>
              <a:off x="7582258" y="5002512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9047EA7-7C6A-42A3-8D73-264D73C2B65D}"/>
                </a:ext>
              </a:extLst>
            </p:cNvPr>
            <p:cNvSpPr/>
            <p:nvPr/>
          </p:nvSpPr>
          <p:spPr>
            <a:xfrm>
              <a:off x="3437136" y="857391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D731C6A-43DF-456F-A746-9A1B43DA1CF1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690" y="3689891"/>
              <a:ext cx="1260117" cy="126011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A1946320-3FEB-41BF-9A26-CD337C33BF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458" y="926476"/>
              <a:ext cx="1260117" cy="126011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8EA0A98F-4B3C-411E-9E44-CC7B622D6C42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982" y="2308183"/>
              <a:ext cx="1260117" cy="1260117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7A3A844-3C3D-4012-BC26-2235EA43DC1D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580" y="5064483"/>
              <a:ext cx="1260117" cy="126011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B753D64-845B-408D-A1CD-D06727BACCFB}"/>
                </a:ext>
              </a:extLst>
            </p:cNvPr>
            <p:cNvSpPr txBox="1"/>
            <p:nvPr/>
          </p:nvSpPr>
          <p:spPr>
            <a:xfrm>
              <a:off x="3665736" y="457281"/>
              <a:ext cx="5024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airliner            clock              goldfish           koala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2022D26-D3EF-4F5B-B079-D5FF3481F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914519"/>
              <a:ext cx="1261872" cy="1261872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C5D3D3CC-F902-4466-A4A1-1B763B6F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914400"/>
              <a:ext cx="1261872" cy="1261872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E0835B0-CFDD-4D04-82EA-1957A8A0D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914400"/>
              <a:ext cx="1261872" cy="126187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F255ECA-22AE-4569-850F-E9D2A437E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319528"/>
              <a:ext cx="1261872" cy="126187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63A2D9C8-A3BC-4344-AE27-4D2DB92E7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2319528"/>
              <a:ext cx="1261872" cy="126187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507EC9D-EEF8-4653-B337-127667FEE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2303795"/>
              <a:ext cx="1261872" cy="1261872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F534688-37B3-4589-ACCA-70A651725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3691128"/>
              <a:ext cx="1261872" cy="1261872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8AAC0C4-D9E0-4862-931D-024F72577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3691128"/>
              <a:ext cx="1261872" cy="126187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8D43E6ED-C386-44A6-AA69-692D5488E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3691128"/>
              <a:ext cx="1261872" cy="1261872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643E8FA2-BC4E-456C-8171-1CA26ABFF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5062728"/>
              <a:ext cx="1261872" cy="126187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B0A901B-840C-45F8-AF51-5782152CF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5062728"/>
              <a:ext cx="1261872" cy="1261872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5DDF948-0E23-4097-B168-96B4E12A1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5062728"/>
              <a:ext cx="1261872" cy="1261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0227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3" y="1295400"/>
            <a:ext cx="3247261" cy="4553712"/>
          </a:xfrm>
        </p:spPr>
        <p:txBody>
          <a:bodyPr/>
          <a:lstStyle/>
          <a:p>
            <a:r>
              <a:rPr lang="en-US" sz="2000" dirty="0"/>
              <a:t>The 12 images with red background are results of </a:t>
            </a:r>
            <a:r>
              <a:rPr lang="en-US" sz="2000" b="1" dirty="0" err="1"/>
              <a:t>make_adversarial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dirty="0"/>
              <a:t>with the target class equal to the column heading.</a:t>
            </a:r>
          </a:p>
          <a:p>
            <a:pPr lvl="1"/>
            <a:r>
              <a:rPr lang="en-US" sz="2000" dirty="0"/>
              <a:t>For example, for images in the left column, the target class was “airliner”.</a:t>
            </a:r>
          </a:p>
          <a:p>
            <a:r>
              <a:rPr lang="en-US" sz="2000" dirty="0"/>
              <a:t>For each of these 12 results, the model output was indeed the target class, so </a:t>
            </a:r>
            <a:r>
              <a:rPr lang="en-US" sz="2000" b="1" dirty="0" err="1"/>
              <a:t>make_adversarial</a:t>
            </a:r>
            <a:r>
              <a:rPr lang="en-US" sz="2000" b="1" dirty="0"/>
              <a:t> </a:t>
            </a:r>
            <a:r>
              <a:rPr lang="en-US" sz="2000" dirty="0"/>
              <a:t>was successful in tricking the model.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57BD0A8A-BB8F-4E8F-BA04-F84D61BF19B0}"/>
              </a:ext>
            </a:extLst>
          </p:cNvPr>
          <p:cNvSpPr txBox="1">
            <a:spLocks/>
          </p:cNvSpPr>
          <p:nvPr/>
        </p:nvSpPr>
        <p:spPr>
          <a:xfrm>
            <a:off x="279289" y="228600"/>
            <a:ext cx="2921111" cy="85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Calibri (Headings)"/>
                <a:ea typeface="+mj-ea"/>
                <a:cs typeface="+mj-cs"/>
              </a:defRPr>
            </a:lvl1pPr>
          </a:lstStyle>
          <a:p>
            <a:pPr algn="l"/>
            <a:r>
              <a:rPr lang="en-US"/>
              <a:t>Results</a:t>
            </a:r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8A90A7A-B2C2-41A7-A613-92828E43FB94}"/>
              </a:ext>
            </a:extLst>
          </p:cNvPr>
          <p:cNvGrpSpPr/>
          <p:nvPr/>
        </p:nvGrpSpPr>
        <p:grpSpPr>
          <a:xfrm>
            <a:off x="3437136" y="457281"/>
            <a:ext cx="5554464" cy="5943519"/>
            <a:chOff x="3437136" y="457281"/>
            <a:chExt cx="5554464" cy="594351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1061CE3-3CA0-4494-AA9B-13BC6E16AF98}"/>
                </a:ext>
              </a:extLst>
            </p:cNvPr>
            <p:cNvSpPr/>
            <p:nvPr/>
          </p:nvSpPr>
          <p:spPr>
            <a:xfrm>
              <a:off x="6232611" y="3620805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C956C7B-581E-4F69-9323-9EE67245E009}"/>
                </a:ext>
              </a:extLst>
            </p:cNvPr>
            <p:cNvSpPr/>
            <p:nvPr/>
          </p:nvSpPr>
          <p:spPr>
            <a:xfrm>
              <a:off x="6179825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903F27F-6F12-4B75-B6E3-6B515FCD93AA}"/>
                </a:ext>
              </a:extLst>
            </p:cNvPr>
            <p:cNvSpPr/>
            <p:nvPr/>
          </p:nvSpPr>
          <p:spPr>
            <a:xfrm>
              <a:off x="4818843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3AE8048-3513-484C-8D04-782A16C5132B}"/>
                </a:ext>
              </a:extLst>
            </p:cNvPr>
            <p:cNvSpPr/>
            <p:nvPr/>
          </p:nvSpPr>
          <p:spPr>
            <a:xfrm>
              <a:off x="3437136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9E35F4D-C762-45DE-9A05-4FA84365BCE7}"/>
                </a:ext>
              </a:extLst>
            </p:cNvPr>
            <p:cNvSpPr/>
            <p:nvPr/>
          </p:nvSpPr>
          <p:spPr>
            <a:xfrm>
              <a:off x="3437136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578416E-68C1-4369-852E-CAECE9E142AA}"/>
                </a:ext>
              </a:extLst>
            </p:cNvPr>
            <p:cNvSpPr/>
            <p:nvPr/>
          </p:nvSpPr>
          <p:spPr>
            <a:xfrm>
              <a:off x="4832661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C1A1D42-4D95-4A51-846E-8D9ACD1F5736}"/>
                </a:ext>
              </a:extLst>
            </p:cNvPr>
            <p:cNvSpPr/>
            <p:nvPr/>
          </p:nvSpPr>
          <p:spPr>
            <a:xfrm>
              <a:off x="7596075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7FF67A4-7343-4CEB-8385-4E7FB9246B5E}"/>
                </a:ext>
              </a:extLst>
            </p:cNvPr>
            <p:cNvSpPr/>
            <p:nvPr/>
          </p:nvSpPr>
          <p:spPr>
            <a:xfrm>
              <a:off x="3437136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850007A-E20F-4A59-842A-0B7E60A6705B}"/>
                </a:ext>
              </a:extLst>
            </p:cNvPr>
            <p:cNvSpPr/>
            <p:nvPr/>
          </p:nvSpPr>
          <p:spPr>
            <a:xfrm>
              <a:off x="6214368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C852EAA-0C35-4F6A-A7B0-F3368407B80F}"/>
                </a:ext>
              </a:extLst>
            </p:cNvPr>
            <p:cNvSpPr/>
            <p:nvPr/>
          </p:nvSpPr>
          <p:spPr>
            <a:xfrm>
              <a:off x="7596075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9387DC0-8593-435C-A7D1-5CF87B84820F}"/>
                </a:ext>
              </a:extLst>
            </p:cNvPr>
            <p:cNvSpPr/>
            <p:nvPr/>
          </p:nvSpPr>
          <p:spPr>
            <a:xfrm>
              <a:off x="484647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407FE70-5A12-4B92-87EB-02E8039726AB}"/>
                </a:ext>
              </a:extLst>
            </p:cNvPr>
            <p:cNvSpPr/>
            <p:nvPr/>
          </p:nvSpPr>
          <p:spPr>
            <a:xfrm>
              <a:off x="621436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8820293-91F0-4E22-8DEB-1116AB5B09F0}"/>
                </a:ext>
              </a:extLst>
            </p:cNvPr>
            <p:cNvSpPr/>
            <p:nvPr/>
          </p:nvSpPr>
          <p:spPr>
            <a:xfrm>
              <a:off x="758225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89222BD-635A-4A42-9C5E-86C6B0F450A8}"/>
                </a:ext>
              </a:extLst>
            </p:cNvPr>
            <p:cNvSpPr/>
            <p:nvPr/>
          </p:nvSpPr>
          <p:spPr>
            <a:xfrm>
              <a:off x="4832661" y="2239098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BE9F309-6B76-42A2-9C65-201EC770E10E}"/>
                </a:ext>
              </a:extLst>
            </p:cNvPr>
            <p:cNvSpPr/>
            <p:nvPr/>
          </p:nvSpPr>
          <p:spPr>
            <a:xfrm>
              <a:off x="7582258" y="5002512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16F32BF-A3F3-4AF9-998B-01EEE39A64C8}"/>
                </a:ext>
              </a:extLst>
            </p:cNvPr>
            <p:cNvSpPr/>
            <p:nvPr/>
          </p:nvSpPr>
          <p:spPr>
            <a:xfrm>
              <a:off x="3437136" y="857391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8BF9EC3-C730-44FC-9EFF-5B07682642C0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690" y="3689891"/>
              <a:ext cx="1260117" cy="126011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3B5E2AA5-B5A6-4D1D-A437-DC72D2A96A97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458" y="926476"/>
              <a:ext cx="1260117" cy="1260117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EA2CBD74-93C1-4A9C-A113-C987302D716E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982" y="2308183"/>
              <a:ext cx="1260117" cy="1260117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A8062CA-4ADD-4ABB-A0E1-21E2D9C4BB70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580" y="5064483"/>
              <a:ext cx="1260117" cy="1260117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96936FF-32D6-447D-BD21-195799539130}"/>
                </a:ext>
              </a:extLst>
            </p:cNvPr>
            <p:cNvSpPr txBox="1"/>
            <p:nvPr/>
          </p:nvSpPr>
          <p:spPr>
            <a:xfrm>
              <a:off x="3665736" y="457281"/>
              <a:ext cx="5024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airliner            clock              goldfish           koala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050E8095-6708-46C2-B12B-0F340F4AE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914519"/>
              <a:ext cx="1261872" cy="1261872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AD8C55AA-2A7B-41B6-99E5-29E87826E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914400"/>
              <a:ext cx="1261872" cy="126187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F8165CFE-4814-45F6-B190-E969CB73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914400"/>
              <a:ext cx="1261872" cy="126187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5E098ECB-D08B-410E-9F1A-BE856BB08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319528"/>
              <a:ext cx="1261872" cy="126187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69BBC587-ECB1-4937-93BD-920582B82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2319528"/>
              <a:ext cx="1261872" cy="1261872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2EF7EE75-E1CD-4E32-A69F-FEC7392AC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2303795"/>
              <a:ext cx="1261872" cy="1261872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225D021-7A2B-4695-BC8C-DF0FD833F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3691128"/>
              <a:ext cx="1261872" cy="126187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FF62536F-A8C0-41F5-991D-58F5C4770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3691128"/>
              <a:ext cx="1261872" cy="1261872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05718758-F5A1-48FE-B5B9-BF6D052AB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3691128"/>
              <a:ext cx="1261872" cy="126187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00C8AAF-7D31-4D2B-8DB9-D13F0CFB0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5062728"/>
              <a:ext cx="1261872" cy="1261872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B0A9A6C-842F-4C6A-B45A-7BC7735F8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5062728"/>
              <a:ext cx="1261872" cy="1261872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83FCE64A-7C10-4073-825A-717BF09E3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5062728"/>
              <a:ext cx="1261872" cy="1261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606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9A21-3B21-4D8F-833A-F51E9450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" y="228600"/>
            <a:ext cx="2921111" cy="85648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3" y="1161288"/>
            <a:ext cx="3247261" cy="45537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 the posted file </a:t>
            </a:r>
            <a:r>
              <a:rPr lang="en-US" sz="2000" dirty="0">
                <a:hlinkClick r:id="rId3"/>
              </a:rPr>
              <a:t>adversarial_imagenet.zip</a:t>
            </a:r>
            <a:r>
              <a:rPr lang="en-US" sz="2000" dirty="0"/>
              <a:t>:</a:t>
            </a:r>
          </a:p>
          <a:p>
            <a:r>
              <a:rPr lang="en-US" sz="2000" dirty="0"/>
              <a:t>The data folder contains 24 real images.</a:t>
            </a:r>
          </a:p>
          <a:p>
            <a:r>
              <a:rPr lang="en-US" sz="2000" dirty="0"/>
              <a:t>The generated_200_1_7 folder contains 264 images, generated by giving to </a:t>
            </a:r>
            <a:r>
              <a:rPr lang="en-US" sz="2000" b="1" dirty="0" err="1"/>
              <a:t>make_adversarial</a:t>
            </a:r>
            <a:r>
              <a:rPr lang="en-US" sz="2000" b="1" dirty="0"/>
              <a:t> </a:t>
            </a:r>
            <a:r>
              <a:rPr lang="en-US" sz="2000" dirty="0"/>
              <a:t>each combination of a real image and a target class (out of 11 target classes).</a:t>
            </a:r>
          </a:p>
          <a:p>
            <a:r>
              <a:rPr lang="en-US" sz="2000" dirty="0"/>
              <a:t>Out of those 264 images, for 239 the model indeed produced the target class as output.</a:t>
            </a:r>
          </a:p>
          <a:p>
            <a:r>
              <a:rPr lang="en-US" sz="2000" dirty="0"/>
              <a:t>Success rate: 90.5%.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D96C3B2-4CB4-4727-BF4B-ED023874F21C}"/>
              </a:ext>
            </a:extLst>
          </p:cNvPr>
          <p:cNvGrpSpPr/>
          <p:nvPr/>
        </p:nvGrpSpPr>
        <p:grpSpPr>
          <a:xfrm>
            <a:off x="3437136" y="457281"/>
            <a:ext cx="5554464" cy="5943519"/>
            <a:chOff x="3437136" y="457281"/>
            <a:chExt cx="5554464" cy="594351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A1D1F03-F78B-414D-A294-4D9D6D417DFF}"/>
                </a:ext>
              </a:extLst>
            </p:cNvPr>
            <p:cNvSpPr/>
            <p:nvPr/>
          </p:nvSpPr>
          <p:spPr>
            <a:xfrm>
              <a:off x="6232611" y="3620805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98DADFD-6271-4276-95BA-EDF0A052898B}"/>
                </a:ext>
              </a:extLst>
            </p:cNvPr>
            <p:cNvSpPr/>
            <p:nvPr/>
          </p:nvSpPr>
          <p:spPr>
            <a:xfrm>
              <a:off x="6179825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58AF29C-BF9A-442B-B971-05D140DB2D23}"/>
                </a:ext>
              </a:extLst>
            </p:cNvPr>
            <p:cNvSpPr/>
            <p:nvPr/>
          </p:nvSpPr>
          <p:spPr>
            <a:xfrm>
              <a:off x="4818843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89E248C-87D4-4490-A296-593062510869}"/>
                </a:ext>
              </a:extLst>
            </p:cNvPr>
            <p:cNvSpPr/>
            <p:nvPr/>
          </p:nvSpPr>
          <p:spPr>
            <a:xfrm>
              <a:off x="3437136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39B1E5B-5807-411D-AB73-ED36361F2D2B}"/>
                </a:ext>
              </a:extLst>
            </p:cNvPr>
            <p:cNvSpPr/>
            <p:nvPr/>
          </p:nvSpPr>
          <p:spPr>
            <a:xfrm>
              <a:off x="3437136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FAED7AE-39C5-432D-9342-9A8942B741AB}"/>
                </a:ext>
              </a:extLst>
            </p:cNvPr>
            <p:cNvSpPr/>
            <p:nvPr/>
          </p:nvSpPr>
          <p:spPr>
            <a:xfrm>
              <a:off x="4832661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BC84E87-D89D-4854-BF7A-A4B782CA068D}"/>
                </a:ext>
              </a:extLst>
            </p:cNvPr>
            <p:cNvSpPr/>
            <p:nvPr/>
          </p:nvSpPr>
          <p:spPr>
            <a:xfrm>
              <a:off x="7596075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9671FFB-FEB0-4E9E-A92F-63D9334BAEC4}"/>
                </a:ext>
              </a:extLst>
            </p:cNvPr>
            <p:cNvSpPr/>
            <p:nvPr/>
          </p:nvSpPr>
          <p:spPr>
            <a:xfrm>
              <a:off x="3437136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AE89D71-9D2B-4427-AAA5-FC8397D09C42}"/>
                </a:ext>
              </a:extLst>
            </p:cNvPr>
            <p:cNvSpPr/>
            <p:nvPr/>
          </p:nvSpPr>
          <p:spPr>
            <a:xfrm>
              <a:off x="6214368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9363325-38EF-479E-9704-C7D591CA6BFA}"/>
                </a:ext>
              </a:extLst>
            </p:cNvPr>
            <p:cNvSpPr/>
            <p:nvPr/>
          </p:nvSpPr>
          <p:spPr>
            <a:xfrm>
              <a:off x="7596075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33C92EC-C48F-4544-BE20-B18D75798E0C}"/>
                </a:ext>
              </a:extLst>
            </p:cNvPr>
            <p:cNvSpPr/>
            <p:nvPr/>
          </p:nvSpPr>
          <p:spPr>
            <a:xfrm>
              <a:off x="484647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2F127A8-4E92-4606-A5E3-CC71904B3E13}"/>
                </a:ext>
              </a:extLst>
            </p:cNvPr>
            <p:cNvSpPr/>
            <p:nvPr/>
          </p:nvSpPr>
          <p:spPr>
            <a:xfrm>
              <a:off x="621436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D867F24-5E3B-4DEE-8572-088A95F7CF57}"/>
                </a:ext>
              </a:extLst>
            </p:cNvPr>
            <p:cNvSpPr/>
            <p:nvPr/>
          </p:nvSpPr>
          <p:spPr>
            <a:xfrm>
              <a:off x="758225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F943F57-8485-461A-BF07-453996D6685A}"/>
                </a:ext>
              </a:extLst>
            </p:cNvPr>
            <p:cNvSpPr/>
            <p:nvPr/>
          </p:nvSpPr>
          <p:spPr>
            <a:xfrm>
              <a:off x="4832661" y="2239098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7D2F68B-7D24-4226-BC7F-B603E9964B32}"/>
                </a:ext>
              </a:extLst>
            </p:cNvPr>
            <p:cNvSpPr/>
            <p:nvPr/>
          </p:nvSpPr>
          <p:spPr>
            <a:xfrm>
              <a:off x="7582258" y="5002512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CC3BA63-2B72-40C6-AF89-136CAD9BA1C1}"/>
                </a:ext>
              </a:extLst>
            </p:cNvPr>
            <p:cNvSpPr/>
            <p:nvPr/>
          </p:nvSpPr>
          <p:spPr>
            <a:xfrm>
              <a:off x="3437136" y="857391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81155CA-E374-48AD-A8A1-FE411700F484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690" y="3689891"/>
              <a:ext cx="1260117" cy="126011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571C7BB-5391-483D-B949-E8F90E0CB53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458" y="926476"/>
              <a:ext cx="1260117" cy="126011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DA60C2F-A166-464A-A980-EEF62D406CE6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982" y="2308183"/>
              <a:ext cx="1260117" cy="1260117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2103833D-BE41-4483-BE43-E6986F0A1315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580" y="5064483"/>
              <a:ext cx="1260117" cy="126011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5E9B02C-C2FF-4992-BA90-15C5D8C03676}"/>
                </a:ext>
              </a:extLst>
            </p:cNvPr>
            <p:cNvSpPr txBox="1"/>
            <p:nvPr/>
          </p:nvSpPr>
          <p:spPr>
            <a:xfrm>
              <a:off x="3665736" y="457281"/>
              <a:ext cx="5024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airliner            clock              goldfish           koala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E4412B0-205F-430C-8107-72A48F9A1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914519"/>
              <a:ext cx="1261872" cy="1261872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9F7C14A6-0B03-4F0C-91A3-A09C7718E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914400"/>
              <a:ext cx="1261872" cy="1261872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7326E9AB-7748-44F6-AA2C-8861BC6C0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914400"/>
              <a:ext cx="1261872" cy="126187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CDF60C1B-61E8-4A42-A76C-FAF5DB976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319528"/>
              <a:ext cx="1261872" cy="126187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C400F756-907D-4C4A-887C-C29386EF9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2319528"/>
              <a:ext cx="1261872" cy="126187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B14D44C-02D6-4B0C-8AD4-6C50BD6BC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2303795"/>
              <a:ext cx="1261872" cy="1261872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D3F4B566-AAAD-4FC8-9DED-402E38BB7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3691128"/>
              <a:ext cx="1261872" cy="1261872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E2DF46F-E37A-4FF4-8A9B-267ACB94F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3691128"/>
              <a:ext cx="1261872" cy="126187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A75CAE02-D3BA-4F55-ACD4-B3AA9855F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3691128"/>
              <a:ext cx="1261872" cy="1261872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55C0DEE2-0345-4564-91C0-E327ADF9E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5062728"/>
              <a:ext cx="1261872" cy="126187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E637C520-9223-4DA6-AEDD-4327FA29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5062728"/>
              <a:ext cx="1261872" cy="1261872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04AEE49-388E-4845-A994-A131FFE06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5062728"/>
              <a:ext cx="1261872" cy="1261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363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9A21-3B21-4D8F-833A-F51E9450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" y="228600"/>
            <a:ext cx="2921111" cy="85648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3" y="1161288"/>
            <a:ext cx="3247261" cy="4553712"/>
          </a:xfrm>
        </p:spPr>
        <p:txBody>
          <a:bodyPr/>
          <a:lstStyle/>
          <a:p>
            <a:r>
              <a:rPr lang="en-US" sz="2000" dirty="0"/>
              <a:t>Minor note: the </a:t>
            </a:r>
            <a:r>
              <a:rPr lang="en-US" sz="2000" b="1" dirty="0"/>
              <a:t>generated_200_1_7</a:t>
            </a:r>
            <a:r>
              <a:rPr lang="en-US" sz="2000" dirty="0"/>
              <a:t> folder in </a:t>
            </a:r>
            <a:r>
              <a:rPr lang="en-US" sz="2000" dirty="0">
                <a:hlinkClick r:id="rId3"/>
              </a:rPr>
              <a:t>adversarial_imagenet.zip</a:t>
            </a:r>
            <a:r>
              <a:rPr lang="en-US" sz="2000" dirty="0"/>
              <a:t> actually contains 288 images, but 24 of those are the real images from the </a:t>
            </a:r>
            <a:r>
              <a:rPr lang="en-US" sz="2000" b="1" dirty="0"/>
              <a:t>data</a:t>
            </a:r>
            <a:r>
              <a:rPr lang="en-US" sz="2000" dirty="0"/>
              <a:t> folder.</a:t>
            </a:r>
          </a:p>
          <a:p>
            <a:r>
              <a:rPr lang="en-US" sz="2000" dirty="0"/>
              <a:t>That is why we only use 264 images in our evaluation.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D96C3B2-4CB4-4727-BF4B-ED023874F21C}"/>
              </a:ext>
            </a:extLst>
          </p:cNvPr>
          <p:cNvGrpSpPr/>
          <p:nvPr/>
        </p:nvGrpSpPr>
        <p:grpSpPr>
          <a:xfrm>
            <a:off x="3437136" y="457281"/>
            <a:ext cx="5554464" cy="5943519"/>
            <a:chOff x="3437136" y="457281"/>
            <a:chExt cx="5554464" cy="594351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A1D1F03-F78B-414D-A294-4D9D6D417DFF}"/>
                </a:ext>
              </a:extLst>
            </p:cNvPr>
            <p:cNvSpPr/>
            <p:nvPr/>
          </p:nvSpPr>
          <p:spPr>
            <a:xfrm>
              <a:off x="6232611" y="3620805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98DADFD-6271-4276-95BA-EDF0A052898B}"/>
                </a:ext>
              </a:extLst>
            </p:cNvPr>
            <p:cNvSpPr/>
            <p:nvPr/>
          </p:nvSpPr>
          <p:spPr>
            <a:xfrm>
              <a:off x="6179825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58AF29C-BF9A-442B-B971-05D140DB2D23}"/>
                </a:ext>
              </a:extLst>
            </p:cNvPr>
            <p:cNvSpPr/>
            <p:nvPr/>
          </p:nvSpPr>
          <p:spPr>
            <a:xfrm>
              <a:off x="4818843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89E248C-87D4-4490-A296-593062510869}"/>
                </a:ext>
              </a:extLst>
            </p:cNvPr>
            <p:cNvSpPr/>
            <p:nvPr/>
          </p:nvSpPr>
          <p:spPr>
            <a:xfrm>
              <a:off x="3437136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39B1E5B-5807-411D-AB73-ED36361F2D2B}"/>
                </a:ext>
              </a:extLst>
            </p:cNvPr>
            <p:cNvSpPr/>
            <p:nvPr/>
          </p:nvSpPr>
          <p:spPr>
            <a:xfrm>
              <a:off x="3437136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FAED7AE-39C5-432D-9342-9A8942B741AB}"/>
                </a:ext>
              </a:extLst>
            </p:cNvPr>
            <p:cNvSpPr/>
            <p:nvPr/>
          </p:nvSpPr>
          <p:spPr>
            <a:xfrm>
              <a:off x="4832661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BC84E87-D89D-4854-BF7A-A4B782CA068D}"/>
                </a:ext>
              </a:extLst>
            </p:cNvPr>
            <p:cNvSpPr/>
            <p:nvPr/>
          </p:nvSpPr>
          <p:spPr>
            <a:xfrm>
              <a:off x="7596075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9671FFB-FEB0-4E9E-A92F-63D9334BAEC4}"/>
                </a:ext>
              </a:extLst>
            </p:cNvPr>
            <p:cNvSpPr/>
            <p:nvPr/>
          </p:nvSpPr>
          <p:spPr>
            <a:xfrm>
              <a:off x="3437136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AE89D71-9D2B-4427-AAA5-FC8397D09C42}"/>
                </a:ext>
              </a:extLst>
            </p:cNvPr>
            <p:cNvSpPr/>
            <p:nvPr/>
          </p:nvSpPr>
          <p:spPr>
            <a:xfrm>
              <a:off x="6214368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9363325-38EF-479E-9704-C7D591CA6BFA}"/>
                </a:ext>
              </a:extLst>
            </p:cNvPr>
            <p:cNvSpPr/>
            <p:nvPr/>
          </p:nvSpPr>
          <p:spPr>
            <a:xfrm>
              <a:off x="7596075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33C92EC-C48F-4544-BE20-B18D75798E0C}"/>
                </a:ext>
              </a:extLst>
            </p:cNvPr>
            <p:cNvSpPr/>
            <p:nvPr/>
          </p:nvSpPr>
          <p:spPr>
            <a:xfrm>
              <a:off x="484647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2F127A8-4E92-4606-A5E3-CC71904B3E13}"/>
                </a:ext>
              </a:extLst>
            </p:cNvPr>
            <p:cNvSpPr/>
            <p:nvPr/>
          </p:nvSpPr>
          <p:spPr>
            <a:xfrm>
              <a:off x="621436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D867F24-5E3B-4DEE-8572-088A95F7CF57}"/>
                </a:ext>
              </a:extLst>
            </p:cNvPr>
            <p:cNvSpPr/>
            <p:nvPr/>
          </p:nvSpPr>
          <p:spPr>
            <a:xfrm>
              <a:off x="758225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F943F57-8485-461A-BF07-453996D6685A}"/>
                </a:ext>
              </a:extLst>
            </p:cNvPr>
            <p:cNvSpPr/>
            <p:nvPr/>
          </p:nvSpPr>
          <p:spPr>
            <a:xfrm>
              <a:off x="4832661" y="2239098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7D2F68B-7D24-4226-BC7F-B603E9964B32}"/>
                </a:ext>
              </a:extLst>
            </p:cNvPr>
            <p:cNvSpPr/>
            <p:nvPr/>
          </p:nvSpPr>
          <p:spPr>
            <a:xfrm>
              <a:off x="7582258" y="5002512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CC3BA63-2B72-40C6-AF89-136CAD9BA1C1}"/>
                </a:ext>
              </a:extLst>
            </p:cNvPr>
            <p:cNvSpPr/>
            <p:nvPr/>
          </p:nvSpPr>
          <p:spPr>
            <a:xfrm>
              <a:off x="3437136" y="857391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81155CA-E374-48AD-A8A1-FE411700F484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690" y="3689891"/>
              <a:ext cx="1260117" cy="126011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571C7BB-5391-483D-B949-E8F90E0CB53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458" y="926476"/>
              <a:ext cx="1260117" cy="126011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DA60C2F-A166-464A-A980-EEF62D406CE6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982" y="2308183"/>
              <a:ext cx="1260117" cy="1260117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2103833D-BE41-4483-BE43-E6986F0A1315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580" y="5064483"/>
              <a:ext cx="1260117" cy="126011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5E9B02C-C2FF-4992-BA90-15C5D8C03676}"/>
                </a:ext>
              </a:extLst>
            </p:cNvPr>
            <p:cNvSpPr txBox="1"/>
            <p:nvPr/>
          </p:nvSpPr>
          <p:spPr>
            <a:xfrm>
              <a:off x="3665736" y="457281"/>
              <a:ext cx="5024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airliner            clock              goldfish           koala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E4412B0-205F-430C-8107-72A48F9A1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914519"/>
              <a:ext cx="1261872" cy="1261872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9F7C14A6-0B03-4F0C-91A3-A09C7718E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914400"/>
              <a:ext cx="1261872" cy="1261872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7326E9AB-7748-44F6-AA2C-8861BC6C0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914400"/>
              <a:ext cx="1261872" cy="126187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CDF60C1B-61E8-4A42-A76C-FAF5DB976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319528"/>
              <a:ext cx="1261872" cy="126187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C400F756-907D-4C4A-887C-C29386EF9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2319528"/>
              <a:ext cx="1261872" cy="126187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B14D44C-02D6-4B0C-8AD4-6C50BD6BC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2303795"/>
              <a:ext cx="1261872" cy="1261872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D3F4B566-AAAD-4FC8-9DED-402E38BB7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3691128"/>
              <a:ext cx="1261872" cy="1261872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E2DF46F-E37A-4FF4-8A9B-267ACB94F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3691128"/>
              <a:ext cx="1261872" cy="126187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A75CAE02-D3BA-4F55-ACD4-B3AA9855F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3691128"/>
              <a:ext cx="1261872" cy="1261872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55C0DEE2-0345-4564-91C0-E327ADF9E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5062728"/>
              <a:ext cx="1261872" cy="126187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E637C520-9223-4DA6-AEDD-4327FA29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5062728"/>
              <a:ext cx="1261872" cy="1261872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04AEE49-388E-4845-A994-A131FFE06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5062728"/>
              <a:ext cx="1261872" cy="1261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7613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9A21-3B21-4D8F-833A-F51E9450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6513"/>
            <a:ext cx="3194719" cy="856487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More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3" y="1295400"/>
            <a:ext cx="3247261" cy="4553712"/>
          </a:xfrm>
        </p:spPr>
        <p:txBody>
          <a:bodyPr/>
          <a:lstStyle/>
          <a:p>
            <a:r>
              <a:rPr lang="en-US" sz="2400" dirty="0"/>
              <a:t>Here we see how images of four animals are changed to make the model produce wrong classifications.</a:t>
            </a:r>
          </a:p>
          <a:p>
            <a:endParaRPr lang="en-US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DC14ED-73C7-4367-AED1-33131FEFC3CD}"/>
              </a:ext>
            </a:extLst>
          </p:cNvPr>
          <p:cNvGrpSpPr/>
          <p:nvPr/>
        </p:nvGrpSpPr>
        <p:grpSpPr>
          <a:xfrm>
            <a:off x="3437136" y="457281"/>
            <a:ext cx="5554464" cy="5943519"/>
            <a:chOff x="3437136" y="457281"/>
            <a:chExt cx="5554464" cy="594351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62F7EDD-80F5-453A-9728-477BA4C0F843}"/>
                </a:ext>
              </a:extLst>
            </p:cNvPr>
            <p:cNvSpPr/>
            <p:nvPr/>
          </p:nvSpPr>
          <p:spPr>
            <a:xfrm>
              <a:off x="6232611" y="3620805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C404153-C05D-4815-928A-AEFF4A2981DE}"/>
                </a:ext>
              </a:extLst>
            </p:cNvPr>
            <p:cNvSpPr/>
            <p:nvPr/>
          </p:nvSpPr>
          <p:spPr>
            <a:xfrm>
              <a:off x="6179825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15A5D3B-2C6D-46F1-B3A4-542A3F6CAF7E}"/>
                </a:ext>
              </a:extLst>
            </p:cNvPr>
            <p:cNvSpPr/>
            <p:nvPr/>
          </p:nvSpPr>
          <p:spPr>
            <a:xfrm>
              <a:off x="4818843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93CA226-E090-42B1-89BA-6907C42AF833}"/>
                </a:ext>
              </a:extLst>
            </p:cNvPr>
            <p:cNvSpPr/>
            <p:nvPr/>
          </p:nvSpPr>
          <p:spPr>
            <a:xfrm>
              <a:off x="3437136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8FDB2ED-CF5B-4016-BC83-CDC1601D2669}"/>
                </a:ext>
              </a:extLst>
            </p:cNvPr>
            <p:cNvSpPr/>
            <p:nvPr/>
          </p:nvSpPr>
          <p:spPr>
            <a:xfrm>
              <a:off x="3437136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84C05D4-716F-48A0-B6CF-1BEB8FEF1651}"/>
                </a:ext>
              </a:extLst>
            </p:cNvPr>
            <p:cNvSpPr/>
            <p:nvPr/>
          </p:nvSpPr>
          <p:spPr>
            <a:xfrm>
              <a:off x="4832661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AEC53AC-73BF-448A-9489-A0F4E8DE8E41}"/>
                </a:ext>
              </a:extLst>
            </p:cNvPr>
            <p:cNvSpPr/>
            <p:nvPr/>
          </p:nvSpPr>
          <p:spPr>
            <a:xfrm>
              <a:off x="7596075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5F4B35E-8A90-4BFB-81C6-E216077F7AEA}"/>
                </a:ext>
              </a:extLst>
            </p:cNvPr>
            <p:cNvSpPr/>
            <p:nvPr/>
          </p:nvSpPr>
          <p:spPr>
            <a:xfrm>
              <a:off x="3437136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FF50D52-ACF3-45E9-B40B-B4A38121ECC8}"/>
                </a:ext>
              </a:extLst>
            </p:cNvPr>
            <p:cNvSpPr/>
            <p:nvPr/>
          </p:nvSpPr>
          <p:spPr>
            <a:xfrm>
              <a:off x="6214368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64B8AE5-DBBF-4551-A8D1-E5403025DF66}"/>
                </a:ext>
              </a:extLst>
            </p:cNvPr>
            <p:cNvSpPr/>
            <p:nvPr/>
          </p:nvSpPr>
          <p:spPr>
            <a:xfrm>
              <a:off x="7596075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B69DDF-FBAA-4BA1-8B0E-918EE7D6E498}"/>
                </a:ext>
              </a:extLst>
            </p:cNvPr>
            <p:cNvSpPr/>
            <p:nvPr/>
          </p:nvSpPr>
          <p:spPr>
            <a:xfrm>
              <a:off x="484647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708586B-6147-4985-A5FB-995C97604D63}"/>
                </a:ext>
              </a:extLst>
            </p:cNvPr>
            <p:cNvSpPr/>
            <p:nvPr/>
          </p:nvSpPr>
          <p:spPr>
            <a:xfrm>
              <a:off x="621436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73C8459-4987-49DD-82FD-E1E5F246681D}"/>
                </a:ext>
              </a:extLst>
            </p:cNvPr>
            <p:cNvSpPr/>
            <p:nvPr/>
          </p:nvSpPr>
          <p:spPr>
            <a:xfrm>
              <a:off x="758225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2F6A7C-C6FD-42D1-922E-600C9F8B2DCC}"/>
                </a:ext>
              </a:extLst>
            </p:cNvPr>
            <p:cNvSpPr/>
            <p:nvPr/>
          </p:nvSpPr>
          <p:spPr>
            <a:xfrm>
              <a:off x="4832661" y="2239098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13E14A6-E574-40D5-B53E-76E25630FE30}"/>
                </a:ext>
              </a:extLst>
            </p:cNvPr>
            <p:cNvSpPr/>
            <p:nvPr/>
          </p:nvSpPr>
          <p:spPr>
            <a:xfrm>
              <a:off x="7582258" y="5002512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82C805-4A97-4C8C-B305-13E3B89F131B}"/>
                </a:ext>
              </a:extLst>
            </p:cNvPr>
            <p:cNvSpPr/>
            <p:nvPr/>
          </p:nvSpPr>
          <p:spPr>
            <a:xfrm>
              <a:off x="3437136" y="857391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162A74B-5401-485B-96FE-0BBB3BF8518D}"/>
                </a:ext>
              </a:extLst>
            </p:cNvPr>
            <p:cNvSpPr txBox="1"/>
            <p:nvPr/>
          </p:nvSpPr>
          <p:spPr>
            <a:xfrm>
              <a:off x="3665736" y="457281"/>
              <a:ext cx="5024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chimp              tiger              goldfish           koala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E2B0D46-A9CC-42A1-9B65-53029CAEF91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47928"/>
              <a:ext cx="1261872" cy="126187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DE77DE-AA27-4379-A228-46515742C51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2319528"/>
              <a:ext cx="1261872" cy="126187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0805DAD-D86A-4498-8A67-C9D1174915D3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690" y="3689891"/>
              <a:ext cx="1260117" cy="126011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625F20E-381C-4426-A14C-87446C633FAE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580" y="5064483"/>
              <a:ext cx="1260117" cy="126011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2AF86A2-E7C0-4D09-8138-8A16CB799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3691128"/>
              <a:ext cx="1261872" cy="126187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61B8DE3-5BD3-41BB-9DCB-6793156B1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5062728"/>
              <a:ext cx="1261872" cy="126187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F5121F-DAD4-458A-9A48-480298F1E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914400"/>
              <a:ext cx="1261872" cy="12618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4F0A91-A45E-43D2-AED4-6956E5232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914400"/>
              <a:ext cx="1261872" cy="12618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CB7ABB-FB1B-4BCC-8229-E22FBCD0B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914400"/>
              <a:ext cx="1261872" cy="126187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3485B7-8D3B-46A3-ACFA-2DB253DA8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319528"/>
              <a:ext cx="1261872" cy="126187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56A51A1-4FB6-4F3D-AC97-9C5B85773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2319528"/>
              <a:ext cx="1261872" cy="126187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625D3D8-89B5-49D3-8222-466D87E49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2319528"/>
              <a:ext cx="1261872" cy="12618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5C6FC3-0802-4E73-9ADE-FE687DBF1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3691128"/>
              <a:ext cx="1261872" cy="126187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51A14A-85CD-4CB9-B69E-F711C19E2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3691128"/>
              <a:ext cx="1261872" cy="126187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E20838-EDF5-4A76-B45F-89BFBCC0D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5062728"/>
              <a:ext cx="1261872" cy="12618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2DD89F-C700-4411-B9B5-A4437C7E7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5062728"/>
              <a:ext cx="1261872" cy="1261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1746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9A21-3B21-4D8F-833A-F51E9450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6513"/>
            <a:ext cx="3194719" cy="856487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More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4" y="1295400"/>
            <a:ext cx="3311920" cy="4553712"/>
          </a:xfrm>
        </p:spPr>
        <p:txBody>
          <a:bodyPr/>
          <a:lstStyle/>
          <a:p>
            <a:r>
              <a:rPr lang="en-US" sz="2000" dirty="0"/>
              <a:t>Minor note: the koala-to-tiger image (4</a:t>
            </a:r>
            <a:r>
              <a:rPr lang="en-US" sz="2000" baseline="30000" dirty="0"/>
              <a:t>th</a:t>
            </a:r>
            <a:r>
              <a:rPr lang="en-US" sz="2000" dirty="0"/>
              <a:t> row, 2</a:t>
            </a:r>
            <a:r>
              <a:rPr lang="en-US" sz="2000" baseline="30000" dirty="0"/>
              <a:t>nd</a:t>
            </a:r>
            <a:r>
              <a:rPr lang="en-US" sz="2000" dirty="0"/>
              <a:t> column) was generated with </a:t>
            </a:r>
            <a:r>
              <a:rPr lang="en-US" sz="2000" b="1" dirty="0" err="1"/>
              <a:t>learning_rate</a:t>
            </a:r>
            <a:r>
              <a:rPr lang="en-US" sz="2000" b="1" dirty="0"/>
              <a:t> = 10</a:t>
            </a:r>
            <a:r>
              <a:rPr lang="en-US" sz="2000" dirty="0"/>
              <a:t>, because the result with </a:t>
            </a:r>
            <a:r>
              <a:rPr lang="en-US" sz="2000" b="1" dirty="0" err="1"/>
              <a:t>learning_rate</a:t>
            </a:r>
            <a:r>
              <a:rPr lang="en-US" sz="2000" b="1" dirty="0"/>
              <a:t> = 1</a:t>
            </a:r>
            <a:r>
              <a:rPr lang="en-US" sz="2000" dirty="0"/>
              <a:t> did not trick the model.</a:t>
            </a:r>
          </a:p>
          <a:p>
            <a:r>
              <a:rPr lang="en-US" sz="2000" dirty="0"/>
              <a:t>Images generated with </a:t>
            </a:r>
            <a:r>
              <a:rPr lang="en-US" sz="2000" b="1" dirty="0" err="1"/>
              <a:t>learning_rate</a:t>
            </a:r>
            <a:r>
              <a:rPr lang="en-US" sz="2000" b="1" dirty="0"/>
              <a:t> = 10 </a:t>
            </a:r>
            <a:r>
              <a:rPr lang="en-US" sz="2000" dirty="0"/>
              <a:t>are in the generated_200_10_7 folder of </a:t>
            </a:r>
            <a:r>
              <a:rPr lang="en-US" sz="2000" dirty="0">
                <a:hlinkClick r:id="rId3"/>
              </a:rPr>
              <a:t>adversarial_imagenet.zip</a:t>
            </a:r>
            <a:r>
              <a:rPr lang="en-US" sz="2000" dirty="0"/>
              <a:t> </a:t>
            </a:r>
          </a:p>
          <a:p>
            <a:endParaRPr lang="en-US" sz="1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DC14ED-73C7-4367-AED1-33131FEFC3CD}"/>
              </a:ext>
            </a:extLst>
          </p:cNvPr>
          <p:cNvGrpSpPr/>
          <p:nvPr/>
        </p:nvGrpSpPr>
        <p:grpSpPr>
          <a:xfrm>
            <a:off x="3437136" y="457281"/>
            <a:ext cx="5554464" cy="5943519"/>
            <a:chOff x="3437136" y="457281"/>
            <a:chExt cx="5554464" cy="594351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62F7EDD-80F5-453A-9728-477BA4C0F843}"/>
                </a:ext>
              </a:extLst>
            </p:cNvPr>
            <p:cNvSpPr/>
            <p:nvPr/>
          </p:nvSpPr>
          <p:spPr>
            <a:xfrm>
              <a:off x="6232611" y="3620805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C404153-C05D-4815-928A-AEFF4A2981DE}"/>
                </a:ext>
              </a:extLst>
            </p:cNvPr>
            <p:cNvSpPr/>
            <p:nvPr/>
          </p:nvSpPr>
          <p:spPr>
            <a:xfrm>
              <a:off x="6179825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15A5D3B-2C6D-46F1-B3A4-542A3F6CAF7E}"/>
                </a:ext>
              </a:extLst>
            </p:cNvPr>
            <p:cNvSpPr/>
            <p:nvPr/>
          </p:nvSpPr>
          <p:spPr>
            <a:xfrm>
              <a:off x="4818843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93CA226-E090-42B1-89BA-6907C42AF833}"/>
                </a:ext>
              </a:extLst>
            </p:cNvPr>
            <p:cNvSpPr/>
            <p:nvPr/>
          </p:nvSpPr>
          <p:spPr>
            <a:xfrm>
              <a:off x="3437136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8FDB2ED-CF5B-4016-BC83-CDC1601D2669}"/>
                </a:ext>
              </a:extLst>
            </p:cNvPr>
            <p:cNvSpPr/>
            <p:nvPr/>
          </p:nvSpPr>
          <p:spPr>
            <a:xfrm>
              <a:off x="3437136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84C05D4-716F-48A0-B6CF-1BEB8FEF1651}"/>
                </a:ext>
              </a:extLst>
            </p:cNvPr>
            <p:cNvSpPr/>
            <p:nvPr/>
          </p:nvSpPr>
          <p:spPr>
            <a:xfrm>
              <a:off x="4832661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AEC53AC-73BF-448A-9489-A0F4E8DE8E41}"/>
                </a:ext>
              </a:extLst>
            </p:cNvPr>
            <p:cNvSpPr/>
            <p:nvPr/>
          </p:nvSpPr>
          <p:spPr>
            <a:xfrm>
              <a:off x="7596075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5F4B35E-8A90-4BFB-81C6-E216077F7AEA}"/>
                </a:ext>
              </a:extLst>
            </p:cNvPr>
            <p:cNvSpPr/>
            <p:nvPr/>
          </p:nvSpPr>
          <p:spPr>
            <a:xfrm>
              <a:off x="3437136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FF50D52-ACF3-45E9-B40B-B4A38121ECC8}"/>
                </a:ext>
              </a:extLst>
            </p:cNvPr>
            <p:cNvSpPr/>
            <p:nvPr/>
          </p:nvSpPr>
          <p:spPr>
            <a:xfrm>
              <a:off x="6214368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64B8AE5-DBBF-4551-A8D1-E5403025DF66}"/>
                </a:ext>
              </a:extLst>
            </p:cNvPr>
            <p:cNvSpPr/>
            <p:nvPr/>
          </p:nvSpPr>
          <p:spPr>
            <a:xfrm>
              <a:off x="7596075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B69DDF-FBAA-4BA1-8B0E-918EE7D6E498}"/>
                </a:ext>
              </a:extLst>
            </p:cNvPr>
            <p:cNvSpPr/>
            <p:nvPr/>
          </p:nvSpPr>
          <p:spPr>
            <a:xfrm>
              <a:off x="484647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708586B-6147-4985-A5FB-995C97604D63}"/>
                </a:ext>
              </a:extLst>
            </p:cNvPr>
            <p:cNvSpPr/>
            <p:nvPr/>
          </p:nvSpPr>
          <p:spPr>
            <a:xfrm>
              <a:off x="621436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73C8459-4987-49DD-82FD-E1E5F246681D}"/>
                </a:ext>
              </a:extLst>
            </p:cNvPr>
            <p:cNvSpPr/>
            <p:nvPr/>
          </p:nvSpPr>
          <p:spPr>
            <a:xfrm>
              <a:off x="758225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2F6A7C-C6FD-42D1-922E-600C9F8B2DCC}"/>
                </a:ext>
              </a:extLst>
            </p:cNvPr>
            <p:cNvSpPr/>
            <p:nvPr/>
          </p:nvSpPr>
          <p:spPr>
            <a:xfrm>
              <a:off x="4832661" y="2239098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13E14A6-E574-40D5-B53E-76E25630FE30}"/>
                </a:ext>
              </a:extLst>
            </p:cNvPr>
            <p:cNvSpPr/>
            <p:nvPr/>
          </p:nvSpPr>
          <p:spPr>
            <a:xfrm>
              <a:off x="7582258" y="5002512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82C805-4A97-4C8C-B305-13E3B89F131B}"/>
                </a:ext>
              </a:extLst>
            </p:cNvPr>
            <p:cNvSpPr/>
            <p:nvPr/>
          </p:nvSpPr>
          <p:spPr>
            <a:xfrm>
              <a:off x="3437136" y="857391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162A74B-5401-485B-96FE-0BBB3BF8518D}"/>
                </a:ext>
              </a:extLst>
            </p:cNvPr>
            <p:cNvSpPr txBox="1"/>
            <p:nvPr/>
          </p:nvSpPr>
          <p:spPr>
            <a:xfrm>
              <a:off x="3665736" y="457281"/>
              <a:ext cx="5024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chimp              tiger              goldfish           koala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E2B0D46-A9CC-42A1-9B65-53029CAEF91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47928"/>
              <a:ext cx="1261872" cy="126187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DE77DE-AA27-4379-A228-46515742C51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2319528"/>
              <a:ext cx="1261872" cy="126187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0805DAD-D86A-4498-8A67-C9D1174915D3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690" y="3689891"/>
              <a:ext cx="1260117" cy="126011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625F20E-381C-4426-A14C-87446C633FAE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580" y="5064483"/>
              <a:ext cx="1260117" cy="126011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2AF86A2-E7C0-4D09-8138-8A16CB799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3691128"/>
              <a:ext cx="1261872" cy="126187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61B8DE3-5BD3-41BB-9DCB-6793156B1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5062728"/>
              <a:ext cx="1261872" cy="126187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F5121F-DAD4-458A-9A48-480298F1E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914400"/>
              <a:ext cx="1261872" cy="12618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4F0A91-A45E-43D2-AED4-6956E5232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914400"/>
              <a:ext cx="1261872" cy="12618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CB7ABB-FB1B-4BCC-8229-E22FBCD0B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914400"/>
              <a:ext cx="1261872" cy="126187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3485B7-8D3B-46A3-ACFA-2DB253DA8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319528"/>
              <a:ext cx="1261872" cy="126187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56A51A1-4FB6-4F3D-AC97-9C5B85773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2319528"/>
              <a:ext cx="1261872" cy="126187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625D3D8-89B5-49D3-8222-466D87E49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2319528"/>
              <a:ext cx="1261872" cy="12618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5C6FC3-0802-4E73-9ADE-FE687DBF1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3691128"/>
              <a:ext cx="1261872" cy="126187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51A14A-85CD-4CB9-B69E-F711C19E2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3691128"/>
              <a:ext cx="1261872" cy="126187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E20838-EDF5-4A76-B45F-89BFBCC0D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5062728"/>
              <a:ext cx="1261872" cy="12618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2DD89F-C700-4411-B9B5-A4437C7E7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5062728"/>
              <a:ext cx="1261872" cy="1261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411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9A21-3B21-4D8F-833A-F51E9450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6513"/>
            <a:ext cx="3194719" cy="856487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Observations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3" y="1295400"/>
            <a:ext cx="3247261" cy="4553712"/>
          </a:xfrm>
        </p:spPr>
        <p:txBody>
          <a:bodyPr/>
          <a:lstStyle/>
          <a:p>
            <a:r>
              <a:rPr lang="en-US" sz="2400" dirty="0"/>
              <a:t>The generated images may look noticeably different with respect to the original images.</a:t>
            </a:r>
          </a:p>
          <a:p>
            <a:r>
              <a:rPr lang="en-US" sz="2400" dirty="0"/>
              <a:t>At the same time,  often the differences are small and hard to notice.</a:t>
            </a:r>
          </a:p>
          <a:p>
            <a:r>
              <a:rPr lang="en-US" sz="2400" dirty="0"/>
              <a:t>Still, these are all images where a human would easily recognize the object.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8B59DA-97C5-41A8-9CBC-486B5BED855F}"/>
              </a:ext>
            </a:extLst>
          </p:cNvPr>
          <p:cNvGrpSpPr/>
          <p:nvPr/>
        </p:nvGrpSpPr>
        <p:grpSpPr>
          <a:xfrm>
            <a:off x="3437136" y="457281"/>
            <a:ext cx="5554464" cy="5943519"/>
            <a:chOff x="3437136" y="457281"/>
            <a:chExt cx="5554464" cy="59435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96A642-5D52-49F0-A20E-7316BD1DFFE2}"/>
                </a:ext>
              </a:extLst>
            </p:cNvPr>
            <p:cNvSpPr/>
            <p:nvPr/>
          </p:nvSpPr>
          <p:spPr>
            <a:xfrm>
              <a:off x="6232611" y="3620805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D23CB6-950B-4B02-A75A-FDC15C84C0D5}"/>
                </a:ext>
              </a:extLst>
            </p:cNvPr>
            <p:cNvSpPr/>
            <p:nvPr/>
          </p:nvSpPr>
          <p:spPr>
            <a:xfrm>
              <a:off x="6179825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1664CC-2150-402A-AD24-B700FA14E4CA}"/>
                </a:ext>
              </a:extLst>
            </p:cNvPr>
            <p:cNvSpPr/>
            <p:nvPr/>
          </p:nvSpPr>
          <p:spPr>
            <a:xfrm>
              <a:off x="4818843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D668B2-01EB-46B1-8187-C603B970A698}"/>
                </a:ext>
              </a:extLst>
            </p:cNvPr>
            <p:cNvSpPr/>
            <p:nvPr/>
          </p:nvSpPr>
          <p:spPr>
            <a:xfrm>
              <a:off x="3437136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74DADC-E55D-4E39-80C8-A9C6A070988E}"/>
                </a:ext>
              </a:extLst>
            </p:cNvPr>
            <p:cNvSpPr/>
            <p:nvPr/>
          </p:nvSpPr>
          <p:spPr>
            <a:xfrm>
              <a:off x="3437136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F3414B-B52D-4C94-B849-E1747ED6E131}"/>
                </a:ext>
              </a:extLst>
            </p:cNvPr>
            <p:cNvSpPr/>
            <p:nvPr/>
          </p:nvSpPr>
          <p:spPr>
            <a:xfrm>
              <a:off x="4832661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08FEB3-71B0-4656-AB9C-D81E3A9C1927}"/>
                </a:ext>
              </a:extLst>
            </p:cNvPr>
            <p:cNvSpPr/>
            <p:nvPr/>
          </p:nvSpPr>
          <p:spPr>
            <a:xfrm>
              <a:off x="7596075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833224-C91F-403E-96C8-013B008E5201}"/>
                </a:ext>
              </a:extLst>
            </p:cNvPr>
            <p:cNvSpPr/>
            <p:nvPr/>
          </p:nvSpPr>
          <p:spPr>
            <a:xfrm>
              <a:off x="3437136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A44A07-2A6C-4B58-B68C-1A45FE9A5DE9}"/>
                </a:ext>
              </a:extLst>
            </p:cNvPr>
            <p:cNvSpPr/>
            <p:nvPr/>
          </p:nvSpPr>
          <p:spPr>
            <a:xfrm>
              <a:off x="6214368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C06287-E26B-4080-9E8A-3E18FA7160A9}"/>
                </a:ext>
              </a:extLst>
            </p:cNvPr>
            <p:cNvSpPr/>
            <p:nvPr/>
          </p:nvSpPr>
          <p:spPr>
            <a:xfrm>
              <a:off x="7596075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AC0A2C-8B11-4878-AB6C-4AE48E63C342}"/>
                </a:ext>
              </a:extLst>
            </p:cNvPr>
            <p:cNvSpPr/>
            <p:nvPr/>
          </p:nvSpPr>
          <p:spPr>
            <a:xfrm>
              <a:off x="484647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0F052F-33BC-4A12-B48B-C9AFE9A25DCD}"/>
                </a:ext>
              </a:extLst>
            </p:cNvPr>
            <p:cNvSpPr/>
            <p:nvPr/>
          </p:nvSpPr>
          <p:spPr>
            <a:xfrm>
              <a:off x="621436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DB9421-97D0-4F45-B380-C251127F1C1F}"/>
                </a:ext>
              </a:extLst>
            </p:cNvPr>
            <p:cNvSpPr/>
            <p:nvPr/>
          </p:nvSpPr>
          <p:spPr>
            <a:xfrm>
              <a:off x="758225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F47FF6-5891-421F-BA6B-5881D23223BD}"/>
                </a:ext>
              </a:extLst>
            </p:cNvPr>
            <p:cNvSpPr/>
            <p:nvPr/>
          </p:nvSpPr>
          <p:spPr>
            <a:xfrm>
              <a:off x="4832661" y="2239098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A4C5E6-5B5C-4A82-9F5E-F2088BFB64D4}"/>
                </a:ext>
              </a:extLst>
            </p:cNvPr>
            <p:cNvSpPr/>
            <p:nvPr/>
          </p:nvSpPr>
          <p:spPr>
            <a:xfrm>
              <a:off x="7582258" y="5002512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79D2C8-B614-4487-A93D-4B64505E1443}"/>
                </a:ext>
              </a:extLst>
            </p:cNvPr>
            <p:cNvSpPr/>
            <p:nvPr/>
          </p:nvSpPr>
          <p:spPr>
            <a:xfrm>
              <a:off x="3437136" y="857391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92BB20-35AB-402C-9F89-EB15D52B7894}"/>
                </a:ext>
              </a:extLst>
            </p:cNvPr>
            <p:cNvSpPr txBox="1"/>
            <p:nvPr/>
          </p:nvSpPr>
          <p:spPr>
            <a:xfrm>
              <a:off x="3665736" y="457281"/>
              <a:ext cx="5024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chimp              tiger              goldfish           koala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44E88C2-A0F6-4981-A553-DD907AB5E74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47928"/>
              <a:ext cx="1261872" cy="126187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569769-3350-4BE2-A7E3-DE9BD2D3784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2319528"/>
              <a:ext cx="1261872" cy="126187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3F42B9F-2734-45BC-80BE-B1775578FF8F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690" y="3689891"/>
              <a:ext cx="1260117" cy="126011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1373EE3-29B2-4B3F-A598-597E5704F538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580" y="5064483"/>
              <a:ext cx="1260117" cy="126011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0414617-5170-415E-9A81-E8971F7FC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3691128"/>
              <a:ext cx="1261872" cy="126187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E5497C-85CA-4A2F-BC99-ADB3565A7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5062728"/>
              <a:ext cx="1261872" cy="126187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E6268B1-0A1B-4EF3-AEB6-5AA122D9E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914400"/>
              <a:ext cx="1261872" cy="126187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5C76184-F766-4A05-8B5F-5AE00AFBF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914400"/>
              <a:ext cx="1261872" cy="126187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31DBE21-2722-4B40-A764-BC8674D6E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914400"/>
              <a:ext cx="1261872" cy="126187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4B9AC79-C1E0-4C68-8CF8-97B95E491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319528"/>
              <a:ext cx="1261872" cy="126187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AA2908D-0944-4C2B-9816-1CDBDED5F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2319528"/>
              <a:ext cx="1261872" cy="126187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361A06-C70C-440C-84E4-F2B18E919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2319528"/>
              <a:ext cx="1261872" cy="126187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90B107F-8C96-4F83-A0A8-10F2C4F9B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3691128"/>
              <a:ext cx="1261872" cy="126187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BB67F83-CDB8-45F6-91C3-1E9752E95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3691128"/>
              <a:ext cx="1261872" cy="126187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F915FA8-BB01-48A5-BC76-02D8B51C7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5062728"/>
              <a:ext cx="1261872" cy="126187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56D879F-D494-4FBF-BF90-8A1252FA6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5062728"/>
              <a:ext cx="1261872" cy="1261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179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9A21-3B21-4D8F-833A-F51E9450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6513"/>
            <a:ext cx="3194719" cy="856487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Observations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3" y="1295400"/>
            <a:ext cx="3247261" cy="4553712"/>
          </a:xfrm>
        </p:spPr>
        <p:txBody>
          <a:bodyPr/>
          <a:lstStyle/>
          <a:p>
            <a:r>
              <a:rPr lang="en-US" sz="2400" dirty="0"/>
              <a:t>These results offer some intuition about how a model “understands” the concepts it has been trained to recognize.</a:t>
            </a:r>
          </a:p>
          <a:p>
            <a:pPr lvl="1"/>
            <a:r>
              <a:rPr lang="en-US" sz="2000" dirty="0"/>
              <a:t>ResNetV250 had an overall accuracy of 76%, on 1000 classes.</a:t>
            </a:r>
          </a:p>
          <a:p>
            <a:pPr lvl="1"/>
            <a:r>
              <a:rPr lang="en-US" sz="2000" dirty="0"/>
              <a:t>Still, as these results show, it has limited understanding of what a clock or a goldfish really looks like.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52830F6-517F-4614-A9D6-BD5A3899214A}"/>
              </a:ext>
            </a:extLst>
          </p:cNvPr>
          <p:cNvGrpSpPr/>
          <p:nvPr/>
        </p:nvGrpSpPr>
        <p:grpSpPr>
          <a:xfrm>
            <a:off x="3437136" y="457281"/>
            <a:ext cx="5554464" cy="5943519"/>
            <a:chOff x="3437136" y="457281"/>
            <a:chExt cx="5554464" cy="594351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0C8BCE0-3E3D-4271-89BD-C9FB3F16411C}"/>
                </a:ext>
              </a:extLst>
            </p:cNvPr>
            <p:cNvSpPr/>
            <p:nvPr/>
          </p:nvSpPr>
          <p:spPr>
            <a:xfrm>
              <a:off x="6232611" y="3620805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EE94FC-2B27-4567-8738-07F1525933D4}"/>
                </a:ext>
              </a:extLst>
            </p:cNvPr>
            <p:cNvSpPr/>
            <p:nvPr/>
          </p:nvSpPr>
          <p:spPr>
            <a:xfrm>
              <a:off x="6179825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4042743-AABE-444A-98D2-BAEB733E1814}"/>
                </a:ext>
              </a:extLst>
            </p:cNvPr>
            <p:cNvSpPr/>
            <p:nvPr/>
          </p:nvSpPr>
          <p:spPr>
            <a:xfrm>
              <a:off x="4818843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31CD42B-3AFB-4890-964C-E032ABC6C81B}"/>
                </a:ext>
              </a:extLst>
            </p:cNvPr>
            <p:cNvSpPr/>
            <p:nvPr/>
          </p:nvSpPr>
          <p:spPr>
            <a:xfrm>
              <a:off x="3437136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7C2BD27-B44A-4584-8CF4-C8423A087D3A}"/>
                </a:ext>
              </a:extLst>
            </p:cNvPr>
            <p:cNvSpPr/>
            <p:nvPr/>
          </p:nvSpPr>
          <p:spPr>
            <a:xfrm>
              <a:off x="3437136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BEE7C2-2929-4099-9DFB-CB958FCD4B76}"/>
                </a:ext>
              </a:extLst>
            </p:cNvPr>
            <p:cNvSpPr/>
            <p:nvPr/>
          </p:nvSpPr>
          <p:spPr>
            <a:xfrm>
              <a:off x="4832661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6ACDEB3-0AC3-49EA-9777-A4931A635331}"/>
                </a:ext>
              </a:extLst>
            </p:cNvPr>
            <p:cNvSpPr/>
            <p:nvPr/>
          </p:nvSpPr>
          <p:spPr>
            <a:xfrm>
              <a:off x="7596075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5502AD3-60AB-41ED-AF94-3ABBD1C89C52}"/>
                </a:ext>
              </a:extLst>
            </p:cNvPr>
            <p:cNvSpPr/>
            <p:nvPr/>
          </p:nvSpPr>
          <p:spPr>
            <a:xfrm>
              <a:off x="3437136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696FB93-24B2-49D7-94A6-DFE7B1702871}"/>
                </a:ext>
              </a:extLst>
            </p:cNvPr>
            <p:cNvSpPr/>
            <p:nvPr/>
          </p:nvSpPr>
          <p:spPr>
            <a:xfrm>
              <a:off x="6214368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D742A3C-D805-4BD2-B3AB-A9F6DAE64228}"/>
                </a:ext>
              </a:extLst>
            </p:cNvPr>
            <p:cNvSpPr/>
            <p:nvPr/>
          </p:nvSpPr>
          <p:spPr>
            <a:xfrm>
              <a:off x="7596075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8609D75-F331-4C6F-8E3D-8EC93CB56456}"/>
                </a:ext>
              </a:extLst>
            </p:cNvPr>
            <p:cNvSpPr/>
            <p:nvPr/>
          </p:nvSpPr>
          <p:spPr>
            <a:xfrm>
              <a:off x="484647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1AFB4FB-583C-489F-9399-F2E190A720F7}"/>
                </a:ext>
              </a:extLst>
            </p:cNvPr>
            <p:cNvSpPr/>
            <p:nvPr/>
          </p:nvSpPr>
          <p:spPr>
            <a:xfrm>
              <a:off x="621436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6214354-7553-4AB7-8D4B-F44A35E46E2B}"/>
                </a:ext>
              </a:extLst>
            </p:cNvPr>
            <p:cNvSpPr/>
            <p:nvPr/>
          </p:nvSpPr>
          <p:spPr>
            <a:xfrm>
              <a:off x="758225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1F6E3B5-97DD-4A5A-88DE-8D0EFF3AC729}"/>
                </a:ext>
              </a:extLst>
            </p:cNvPr>
            <p:cNvSpPr/>
            <p:nvPr/>
          </p:nvSpPr>
          <p:spPr>
            <a:xfrm>
              <a:off x="4832661" y="2239098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AD6D963-4DA9-4B1B-B21A-229B319E95F3}"/>
                </a:ext>
              </a:extLst>
            </p:cNvPr>
            <p:cNvSpPr/>
            <p:nvPr/>
          </p:nvSpPr>
          <p:spPr>
            <a:xfrm>
              <a:off x="7582258" y="5002512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45F409A-D5E8-4041-A3A0-8B1405F6A815}"/>
                </a:ext>
              </a:extLst>
            </p:cNvPr>
            <p:cNvSpPr/>
            <p:nvPr/>
          </p:nvSpPr>
          <p:spPr>
            <a:xfrm>
              <a:off x="3437136" y="857391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5BEC7F-836F-4A7D-8E27-30194C6AE55A}"/>
                </a:ext>
              </a:extLst>
            </p:cNvPr>
            <p:cNvSpPr txBox="1"/>
            <p:nvPr/>
          </p:nvSpPr>
          <p:spPr>
            <a:xfrm>
              <a:off x="3665736" y="457281"/>
              <a:ext cx="5024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chimp              tiger              goldfish           koala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641E52B2-29EA-4F4B-845D-15D02FFCD43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47928"/>
              <a:ext cx="1261872" cy="1261872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F2F16339-2B36-41B1-9EFB-99E96FF858B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2319528"/>
              <a:ext cx="1261872" cy="1261872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D1574665-BE4F-4261-A5A0-AF7BD346B048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690" y="3689891"/>
              <a:ext cx="1260117" cy="1260117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3CFFFC46-E336-4565-AA79-056027DA5A98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580" y="5064483"/>
              <a:ext cx="1260117" cy="1260117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52F3A584-9028-440C-ADDA-8AADBAB7C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3691128"/>
              <a:ext cx="1261872" cy="1261872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09437A40-611B-4AFF-A1BF-7C60889CF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5062728"/>
              <a:ext cx="1261872" cy="1261872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48C0A293-86CF-42B3-88E4-65A057993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914400"/>
              <a:ext cx="1261872" cy="1261872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EC22B8D-95EE-48EE-9405-B610987E6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914400"/>
              <a:ext cx="1261872" cy="1261872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CC0CB8C9-3300-4944-B6C0-FE7B31914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914400"/>
              <a:ext cx="1261872" cy="1261872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A61E1169-B5C1-469F-B629-0412E626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319528"/>
              <a:ext cx="1261872" cy="1261872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8F7B1531-9A29-41A0-B470-160967DCC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2319528"/>
              <a:ext cx="1261872" cy="1261872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2A24D928-B101-483E-B0CE-255FAD836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2319528"/>
              <a:ext cx="1261872" cy="1261872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710CC4DE-E082-41D3-9945-3B592A95C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3691128"/>
              <a:ext cx="1261872" cy="1261872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D12963B7-40B0-4E29-8351-AC40B1898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3691128"/>
              <a:ext cx="1261872" cy="1261872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1C9AA30-A085-4261-8396-8AFEACEDD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5062728"/>
              <a:ext cx="1261872" cy="1261872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F951AE55-2933-4938-9172-A2AB10BD7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5062728"/>
              <a:ext cx="1261872" cy="1261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603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9A21-3B21-4D8F-833A-F51E9450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6513"/>
            <a:ext cx="3048000" cy="17708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Application 1: Tricking a </a:t>
            </a:r>
            <a:br>
              <a:rPr lang="en-US" dirty="0"/>
            </a:br>
            <a:r>
              <a:rPr lang="en-US" dirty="0"/>
              <a:t>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3" y="2151888"/>
            <a:ext cx="3333079" cy="4553712"/>
          </a:xfrm>
        </p:spPr>
        <p:txBody>
          <a:bodyPr/>
          <a:lstStyle/>
          <a:p>
            <a:r>
              <a:rPr lang="en-US" sz="2000" dirty="0"/>
              <a:t>Why would it be useful to produce such changed images?</a:t>
            </a:r>
          </a:p>
          <a:p>
            <a:r>
              <a:rPr lang="en-US" sz="2000" dirty="0"/>
              <a:t>We may actually want to fool a model, that is operated by adversaries.</a:t>
            </a:r>
          </a:p>
          <a:p>
            <a:r>
              <a:rPr lang="en-US" sz="2000" dirty="0"/>
              <a:t>Or, we may want to gain intuition about how well these models match human intelligence.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9C80E80-1DE0-4BC7-84BF-31DD5F240938}"/>
              </a:ext>
            </a:extLst>
          </p:cNvPr>
          <p:cNvGrpSpPr/>
          <p:nvPr/>
        </p:nvGrpSpPr>
        <p:grpSpPr>
          <a:xfrm>
            <a:off x="3437136" y="457281"/>
            <a:ext cx="5554464" cy="5943519"/>
            <a:chOff x="3437136" y="457281"/>
            <a:chExt cx="5554464" cy="594351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8F959C8-0EB9-4B09-B810-88D12D63B195}"/>
                </a:ext>
              </a:extLst>
            </p:cNvPr>
            <p:cNvSpPr/>
            <p:nvPr/>
          </p:nvSpPr>
          <p:spPr>
            <a:xfrm>
              <a:off x="6232611" y="3620805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E32955F-BDC3-47D0-9FC5-E4E9B272E3F3}"/>
                </a:ext>
              </a:extLst>
            </p:cNvPr>
            <p:cNvSpPr/>
            <p:nvPr/>
          </p:nvSpPr>
          <p:spPr>
            <a:xfrm>
              <a:off x="6179825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2CEB233-C2FE-4DA7-B594-62A2DA5DF119}"/>
                </a:ext>
              </a:extLst>
            </p:cNvPr>
            <p:cNvSpPr/>
            <p:nvPr/>
          </p:nvSpPr>
          <p:spPr>
            <a:xfrm>
              <a:off x="4818843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DB8D1F0-0E90-442E-A62C-10EBF24DCD9E}"/>
                </a:ext>
              </a:extLst>
            </p:cNvPr>
            <p:cNvSpPr/>
            <p:nvPr/>
          </p:nvSpPr>
          <p:spPr>
            <a:xfrm>
              <a:off x="3437136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352CE0A-D35B-4435-BC57-E49C1479CAE8}"/>
                </a:ext>
              </a:extLst>
            </p:cNvPr>
            <p:cNvSpPr/>
            <p:nvPr/>
          </p:nvSpPr>
          <p:spPr>
            <a:xfrm>
              <a:off x="3437136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3F87356-13B6-4294-9B72-CCFF591B26F5}"/>
                </a:ext>
              </a:extLst>
            </p:cNvPr>
            <p:cNvSpPr/>
            <p:nvPr/>
          </p:nvSpPr>
          <p:spPr>
            <a:xfrm>
              <a:off x="4832661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74EE6A2-D79D-4FB9-A08A-8BAB29AD0534}"/>
                </a:ext>
              </a:extLst>
            </p:cNvPr>
            <p:cNvSpPr/>
            <p:nvPr/>
          </p:nvSpPr>
          <p:spPr>
            <a:xfrm>
              <a:off x="7596075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A6F3489-24E8-4DCC-A2EE-B4B7F84BCFDB}"/>
                </a:ext>
              </a:extLst>
            </p:cNvPr>
            <p:cNvSpPr/>
            <p:nvPr/>
          </p:nvSpPr>
          <p:spPr>
            <a:xfrm>
              <a:off x="3437136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916FD89-52B5-4532-A612-675BB5BFB8A0}"/>
                </a:ext>
              </a:extLst>
            </p:cNvPr>
            <p:cNvSpPr/>
            <p:nvPr/>
          </p:nvSpPr>
          <p:spPr>
            <a:xfrm>
              <a:off x="6214368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678D07C-5B02-4AA2-88FB-E520D5AD127A}"/>
                </a:ext>
              </a:extLst>
            </p:cNvPr>
            <p:cNvSpPr/>
            <p:nvPr/>
          </p:nvSpPr>
          <p:spPr>
            <a:xfrm>
              <a:off x="7596075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A372F1A-AFA9-4B19-9243-87B4B0C0720A}"/>
                </a:ext>
              </a:extLst>
            </p:cNvPr>
            <p:cNvSpPr/>
            <p:nvPr/>
          </p:nvSpPr>
          <p:spPr>
            <a:xfrm>
              <a:off x="484647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F6D1AAC-59DD-458C-B2EE-67BC5EDCF2BB}"/>
                </a:ext>
              </a:extLst>
            </p:cNvPr>
            <p:cNvSpPr/>
            <p:nvPr/>
          </p:nvSpPr>
          <p:spPr>
            <a:xfrm>
              <a:off x="621436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D18A69F-A90D-4B0A-9E04-96BAFB0D0890}"/>
                </a:ext>
              </a:extLst>
            </p:cNvPr>
            <p:cNvSpPr/>
            <p:nvPr/>
          </p:nvSpPr>
          <p:spPr>
            <a:xfrm>
              <a:off x="758225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F687E52-89ED-4698-9310-A050D238C9A9}"/>
                </a:ext>
              </a:extLst>
            </p:cNvPr>
            <p:cNvSpPr/>
            <p:nvPr/>
          </p:nvSpPr>
          <p:spPr>
            <a:xfrm>
              <a:off x="4832661" y="2239098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B7B88D-61BD-4C92-A2EA-704AF153A793}"/>
                </a:ext>
              </a:extLst>
            </p:cNvPr>
            <p:cNvSpPr/>
            <p:nvPr/>
          </p:nvSpPr>
          <p:spPr>
            <a:xfrm>
              <a:off x="7582258" y="5002512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A614FB4-47A9-45D7-8747-D71F1DCF2D8C}"/>
                </a:ext>
              </a:extLst>
            </p:cNvPr>
            <p:cNvSpPr/>
            <p:nvPr/>
          </p:nvSpPr>
          <p:spPr>
            <a:xfrm>
              <a:off x="3437136" y="857391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E570495-C243-47FD-B280-62DEE854BDEE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690" y="3689891"/>
              <a:ext cx="1260117" cy="1260117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EEAAFAFB-D3B4-4388-9FBF-7CBAB9DE6994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458" y="926476"/>
              <a:ext cx="1260117" cy="126011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A8DE634C-E9F3-440F-A99C-2CA8D187DAF4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982" y="2308183"/>
              <a:ext cx="1260117" cy="126011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746CC51-C84E-45BE-9440-0215FCC5497D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580" y="5064483"/>
              <a:ext cx="1260117" cy="126011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44CD5ED-909B-45D7-BBD3-B60D20371434}"/>
                </a:ext>
              </a:extLst>
            </p:cNvPr>
            <p:cNvSpPr txBox="1"/>
            <p:nvPr/>
          </p:nvSpPr>
          <p:spPr>
            <a:xfrm>
              <a:off x="3665736" y="457281"/>
              <a:ext cx="5024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airliner            clock              goldfish           koala</a:t>
              </a: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16EECC3F-704B-436E-80B6-5ABF8D0EB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914519"/>
              <a:ext cx="1261872" cy="1261872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E3CDD02A-01E9-432F-BAB6-5FA2A15B0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914400"/>
              <a:ext cx="1261872" cy="1261872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BB8E432-DD89-48E2-A0C8-641FC7B95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914400"/>
              <a:ext cx="1261872" cy="1261872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AD77333-0AB8-4977-911D-58F8C00C3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319528"/>
              <a:ext cx="1261872" cy="126187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5A93F072-CD53-46CC-935F-85A23C2BA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2319528"/>
              <a:ext cx="1261872" cy="126187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0339B71-C632-4E49-ABD5-4CDE19E3B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2303795"/>
              <a:ext cx="1261872" cy="126187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656C1C0-1AF4-440C-A798-EC40DFB37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3691128"/>
              <a:ext cx="1261872" cy="1261872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DEC97D69-5232-489D-96F1-C6178C6A2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3691128"/>
              <a:ext cx="1261872" cy="1261872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0015FF4-C677-4D80-BC46-B7DCDCFDE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3691128"/>
              <a:ext cx="1261872" cy="126187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A4022EA1-66B5-4D09-AE18-5DF6E74D2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5062728"/>
              <a:ext cx="1261872" cy="1261872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92576D6A-8E43-414E-9C81-7E61E19AC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5062728"/>
              <a:ext cx="1261872" cy="126187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59A8041-4E1B-4653-841B-86AA8F841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5062728"/>
              <a:ext cx="1261872" cy="1261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8732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9A21-3B21-4D8F-833A-F51E9450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86513"/>
            <a:ext cx="6362700" cy="856487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Comparing Images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3" y="1295400"/>
            <a:ext cx="3247261" cy="4553712"/>
          </a:xfrm>
        </p:spPr>
        <p:txBody>
          <a:bodyPr/>
          <a:lstStyle/>
          <a:p>
            <a:r>
              <a:rPr lang="en-US" sz="2400" dirty="0"/>
              <a:t>These two slides contain two images of a goldfish.</a:t>
            </a:r>
          </a:p>
          <a:p>
            <a:r>
              <a:rPr lang="en-US" sz="2400" dirty="0"/>
              <a:t>One is real, and classified as a goldfish by ResNet50V2.</a:t>
            </a:r>
          </a:p>
          <a:p>
            <a:r>
              <a:rPr lang="en-US" sz="2400" dirty="0"/>
              <a:t>One was generated by our model, and is classified as a chimpanzee by ResNet50V2.</a:t>
            </a:r>
          </a:p>
          <a:p>
            <a:r>
              <a:rPr lang="en-US" sz="2400" dirty="0"/>
              <a:t>Can you tell which one is real?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78792-BF5F-475D-87B7-8648BB2AE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17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3" y="1295400"/>
            <a:ext cx="3247261" cy="4553712"/>
          </a:xfrm>
        </p:spPr>
        <p:txBody>
          <a:bodyPr/>
          <a:lstStyle/>
          <a:p>
            <a:r>
              <a:rPr lang="en-US" sz="2400" dirty="0"/>
              <a:t>These two slides contain two images of a goldfish.</a:t>
            </a:r>
          </a:p>
          <a:p>
            <a:r>
              <a:rPr lang="en-US" sz="2400" dirty="0"/>
              <a:t>One is real, and classified as a goldfish by ResNet50V2.</a:t>
            </a:r>
          </a:p>
          <a:p>
            <a:r>
              <a:rPr lang="en-US" sz="2400" dirty="0"/>
              <a:t>One was generated by our model, and is classified as a chimpanzee by ResNet50V2.</a:t>
            </a:r>
          </a:p>
          <a:p>
            <a:r>
              <a:rPr lang="en-US" sz="2400" dirty="0"/>
              <a:t>Can you tell which one is real?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AE10B-1C67-4D0B-8F81-872143EEC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4267200" cy="426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2169392-A453-41D5-921D-FB2E3AC8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86513"/>
            <a:ext cx="6362700" cy="856487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Comparing Images Visually</a:t>
            </a:r>
          </a:p>
        </p:txBody>
      </p:sp>
    </p:spTree>
    <p:extLst>
      <p:ext uri="{BB962C8B-B14F-4D97-AF65-F5344CB8AC3E}">
        <p14:creationId xmlns:p14="http://schemas.microsoft.com/office/powerpoint/2010/main" val="28378518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12" y="5638800"/>
            <a:ext cx="8579827" cy="4553712"/>
          </a:xfrm>
        </p:spPr>
        <p:txBody>
          <a:bodyPr/>
          <a:lstStyle/>
          <a:p>
            <a:r>
              <a:rPr lang="en-US" sz="2400" dirty="0"/>
              <a:t>Answer: the first image (shown on the left here) is the real one.</a:t>
            </a:r>
          </a:p>
          <a:p>
            <a:r>
              <a:rPr lang="en-US" sz="2400" dirty="0"/>
              <a:t>On the right, you can see a faint “ghost” of a chimp’s upper face.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AE10B-1C67-4D0B-8F81-872143EEC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267200" cy="426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2169392-A453-41D5-921D-FB2E3AC8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86513"/>
            <a:ext cx="6362700" cy="856487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Comparing Images Visually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B52B6-D84D-468E-A84A-B9DE95B4F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5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9A21-3B21-4D8F-833A-F51E9450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86513"/>
            <a:ext cx="6362700" cy="856487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Comparing Images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3" y="1466088"/>
            <a:ext cx="3703027" cy="4553712"/>
          </a:xfrm>
        </p:spPr>
        <p:txBody>
          <a:bodyPr/>
          <a:lstStyle/>
          <a:p>
            <a:r>
              <a:rPr lang="en-US" sz="2400" dirty="0"/>
              <a:t>These two slides contain two images of a chimpanzee.</a:t>
            </a:r>
          </a:p>
          <a:p>
            <a:r>
              <a:rPr lang="en-US" sz="2400" dirty="0"/>
              <a:t>One is real, and classified as a chimpanzee by ResNet50V2.</a:t>
            </a:r>
          </a:p>
          <a:p>
            <a:r>
              <a:rPr lang="en-US" sz="2400" dirty="0"/>
              <a:t>One was generated by our model, and is classified as a goldfish by ResNet50V2.</a:t>
            </a:r>
          </a:p>
          <a:p>
            <a:r>
              <a:rPr lang="en-US" sz="2400" dirty="0"/>
              <a:t>Can you tell which one is real?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862C4-4741-4DEF-9ED4-E563DFBF9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3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3" y="1466088"/>
            <a:ext cx="3703027" cy="4553712"/>
          </a:xfrm>
        </p:spPr>
        <p:txBody>
          <a:bodyPr/>
          <a:lstStyle/>
          <a:p>
            <a:r>
              <a:rPr lang="en-US" sz="2400" dirty="0"/>
              <a:t>These two slides contain two images of a chimpanzee.</a:t>
            </a:r>
          </a:p>
          <a:p>
            <a:r>
              <a:rPr lang="en-US" sz="2400" dirty="0"/>
              <a:t>One is real, and classified as a chimpanzee by ResNet50V2.</a:t>
            </a:r>
          </a:p>
          <a:p>
            <a:r>
              <a:rPr lang="en-US" sz="2400" dirty="0"/>
              <a:t>One was generated by our model, and is classified as a goldfish by ResNet50V2.</a:t>
            </a:r>
          </a:p>
          <a:p>
            <a:r>
              <a:rPr lang="en-US" sz="2400" dirty="0"/>
              <a:t>Can you tell which one is real?</a:t>
            </a:r>
            <a:endParaRPr lang="en-US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169392-A453-41D5-921D-FB2E3AC8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86513"/>
            <a:ext cx="6362700" cy="856487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Comparing Images Visually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AA3FB-1DA5-4520-85D7-BABEC7CBC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05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12" y="5638800"/>
            <a:ext cx="8579827" cy="4553712"/>
          </a:xfrm>
        </p:spPr>
        <p:txBody>
          <a:bodyPr/>
          <a:lstStyle/>
          <a:p>
            <a:r>
              <a:rPr lang="en-US" sz="2400" dirty="0"/>
              <a:t>Answer: the first image (shown on the left here) is the real </a:t>
            </a:r>
            <a:r>
              <a:rPr lang="en-US" sz="2400"/>
              <a:t>one.</a:t>
            </a:r>
            <a:endParaRPr 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169392-A453-41D5-921D-FB2E3AC8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86513"/>
            <a:ext cx="6362700" cy="856487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Comparing Images Visually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AC8BD-0059-4806-A759-6127FE4BC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267200" cy="426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4862C4-4741-4DEF-9ED4-E563DFBF9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27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9A21-3B21-4D8F-833A-F51E9450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81" y="819913"/>
            <a:ext cx="2889919" cy="856487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Measuring Quality of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3" y="2438400"/>
            <a:ext cx="3247261" cy="3410712"/>
          </a:xfrm>
        </p:spPr>
        <p:txBody>
          <a:bodyPr/>
          <a:lstStyle/>
          <a:p>
            <a:r>
              <a:rPr lang="en-US" sz="2400" dirty="0"/>
              <a:t>We can define two measures of performance:</a:t>
            </a:r>
          </a:p>
          <a:p>
            <a:pPr lvl="1"/>
            <a:r>
              <a:rPr lang="en-US" sz="2000" dirty="0"/>
              <a:t>Percentage of source images that we change successfully so that they get misclassified.</a:t>
            </a:r>
          </a:p>
          <a:p>
            <a:pPr lvl="1"/>
            <a:r>
              <a:rPr lang="en-US" sz="2000" dirty="0"/>
              <a:t>Average squared (or absolute) difference between original images and changed images.</a:t>
            </a:r>
          </a:p>
          <a:p>
            <a:endParaRPr lang="en-US" sz="20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6A69A1-3746-405D-A2B0-E9BE487C6D28}"/>
              </a:ext>
            </a:extLst>
          </p:cNvPr>
          <p:cNvGrpSpPr/>
          <p:nvPr/>
        </p:nvGrpSpPr>
        <p:grpSpPr>
          <a:xfrm>
            <a:off x="3437136" y="457281"/>
            <a:ext cx="5554464" cy="5943519"/>
            <a:chOff x="3437136" y="457281"/>
            <a:chExt cx="5554464" cy="594351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FF5066C-A470-4B1C-B739-19478B4740E5}"/>
                </a:ext>
              </a:extLst>
            </p:cNvPr>
            <p:cNvSpPr/>
            <p:nvPr/>
          </p:nvSpPr>
          <p:spPr>
            <a:xfrm>
              <a:off x="6232611" y="3620805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13BC57-05FA-45E2-87FE-A62118D509FC}"/>
                </a:ext>
              </a:extLst>
            </p:cNvPr>
            <p:cNvSpPr/>
            <p:nvPr/>
          </p:nvSpPr>
          <p:spPr>
            <a:xfrm>
              <a:off x="6179825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E2C34EA-8669-4F5B-901F-747BD7B9532A}"/>
                </a:ext>
              </a:extLst>
            </p:cNvPr>
            <p:cNvSpPr/>
            <p:nvPr/>
          </p:nvSpPr>
          <p:spPr>
            <a:xfrm>
              <a:off x="4818843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29C674F-7F38-456C-B0AF-3F6620D2010C}"/>
                </a:ext>
              </a:extLst>
            </p:cNvPr>
            <p:cNvSpPr/>
            <p:nvPr/>
          </p:nvSpPr>
          <p:spPr>
            <a:xfrm>
              <a:off x="3437136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693376D-8A6A-4F95-BCAA-6726A72E4C03}"/>
                </a:ext>
              </a:extLst>
            </p:cNvPr>
            <p:cNvSpPr/>
            <p:nvPr/>
          </p:nvSpPr>
          <p:spPr>
            <a:xfrm>
              <a:off x="3437136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4181E9A-26DB-41D9-8A6B-6CA7969BDE6E}"/>
                </a:ext>
              </a:extLst>
            </p:cNvPr>
            <p:cNvSpPr/>
            <p:nvPr/>
          </p:nvSpPr>
          <p:spPr>
            <a:xfrm>
              <a:off x="4832661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A935B0B-802D-402B-9795-5A04DA3A4A02}"/>
                </a:ext>
              </a:extLst>
            </p:cNvPr>
            <p:cNvSpPr/>
            <p:nvPr/>
          </p:nvSpPr>
          <p:spPr>
            <a:xfrm>
              <a:off x="7596075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B0DB789-267E-42C5-AFFB-D2E21D0157DA}"/>
                </a:ext>
              </a:extLst>
            </p:cNvPr>
            <p:cNvSpPr/>
            <p:nvPr/>
          </p:nvSpPr>
          <p:spPr>
            <a:xfrm>
              <a:off x="3437136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BEAFA9-E0A2-4100-8408-2167D7034414}"/>
                </a:ext>
              </a:extLst>
            </p:cNvPr>
            <p:cNvSpPr/>
            <p:nvPr/>
          </p:nvSpPr>
          <p:spPr>
            <a:xfrm>
              <a:off x="6214368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265C675-6280-464B-A73D-D3B941EAEF40}"/>
                </a:ext>
              </a:extLst>
            </p:cNvPr>
            <p:cNvSpPr/>
            <p:nvPr/>
          </p:nvSpPr>
          <p:spPr>
            <a:xfrm>
              <a:off x="7596075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6A67C81-0D80-4A9D-A0E1-F06C7E7266A1}"/>
                </a:ext>
              </a:extLst>
            </p:cNvPr>
            <p:cNvSpPr/>
            <p:nvPr/>
          </p:nvSpPr>
          <p:spPr>
            <a:xfrm>
              <a:off x="484647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93BC08B-D7FE-4337-8406-0818155502B0}"/>
                </a:ext>
              </a:extLst>
            </p:cNvPr>
            <p:cNvSpPr/>
            <p:nvPr/>
          </p:nvSpPr>
          <p:spPr>
            <a:xfrm>
              <a:off x="621436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91DA94A-33C4-4FBB-A936-237A2BC3EF91}"/>
                </a:ext>
              </a:extLst>
            </p:cNvPr>
            <p:cNvSpPr/>
            <p:nvPr/>
          </p:nvSpPr>
          <p:spPr>
            <a:xfrm>
              <a:off x="758225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15069CD-8732-4DD0-85F2-D2BBAE0F2B26}"/>
                </a:ext>
              </a:extLst>
            </p:cNvPr>
            <p:cNvSpPr/>
            <p:nvPr/>
          </p:nvSpPr>
          <p:spPr>
            <a:xfrm>
              <a:off x="4832661" y="2239098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0DB0E1D-8EFF-494A-9965-1A7D9DFA15AD}"/>
                </a:ext>
              </a:extLst>
            </p:cNvPr>
            <p:cNvSpPr/>
            <p:nvPr/>
          </p:nvSpPr>
          <p:spPr>
            <a:xfrm>
              <a:off x="7582258" y="5002512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5BD651B-D753-4D5D-A256-4068D3BF2AD9}"/>
                </a:ext>
              </a:extLst>
            </p:cNvPr>
            <p:cNvSpPr/>
            <p:nvPr/>
          </p:nvSpPr>
          <p:spPr>
            <a:xfrm>
              <a:off x="3437136" y="857391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461F254-B8D6-43EB-83EC-2154AE82B7CE}"/>
                </a:ext>
              </a:extLst>
            </p:cNvPr>
            <p:cNvSpPr txBox="1"/>
            <p:nvPr/>
          </p:nvSpPr>
          <p:spPr>
            <a:xfrm>
              <a:off x="3665736" y="457281"/>
              <a:ext cx="5024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chimp              tiger              goldfish           koala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8C21D5C-8844-44B2-8594-2306FF4F238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947928"/>
              <a:ext cx="1261872" cy="1261872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A3EB010-5C30-4B83-857E-52998015BF2A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2319528"/>
              <a:ext cx="1261872" cy="1261872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F639204-CDF9-410A-8619-39E1D357409F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690" y="3689891"/>
              <a:ext cx="1260117" cy="1260117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3C9DFE9-3F7F-4F7F-BF27-995188B2E892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580" y="5064483"/>
              <a:ext cx="1260117" cy="126011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C384CED-8C2B-4742-BBC4-99D2139D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3691128"/>
              <a:ext cx="1261872" cy="1261872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E35E6F7B-3A8D-4963-8B69-1631390FB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5062728"/>
              <a:ext cx="1261872" cy="126187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FA6A42E-4703-4322-A44C-ABF1E003A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914400"/>
              <a:ext cx="1261872" cy="126187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F7768E9-0B8C-4AD9-9D58-74ECF2B6B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914400"/>
              <a:ext cx="1261872" cy="126187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3E52B601-ACD2-498A-8DB7-EF1F6605C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914400"/>
              <a:ext cx="1261872" cy="1261872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F6F019F-4A12-4054-8BFF-F5567A014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319528"/>
              <a:ext cx="1261872" cy="1261872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3DA6CDBE-8317-4C62-96DC-0D2051B0E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2319528"/>
              <a:ext cx="1261872" cy="126187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DDEB278C-6A96-4D03-82DF-7FA1D5201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2319528"/>
              <a:ext cx="1261872" cy="1261872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33E5328-0E27-45F4-944B-E40EC57BF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3691128"/>
              <a:ext cx="1261872" cy="126187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2938075-3D1A-4013-8F52-8EF76D22B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3691128"/>
              <a:ext cx="1261872" cy="1261872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D363D729-C7FE-48BD-A08D-1A8EF3348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5062728"/>
              <a:ext cx="1261872" cy="1261872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25721EE-B69E-4FA5-AA27-D224CFEC6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5062728"/>
              <a:ext cx="1261872" cy="1261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65694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85A9-292C-417E-826E-7A0B913A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6B61C-1CA3-4093-BC72-18C2AA985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729163"/>
          </a:xfrm>
        </p:spPr>
        <p:txBody>
          <a:bodyPr/>
          <a:lstStyle/>
          <a:p>
            <a:r>
              <a:rPr lang="en-US" sz="2000" dirty="0"/>
              <a:t>Here are some good starting points if you want to learn more about generating adversarial inputs, and more sophisticated methods for doing it.</a:t>
            </a:r>
          </a:p>
          <a:p>
            <a:r>
              <a:rPr lang="en-US" sz="2000" b="1" u="sng" dirty="0"/>
              <a:t>“Intriguing properties of neural networks.”</a:t>
            </a:r>
          </a:p>
          <a:p>
            <a:pPr marL="0" indent="0">
              <a:buNone/>
            </a:pPr>
            <a:r>
              <a:rPr lang="en-US" sz="2000" dirty="0"/>
              <a:t>Christian </a:t>
            </a:r>
            <a:r>
              <a:rPr lang="en-US" sz="2000" dirty="0" err="1"/>
              <a:t>Szegedy</a:t>
            </a:r>
            <a:r>
              <a:rPr lang="en-US" sz="2000" dirty="0"/>
              <a:t>, Wojciech Zaremba, Ilya </a:t>
            </a:r>
            <a:r>
              <a:rPr lang="en-US" sz="2000" dirty="0" err="1"/>
              <a:t>Sutskever</a:t>
            </a:r>
            <a:r>
              <a:rPr lang="en-US" sz="2000" dirty="0"/>
              <a:t>, Joan Bruna, Dumitru Erhan, Ian Goodfellow, Rob Fergus. ICLR 2014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https://arxiv.org/pdf/1312.6199.pdf</a:t>
            </a:r>
            <a:endParaRPr lang="en-US" sz="2000" dirty="0"/>
          </a:p>
          <a:p>
            <a:r>
              <a:rPr lang="en-US" sz="2000" b="1" u="sng" dirty="0"/>
              <a:t>“Explaining and Harnessing Adversarial Examples.”</a:t>
            </a:r>
          </a:p>
          <a:p>
            <a:pPr marL="0" indent="0">
              <a:buNone/>
            </a:pPr>
            <a:r>
              <a:rPr lang="en-US" sz="2000" dirty="0"/>
              <a:t>Ian J. Goodfellow, Jonathon </a:t>
            </a:r>
            <a:r>
              <a:rPr lang="en-US" sz="2000" dirty="0" err="1"/>
              <a:t>Shlens</a:t>
            </a:r>
            <a:r>
              <a:rPr lang="en-US" sz="2000" dirty="0"/>
              <a:t>, Christian </a:t>
            </a:r>
            <a:r>
              <a:rPr lang="en-US" sz="2000" dirty="0" err="1"/>
              <a:t>Szegedy</a:t>
            </a:r>
            <a:r>
              <a:rPr lang="en-US" sz="2000" dirty="0"/>
              <a:t>. ICLR 2015.</a:t>
            </a:r>
          </a:p>
          <a:p>
            <a:pPr marL="0" indent="0">
              <a:buNone/>
            </a:pPr>
            <a:r>
              <a:rPr lang="en-US" sz="2000" dirty="0"/>
              <a:t>https://arxiv.org/pdf/1412.6572.pdf</a:t>
            </a:r>
          </a:p>
          <a:p>
            <a:r>
              <a:rPr lang="en-US" sz="2000" b="1" u="sng" dirty="0"/>
              <a:t>“A survey on adversarial attacks and </a:t>
            </a:r>
            <a:r>
              <a:rPr lang="en-US" sz="2000" b="1" u="sng" dirty="0" err="1"/>
              <a:t>defences</a:t>
            </a:r>
            <a:r>
              <a:rPr lang="en-US" sz="2000" b="1" u="sng" dirty="0"/>
              <a:t>.”</a:t>
            </a:r>
          </a:p>
          <a:p>
            <a:pPr marL="0" indent="0">
              <a:buNone/>
            </a:pPr>
            <a:r>
              <a:rPr lang="en-US" sz="2000" dirty="0"/>
              <a:t>Anirban Chakraborty, </a:t>
            </a:r>
            <a:r>
              <a:rPr lang="en-US" sz="2000" dirty="0" err="1"/>
              <a:t>Manaar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, Vishal Dey, Anupam Chattopadhyay, </a:t>
            </a:r>
          </a:p>
          <a:p>
            <a:pPr marL="0" indent="0">
              <a:buNone/>
            </a:pPr>
            <a:r>
              <a:rPr lang="en-US" sz="2000" dirty="0" err="1"/>
              <a:t>Debdeep</a:t>
            </a:r>
            <a:r>
              <a:rPr lang="en-US" sz="2000" dirty="0"/>
              <a:t> Mukhopadhyay. </a:t>
            </a:r>
            <a:r>
              <a:rPr lang="fr-FR" sz="2000" dirty="0"/>
              <a:t>CAAI Transactions on Intelligence </a:t>
            </a:r>
            <a:r>
              <a:rPr lang="fr-FR" sz="2000" dirty="0" err="1"/>
              <a:t>Technology</a:t>
            </a:r>
            <a:r>
              <a:rPr lang="fr-FR" sz="2000" dirty="0"/>
              <a:t>, 2021.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https://ietresearch.onlinelibrary.wiley.com/doi/epdf/10.1049/cit2.12028</a:t>
            </a:r>
            <a:endParaRPr lang="en-US" sz="20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6193E15-8FE6-47C4-AC67-CBC1F52A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84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CB3E-C60D-4D06-A992-4BF4F5C0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2725"/>
            <a:ext cx="8839200" cy="1006475"/>
          </a:xfrm>
        </p:spPr>
        <p:txBody>
          <a:bodyPr>
            <a:noAutofit/>
          </a:bodyPr>
          <a:lstStyle/>
          <a:p>
            <a:r>
              <a:rPr lang="en-US" dirty="0"/>
              <a:t>Visualizing Behavior of Hidden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C00F2-C25F-4EFC-9357-DC0FFB551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 have seen how we can change images to maximize the response of a specific output unit.</a:t>
            </a:r>
          </a:p>
          <a:p>
            <a:r>
              <a:rPr lang="en-US" dirty="0"/>
              <a:t>The same idea can be applied to hidden units as well.</a:t>
            </a:r>
          </a:p>
          <a:p>
            <a:r>
              <a:rPr lang="en-US" dirty="0"/>
              <a:t>Why would it be useful to find images that maximize the response of a specific hidden unit?</a:t>
            </a:r>
          </a:p>
          <a:p>
            <a:pPr lvl="1"/>
            <a:r>
              <a:rPr lang="en-US" dirty="0"/>
              <a:t>Such images can provide intuition about the type of patterns that that specific input unit has learned to identify.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EB39315-4C96-4B25-B351-E287FCAE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391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CF2-A818-4E41-9386-A9C824BC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a Convolutional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B5403-8560-42EC-AC5C-FC4C0AA29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</a:t>
            </a:r>
            <a:r>
              <a:rPr lang="en-US" sz="2400" dirty="0" err="1"/>
              <a:t>Keras</a:t>
            </a:r>
            <a:r>
              <a:rPr lang="en-US" sz="2400" dirty="0"/>
              <a:t>, a Conv2D layer applies a certain number of 2D filters to an image. </a:t>
            </a:r>
          </a:p>
          <a:p>
            <a:r>
              <a:rPr lang="en-US" sz="2400" dirty="0"/>
              <a:t>We can write code that:</a:t>
            </a:r>
          </a:p>
          <a:p>
            <a:pPr lvl="1"/>
            <a:r>
              <a:rPr lang="en-US" sz="2000" dirty="0"/>
              <a:t>Chooses one of the Conv2D layers in a model.</a:t>
            </a:r>
          </a:p>
          <a:p>
            <a:pPr lvl="1"/>
            <a:r>
              <a:rPr lang="en-US" sz="2000" dirty="0"/>
              <a:t>Chooses one  of the filters  in the chosen Conv2D layer.</a:t>
            </a:r>
          </a:p>
          <a:p>
            <a:pPr lvl="1"/>
            <a:r>
              <a:rPr lang="en-US" sz="2000" dirty="0"/>
              <a:t>Generates an image that maximizes the output of that filter.</a:t>
            </a:r>
          </a:p>
          <a:p>
            <a:r>
              <a:rPr lang="en-US" sz="2400" dirty="0"/>
              <a:t>We will apply this to a simple convolutional neural network trained on the MNIST dataset.</a:t>
            </a:r>
          </a:p>
          <a:p>
            <a:r>
              <a:rPr lang="en-US" sz="2400" dirty="0"/>
              <a:t>The code for this is posted on the website, as file gradient_ascent_mnist.py.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17155E9-7B03-4568-B0F9-C9ADB979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8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9A21-3B21-4D8F-833A-F51E9450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6513"/>
            <a:ext cx="3048000" cy="17708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Application 1: Uses Besides Tricking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016B-FDF8-45C0-8B1C-3CA35501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93E65-AEDF-481F-92F7-53319B1D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3" y="2151888"/>
            <a:ext cx="3333079" cy="4553712"/>
          </a:xfrm>
        </p:spPr>
        <p:txBody>
          <a:bodyPr/>
          <a:lstStyle/>
          <a:p>
            <a:r>
              <a:rPr lang="en-US" sz="2000" dirty="0"/>
              <a:t>Or, imagine that, instead of image classification, our model does mortgage approvals.</a:t>
            </a:r>
          </a:p>
          <a:p>
            <a:r>
              <a:rPr lang="en-US" sz="2000" dirty="0"/>
              <a:t>If someone is declined, it can be useful to understand what minimal changes in their profile could have led to approval.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9CC972-A588-4B4E-8396-FA8A9800BF00}"/>
              </a:ext>
            </a:extLst>
          </p:cNvPr>
          <p:cNvGrpSpPr/>
          <p:nvPr/>
        </p:nvGrpSpPr>
        <p:grpSpPr>
          <a:xfrm>
            <a:off x="3437136" y="457281"/>
            <a:ext cx="5554464" cy="5943519"/>
            <a:chOff x="3437136" y="457281"/>
            <a:chExt cx="5554464" cy="594351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888DF74-0290-4510-956A-3E1329909C21}"/>
                </a:ext>
              </a:extLst>
            </p:cNvPr>
            <p:cNvSpPr/>
            <p:nvPr/>
          </p:nvSpPr>
          <p:spPr>
            <a:xfrm>
              <a:off x="6232611" y="3620805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58F1A5D-AF82-40ED-9213-7FEC56EA39D6}"/>
                </a:ext>
              </a:extLst>
            </p:cNvPr>
            <p:cNvSpPr/>
            <p:nvPr/>
          </p:nvSpPr>
          <p:spPr>
            <a:xfrm>
              <a:off x="6179825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73B9A11-D5FB-4A99-B6EB-286A1BCE3A74}"/>
                </a:ext>
              </a:extLst>
            </p:cNvPr>
            <p:cNvSpPr/>
            <p:nvPr/>
          </p:nvSpPr>
          <p:spPr>
            <a:xfrm>
              <a:off x="4818843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2959AF5-2A69-4442-B15B-E12EF0D7B31B}"/>
                </a:ext>
              </a:extLst>
            </p:cNvPr>
            <p:cNvSpPr/>
            <p:nvPr/>
          </p:nvSpPr>
          <p:spPr>
            <a:xfrm>
              <a:off x="3437136" y="5002512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964D82D-4CB7-4378-AEF8-81AC192B8981}"/>
                </a:ext>
              </a:extLst>
            </p:cNvPr>
            <p:cNvSpPr/>
            <p:nvPr/>
          </p:nvSpPr>
          <p:spPr>
            <a:xfrm>
              <a:off x="3437136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ECCA445-2611-4BCC-A38D-65740167D583}"/>
                </a:ext>
              </a:extLst>
            </p:cNvPr>
            <p:cNvSpPr/>
            <p:nvPr/>
          </p:nvSpPr>
          <p:spPr>
            <a:xfrm>
              <a:off x="4832661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4B476A7-9886-4592-A4E4-8CEC22F9DAA4}"/>
                </a:ext>
              </a:extLst>
            </p:cNvPr>
            <p:cNvSpPr/>
            <p:nvPr/>
          </p:nvSpPr>
          <p:spPr>
            <a:xfrm>
              <a:off x="7596075" y="3620805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26755D0-F091-40D8-89E7-7088B9BADB5C}"/>
                </a:ext>
              </a:extLst>
            </p:cNvPr>
            <p:cNvSpPr/>
            <p:nvPr/>
          </p:nvSpPr>
          <p:spPr>
            <a:xfrm>
              <a:off x="3437136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8D411E4-4EE1-428E-8AB1-02587288C9F6}"/>
                </a:ext>
              </a:extLst>
            </p:cNvPr>
            <p:cNvSpPr/>
            <p:nvPr/>
          </p:nvSpPr>
          <p:spPr>
            <a:xfrm>
              <a:off x="6214368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2A20857-F1A8-42E3-A4E9-27FB899DABB9}"/>
                </a:ext>
              </a:extLst>
            </p:cNvPr>
            <p:cNvSpPr/>
            <p:nvPr/>
          </p:nvSpPr>
          <p:spPr>
            <a:xfrm>
              <a:off x="7596075" y="2239098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10BA44E-8D48-4F42-903C-1F2023F2FF4B}"/>
                </a:ext>
              </a:extLst>
            </p:cNvPr>
            <p:cNvSpPr/>
            <p:nvPr/>
          </p:nvSpPr>
          <p:spPr>
            <a:xfrm>
              <a:off x="484647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D2DC94A-A9BC-440D-AD90-58EBEF941869}"/>
                </a:ext>
              </a:extLst>
            </p:cNvPr>
            <p:cNvSpPr/>
            <p:nvPr/>
          </p:nvSpPr>
          <p:spPr>
            <a:xfrm>
              <a:off x="621436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C7B203E-7F74-429B-825F-2E9076C86F66}"/>
                </a:ext>
              </a:extLst>
            </p:cNvPr>
            <p:cNvSpPr/>
            <p:nvPr/>
          </p:nvSpPr>
          <p:spPr>
            <a:xfrm>
              <a:off x="7582258" y="857391"/>
              <a:ext cx="1395525" cy="13982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DF05C1E-2AC0-4166-901C-A1327EE07177}"/>
                </a:ext>
              </a:extLst>
            </p:cNvPr>
            <p:cNvSpPr/>
            <p:nvPr/>
          </p:nvSpPr>
          <p:spPr>
            <a:xfrm>
              <a:off x="4832661" y="2239098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49B5017-E7B9-4BFB-95DA-602F7905614E}"/>
                </a:ext>
              </a:extLst>
            </p:cNvPr>
            <p:cNvSpPr/>
            <p:nvPr/>
          </p:nvSpPr>
          <p:spPr>
            <a:xfrm>
              <a:off x="7582258" y="5002512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CEE6F79-D708-4AC0-BCC0-8A8038265004}"/>
                </a:ext>
              </a:extLst>
            </p:cNvPr>
            <p:cNvSpPr/>
            <p:nvPr/>
          </p:nvSpPr>
          <p:spPr>
            <a:xfrm>
              <a:off x="3437136" y="857391"/>
              <a:ext cx="1395525" cy="13982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DD05D28-CA39-4C7A-A062-671CDF5C1515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690" y="3689891"/>
              <a:ext cx="1260117" cy="1260117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F2D82DFA-51D5-4AC9-BCB7-B143A0F77183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458" y="926476"/>
              <a:ext cx="1260117" cy="126011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915564A-6B9F-477B-AC0E-BAA64873AA5C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8982" y="2308183"/>
              <a:ext cx="1260117" cy="126011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699833B-79F0-47CA-9390-965F8F233B1C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580" y="5064483"/>
              <a:ext cx="1260117" cy="126011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4DEF3C9-06D1-4E1E-965B-D79C75A0153A}"/>
                </a:ext>
              </a:extLst>
            </p:cNvPr>
            <p:cNvSpPr txBox="1"/>
            <p:nvPr/>
          </p:nvSpPr>
          <p:spPr>
            <a:xfrm>
              <a:off x="3665736" y="457281"/>
              <a:ext cx="5024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airliner            clock              goldfish           koala</a:t>
              </a: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81A3B052-91DB-45DF-91CF-224743193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914519"/>
              <a:ext cx="1261872" cy="1261872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2C35EAE-DD50-44CA-B5F0-058851BA1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914400"/>
              <a:ext cx="1261872" cy="1261872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581D0EAD-D826-4429-A30E-151280984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914400"/>
              <a:ext cx="1261872" cy="1261872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AAE8D09F-4556-4117-819B-3B5370A93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319528"/>
              <a:ext cx="1261872" cy="126187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517826C5-E023-443C-BE02-FCB60B894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2319528"/>
              <a:ext cx="1261872" cy="126187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CDCEEE7B-D984-4C60-87D9-26872A5EB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2303795"/>
              <a:ext cx="1261872" cy="126187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E8964EC-8498-431E-9467-29B09CA66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3691128"/>
              <a:ext cx="1261872" cy="1261872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87738EA-DD00-45A4-A022-F5FEA8CE7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3691128"/>
              <a:ext cx="1261872" cy="1261872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3468F89-3D6F-443E-BBDD-345043946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528" y="3691128"/>
              <a:ext cx="1261872" cy="126187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DDF285C-616E-4D28-9704-E024A9959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5062728"/>
              <a:ext cx="1261872" cy="1261872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1EEC6E9-23E0-4B52-9F63-4650E6DFF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28" y="5062728"/>
              <a:ext cx="1261872" cy="126187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560DBEA-0562-4C2F-A88E-5410D6383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8" y="5062728"/>
              <a:ext cx="1261872" cy="1261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05513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CNN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439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model = </a:t>
            </a:r>
            <a:r>
              <a:rPr lang="en-US" dirty="0" err="1"/>
              <a:t>keras.Sequential</a:t>
            </a:r>
            <a:r>
              <a:rPr lang="en-US" dirty="0"/>
              <a:t>(    [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</a:t>
            </a:r>
            <a:r>
              <a:rPr lang="en-US" dirty="0" err="1"/>
              <a:t>keras.Input</a:t>
            </a:r>
            <a:r>
              <a:rPr lang="en-US" dirty="0"/>
              <a:t>(shape=</a:t>
            </a:r>
            <a:r>
              <a:rPr lang="en-US" dirty="0" err="1"/>
              <a:t>input_shape</a:t>
            </a:r>
            <a:r>
              <a:rPr lang="en-US" dirty="0"/>
              <a:t>),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keras.layers.Conv2D(32, </a:t>
            </a:r>
            <a:r>
              <a:rPr lang="en-US" dirty="0" err="1"/>
              <a:t>kernel_size</a:t>
            </a:r>
            <a:r>
              <a:rPr lang="en-US" dirty="0"/>
              <a:t>=(3, 3), 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                                  activation="</a:t>
            </a:r>
            <a:r>
              <a:rPr lang="en-US" dirty="0" err="1"/>
              <a:t>relu</a:t>
            </a:r>
            <a:r>
              <a:rPr lang="en-US" dirty="0"/>
              <a:t>"),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keras.layers.MaxPooling2D(</a:t>
            </a:r>
            <a:r>
              <a:rPr lang="en-US" dirty="0" err="1"/>
              <a:t>pool_size</a:t>
            </a:r>
            <a:r>
              <a:rPr lang="en-US" dirty="0"/>
              <a:t>=(2, 2)),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keras.layers.Conv2D(64, </a:t>
            </a:r>
            <a:r>
              <a:rPr lang="en-US" dirty="0" err="1"/>
              <a:t>kernel_size</a:t>
            </a:r>
            <a:r>
              <a:rPr lang="en-US" dirty="0"/>
              <a:t>=(3, 3), 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                                  activation="</a:t>
            </a:r>
            <a:r>
              <a:rPr lang="en-US" dirty="0" err="1"/>
              <a:t>relu</a:t>
            </a:r>
            <a:r>
              <a:rPr lang="en-US" dirty="0"/>
              <a:t>"),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keras.layers.MaxPooling2D(</a:t>
            </a:r>
            <a:r>
              <a:rPr lang="en-US" dirty="0" err="1"/>
              <a:t>pool_size</a:t>
            </a:r>
            <a:r>
              <a:rPr lang="en-US" dirty="0"/>
              <a:t>=(2, 2)),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</a:t>
            </a:r>
            <a:r>
              <a:rPr lang="en-US" dirty="0" err="1"/>
              <a:t>keras.layers.Flatten</a:t>
            </a:r>
            <a:r>
              <a:rPr lang="en-US" dirty="0"/>
              <a:t>(),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</a:t>
            </a:r>
            <a:r>
              <a:rPr lang="en-US" dirty="0" err="1"/>
              <a:t>keras.layers.Dropout</a:t>
            </a:r>
            <a:r>
              <a:rPr lang="en-US" dirty="0"/>
              <a:t>(0.5),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</a:t>
            </a:r>
            <a:r>
              <a:rPr lang="en-US" dirty="0" err="1"/>
              <a:t>keras.layers.Dense</a:t>
            </a:r>
            <a:r>
              <a:rPr lang="en-US" dirty="0"/>
              <a:t>(</a:t>
            </a:r>
            <a:r>
              <a:rPr lang="en-US" dirty="0" err="1"/>
              <a:t>number_of_classes</a:t>
            </a:r>
            <a:r>
              <a:rPr lang="en-US" dirty="0"/>
              <a:t>, 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                               activation="</a:t>
            </a:r>
            <a:r>
              <a:rPr lang="en-US" dirty="0" err="1"/>
              <a:t>softmax</a:t>
            </a:r>
            <a:r>
              <a:rPr lang="en-US" dirty="0"/>
              <a:t>"),</a:t>
            </a:r>
          </a:p>
          <a:p>
            <a:pPr>
              <a:lnSpc>
                <a:spcPct val="120000"/>
              </a:lnSpc>
            </a:pPr>
            <a:r>
              <a:rPr lang="en-US" dirty="0"/>
              <a:t>    ])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447800"/>
            <a:ext cx="3733800" cy="4495800"/>
          </a:xfrm>
        </p:spPr>
        <p:txBody>
          <a:bodyPr/>
          <a:lstStyle/>
          <a:p>
            <a:r>
              <a:rPr lang="en-US" sz="2400" dirty="0"/>
              <a:t>We used this model early in the semester.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607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CNN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filename = "mnist_cnn_1.keras"</a:t>
            </a:r>
          </a:p>
          <a:p>
            <a:pPr>
              <a:lnSpc>
                <a:spcPct val="120000"/>
              </a:lnSpc>
            </a:pPr>
            <a:r>
              <a:rPr lang="en-US" dirty="0"/>
              <a:t>model = </a:t>
            </a:r>
            <a:r>
              <a:rPr lang="en-US" dirty="0" err="1"/>
              <a:t>keras.models.load_model</a:t>
            </a:r>
            <a:r>
              <a:rPr lang="en-US" dirty="0"/>
              <a:t>(filename)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model.summary</a:t>
            </a:r>
            <a:r>
              <a:rPr lang="en-US" dirty="0"/>
              <a:t>()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371600"/>
            <a:ext cx="4267200" cy="1676400"/>
          </a:xfrm>
        </p:spPr>
        <p:txBody>
          <a:bodyPr/>
          <a:lstStyle/>
          <a:p>
            <a:r>
              <a:rPr lang="en-US" sz="2400" dirty="0"/>
              <a:t>Here we load a model that has already been trained on MNIST, and achieves 99.27% accuracy on the test set.</a:t>
            </a:r>
            <a:endParaRPr lang="en-US" sz="16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8F5A7-C2F5-4F00-9052-D3E10EFB6767}"/>
              </a:ext>
            </a:extLst>
          </p:cNvPr>
          <p:cNvSpPr/>
          <p:nvPr/>
        </p:nvSpPr>
        <p:spPr>
          <a:xfrm>
            <a:off x="533400" y="3124200"/>
            <a:ext cx="8229600" cy="35394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Output: 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Model: "sequential"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_________________________________________________________________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Layer (type)                   Output Shape              Param #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conv2d (Conv2D)                (None, 26, 26, 32)        320                                                        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max_pooling2d_6 (MaxPooling2D) (None, 13, 13, 32)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conv2d_1 (Conv2D)              (None, 11, 11, 64)        18496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max_pooling2d_7 (MaxPooling2D) (None, 5, 5, 64)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flatten (Flatten)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dropout (Dropout)              (None, 1600)              0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dense (Dense)                  (None, 10)                16010                                                          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=================================================================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41648549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Selecting the Layer to Visualize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layer_name</a:t>
            </a:r>
            <a:r>
              <a:rPr lang="en-US" dirty="0"/>
              <a:t> = "conv2d"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layer = </a:t>
            </a:r>
            <a:r>
              <a:rPr lang="en-US" dirty="0" err="1">
                <a:solidFill>
                  <a:srgbClr val="FF0000"/>
                </a:solidFill>
              </a:rPr>
              <a:t>model.get_layer</a:t>
            </a:r>
            <a:r>
              <a:rPr lang="en-US" dirty="0">
                <a:solidFill>
                  <a:srgbClr val="FF0000"/>
                </a:solidFill>
              </a:rPr>
              <a:t>(name=</a:t>
            </a:r>
            <a:r>
              <a:rPr lang="en-US" dirty="0" err="1">
                <a:solidFill>
                  <a:srgbClr val="FF0000"/>
                </a:solidFill>
              </a:rPr>
              <a:t>layer_name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truncated_model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keras.Model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(inputs=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model.inputs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outputs=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layer.output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248458"/>
            <a:ext cx="7924800" cy="2466541"/>
          </a:xfrm>
        </p:spPr>
        <p:txBody>
          <a:bodyPr/>
          <a:lstStyle/>
          <a:p>
            <a:r>
              <a:rPr lang="en-US" sz="2400" dirty="0"/>
              <a:t>From the output of </a:t>
            </a:r>
            <a:r>
              <a:rPr lang="en-US" sz="2400" dirty="0" err="1"/>
              <a:t>model.summary</a:t>
            </a:r>
            <a:r>
              <a:rPr lang="en-US" sz="2400" dirty="0"/>
              <a:t>() in the previous slide, we see that the first convolutional layer is named “conv2d”.</a:t>
            </a:r>
          </a:p>
          <a:p>
            <a:r>
              <a:rPr lang="en-US" sz="2400" dirty="0"/>
              <a:t>We want to visualize the behavior of that layer.</a:t>
            </a:r>
          </a:p>
          <a:p>
            <a:r>
              <a:rPr lang="en-US" sz="2400" dirty="0"/>
              <a:t>The line in red gets that layer from the model.</a:t>
            </a:r>
          </a:p>
          <a:p>
            <a:r>
              <a:rPr lang="en-US" sz="2400" dirty="0"/>
              <a:t>The line in green uses the Functional API to create a truncated model, that:</a:t>
            </a:r>
          </a:p>
          <a:p>
            <a:pPr lvl="1"/>
            <a:r>
              <a:rPr lang="en-US" sz="2000" dirty="0"/>
              <a:t>Takes the same input as the original model.</a:t>
            </a:r>
          </a:p>
          <a:p>
            <a:pPr lvl="1"/>
            <a:r>
              <a:rPr lang="en-US" sz="2000" dirty="0"/>
              <a:t>Produces the output of the selected layer as final output.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49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 err="1"/>
              <a:t>visualize_filter</a:t>
            </a:r>
            <a:r>
              <a:rPr lang="en-US" dirty="0"/>
              <a:t>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230890" y="1371600"/>
            <a:ext cx="7770110" cy="505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def </a:t>
            </a:r>
            <a:r>
              <a:rPr lang="en-US" dirty="0" err="1"/>
              <a:t>visualize_filter</a:t>
            </a:r>
            <a:r>
              <a:rPr lang="en-US" dirty="0"/>
              <a:t>(</a:t>
            </a:r>
            <a:r>
              <a:rPr lang="en-US" dirty="0" err="1"/>
              <a:t>filter_index</a:t>
            </a:r>
            <a:r>
              <a:rPr lang="en-US" dirty="0"/>
              <a:t>):</a:t>
            </a:r>
          </a:p>
          <a:p>
            <a:pPr>
              <a:lnSpc>
                <a:spcPct val="120000"/>
              </a:lnSpc>
            </a:pPr>
            <a:r>
              <a:rPr lang="en-US" dirty="0"/>
              <a:t>    iterations = 30</a:t>
            </a:r>
          </a:p>
          <a:p>
            <a:pPr>
              <a:lnSpc>
                <a:spcPct val="120000"/>
              </a:lnSpc>
            </a:pPr>
            <a:r>
              <a:rPr lang="en-US" dirty="0"/>
              <a:t>    </a:t>
            </a:r>
            <a:r>
              <a:rPr lang="en-US" dirty="0" err="1"/>
              <a:t>learning_rate</a:t>
            </a:r>
            <a:r>
              <a:rPr lang="en-US" dirty="0"/>
              <a:t> = 10.0</a:t>
            </a:r>
          </a:p>
          <a:p>
            <a:pPr>
              <a:lnSpc>
                <a:spcPct val="120000"/>
              </a:lnSpc>
            </a:pPr>
            <a:r>
              <a:rPr lang="en-US" dirty="0"/>
              <a:t>    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initialize_image</a:t>
            </a:r>
            <a:r>
              <a:rPr lang="en-US" dirty="0">
                <a:solidFill>
                  <a:srgbClr val="FF0000"/>
                </a:solidFill>
              </a:rPr>
              <a:t>()</a:t>
            </a:r>
          </a:p>
          <a:p>
            <a:pPr>
              <a:lnSpc>
                <a:spcPct val="120000"/>
              </a:lnSpc>
            </a:pPr>
            <a:r>
              <a:rPr lang="en-US" dirty="0"/>
              <a:t>    for iteration in range(iterations):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gain, </a:t>
            </a:r>
            <a:r>
              <a:rPr lang="en-US" dirty="0" err="1"/>
              <a:t>img</a:t>
            </a:r>
            <a:r>
              <a:rPr lang="en-US" dirty="0"/>
              <a:t> = </a:t>
            </a:r>
            <a:r>
              <a:rPr lang="en-US" dirty="0" err="1"/>
              <a:t>gradient_ascent_step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, 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                   </a:t>
            </a:r>
            <a:r>
              <a:rPr lang="en-US" dirty="0" err="1"/>
              <a:t>filter_index</a:t>
            </a:r>
            <a:r>
              <a:rPr lang="en-US" dirty="0"/>
              <a:t>, </a:t>
            </a:r>
            <a:r>
              <a:rPr lang="en-US" dirty="0" err="1"/>
              <a:t>learning_rate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    # Decode the resulting input image</a:t>
            </a:r>
          </a:p>
          <a:p>
            <a:pPr>
              <a:lnSpc>
                <a:spcPct val="120000"/>
              </a:lnSpc>
            </a:pPr>
            <a:r>
              <a:rPr lang="en-US" dirty="0"/>
              <a:t>    </a:t>
            </a:r>
            <a:r>
              <a:rPr lang="en-US" dirty="0" err="1"/>
              <a:t>img</a:t>
            </a:r>
            <a:r>
              <a:rPr lang="en-US" dirty="0"/>
              <a:t> = </a:t>
            </a:r>
            <a:r>
              <a:rPr lang="en-US" dirty="0" err="1"/>
              <a:t>deprocess_image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[0].</a:t>
            </a:r>
            <a:r>
              <a:rPr lang="en-US" dirty="0" err="1"/>
              <a:t>numpy</a:t>
            </a:r>
            <a:r>
              <a:rPr lang="en-US" dirty="0"/>
              <a:t>())</a:t>
            </a:r>
          </a:p>
          <a:p>
            <a:pPr>
              <a:lnSpc>
                <a:spcPct val="120000"/>
              </a:lnSpc>
            </a:pPr>
            <a:r>
              <a:rPr lang="en-US" dirty="0"/>
              <a:t>    return gain, </a:t>
            </a:r>
            <a:r>
              <a:rPr lang="en-US" dirty="0" err="1"/>
              <a:t>img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def </a:t>
            </a:r>
            <a:r>
              <a:rPr lang="en-US" dirty="0" err="1">
                <a:solidFill>
                  <a:srgbClr val="FF0000"/>
                </a:solidFill>
              </a:rPr>
              <a:t>initialize_image</a:t>
            </a:r>
            <a:r>
              <a:rPr lang="en-US" dirty="0">
                <a:solidFill>
                  <a:srgbClr val="FF0000"/>
                </a:solidFill>
              </a:rPr>
              <a:t>():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tf.random.uniform</a:t>
            </a:r>
            <a:r>
              <a:rPr lang="en-US" dirty="0">
                <a:solidFill>
                  <a:srgbClr val="FF0000"/>
                </a:solidFill>
              </a:rPr>
              <a:t>((1, 28, 28, 1))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return 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 * 0.25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1427468"/>
            <a:ext cx="4343400" cy="4516132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b="1" dirty="0" err="1"/>
              <a:t>visualize_filter</a:t>
            </a:r>
            <a:r>
              <a:rPr lang="en-US" sz="2400" dirty="0"/>
              <a:t> function is the top-level function.</a:t>
            </a:r>
          </a:p>
          <a:p>
            <a:pPr lvl="1"/>
            <a:r>
              <a:rPr lang="en-US" sz="2000" dirty="0"/>
              <a:t>It follows the same ideas as the </a:t>
            </a:r>
            <a:r>
              <a:rPr lang="en-US" sz="2000" b="1" dirty="0" err="1"/>
              <a:t>make_adversarial</a:t>
            </a:r>
            <a:r>
              <a:rPr lang="en-US" sz="2000" b="1" dirty="0"/>
              <a:t> </a:t>
            </a:r>
            <a:r>
              <a:rPr lang="en-US" sz="2000" dirty="0"/>
              <a:t>function we saw earlier.</a:t>
            </a:r>
          </a:p>
          <a:p>
            <a:r>
              <a:rPr lang="en-US" sz="2400" dirty="0"/>
              <a:t>Key difference from </a:t>
            </a:r>
            <a:r>
              <a:rPr lang="en-US" sz="2400" b="1" dirty="0" err="1"/>
              <a:t>make_adversarial</a:t>
            </a:r>
            <a:r>
              <a:rPr lang="en-US" sz="2400" b="1" dirty="0"/>
              <a:t>:</a:t>
            </a:r>
            <a:endParaRPr lang="en-US" sz="2400" dirty="0"/>
          </a:p>
          <a:p>
            <a:pPr lvl="1"/>
            <a:r>
              <a:rPr lang="en-US" sz="2000" dirty="0"/>
              <a:t>In </a:t>
            </a:r>
            <a:r>
              <a:rPr lang="en-US" sz="2000" b="1" dirty="0" err="1"/>
              <a:t>make_adversarial</a:t>
            </a:r>
            <a:r>
              <a:rPr lang="en-US" sz="2000" dirty="0"/>
              <a:t>, the initial image is given as an input argument.</a:t>
            </a:r>
          </a:p>
          <a:p>
            <a:pPr lvl="1"/>
            <a:r>
              <a:rPr lang="en-US" sz="2000" dirty="0"/>
              <a:t>Here, the initial image is created within the function (see lines in red), as a random image.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119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0" y="212725"/>
            <a:ext cx="8379710" cy="1006475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b="1" dirty="0" err="1"/>
              <a:t>gradient_ascent_step</a:t>
            </a:r>
            <a:r>
              <a:rPr lang="en-US" dirty="0"/>
              <a:t>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152400" y="1371600"/>
            <a:ext cx="7770110" cy="505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def </a:t>
            </a:r>
            <a:r>
              <a:rPr lang="en-US" dirty="0" err="1"/>
              <a:t>gradient_ascent_step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, </a:t>
            </a:r>
            <a:r>
              <a:rPr lang="en-US" dirty="0" err="1"/>
              <a:t>filter_index</a:t>
            </a:r>
            <a:r>
              <a:rPr lang="en-US" dirty="0"/>
              <a:t>, 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                                   </a:t>
            </a:r>
            <a:r>
              <a:rPr lang="en-US" dirty="0" err="1"/>
              <a:t>learning_rate</a:t>
            </a:r>
            <a:r>
              <a:rPr lang="en-US" dirty="0"/>
              <a:t>):</a:t>
            </a:r>
          </a:p>
          <a:p>
            <a:pPr>
              <a:lnSpc>
                <a:spcPct val="120000"/>
              </a:lnSpc>
            </a:pPr>
            <a:r>
              <a:rPr lang="en-US" dirty="0"/>
              <a:t>    with </a:t>
            </a:r>
            <a:r>
              <a:rPr lang="en-US" dirty="0" err="1"/>
              <a:t>tf.GradientTape</a:t>
            </a:r>
            <a:r>
              <a:rPr lang="en-US" dirty="0"/>
              <a:t>() as tape: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</a:t>
            </a:r>
            <a:r>
              <a:rPr lang="en-US" dirty="0" err="1"/>
              <a:t>tape.watch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</a:t>
            </a:r>
            <a:r>
              <a:rPr lang="en-US" dirty="0">
                <a:solidFill>
                  <a:srgbClr val="FF0000"/>
                </a:solidFill>
              </a:rPr>
              <a:t>activation = </a:t>
            </a:r>
            <a:r>
              <a:rPr lang="en-US" dirty="0" err="1">
                <a:solidFill>
                  <a:srgbClr val="FF0000"/>
                </a:solidFill>
              </a:rPr>
              <a:t>truncated_model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</a:t>
            </a:r>
            <a:r>
              <a:rPr lang="en-US" dirty="0" err="1">
                <a:solidFill>
                  <a:srgbClr val="FF0000"/>
                </a:solidFill>
              </a:rPr>
              <a:t>filter_activation</a:t>
            </a:r>
            <a:r>
              <a:rPr lang="en-US" dirty="0">
                <a:solidFill>
                  <a:srgbClr val="FF0000"/>
                </a:solidFill>
              </a:rPr>
              <a:t> = activation[:, 2:-2, 2:-2,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                                                   </a:t>
            </a:r>
            <a:r>
              <a:rPr lang="en-US" dirty="0" err="1">
                <a:solidFill>
                  <a:srgbClr val="FF0000"/>
                </a:solidFill>
              </a:rPr>
              <a:t>filter_index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gain = </a:t>
            </a:r>
            <a:r>
              <a:rPr lang="en-US" dirty="0" err="1">
                <a:solidFill>
                  <a:srgbClr val="FF0000"/>
                </a:solidFill>
              </a:rPr>
              <a:t>tf.reduce_mean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filter_activation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    # Compute gradients.</a:t>
            </a:r>
          </a:p>
          <a:p>
            <a:pPr>
              <a:lnSpc>
                <a:spcPct val="120000"/>
              </a:lnSpc>
            </a:pPr>
            <a:r>
              <a:rPr lang="en-US" dirty="0"/>
              <a:t>    grads = </a:t>
            </a:r>
            <a:r>
              <a:rPr lang="en-US" dirty="0" err="1"/>
              <a:t>tape.gradient</a:t>
            </a:r>
            <a:r>
              <a:rPr lang="en-US" dirty="0"/>
              <a:t>(gain, 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# Normalize gradients.</a:t>
            </a:r>
          </a:p>
          <a:p>
            <a:pPr>
              <a:lnSpc>
                <a:spcPct val="120000"/>
              </a:lnSpc>
            </a:pPr>
            <a:r>
              <a:rPr lang="en-US" dirty="0"/>
              <a:t>    grads = tf.math.l2_normalize(grads)</a:t>
            </a:r>
          </a:p>
          <a:p>
            <a:pPr>
              <a:lnSpc>
                <a:spcPct val="120000"/>
              </a:lnSpc>
            </a:pPr>
            <a:r>
              <a:rPr lang="en-US" dirty="0"/>
              <a:t>    </a:t>
            </a:r>
            <a:r>
              <a:rPr lang="en-US" dirty="0" err="1"/>
              <a:t>img</a:t>
            </a:r>
            <a:r>
              <a:rPr lang="en-US" dirty="0"/>
              <a:t> += </a:t>
            </a:r>
            <a:r>
              <a:rPr lang="en-US" dirty="0" err="1"/>
              <a:t>learning_rate</a:t>
            </a:r>
            <a:r>
              <a:rPr lang="en-US" dirty="0"/>
              <a:t> * grads</a:t>
            </a:r>
          </a:p>
          <a:p>
            <a:pPr>
              <a:lnSpc>
                <a:spcPct val="120000"/>
              </a:lnSpc>
            </a:pPr>
            <a:r>
              <a:rPr lang="en-US" dirty="0"/>
              <a:t>    return gain, </a:t>
            </a:r>
            <a:r>
              <a:rPr lang="en-US" dirty="0" err="1"/>
              <a:t>img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427468"/>
            <a:ext cx="4419600" cy="4516132"/>
          </a:xfrm>
        </p:spPr>
        <p:txBody>
          <a:bodyPr/>
          <a:lstStyle/>
          <a:p>
            <a:r>
              <a:rPr lang="en-US" sz="2400" dirty="0"/>
              <a:t>Again, there is only a minor difference (shown in red) from the </a:t>
            </a:r>
            <a:r>
              <a:rPr lang="en-US" sz="2400" b="1" dirty="0" err="1"/>
              <a:t>gradient_ascent_step</a:t>
            </a:r>
            <a:r>
              <a:rPr lang="en-US" sz="2400" b="1" dirty="0"/>
              <a:t> </a:t>
            </a:r>
            <a:r>
              <a:rPr lang="en-US" sz="2400" dirty="0"/>
              <a:t>function we used earlier, for generating adversarial inputs.</a:t>
            </a:r>
          </a:p>
          <a:p>
            <a:pPr lvl="1"/>
            <a:r>
              <a:rPr lang="en-US" sz="2000" dirty="0"/>
              <a:t>The difference is how we compute the gain, i.e., the quantity that we want to maximize.</a:t>
            </a:r>
          </a:p>
          <a:p>
            <a:pPr lvl="1"/>
            <a:r>
              <a:rPr lang="en-US" sz="2000" dirty="0"/>
              <a:t>In generating adversarial inputs, the gain was based on the output of the output unit corresponding to the target class.</a:t>
            </a:r>
          </a:p>
          <a:p>
            <a:pPr lvl="1"/>
            <a:r>
              <a:rPr lang="en-US" sz="2000" dirty="0"/>
              <a:t>Here, the filter produces a 2D array as output. We use the mean value of that output as the gain.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804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0" y="212725"/>
            <a:ext cx="8379710" cy="1006475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b="1" dirty="0" err="1"/>
              <a:t>gradient_ascent_step</a:t>
            </a:r>
            <a:r>
              <a:rPr lang="en-US" dirty="0"/>
              <a:t>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152400" y="1371600"/>
            <a:ext cx="7770110" cy="505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def </a:t>
            </a:r>
            <a:r>
              <a:rPr lang="en-US" dirty="0" err="1"/>
              <a:t>gradient_ascent_step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, </a:t>
            </a:r>
            <a:r>
              <a:rPr lang="en-US" dirty="0" err="1"/>
              <a:t>filter_index</a:t>
            </a:r>
            <a:r>
              <a:rPr lang="en-US" dirty="0"/>
              <a:t>, 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                                   </a:t>
            </a:r>
            <a:r>
              <a:rPr lang="en-US" dirty="0" err="1"/>
              <a:t>learning_rate</a:t>
            </a:r>
            <a:r>
              <a:rPr lang="en-US" dirty="0"/>
              <a:t>):</a:t>
            </a:r>
          </a:p>
          <a:p>
            <a:pPr>
              <a:lnSpc>
                <a:spcPct val="120000"/>
              </a:lnSpc>
            </a:pPr>
            <a:r>
              <a:rPr lang="en-US" dirty="0"/>
              <a:t>    with </a:t>
            </a:r>
            <a:r>
              <a:rPr lang="en-US" dirty="0" err="1"/>
              <a:t>tf.GradientTape</a:t>
            </a:r>
            <a:r>
              <a:rPr lang="en-US" dirty="0"/>
              <a:t>() as tape: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</a:t>
            </a:r>
            <a:r>
              <a:rPr lang="en-US" dirty="0" err="1"/>
              <a:t>tape.watch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</a:t>
            </a:r>
            <a:r>
              <a:rPr lang="en-US" dirty="0">
                <a:solidFill>
                  <a:srgbClr val="FF0000"/>
                </a:solidFill>
              </a:rPr>
              <a:t>activation = </a:t>
            </a:r>
            <a:r>
              <a:rPr lang="en-US" dirty="0" err="1">
                <a:solidFill>
                  <a:srgbClr val="FF0000"/>
                </a:solidFill>
              </a:rPr>
              <a:t>truncated_model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img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</a:t>
            </a:r>
            <a:r>
              <a:rPr lang="en-US" dirty="0" err="1">
                <a:solidFill>
                  <a:srgbClr val="FF0000"/>
                </a:solidFill>
              </a:rPr>
              <a:t>filter_activation</a:t>
            </a:r>
            <a:r>
              <a:rPr lang="en-US" dirty="0">
                <a:solidFill>
                  <a:srgbClr val="FF0000"/>
                </a:solidFill>
              </a:rPr>
              <a:t> = activation[:, 2:-2, 2:-2,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                                                   </a:t>
            </a:r>
            <a:r>
              <a:rPr lang="en-US" dirty="0" err="1">
                <a:solidFill>
                  <a:srgbClr val="FF0000"/>
                </a:solidFill>
              </a:rPr>
              <a:t>filter_index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</a:t>
            </a:r>
            <a:r>
              <a:rPr lang="en-US" dirty="0"/>
              <a:t>gain = </a:t>
            </a:r>
            <a:r>
              <a:rPr lang="en-US" dirty="0" err="1"/>
              <a:t>tf.reduce_mean</a:t>
            </a:r>
            <a:r>
              <a:rPr lang="en-US" dirty="0"/>
              <a:t>(</a:t>
            </a:r>
            <a:r>
              <a:rPr lang="en-US" dirty="0" err="1"/>
              <a:t>filter_activation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    # Compute gradients.</a:t>
            </a:r>
          </a:p>
          <a:p>
            <a:pPr>
              <a:lnSpc>
                <a:spcPct val="120000"/>
              </a:lnSpc>
            </a:pPr>
            <a:r>
              <a:rPr lang="en-US" dirty="0"/>
              <a:t>    grads = </a:t>
            </a:r>
            <a:r>
              <a:rPr lang="en-US" dirty="0" err="1"/>
              <a:t>tape.gradient</a:t>
            </a:r>
            <a:r>
              <a:rPr lang="en-US" dirty="0"/>
              <a:t>(gain, 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# Normalize gradients.</a:t>
            </a:r>
          </a:p>
          <a:p>
            <a:pPr>
              <a:lnSpc>
                <a:spcPct val="120000"/>
              </a:lnSpc>
            </a:pPr>
            <a:r>
              <a:rPr lang="en-US" dirty="0"/>
              <a:t>    grads = tf.math.l2_normalize(grads)</a:t>
            </a:r>
          </a:p>
          <a:p>
            <a:pPr>
              <a:lnSpc>
                <a:spcPct val="120000"/>
              </a:lnSpc>
            </a:pPr>
            <a:r>
              <a:rPr lang="en-US" dirty="0"/>
              <a:t>    </a:t>
            </a:r>
            <a:r>
              <a:rPr lang="en-US" dirty="0" err="1"/>
              <a:t>img</a:t>
            </a:r>
            <a:r>
              <a:rPr lang="en-US" dirty="0"/>
              <a:t> += </a:t>
            </a:r>
            <a:r>
              <a:rPr lang="en-US" dirty="0" err="1"/>
              <a:t>learning_rate</a:t>
            </a:r>
            <a:r>
              <a:rPr lang="en-US" dirty="0"/>
              <a:t> * grads</a:t>
            </a:r>
          </a:p>
          <a:p>
            <a:pPr>
              <a:lnSpc>
                <a:spcPct val="120000"/>
              </a:lnSpc>
            </a:pPr>
            <a:r>
              <a:rPr lang="en-US" dirty="0"/>
              <a:t>    return gain, </a:t>
            </a:r>
            <a:r>
              <a:rPr lang="en-US" dirty="0" err="1"/>
              <a:t>img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427468"/>
            <a:ext cx="4419600" cy="4516132"/>
          </a:xfrm>
        </p:spPr>
        <p:txBody>
          <a:bodyPr/>
          <a:lstStyle/>
          <a:p>
            <a:r>
              <a:rPr lang="en-US" sz="2400" dirty="0"/>
              <a:t>Again, the gain is computing within a </a:t>
            </a:r>
            <a:r>
              <a:rPr lang="en-US" sz="2400" dirty="0" err="1"/>
              <a:t>GradientTape</a:t>
            </a:r>
            <a:r>
              <a:rPr lang="en-US" sz="2400" dirty="0"/>
              <a:t> scope, to keep track of the gradient of the gain with respect to </a:t>
            </a:r>
            <a:r>
              <a:rPr lang="en-US" sz="2400" b="1" dirty="0" err="1"/>
              <a:t>img</a:t>
            </a:r>
            <a:r>
              <a:rPr lang="en-US" sz="2400" dirty="0"/>
              <a:t>.</a:t>
            </a:r>
          </a:p>
          <a:p>
            <a:r>
              <a:rPr lang="en-US" sz="2400" b="1" dirty="0"/>
              <a:t>activation</a:t>
            </a:r>
            <a:r>
              <a:rPr lang="en-US" sz="2400" dirty="0"/>
              <a:t> is the output of the Conv2D layer. It is a 3D array.</a:t>
            </a:r>
          </a:p>
          <a:p>
            <a:r>
              <a:rPr lang="en-US" sz="2400" b="1" dirty="0" err="1"/>
              <a:t>filter_activation</a:t>
            </a:r>
            <a:r>
              <a:rPr lang="en-US" sz="2400" b="1" dirty="0"/>
              <a:t> </a:t>
            </a:r>
            <a:r>
              <a:rPr lang="en-US" sz="2400" dirty="0"/>
              <a:t>is the 2D slice of </a:t>
            </a:r>
            <a:r>
              <a:rPr lang="en-US" sz="2400" b="1" dirty="0"/>
              <a:t>activation</a:t>
            </a:r>
            <a:r>
              <a:rPr lang="en-US" sz="2400" dirty="0"/>
              <a:t> corresponding to the output of the filter specified by </a:t>
            </a:r>
            <a:r>
              <a:rPr lang="en-US" sz="2400" b="1" dirty="0" err="1"/>
              <a:t>filter_index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We discard the top and bottom two rows, and the left and right two columns.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701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0" y="212725"/>
            <a:ext cx="8379710" cy="1006475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b="1" dirty="0" err="1"/>
              <a:t>gradient_ascent_step</a:t>
            </a:r>
            <a:r>
              <a:rPr lang="en-US" dirty="0"/>
              <a:t>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152400" y="1371600"/>
            <a:ext cx="7770110" cy="505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def </a:t>
            </a:r>
            <a:r>
              <a:rPr lang="en-US" dirty="0" err="1"/>
              <a:t>gradient_ascent_step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, </a:t>
            </a:r>
            <a:r>
              <a:rPr lang="en-US" dirty="0" err="1"/>
              <a:t>filter_index</a:t>
            </a:r>
            <a:r>
              <a:rPr lang="en-US" dirty="0"/>
              <a:t>, 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                                   </a:t>
            </a:r>
            <a:r>
              <a:rPr lang="en-US" dirty="0" err="1"/>
              <a:t>learning_rate</a:t>
            </a:r>
            <a:r>
              <a:rPr lang="en-US" dirty="0"/>
              <a:t>):</a:t>
            </a:r>
          </a:p>
          <a:p>
            <a:pPr>
              <a:lnSpc>
                <a:spcPct val="120000"/>
              </a:lnSpc>
            </a:pPr>
            <a:r>
              <a:rPr lang="en-US" dirty="0"/>
              <a:t>    with </a:t>
            </a:r>
            <a:r>
              <a:rPr lang="en-US" dirty="0" err="1"/>
              <a:t>tf.GradientTape</a:t>
            </a:r>
            <a:r>
              <a:rPr lang="en-US" dirty="0"/>
              <a:t>() as tape: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</a:t>
            </a:r>
            <a:r>
              <a:rPr lang="en-US" dirty="0" err="1"/>
              <a:t>tape.watch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activation = </a:t>
            </a:r>
            <a:r>
              <a:rPr lang="en-US" dirty="0" err="1"/>
              <a:t>truncated_model</a:t>
            </a:r>
            <a:r>
              <a:rPr lang="en-US" dirty="0"/>
              <a:t>(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</a:t>
            </a:r>
            <a:r>
              <a:rPr lang="en-US" dirty="0" err="1"/>
              <a:t>filter_activation</a:t>
            </a:r>
            <a:r>
              <a:rPr lang="en-US" dirty="0"/>
              <a:t> = activation[:, 2:-2, 2:-2, </a:t>
            </a:r>
          </a:p>
          <a:p>
            <a:pPr>
              <a:lnSpc>
                <a:spcPct val="120000"/>
              </a:lnSpc>
            </a:pPr>
            <a:r>
              <a:rPr lang="en-US" dirty="0"/>
              <a:t>                                                           </a:t>
            </a:r>
            <a:r>
              <a:rPr lang="en-US" dirty="0" err="1"/>
              <a:t>filter_index</a:t>
            </a:r>
            <a:r>
              <a:rPr lang="en-US" dirty="0"/>
              <a:t>]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        gain = </a:t>
            </a:r>
            <a:r>
              <a:rPr lang="en-US" dirty="0" err="1">
                <a:solidFill>
                  <a:srgbClr val="FF0000"/>
                </a:solidFill>
              </a:rPr>
              <a:t>tf.reduce_mean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filter_activation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    # Compute gradients.</a:t>
            </a:r>
          </a:p>
          <a:p>
            <a:pPr>
              <a:lnSpc>
                <a:spcPct val="120000"/>
              </a:lnSpc>
            </a:pPr>
            <a:r>
              <a:rPr lang="en-US" dirty="0"/>
              <a:t>    grads = </a:t>
            </a:r>
            <a:r>
              <a:rPr lang="en-US" dirty="0" err="1"/>
              <a:t>tape.gradient</a:t>
            </a:r>
            <a:r>
              <a:rPr lang="en-US" dirty="0"/>
              <a:t>(gain, 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    # Normalize gradients.</a:t>
            </a:r>
          </a:p>
          <a:p>
            <a:pPr>
              <a:lnSpc>
                <a:spcPct val="120000"/>
              </a:lnSpc>
            </a:pPr>
            <a:r>
              <a:rPr lang="en-US" dirty="0"/>
              <a:t>    grads = tf.math.l2_normalize(grads)</a:t>
            </a:r>
          </a:p>
          <a:p>
            <a:pPr>
              <a:lnSpc>
                <a:spcPct val="120000"/>
              </a:lnSpc>
            </a:pPr>
            <a:r>
              <a:rPr lang="en-US" dirty="0"/>
              <a:t>    </a:t>
            </a:r>
            <a:r>
              <a:rPr lang="en-US" dirty="0" err="1"/>
              <a:t>img</a:t>
            </a:r>
            <a:r>
              <a:rPr lang="en-US" dirty="0"/>
              <a:t> += </a:t>
            </a:r>
            <a:r>
              <a:rPr lang="en-US" dirty="0" err="1"/>
              <a:t>learning_rate</a:t>
            </a:r>
            <a:r>
              <a:rPr lang="en-US" dirty="0"/>
              <a:t> * grads</a:t>
            </a:r>
          </a:p>
          <a:p>
            <a:pPr>
              <a:lnSpc>
                <a:spcPct val="120000"/>
              </a:lnSpc>
            </a:pPr>
            <a:r>
              <a:rPr lang="en-US" dirty="0"/>
              <a:t>    return gain, </a:t>
            </a:r>
            <a:r>
              <a:rPr lang="en-US" dirty="0" err="1"/>
              <a:t>img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D003E-5206-4303-B220-F8FF22BA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427468"/>
            <a:ext cx="4419600" cy="4516132"/>
          </a:xfrm>
        </p:spPr>
        <p:txBody>
          <a:bodyPr/>
          <a:lstStyle/>
          <a:p>
            <a:r>
              <a:rPr lang="en-US" sz="2400" b="1" dirty="0"/>
              <a:t>gain </a:t>
            </a:r>
            <a:r>
              <a:rPr lang="en-US" sz="2400" dirty="0"/>
              <a:t>is the average of all the values in </a:t>
            </a:r>
            <a:r>
              <a:rPr lang="en-US" sz="2400" b="1" dirty="0" err="1"/>
              <a:t>filter_activation</a:t>
            </a:r>
            <a:r>
              <a:rPr lang="en-US" sz="2400" dirty="0"/>
              <a:t>.</a:t>
            </a:r>
          </a:p>
          <a:p>
            <a:r>
              <a:rPr lang="en-US" sz="2400" dirty="0"/>
              <a:t>The rest of the code is the same as in the version used for generating adversarial inputs.</a:t>
            </a:r>
            <a:endParaRPr lang="en-US" sz="20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032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0" y="212725"/>
            <a:ext cx="8379710" cy="1006475"/>
          </a:xfrm>
        </p:spPr>
        <p:txBody>
          <a:bodyPr>
            <a:noAutofit/>
          </a:bodyPr>
          <a:lstStyle/>
          <a:p>
            <a:r>
              <a:rPr lang="en-US" dirty="0"/>
              <a:t>Running the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383290" y="1371600"/>
            <a:ext cx="7539220" cy="1732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filter_index</a:t>
            </a:r>
            <a:r>
              <a:rPr lang="en-US" dirty="0"/>
              <a:t> = 0</a:t>
            </a:r>
          </a:p>
          <a:p>
            <a:pPr>
              <a:lnSpc>
                <a:spcPct val="120000"/>
              </a:lnSpc>
            </a:pPr>
            <a:r>
              <a:rPr lang="en-US" dirty="0"/>
              <a:t>gain, </a:t>
            </a:r>
            <a:r>
              <a:rPr lang="en-US" dirty="0" err="1"/>
              <a:t>img</a:t>
            </a:r>
            <a:r>
              <a:rPr lang="en-US" dirty="0"/>
              <a:t> = </a:t>
            </a:r>
            <a:r>
              <a:rPr lang="en-US" dirty="0" err="1"/>
              <a:t>visualize_filter</a:t>
            </a:r>
            <a:r>
              <a:rPr lang="en-US" dirty="0"/>
              <a:t>(</a:t>
            </a:r>
            <a:r>
              <a:rPr lang="en-US" dirty="0" err="1"/>
              <a:t>filter_index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filename = "0_%d.png" &amp; (</a:t>
            </a:r>
            <a:r>
              <a:rPr lang="en-US" dirty="0" err="1"/>
              <a:t>filter_index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keras.preprocessing.image.save_img</a:t>
            </a:r>
            <a:r>
              <a:rPr lang="en-US" dirty="0"/>
              <a:t>(filename, 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display(Image(filename))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366C57-C432-4FCE-AD25-767AE2D2B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83" y="3200400"/>
            <a:ext cx="3200400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4DD067-DE12-410F-AC59-EF93B1984334}"/>
              </a:ext>
            </a:extLst>
          </p:cNvPr>
          <p:cNvSpPr txBox="1"/>
          <p:nvPr/>
        </p:nvSpPr>
        <p:spPr>
          <a:xfrm>
            <a:off x="5638800" y="2738735"/>
            <a:ext cx="297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Visualization of filter 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C51C34-8985-4622-B186-D8EC30660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4343400" cy="2514600"/>
          </a:xfrm>
        </p:spPr>
        <p:txBody>
          <a:bodyPr/>
          <a:lstStyle/>
          <a:p>
            <a:r>
              <a:rPr lang="en-US" sz="2400" dirty="0"/>
              <a:t>It looks like filter 0 has been trained to identify horizontal patterns.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1781E2-7F33-4A08-A7CC-B3634DEAF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66" y="32004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036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3329-63DE-4521-8C93-BEDE4D49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90" y="212725"/>
            <a:ext cx="8379710" cy="1006475"/>
          </a:xfrm>
        </p:spPr>
        <p:txBody>
          <a:bodyPr>
            <a:noAutofit/>
          </a:bodyPr>
          <a:lstStyle/>
          <a:p>
            <a:r>
              <a:rPr lang="en-US" dirty="0"/>
              <a:t>Running the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95ED3-A142-452F-933F-A14425F4B5F3}"/>
              </a:ext>
            </a:extLst>
          </p:cNvPr>
          <p:cNvSpPr txBox="1"/>
          <p:nvPr/>
        </p:nvSpPr>
        <p:spPr>
          <a:xfrm>
            <a:off x="383290" y="1371600"/>
            <a:ext cx="7539220" cy="1732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filter_index</a:t>
            </a:r>
            <a:r>
              <a:rPr lang="en-US" dirty="0"/>
              <a:t> = 1</a:t>
            </a:r>
          </a:p>
          <a:p>
            <a:pPr>
              <a:lnSpc>
                <a:spcPct val="120000"/>
              </a:lnSpc>
            </a:pPr>
            <a:r>
              <a:rPr lang="en-US" dirty="0"/>
              <a:t>gain, </a:t>
            </a:r>
            <a:r>
              <a:rPr lang="en-US" dirty="0" err="1"/>
              <a:t>img</a:t>
            </a:r>
            <a:r>
              <a:rPr lang="en-US" dirty="0"/>
              <a:t> = </a:t>
            </a:r>
            <a:r>
              <a:rPr lang="en-US" dirty="0" err="1"/>
              <a:t>visualize_filter</a:t>
            </a:r>
            <a:r>
              <a:rPr lang="en-US" dirty="0"/>
              <a:t>(</a:t>
            </a:r>
            <a:r>
              <a:rPr lang="en-US" dirty="0" err="1"/>
              <a:t>filter_index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filename = "0_%d.png" &amp; (</a:t>
            </a:r>
            <a:r>
              <a:rPr lang="en-US" dirty="0" err="1"/>
              <a:t>filter_index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keras.preprocessing.image.save_img</a:t>
            </a:r>
            <a:r>
              <a:rPr lang="en-US" dirty="0"/>
              <a:t>(filename, </a:t>
            </a:r>
            <a:r>
              <a:rPr lang="en-US" dirty="0" err="1"/>
              <a:t>img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display(Image(filename))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5C06C3C-F0AE-4BFC-893B-816EB934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366C57-C432-4FCE-AD25-767AE2D2B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83" y="3200400"/>
            <a:ext cx="3200400" cy="3200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C51C34-8985-4622-B186-D8EC30660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4495800" cy="2514600"/>
          </a:xfrm>
        </p:spPr>
        <p:txBody>
          <a:bodyPr/>
          <a:lstStyle/>
          <a:p>
            <a:r>
              <a:rPr lang="en-US" sz="2400" dirty="0"/>
              <a:t>Filter 1 has also been trained to identify horizontal patterns, but:</a:t>
            </a:r>
          </a:p>
          <a:p>
            <a:pPr lvl="1"/>
            <a:r>
              <a:rPr lang="en-US" sz="2000" dirty="0"/>
              <a:t>These patterns slant upwards as we move to the right.</a:t>
            </a:r>
          </a:p>
          <a:p>
            <a:pPr lvl="1"/>
            <a:r>
              <a:rPr lang="en-US" sz="2000" dirty="0"/>
              <a:t>For filter 0, the patterns slant downwards as we move to the right.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B2984-05AD-4708-B74B-1CEE92E1256C}"/>
              </a:ext>
            </a:extLst>
          </p:cNvPr>
          <p:cNvSpPr txBox="1"/>
          <p:nvPr/>
        </p:nvSpPr>
        <p:spPr>
          <a:xfrm>
            <a:off x="5638800" y="2738735"/>
            <a:ext cx="297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Visualization of filter 1</a:t>
            </a:r>
          </a:p>
        </p:txBody>
      </p:sp>
    </p:spTree>
    <p:extLst>
      <p:ext uri="{BB962C8B-B14F-4D97-AF65-F5344CB8AC3E}">
        <p14:creationId xmlns:p14="http://schemas.microsoft.com/office/powerpoint/2010/main" val="19185967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7642-028B-42AB-8A9D-7A8024F9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Visualizations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02792F-14B4-426C-B8C1-36467C30B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2133600" cy="213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865B0A-547A-46E1-A1B1-2AE581DFC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28800"/>
            <a:ext cx="2133600" cy="2133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35BCA4-793C-4057-914E-701BC0B71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2133600" cy="2133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5877AE-986D-4840-8DF7-D63B3A4286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28800"/>
            <a:ext cx="2133600" cy="2133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E1BABA7-23F1-4053-B8E7-66A20C96D10A}"/>
              </a:ext>
            </a:extLst>
          </p:cNvPr>
          <p:cNvSpPr txBox="1"/>
          <p:nvPr/>
        </p:nvSpPr>
        <p:spPr>
          <a:xfrm>
            <a:off x="609600" y="1371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filter 2                     filter 3                     filter 4                      filter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ED8E20-10FB-4F42-92F6-CBA73F13A0B5}"/>
              </a:ext>
            </a:extLst>
          </p:cNvPr>
          <p:cNvSpPr txBox="1"/>
          <p:nvPr/>
        </p:nvSpPr>
        <p:spPr>
          <a:xfrm>
            <a:off x="609600" y="418653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filter 6                     filter 7                     filter 8                      filter 9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974D540-B9C8-4019-87E1-3440F70C72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48200"/>
            <a:ext cx="2133600" cy="2133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3546C56-30ED-4E57-82E9-440A9FDB03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648200"/>
            <a:ext cx="2133600" cy="2133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EE0BFA-22C7-427B-814B-3ADA32DA4F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48200"/>
            <a:ext cx="2133600" cy="2133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007988-E315-4A1E-9EA1-ED857B7DF8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648200"/>
            <a:ext cx="2133600" cy="2133600"/>
          </a:xfrm>
          <a:prstGeom prst="rect">
            <a:avLst/>
          </a:prstGeom>
        </p:spPr>
      </p:pic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93134500-D014-4EE6-BC87-E36ED561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8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CNN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5448492"/>
            <a:ext cx="8820150" cy="1257108"/>
          </a:xfrm>
        </p:spPr>
        <p:txBody>
          <a:bodyPr/>
          <a:lstStyle/>
          <a:p>
            <a:r>
              <a:rPr lang="en-US" sz="2000" dirty="0"/>
              <a:t>(We have seen this before): Visualization of a neural network trained with face images.</a:t>
            </a:r>
          </a:p>
          <a:p>
            <a:pPr lvl="1"/>
            <a:r>
              <a:rPr lang="en-US" sz="1800" dirty="0"/>
              <a:t>Credit for feature visualizations: [Lee09] </a:t>
            </a:r>
            <a:r>
              <a:rPr lang="en-US" sz="1800" dirty="0" err="1"/>
              <a:t>Honglak</a:t>
            </a:r>
            <a:r>
              <a:rPr lang="en-US" sz="1800" dirty="0"/>
              <a:t> Lee, Roger Grosse, Rajesh </a:t>
            </a:r>
            <a:r>
              <a:rPr lang="en-US" sz="1800" dirty="0" err="1"/>
              <a:t>Ranganath</a:t>
            </a:r>
            <a:r>
              <a:rPr lang="en-US" sz="1800" dirty="0"/>
              <a:t> and Andrew Y. Ng., ICML 2009.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195754" y="1295400"/>
            <a:ext cx="2309446" cy="1567879"/>
            <a:chOff x="1055689" y="552647"/>
            <a:chExt cx="2156640" cy="14641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59" t="74107" r="43794" b="12639"/>
            <a:stretch/>
          </p:blipFill>
          <p:spPr>
            <a:xfrm>
              <a:off x="1055689" y="552647"/>
              <a:ext cx="2156214" cy="7492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46" t="74107" r="22022" b="12639"/>
            <a:stretch/>
          </p:blipFill>
          <p:spPr>
            <a:xfrm>
              <a:off x="1057523" y="1267568"/>
              <a:ext cx="2154806" cy="74921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t="36559" r="68169" b="39054"/>
          <a:stretch/>
        </p:blipFill>
        <p:spPr>
          <a:xfrm>
            <a:off x="3606440" y="1295400"/>
            <a:ext cx="2489560" cy="1567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t="61044" r="68398" b="12897"/>
          <a:stretch/>
        </p:blipFill>
        <p:spPr>
          <a:xfrm>
            <a:off x="6243085" y="1295400"/>
            <a:ext cx="2335765" cy="15670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332873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283323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layers, extract simple features.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6200" y="283323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Middle layers, model shape parts.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5990" y="2819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layers, model (almost) entire faces.</a:t>
            </a:r>
          </a:p>
        </p:txBody>
      </p:sp>
      <p:sp>
        <p:nvSpPr>
          <p:cNvPr id="23" name="Left Brace 22"/>
          <p:cNvSpPr/>
          <p:nvPr/>
        </p:nvSpPr>
        <p:spPr>
          <a:xfrm rot="5400000">
            <a:off x="2437591" y="2629901"/>
            <a:ext cx="230218" cy="1905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5400000">
            <a:off x="4802941" y="2702952"/>
            <a:ext cx="147718" cy="1828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5400000">
            <a:off x="7165141" y="2704569"/>
            <a:ext cx="147718" cy="1828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258637" y="348057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71450" y="3947794"/>
            <a:ext cx="8667750" cy="1197516"/>
            <a:chOff x="171450" y="5181600"/>
            <a:chExt cx="8667750" cy="1385029"/>
          </a:xfrm>
        </p:grpSpPr>
        <p:grpSp>
          <p:nvGrpSpPr>
            <p:cNvPr id="18" name="Group 17"/>
            <p:cNvGrpSpPr/>
            <p:nvPr/>
          </p:nvGrpSpPr>
          <p:grpSpPr>
            <a:xfrm>
              <a:off x="171450" y="5181600"/>
              <a:ext cx="8667750" cy="1385029"/>
              <a:chOff x="-76200" y="4986208"/>
              <a:chExt cx="8667750" cy="13850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-76200" y="5005258"/>
                <a:ext cx="1549400" cy="1319342"/>
              </a:xfrm>
              <a:prstGeom prst="rect">
                <a:avLst/>
              </a:prstGeom>
              <a:ln w="44450">
                <a:noFill/>
              </a:ln>
              <a:scene3d>
                <a:camera prst="orthographicFront">
                  <a:rot lat="1200000" lon="4380000" rev="0"/>
                </a:camera>
                <a:lightRig rig="threePt" dir="t"/>
              </a:scene3d>
              <a:sp3d extrusionH="63500" contourW="12700" prstMaterial="matte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64577" y="4986208"/>
                <a:ext cx="1549400" cy="131934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083777" y="5005258"/>
                <a:ext cx="1549400" cy="131934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>
                <a:spLocks noChangeAspect="1"/>
              </p:cNvSpPr>
              <p:nvPr/>
            </p:nvSpPr>
            <p:spPr>
              <a:xfrm>
                <a:off x="3455377" y="5257800"/>
                <a:ext cx="1022474" cy="870655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>
                <a:spLocks noChangeAspect="1"/>
              </p:cNvSpPr>
              <p:nvPr/>
            </p:nvSpPr>
            <p:spPr>
              <a:xfrm>
                <a:off x="4490303" y="5257800"/>
                <a:ext cx="1022474" cy="870655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>
                <a:spLocks noChangeAspect="1"/>
              </p:cNvSpPr>
              <p:nvPr/>
            </p:nvSpPr>
            <p:spPr>
              <a:xfrm>
                <a:off x="5709503" y="5257801"/>
                <a:ext cx="717674" cy="61111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6884894" y="5257801"/>
                <a:ext cx="717674" cy="61111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362950" y="4999637"/>
                <a:ext cx="228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>
              <a:off x="12954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5146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6576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953000" y="5867400"/>
              <a:ext cx="3810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019800" y="5867400"/>
              <a:ext cx="3048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162800" y="5867400"/>
              <a:ext cx="3048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7" idx="1"/>
            </p:cNvCxnSpPr>
            <p:nvPr/>
          </p:nvCxnSpPr>
          <p:spPr>
            <a:xfrm>
              <a:off x="8382000" y="5867400"/>
              <a:ext cx="228600" cy="1342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07975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7642-028B-42AB-8A9D-7A8024F9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Visualizations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1BABA7-23F1-4053-B8E7-66A20C96D10A}"/>
              </a:ext>
            </a:extLst>
          </p:cNvPr>
          <p:cNvSpPr txBox="1"/>
          <p:nvPr/>
        </p:nvSpPr>
        <p:spPr>
          <a:xfrm>
            <a:off x="609600" y="1371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filter 10                  filter 11                  filter 12                  filter 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ED8E20-10FB-4F42-92F6-CBA73F13A0B5}"/>
              </a:ext>
            </a:extLst>
          </p:cNvPr>
          <p:cNvSpPr txBox="1"/>
          <p:nvPr/>
        </p:nvSpPr>
        <p:spPr>
          <a:xfrm>
            <a:off x="609600" y="41865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filter 14                  filter 15                  filter 16                  filter 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8CF65-3771-4C26-A7D2-B9E5EDB05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28800"/>
            <a:ext cx="2133600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64EDA0-53F3-4EFE-9E3E-EDF4F634A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648200"/>
            <a:ext cx="2133600" cy="21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068841-2B43-49CC-855A-E38736AA1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2133600" cy="213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CCD0E9-BDB4-4B4D-AA59-7B1B12FA6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2133600" cy="213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067677-4D4D-48CC-9AD4-A270514EFC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28800"/>
            <a:ext cx="2133600" cy="2133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B2636A-1DDD-437C-92FB-5F6263E6AF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48200"/>
            <a:ext cx="2133600" cy="2133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8A91BA-5008-4F7F-8678-3871611243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48200"/>
            <a:ext cx="2133600" cy="2133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5E0B53D-18F9-4936-BB48-9B448A3FF6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648200"/>
            <a:ext cx="2133600" cy="2133600"/>
          </a:xfrm>
          <a:prstGeom prst="rect">
            <a:avLst/>
          </a:prstGeom>
        </p:spPr>
      </p:pic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034ADAA6-3BE2-4029-A824-90BEDEC0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357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54BF-F2F9-4B51-B749-B57A17E8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479DF-6B40-4D67-87E5-51BD7FDBF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saw how to use gradient ascent to construct inputs that maximize outputs of specific units and layers of a model.</a:t>
            </a:r>
          </a:p>
          <a:p>
            <a:r>
              <a:rPr lang="en-US" dirty="0"/>
              <a:t>We applied this in two different ways:</a:t>
            </a:r>
          </a:p>
          <a:p>
            <a:pPr lvl="1"/>
            <a:r>
              <a:rPr lang="en-US" dirty="0"/>
              <a:t>To generate adversarial inputs, i.e., to tweak existing images so that the tweaked versions get misclassified by the model.</a:t>
            </a:r>
          </a:p>
          <a:p>
            <a:pPr lvl="1"/>
            <a:r>
              <a:rPr lang="en-US" dirty="0"/>
              <a:t>To visualize the types of patterns that hidden units in the network are trained to provide maximal responses to.</a:t>
            </a:r>
          </a:p>
          <a:p>
            <a:r>
              <a:rPr lang="en-US" dirty="0"/>
              <a:t>Both these applications can help us gain some intuition about the behavior of our models.</a:t>
            </a:r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183FA33-71F2-4CCC-A1A3-BFB229B6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1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CNN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73" y="5448492"/>
            <a:ext cx="8884627" cy="1257108"/>
          </a:xfrm>
        </p:spPr>
        <p:txBody>
          <a:bodyPr/>
          <a:lstStyle/>
          <a:p>
            <a:r>
              <a:rPr lang="en-US" sz="2000" dirty="0"/>
              <a:t>These slides explain how we can get such visualizations.</a:t>
            </a:r>
          </a:p>
          <a:p>
            <a:r>
              <a:rPr lang="en-US" sz="2000" dirty="0"/>
              <a:t>Idea: for any layer, or any unit, we find the input image that maximizes the output of that layer or unit.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195754" y="1295400"/>
            <a:ext cx="2309446" cy="1567879"/>
            <a:chOff x="1055689" y="552647"/>
            <a:chExt cx="2156640" cy="14641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59" t="74107" r="43794" b="12639"/>
            <a:stretch/>
          </p:blipFill>
          <p:spPr>
            <a:xfrm>
              <a:off x="1055689" y="552647"/>
              <a:ext cx="2156214" cy="7492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46" t="74107" r="22022" b="12639"/>
            <a:stretch/>
          </p:blipFill>
          <p:spPr>
            <a:xfrm>
              <a:off x="1057523" y="1267568"/>
              <a:ext cx="2154806" cy="74921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t="36559" r="68169" b="39054"/>
          <a:stretch/>
        </p:blipFill>
        <p:spPr>
          <a:xfrm>
            <a:off x="3606440" y="1295400"/>
            <a:ext cx="2489560" cy="1567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t="61044" r="68398" b="12897"/>
          <a:stretch/>
        </p:blipFill>
        <p:spPr>
          <a:xfrm>
            <a:off x="6243085" y="1295400"/>
            <a:ext cx="2335765" cy="15670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332873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283323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layers, extract simple features.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86200" y="283323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Middle layers, model shape parts.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5990" y="2819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layers, model (almost) entire faces.</a:t>
            </a:r>
          </a:p>
        </p:txBody>
      </p:sp>
      <p:sp>
        <p:nvSpPr>
          <p:cNvPr id="23" name="Left Brace 22"/>
          <p:cNvSpPr/>
          <p:nvPr/>
        </p:nvSpPr>
        <p:spPr>
          <a:xfrm rot="5400000">
            <a:off x="2437591" y="2629901"/>
            <a:ext cx="230218" cy="1905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5400000">
            <a:off x="4802941" y="2702952"/>
            <a:ext cx="147718" cy="1828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5400000">
            <a:off x="7165141" y="2704569"/>
            <a:ext cx="147718" cy="1828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258637" y="348057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71450" y="3947794"/>
            <a:ext cx="8667750" cy="1197516"/>
            <a:chOff x="171450" y="5181600"/>
            <a:chExt cx="8667750" cy="1385029"/>
          </a:xfrm>
        </p:grpSpPr>
        <p:grpSp>
          <p:nvGrpSpPr>
            <p:cNvPr id="18" name="Group 17"/>
            <p:cNvGrpSpPr/>
            <p:nvPr/>
          </p:nvGrpSpPr>
          <p:grpSpPr>
            <a:xfrm>
              <a:off x="171450" y="5181600"/>
              <a:ext cx="8667750" cy="1385029"/>
              <a:chOff x="-76200" y="4986208"/>
              <a:chExt cx="8667750" cy="13850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-76200" y="5005258"/>
                <a:ext cx="1549400" cy="1319342"/>
              </a:xfrm>
              <a:prstGeom prst="rect">
                <a:avLst/>
              </a:prstGeom>
              <a:ln w="44450">
                <a:noFill/>
              </a:ln>
              <a:scene3d>
                <a:camera prst="orthographicFront">
                  <a:rot lat="1200000" lon="4380000" rev="0"/>
                </a:camera>
                <a:lightRig rig="threePt" dir="t"/>
              </a:scene3d>
              <a:sp3d extrusionH="63500" contourW="12700" prstMaterial="matte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64577" y="4986208"/>
                <a:ext cx="1549400" cy="131934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083777" y="5005258"/>
                <a:ext cx="1549400" cy="131934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31115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>
                <a:spLocks noChangeAspect="1"/>
              </p:cNvSpPr>
              <p:nvPr/>
            </p:nvSpPr>
            <p:spPr>
              <a:xfrm>
                <a:off x="3455377" y="5257800"/>
                <a:ext cx="1022474" cy="870655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>
                <a:spLocks noChangeAspect="1"/>
              </p:cNvSpPr>
              <p:nvPr/>
            </p:nvSpPr>
            <p:spPr>
              <a:xfrm>
                <a:off x="4490303" y="5257800"/>
                <a:ext cx="1022474" cy="870655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5080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>
                <a:spLocks noChangeAspect="1"/>
              </p:cNvSpPr>
              <p:nvPr/>
            </p:nvSpPr>
            <p:spPr>
              <a:xfrm>
                <a:off x="5709503" y="5257801"/>
                <a:ext cx="717674" cy="61111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6884894" y="5257801"/>
                <a:ext cx="717674" cy="611112"/>
              </a:xfrm>
              <a:prstGeom prst="rect">
                <a:avLst/>
              </a:prstGeom>
              <a:solidFill>
                <a:schemeClr val="bg2"/>
              </a:solidFill>
              <a:ln w="44450">
                <a:noFill/>
              </a:ln>
              <a:effectLst/>
              <a:scene3d>
                <a:camera prst="orthographicFront">
                  <a:rot lat="1200000" lon="4380000" rev="0"/>
                </a:camera>
                <a:lightRig rig="chilly" dir="t"/>
              </a:scene3d>
              <a:sp3d extrusionH="698500" contourW="12700" prstMaterial="powder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362950" y="4999637"/>
                <a:ext cx="228600" cy="1371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>
              <a:off x="12954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5146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657600" y="5867400"/>
              <a:ext cx="5334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953000" y="5867400"/>
              <a:ext cx="3810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019800" y="5867400"/>
              <a:ext cx="3048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162800" y="5867400"/>
              <a:ext cx="3048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7" idx="1"/>
            </p:cNvCxnSpPr>
            <p:nvPr/>
          </p:nvCxnSpPr>
          <p:spPr>
            <a:xfrm>
              <a:off x="8382000" y="5867400"/>
              <a:ext cx="228600" cy="13429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011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1B66-C408-406B-8925-B0841977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12725"/>
            <a:ext cx="8534400" cy="1006475"/>
          </a:xfrm>
        </p:spPr>
        <p:txBody>
          <a:bodyPr>
            <a:noAutofit/>
          </a:bodyPr>
          <a:lstStyle/>
          <a:p>
            <a:r>
              <a:rPr lang="en-US" dirty="0"/>
              <a:t>Generating Inputs that Trick 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A3620-920D-4395-BC36-949275E5E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our case study, we use a pre-trained model, available on </a:t>
            </a:r>
            <a:r>
              <a:rPr lang="en-US" sz="2400" dirty="0" err="1"/>
              <a:t>Keras</a:t>
            </a:r>
            <a:r>
              <a:rPr lang="en-US" sz="2400" dirty="0"/>
              <a:t>, called ResNet50V2.</a:t>
            </a:r>
          </a:p>
          <a:p>
            <a:r>
              <a:rPr lang="en-US" sz="2400" dirty="0"/>
              <a:t>The model was trained on a subset of ImageNet called “ImageNet Large Scale Visual Recognition Challenge (ILSVRC) 2012-2017 image classification and localization dataset”.</a:t>
            </a:r>
          </a:p>
          <a:p>
            <a:pPr lvl="1"/>
            <a:r>
              <a:rPr lang="en-US" sz="2000" dirty="0"/>
              <a:t>This dataset can be downloaded from: </a:t>
            </a:r>
            <a:r>
              <a:rPr lang="en-US" sz="2000" dirty="0">
                <a:hlinkClick r:id="rId3"/>
              </a:rPr>
              <a:t>https://www.kaggle.com/competitions/imagenet-object-localization-challenge/data</a:t>
            </a:r>
            <a:endParaRPr lang="en-US" sz="2000" dirty="0"/>
          </a:p>
          <a:p>
            <a:pPr lvl="1"/>
            <a:r>
              <a:rPr lang="en-US" sz="2000" dirty="0"/>
              <a:t>However, it takes 167GB of disk space.</a:t>
            </a:r>
          </a:p>
          <a:p>
            <a:pPr lvl="1"/>
            <a:r>
              <a:rPr lang="en-US" sz="2000" dirty="0"/>
              <a:t>You do NOT need to download it to run our code.</a:t>
            </a:r>
          </a:p>
          <a:p>
            <a:r>
              <a:rPr lang="en-US" sz="2400" dirty="0"/>
              <a:t>This dataset contains 1000 classes.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911A51B-9C0B-41FF-A2EB-C369D006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6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14D3-F0C9-4984-8095-07355E57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Images from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9BD8F-74C7-4C85-A9E6-27FAD210E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0637"/>
            <a:ext cx="8229600" cy="1006475"/>
          </a:xfrm>
        </p:spPr>
        <p:txBody>
          <a:bodyPr/>
          <a:lstStyle/>
          <a:p>
            <a:r>
              <a:rPr lang="en-US" sz="2400" dirty="0"/>
              <a:t>Here are some example images from the dataset, and their associated class labels (out of the 1000 total class labels).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ABA592D5-D663-43B0-8358-F0C598A0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5022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96BE78-7400-4C5C-9890-7A6E685EA99C}"/>
              </a:ext>
            </a:extLst>
          </p:cNvPr>
          <p:cNvGrpSpPr/>
          <p:nvPr/>
        </p:nvGrpSpPr>
        <p:grpSpPr>
          <a:xfrm>
            <a:off x="129085" y="2269691"/>
            <a:ext cx="8710115" cy="4283509"/>
            <a:chOff x="129085" y="2269691"/>
            <a:chExt cx="8710115" cy="42835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6FCC1E-65C9-48B5-92F8-0ACFBC433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782" y="2634979"/>
              <a:ext cx="2172933" cy="14428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34A853-461D-4851-BAED-6BB1FF156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762" y="2631701"/>
              <a:ext cx="2360939" cy="147794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58B528-7638-4DEF-AE3C-C8B992F8D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23750"/>
              <a:ext cx="1953714" cy="146528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F9D12A-4162-449A-966F-52F0F8797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85" y="4783114"/>
              <a:ext cx="1953715" cy="14652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4B3CF99-CC95-4A93-8A66-09EC4A5BA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6" y="4751358"/>
              <a:ext cx="2402455" cy="180184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E581194-6608-4545-845F-00CF90E14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0767" y="4735419"/>
              <a:ext cx="1712402" cy="181778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CCE6609-940C-471E-8357-36713FD17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782" y="4772086"/>
              <a:ext cx="2171618" cy="162871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66847E7-6AE6-4EE3-8B0E-AF2317099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936" y="2631701"/>
              <a:ext cx="1612064" cy="148309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C5B2FF-96AE-4BF1-BB4B-E2DA112B39E5}"/>
                </a:ext>
              </a:extLst>
            </p:cNvPr>
            <p:cNvSpPr txBox="1"/>
            <p:nvPr/>
          </p:nvSpPr>
          <p:spPr>
            <a:xfrm>
              <a:off x="533399" y="2269691"/>
              <a:ext cx="8279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scorpion                              robin                                goldfish                       koala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9432EB-5DEF-4855-A188-F1E9ED3F2373}"/>
                </a:ext>
              </a:extLst>
            </p:cNvPr>
            <p:cNvSpPr txBox="1"/>
            <p:nvPr/>
          </p:nvSpPr>
          <p:spPr>
            <a:xfrm>
              <a:off x="559431" y="4400490"/>
              <a:ext cx="8279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chimpanzee                     airliner                               palace                         clock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841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f37ff0-b97a-40d0-a943-a94b1e0ce6f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5889944BB334799533CD849BA11EA" ma:contentTypeVersion="15" ma:contentTypeDescription="Create a new document." ma:contentTypeScope="" ma:versionID="536c582b96377adfc7ad697a5294d8c1">
  <xsd:schema xmlns:xsd="http://www.w3.org/2001/XMLSchema" xmlns:xs="http://www.w3.org/2001/XMLSchema" xmlns:p="http://schemas.microsoft.com/office/2006/metadata/properties" xmlns:ns3="10f37ff0-b97a-40d0-a943-a94b1e0ce6f2" xmlns:ns4="169f0bbc-c66a-4669-ba93-1a37129081a6" targetNamespace="http://schemas.microsoft.com/office/2006/metadata/properties" ma:root="true" ma:fieldsID="b86a293b24cd6eb76163e9cdbd488a97" ns3:_="" ns4:_="">
    <xsd:import namespace="10f37ff0-b97a-40d0-a943-a94b1e0ce6f2"/>
    <xsd:import namespace="169f0bbc-c66a-4669-ba93-1a37129081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37ff0-b97a-40d0-a943-a94b1e0ce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f0bbc-c66a-4669-ba93-1a37129081a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E5B7A5-AE0D-440D-8A7D-7039F6E1934A}">
  <ds:schemaRefs>
    <ds:schemaRef ds:uri="http://purl.org/dc/elements/1.1/"/>
    <ds:schemaRef ds:uri="169f0bbc-c66a-4669-ba93-1a37129081a6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10f37ff0-b97a-40d0-a943-a94b1e0ce6f2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CEC301C-47CC-47F7-AFE8-5D8BBF4822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f37ff0-b97a-40d0-a943-a94b1e0ce6f2"/>
    <ds:schemaRef ds:uri="169f0bbc-c66a-4669-ba93-1a3712908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C29AB4-BBD1-47A6-B797-A5E4C9BB9F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15021</TotalTime>
  <Words>6141</Words>
  <Application>Microsoft Office PowerPoint</Application>
  <PresentationFormat>On-screen Show (4:3)</PresentationFormat>
  <Paragraphs>736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(Headings)</vt:lpstr>
      <vt:lpstr>Courier New</vt:lpstr>
      <vt:lpstr>Office Theme</vt:lpstr>
      <vt:lpstr>Office Theme</vt:lpstr>
      <vt:lpstr>PowerPoint Presentation</vt:lpstr>
      <vt:lpstr>Application 1: Tricking a  Model</vt:lpstr>
      <vt:lpstr>Application 1: Tricking a  Model</vt:lpstr>
      <vt:lpstr>Application 1: Tricking a  Model</vt:lpstr>
      <vt:lpstr>Application 1: Uses Besides Tricking</vt:lpstr>
      <vt:lpstr>Application 2: CNN Visualization</vt:lpstr>
      <vt:lpstr>Application 2: CNN Visualization</vt:lpstr>
      <vt:lpstr>Generating Inputs that Trick a Model</vt:lpstr>
      <vt:lpstr>Example Images from Dataset</vt:lpstr>
      <vt:lpstr>Our Goal: Trick ResNet50V2 </vt:lpstr>
      <vt:lpstr>Method: Gradient Ascent</vt:lpstr>
      <vt:lpstr>Method: Gradient Ascent</vt:lpstr>
      <vt:lpstr>Method: Gradient Ascent</vt:lpstr>
      <vt:lpstr>Method: Gradient Ascent</vt:lpstr>
      <vt:lpstr>Tensorflow Implementation</vt:lpstr>
      <vt:lpstr>Tensorflow Implementation</vt:lpstr>
      <vt:lpstr>Loading the ResNet50V2 Model</vt:lpstr>
      <vt:lpstr>Applying the ResNet50V2 Model</vt:lpstr>
      <vt:lpstr>The make_adversarial Function</vt:lpstr>
      <vt:lpstr>The make_adversarial Function</vt:lpstr>
      <vt:lpstr>The make_adversarial Function</vt:lpstr>
      <vt:lpstr>The make_adversarial Function</vt:lpstr>
      <vt:lpstr>The gradient_ascent_step Function</vt:lpstr>
      <vt:lpstr>The gradient_ascent_step Function</vt:lpstr>
      <vt:lpstr>The gradient_ascent_step Function</vt:lpstr>
      <vt:lpstr>The gradient_ascent_step Function</vt:lpstr>
      <vt:lpstr>The gradient_ascent_step Function</vt:lpstr>
      <vt:lpstr>The gradient_ascent_step Function</vt:lpstr>
      <vt:lpstr>Running the Code</vt:lpstr>
      <vt:lpstr>Running the Code</vt:lpstr>
      <vt:lpstr>Running the Code</vt:lpstr>
      <vt:lpstr>Results</vt:lpstr>
      <vt:lpstr>PowerPoint Presentation</vt:lpstr>
      <vt:lpstr>Results</vt:lpstr>
      <vt:lpstr>Results</vt:lpstr>
      <vt:lpstr>More Results</vt:lpstr>
      <vt:lpstr>More Results</vt:lpstr>
      <vt:lpstr>Observations</vt:lpstr>
      <vt:lpstr>Observations</vt:lpstr>
      <vt:lpstr>Comparing Images Visually</vt:lpstr>
      <vt:lpstr>Comparing Images Visually</vt:lpstr>
      <vt:lpstr>Comparing Images Visually</vt:lpstr>
      <vt:lpstr>Comparing Images Visually</vt:lpstr>
      <vt:lpstr>Comparing Images Visually</vt:lpstr>
      <vt:lpstr>Comparing Images Visually</vt:lpstr>
      <vt:lpstr>Measuring Quality of Results</vt:lpstr>
      <vt:lpstr>Further Reading</vt:lpstr>
      <vt:lpstr>Visualizing Behavior of Hidden Layers</vt:lpstr>
      <vt:lpstr>Visualizing a Convolutional Layer</vt:lpstr>
      <vt:lpstr>Our CNN Model</vt:lpstr>
      <vt:lpstr>Our CNN Model</vt:lpstr>
      <vt:lpstr>Selecting the Layer to Visualize</vt:lpstr>
      <vt:lpstr>The visualize_filter Function</vt:lpstr>
      <vt:lpstr>The gradient_ascent_step Function</vt:lpstr>
      <vt:lpstr>The gradient_ascent_step Function</vt:lpstr>
      <vt:lpstr>The gradient_ascent_step Function</vt:lpstr>
      <vt:lpstr>Running the Code</vt:lpstr>
      <vt:lpstr>Running the Code</vt:lpstr>
      <vt:lpstr>More Visualizations</vt:lpstr>
      <vt:lpstr>More Visualizations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athitsos</dc:creator>
  <cp:lastModifiedBy>Vassilis Athitsos</cp:lastModifiedBy>
  <cp:revision>1192</cp:revision>
  <dcterms:created xsi:type="dcterms:W3CDTF">2006-08-16T00:00:00Z</dcterms:created>
  <dcterms:modified xsi:type="dcterms:W3CDTF">2025-01-11T01:37:35Z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0x01010080B5889944BB334799533CD849BA11EA</vt:lpwstr>
  </property>
</Properties>
</file>