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70476B-C4F1-41A0-B23D-601260825FD5}" v="91" dt="2023-04-28T23:29:35.83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silis Athitsos" userId="cac912e4-cfd7-44a5-98fd-59802aaf955c" providerId="ADAL" clId="{D170476B-C4F1-41A0-B23D-601260825FD5}"/>
    <pc:docChg chg="undo custSel modSld">
      <pc:chgData name="Vassilis Athitsos" userId="cac912e4-cfd7-44a5-98fd-59802aaf955c" providerId="ADAL" clId="{D170476B-C4F1-41A0-B23D-601260825FD5}" dt="2023-04-28T23:29:35.831" v="90" actId="20577"/>
      <pc:docMkLst>
        <pc:docMk/>
      </pc:docMkLst>
      <pc:sldChg chg="modSp">
        <pc:chgData name="Vassilis Athitsos" userId="cac912e4-cfd7-44a5-98fd-59802aaf955c" providerId="ADAL" clId="{D170476B-C4F1-41A0-B23D-601260825FD5}" dt="2023-04-28T23:29:35.831" v="90" actId="20577"/>
        <pc:sldMkLst>
          <pc:docMk/>
          <pc:sldMk cId="0" sldId="256"/>
        </pc:sldMkLst>
        <pc:spChg chg="mod">
          <ac:chgData name="Vassilis Athitsos" userId="cac912e4-cfd7-44a5-98fd-59802aaf955c" providerId="ADAL" clId="{D170476B-C4F1-41A0-B23D-601260825FD5}" dt="2023-04-28T23:28:12.174" v="3" actId="27636"/>
          <ac:spMkLst>
            <pc:docMk/>
            <pc:sldMk cId="0" sldId="256"/>
            <ac:spMk id="151" creationId="{00000000-0000-0000-0000-000000000000}"/>
          </ac:spMkLst>
        </pc:spChg>
        <pc:spChg chg="mod">
          <ac:chgData name="Vassilis Athitsos" userId="cac912e4-cfd7-44a5-98fd-59802aaf955c" providerId="ADAL" clId="{D170476B-C4F1-41A0-B23D-601260825FD5}" dt="2023-04-28T23:29:35.831" v="90" actId="20577"/>
          <ac:spMkLst>
            <pc:docMk/>
            <pc:sldMk cId="0" sldId="256"/>
            <ac:spMk id="152" creationId="{00000000-0000-0000-0000-000000000000}"/>
          </ac:spMkLst>
        </pc:spChg>
        <pc:spChg chg="mod">
          <ac:chgData name="Vassilis Athitsos" userId="cac912e4-cfd7-44a5-98fd-59802aaf955c" providerId="ADAL" clId="{D170476B-C4F1-41A0-B23D-601260825FD5}" dt="2023-04-28T23:28:12.105" v="2"/>
          <ac:spMkLst>
            <pc:docMk/>
            <pc:sldMk cId="0" sldId="256"/>
            <ac:spMk id="15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“Notable Quote”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62" name="Bowl of pappardelle pasta with parsley butter, roasted hazelnuts,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Agenda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Agenda Topics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Evan Cornish, 03/31/2023"/>
          <p:cNvSpPr txBox="1">
            <a:spLocks noGrp="1"/>
          </p:cNvSpPr>
          <p:nvPr>
            <p:ph type="body" sz="quarter" idx="1"/>
          </p:nvPr>
        </p:nvSpPr>
        <p:spPr>
          <a:xfrm>
            <a:off x="1201341" y="11859862"/>
            <a:ext cx="21971002" cy="63698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t>Evan Cornish, 03/31/2023</a:t>
            </a:r>
          </a:p>
        </p:txBody>
      </p:sp>
      <p:sp>
        <p:nvSpPr>
          <p:cNvPr id="152" name="Spring 2023 Process So Far"/>
          <p:cNvSpPr txBox="1">
            <a:spLocks noGrp="1"/>
          </p:cNvSpPr>
          <p:nvPr>
            <p:ph type="title"/>
          </p:nvPr>
        </p:nvSpPr>
        <p:spPr>
          <a:xfrm>
            <a:off x="1206495" y="2574991"/>
            <a:ext cx="21971006" cy="4648202"/>
          </a:xfrm>
          <a:prstGeom prst="rect">
            <a:avLst/>
          </a:prstGeom>
        </p:spPr>
        <p:txBody>
          <a:bodyPr/>
          <a:lstStyle>
            <a:lvl1pPr>
              <a:defRPr spc="-300"/>
            </a:lvl1pPr>
          </a:lstStyle>
          <a:p>
            <a:r>
              <a:rPr lang="en-US" dirty="0"/>
              <a:t>Hand Segmentation and Pose Estimation </a:t>
            </a:r>
            <a:r>
              <a:rPr lang="en-US"/>
              <a:t>Research Review</a:t>
            </a:r>
            <a:endParaRPr lang="en-US" dirty="0"/>
          </a:p>
        </p:txBody>
      </p:sp>
      <p:sp>
        <p:nvSpPr>
          <p:cNvPr id="153" name="Hand Segmentation and Best CNN Model Comparison"/>
          <p:cNvSpPr txBox="1"/>
          <p:nvPr/>
        </p:nvSpPr>
        <p:spPr>
          <a:xfrm>
            <a:off x="1201342" y="7223190"/>
            <a:ext cx="21971002" cy="1905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825500">
              <a:defRPr sz="5500" b="1">
                <a:solidFill>
                  <a:srgbClr val="000000"/>
                </a:solidFill>
              </a:defRPr>
            </a:lvl1pPr>
          </a:lstStyle>
          <a:p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Use PCA or structural model to restrict pose to kinematically plausible pos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Use PCA or structural model to restrict pose to kinematically plausible poses</a:t>
            </a:r>
          </a:p>
          <a:p>
            <a:r>
              <a:t>Don’t know as much about this, there are a bunch of sources, not sure which models are using it</a:t>
            </a:r>
          </a:p>
        </p:txBody>
      </p:sp>
      <p:sp>
        <p:nvSpPr>
          <p:cNvPr id="181" name="Structural Based Approaches"/>
          <p:cNvSpPr txBox="1">
            <a:spLocks noGrp="1"/>
          </p:cNvSpPr>
          <p:nvPr>
            <p:ph type="title" idx="4294967295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Structural Based Approaches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DeepPrior uses a multi stage paradigm (don’t know what that means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DeepPrior uses a multi stage paradigm (don’t know what that means)</a:t>
            </a:r>
          </a:p>
          <a:p>
            <a:r>
              <a:t>Ensemble methods involve using 2D heatmap, 3D heatmap and 3D directional vector fields</a:t>
            </a:r>
          </a:p>
          <a:p>
            <a:pPr lvl="1"/>
            <a:r>
              <a:t>Use each model to predict independently</a:t>
            </a:r>
          </a:p>
          <a:p>
            <a:r>
              <a:t>Examples</a:t>
            </a:r>
          </a:p>
          <a:p>
            <a:pPr lvl="1"/>
            <a:r>
              <a:t>Hand Branch Ensemble (HBE), A2J, JGR-2PO</a:t>
            </a:r>
          </a:p>
        </p:txBody>
      </p:sp>
      <p:sp>
        <p:nvSpPr>
          <p:cNvPr id="184" name="Multi Stage and Ensemble Models"/>
          <p:cNvSpPr txBox="1">
            <a:spLocks noGrp="1"/>
          </p:cNvSpPr>
          <p:nvPr>
            <p:ph type="title" idx="4294967295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Multi Stage and Ensemble Models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MSRA Error"/>
          <p:cNvSpPr txBox="1"/>
          <p:nvPr/>
        </p:nvSpPr>
        <p:spPr>
          <a:xfrm>
            <a:off x="6690234" y="295304"/>
            <a:ext cx="11003533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MSRA Error</a:t>
            </a:r>
          </a:p>
        </p:txBody>
      </p:sp>
      <p:sp>
        <p:nvSpPr>
          <p:cNvPr id="187" name="TriHorn-Net: 7.13…"/>
          <p:cNvSpPr txBox="1"/>
          <p:nvPr/>
        </p:nvSpPr>
        <p:spPr>
          <a:xfrm>
            <a:off x="8483937" y="10887248"/>
            <a:ext cx="7416126" cy="1934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04800" indent="-304800" algn="l">
              <a:buSzPct val="123000"/>
              <a:buChar char="•"/>
            </a:pPr>
            <a:r>
              <a:t>TriHorn-Net: 7.13</a:t>
            </a:r>
          </a:p>
          <a:p>
            <a:pPr marL="304800" indent="-304800" algn="l">
              <a:buSzPct val="123000"/>
              <a:buChar char="•"/>
            </a:pPr>
            <a:r>
              <a:t>JGR-P20: 7.55 (Ensemble Method)</a:t>
            </a:r>
          </a:p>
          <a:p>
            <a:pPr marL="304800" indent="-304800" algn="l">
              <a:buSzPct val="123000"/>
              <a:buChar char="•"/>
            </a:pPr>
            <a:r>
              <a:t>DenseReg: 7.23</a:t>
            </a:r>
          </a:p>
          <a:p>
            <a:pPr marL="304800" indent="-304800" algn="l">
              <a:buSzPct val="123000"/>
              <a:buChar char="•"/>
            </a:pPr>
            <a:r>
              <a:t>P2P: 7.7 (CNN method, detection based (heatmap))</a:t>
            </a:r>
          </a:p>
          <a:p>
            <a:pPr marL="304800" indent="-304800" algn="l">
              <a:buSzPct val="123000"/>
              <a:buChar char="•"/>
            </a:pPr>
            <a:r>
              <a:t>DeepPrior++: 9.5 (CNN regression)</a:t>
            </a:r>
          </a:p>
        </p:txBody>
      </p:sp>
      <p:sp>
        <p:nvSpPr>
          <p:cNvPr id="188" name="Notable Models Error in avg mm"/>
          <p:cNvSpPr txBox="1"/>
          <p:nvPr/>
        </p:nvSpPr>
        <p:spPr>
          <a:xfrm>
            <a:off x="9890606" y="10357446"/>
            <a:ext cx="4602786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Notable Models Error in avg mm </a:t>
            </a:r>
          </a:p>
        </p:txBody>
      </p:sp>
      <p:pic>
        <p:nvPicPr>
          <p:cNvPr id="189" name="msra_error.png" descr="msra_err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045" y="1067576"/>
            <a:ext cx="23943909" cy="89789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riHorn-Net: 5.73…"/>
          <p:cNvSpPr txBox="1"/>
          <p:nvPr/>
        </p:nvSpPr>
        <p:spPr>
          <a:xfrm>
            <a:off x="9142637" y="10910220"/>
            <a:ext cx="6807839" cy="23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04800" indent="-304800" algn="l">
              <a:buSzPct val="123000"/>
              <a:buChar char="•"/>
            </a:pPr>
            <a:r>
              <a:t>TriHorn-Net: 5.73</a:t>
            </a:r>
          </a:p>
          <a:p>
            <a:pPr marL="304800" indent="-304800" algn="l">
              <a:buSzPct val="123000"/>
              <a:buChar char="•"/>
            </a:pPr>
            <a:r>
              <a:t>JGR-P20: 6.02 (ensemble method)</a:t>
            </a:r>
          </a:p>
          <a:p>
            <a:pPr marL="304800" indent="-304800" algn="l">
              <a:buSzPct val="123000"/>
              <a:buChar char="•"/>
            </a:pPr>
            <a:r>
              <a:t>P2P: 6.3 (CNN detection based (heatmap))</a:t>
            </a:r>
          </a:p>
          <a:p>
            <a:pPr marL="304800" indent="-304800" algn="l">
              <a:buSzPct val="123000"/>
              <a:buChar char="•"/>
            </a:pPr>
            <a:r>
              <a:t>V2V-PoseNet: 6.2</a:t>
            </a:r>
          </a:p>
          <a:p>
            <a:pPr marL="304800" indent="-304800" algn="l">
              <a:buSzPct val="123000"/>
              <a:buChar char="•"/>
            </a:pPr>
            <a:r>
              <a:t>A2J: 6.46(Detection)</a:t>
            </a:r>
          </a:p>
          <a:p>
            <a:pPr marL="304800" indent="-304800" algn="l">
              <a:buSzPct val="123000"/>
              <a:buChar char="•"/>
            </a:pPr>
            <a:r>
              <a:t>DeepPrior++: 8.1 (CNN regression based)</a:t>
            </a:r>
          </a:p>
        </p:txBody>
      </p:sp>
      <p:sp>
        <p:nvSpPr>
          <p:cNvPr id="192" name="Notable Models Error in avg mm"/>
          <p:cNvSpPr txBox="1"/>
          <p:nvPr/>
        </p:nvSpPr>
        <p:spPr>
          <a:xfrm>
            <a:off x="9890606" y="10357446"/>
            <a:ext cx="4602786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Notable Models Error in avg mm </a:t>
            </a:r>
          </a:p>
        </p:txBody>
      </p:sp>
      <p:pic>
        <p:nvPicPr>
          <p:cNvPr id="193" name="icvl_error.png" descr="icvl_err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305" y="1246767"/>
            <a:ext cx="24051390" cy="9019274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ICVL Error"/>
          <p:cNvSpPr txBox="1"/>
          <p:nvPr/>
        </p:nvSpPr>
        <p:spPr>
          <a:xfrm>
            <a:off x="6690235" y="295304"/>
            <a:ext cx="11003532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ICVL Error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nyu_error.png" descr="nyu_err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604004"/>
            <a:ext cx="24384002" cy="12891328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NYU Error"/>
          <p:cNvSpPr txBox="1"/>
          <p:nvPr/>
        </p:nvSpPr>
        <p:spPr>
          <a:xfrm>
            <a:off x="4065327" y="986070"/>
            <a:ext cx="11003534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NYU Error</a:t>
            </a:r>
          </a:p>
        </p:txBody>
      </p:sp>
      <p:sp>
        <p:nvSpPr>
          <p:cNvPr id="198" name="TriHorn-Net: 7.68…"/>
          <p:cNvSpPr txBox="1"/>
          <p:nvPr/>
        </p:nvSpPr>
        <p:spPr>
          <a:xfrm>
            <a:off x="8788079" y="10610888"/>
            <a:ext cx="6807841" cy="2302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04800" indent="-304800" algn="l">
              <a:buSzPct val="123000"/>
              <a:buChar char="•"/>
            </a:pPr>
            <a:r>
              <a:t>TriHorn-Net: 7.68</a:t>
            </a:r>
          </a:p>
          <a:p>
            <a:pPr marL="304800" indent="-304800" algn="l">
              <a:buSzPct val="123000"/>
              <a:buChar char="•"/>
            </a:pPr>
            <a:r>
              <a:t>JGR-P20: 8.29 (ensemble method)</a:t>
            </a:r>
          </a:p>
          <a:p>
            <a:pPr marL="304800" indent="-304800" algn="l">
              <a:buSzPct val="123000"/>
              <a:buChar char="•"/>
            </a:pPr>
            <a:r>
              <a:t>P2P: 9.1 (CNN detection based (heatmap))</a:t>
            </a:r>
          </a:p>
          <a:p>
            <a:pPr marL="304800" indent="-304800" algn="l">
              <a:buSzPct val="123000"/>
              <a:buChar char="•"/>
            </a:pPr>
            <a:r>
              <a:t>V2V-PoseNet: 8.42</a:t>
            </a:r>
          </a:p>
          <a:p>
            <a:pPr marL="304800" indent="-304800" algn="l">
              <a:buSzPct val="123000"/>
              <a:buChar char="•"/>
            </a:pPr>
            <a:r>
              <a:t>A2J: 8.61(CNN detection based (heatmap))</a:t>
            </a:r>
          </a:p>
          <a:p>
            <a:pPr marL="304800" indent="-304800" algn="l">
              <a:buSzPct val="123000"/>
              <a:buChar char="•"/>
            </a:pPr>
            <a:r>
              <a:t>DeepPrior++: 12.24 (CNN regression based)</a:t>
            </a:r>
          </a:p>
        </p:txBody>
      </p:sp>
      <p:sp>
        <p:nvSpPr>
          <p:cNvPr id="199" name="Notable Models Error in avg mm"/>
          <p:cNvSpPr txBox="1"/>
          <p:nvPr/>
        </p:nvSpPr>
        <p:spPr>
          <a:xfrm>
            <a:off x="9536051" y="10058116"/>
            <a:ext cx="4602786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Notable Models Error in avg mm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Ablation Experiment"/>
          <p:cNvSpPr txBox="1">
            <a:spLocks noGrp="1"/>
          </p:cNvSpPr>
          <p:nvPr>
            <p:ph type="body" sz="quarter" idx="1"/>
          </p:nvPr>
        </p:nvSpPr>
        <p:spPr>
          <a:xfrm>
            <a:off x="1206500" y="2372961"/>
            <a:ext cx="9779000" cy="934780"/>
          </a:xfrm>
          <a:prstGeom prst="rect">
            <a:avLst/>
          </a:prstGeom>
        </p:spPr>
        <p:txBody>
          <a:bodyPr/>
          <a:lstStyle/>
          <a:p>
            <a:r>
              <a:t>Ablation Experiment</a:t>
            </a:r>
          </a:p>
        </p:txBody>
      </p:sp>
      <p:sp>
        <p:nvSpPr>
          <p:cNvPr id="202" name="Shows the average error improvement with different segmentation methods…"/>
          <p:cNvSpPr txBox="1">
            <a:spLocks noGrp="1"/>
          </p:cNvSpPr>
          <p:nvPr>
            <p:ph type="body" idx="21"/>
          </p:nvPr>
        </p:nvSpPr>
        <p:spPr>
          <a:xfrm>
            <a:off x="12756298" y="4432708"/>
            <a:ext cx="9779001" cy="825663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Shows the average error improvement with different segmentation methods</a:t>
            </a:r>
          </a:p>
          <a:p>
            <a:r>
              <a:t>Using the ground truth to segment the hand improves accuracy by 2mm</a:t>
            </a:r>
          </a:p>
          <a:p>
            <a:r>
              <a:t>Shows the importance of segmenting the hand with as little error as possible in the process of the problem</a:t>
            </a:r>
          </a:p>
        </p:txBody>
      </p:sp>
      <p:sp>
        <p:nvSpPr>
          <p:cNvPr id="203" name="DeepPrior++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DeepPrior++</a:t>
            </a:r>
          </a:p>
        </p:txBody>
      </p:sp>
      <p:pic>
        <p:nvPicPr>
          <p:cNvPr id="204" name="deepprior++_errors_w_perfeect_hand_segmentation.png" descr="deepprior++_errors_w_perfeect_hand_segmentati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70591" y="472878"/>
            <a:ext cx="12579333" cy="37482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Implementing the segmentation procedure in the Tompson paper…"/>
          <p:cNvSpPr txBox="1">
            <a:spLocks noGrp="1"/>
          </p:cNvSpPr>
          <p:nvPr>
            <p:ph type="body" sz="half" idx="1"/>
          </p:nvPr>
        </p:nvSpPr>
        <p:spPr>
          <a:xfrm>
            <a:off x="1206500" y="4248503"/>
            <a:ext cx="13248655" cy="8256014"/>
          </a:xfrm>
          <a:prstGeom prst="rect">
            <a:avLst/>
          </a:prstGeom>
        </p:spPr>
        <p:txBody>
          <a:bodyPr spcCol="662431"/>
          <a:lstStyle/>
          <a:p>
            <a:r>
              <a:t>Implementing the segmentation procedure in the Tompson paper</a:t>
            </a:r>
          </a:p>
          <a:p>
            <a:r>
              <a:t>Create manually crafted data features from a random sampling of the input image</a:t>
            </a:r>
          </a:p>
          <a:p>
            <a:r>
              <a:t>Use RDF to segment the hand from the rest of the image</a:t>
            </a:r>
          </a:p>
        </p:txBody>
      </p:sp>
      <p:sp>
        <p:nvSpPr>
          <p:cNvPr id="207" name="What I’ve Been Up To"/>
          <p:cNvSpPr txBox="1">
            <a:spLocks noGrp="1"/>
          </p:cNvSpPr>
          <p:nvPr>
            <p:ph type="title" idx="4294967295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Segmentation Problem</a:t>
            </a:r>
          </a:p>
        </p:txBody>
      </p:sp>
      <p:pic>
        <p:nvPicPr>
          <p:cNvPr id="208" name="Tompson_paper_figure.png" descr="Tompson_paper_figur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4928" y="3534088"/>
            <a:ext cx="8195728" cy="4718754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Tompson Paper Figure 2"/>
          <p:cNvSpPr txBox="1"/>
          <p:nvPr/>
        </p:nvSpPr>
        <p:spPr>
          <a:xfrm>
            <a:off x="17620061" y="8676586"/>
            <a:ext cx="3445461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Tompson Paper Figure 2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Manually decide upon feature patterns…"/>
          <p:cNvSpPr txBox="1">
            <a:spLocks noGrp="1"/>
          </p:cNvSpPr>
          <p:nvPr>
            <p:ph type="body" sz="half" idx="1"/>
          </p:nvPr>
        </p:nvSpPr>
        <p:spPr>
          <a:xfrm>
            <a:off x="1206498" y="4248503"/>
            <a:ext cx="11805877" cy="8256014"/>
          </a:xfrm>
          <a:prstGeom prst="rect">
            <a:avLst/>
          </a:prstGeom>
        </p:spPr>
        <p:txBody>
          <a:bodyPr spcCol="590293"/>
          <a:lstStyle/>
          <a:p>
            <a:r>
              <a:t>Don’t just throw Neural Nets at every problem</a:t>
            </a:r>
          </a:p>
          <a:p>
            <a:r>
              <a:t>Manually decide upon feature patterns </a:t>
            </a:r>
          </a:p>
          <a:p>
            <a:endParaRPr/>
          </a:p>
          <a:p>
            <a:r>
              <a:t>Decide upon feature calculation metric</a:t>
            </a:r>
          </a:p>
          <a:p>
            <a:r>
              <a:t>Can pick feature pattern or do so randomly</a:t>
            </a:r>
          </a:p>
        </p:txBody>
      </p:sp>
      <p:sp>
        <p:nvSpPr>
          <p:cNvPr id="212" name="Process"/>
          <p:cNvSpPr txBox="1">
            <a:spLocks noGrp="1"/>
          </p:cNvSpPr>
          <p:nvPr>
            <p:ph type="title" idx="4294967295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RDF segmentation </a:t>
            </a:r>
          </a:p>
        </p:txBody>
      </p:sp>
      <p:pic>
        <p:nvPicPr>
          <p:cNvPr id="213" name="Shotton_figure_4.png" descr="Shotton_figure_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11542" y="8200580"/>
            <a:ext cx="13488516" cy="5493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Tompson_feature_formula.png" descr="Tompson_feature_formul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19807" y="2270367"/>
            <a:ext cx="11969317" cy="1709904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hotton Fig. 4"/>
          <p:cNvSpPr txBox="1"/>
          <p:nvPr/>
        </p:nvSpPr>
        <p:spPr>
          <a:xfrm>
            <a:off x="16171566" y="7755566"/>
            <a:ext cx="2033932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Shotton Fig. 4</a:t>
            </a:r>
          </a:p>
        </p:txBody>
      </p:sp>
      <p:sp>
        <p:nvSpPr>
          <p:cNvPr id="216" name="Tompson Feature Formula"/>
          <p:cNvSpPr txBox="1"/>
          <p:nvPr/>
        </p:nvSpPr>
        <p:spPr>
          <a:xfrm>
            <a:off x="15349977" y="1722886"/>
            <a:ext cx="3677108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Tompson Feature Formula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and Pose 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Hand Pose Summary</a:t>
            </a:r>
          </a:p>
        </p:txBody>
      </p:sp>
      <p:sp>
        <p:nvSpPr>
          <p:cNvPr id="156" name="Hand Pose Summary and Progress"/>
          <p:cNvSpPr txBox="1">
            <a:spLocks noGrp="1"/>
          </p:cNvSpPr>
          <p:nvPr>
            <p:ph type="body" sz="quarter" idx="1"/>
          </p:nvPr>
        </p:nvSpPr>
        <p:spPr>
          <a:xfrm>
            <a:off x="1206500" y="2913194"/>
            <a:ext cx="21971000" cy="934780"/>
          </a:xfrm>
          <a:prstGeom prst="rect">
            <a:avLst/>
          </a:prstGeom>
        </p:spPr>
        <p:txBody>
          <a:bodyPr/>
          <a:lstStyle/>
          <a:p>
            <a:r>
              <a:t>Hand Pose Summary and Progress</a:t>
            </a:r>
          </a:p>
        </p:txBody>
      </p:sp>
      <p:sp>
        <p:nvSpPr>
          <p:cNvPr id="157" name="Hand pose Summary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Hand pose Summary</a:t>
            </a:r>
          </a:p>
          <a:p>
            <a:r>
              <a:t>Different CNN architectures</a:t>
            </a:r>
          </a:p>
          <a:p>
            <a:r>
              <a:t>Accuracies</a:t>
            </a:r>
          </a:p>
          <a:p>
            <a:r>
              <a:t>Segmentation</a:t>
            </a:r>
          </a:p>
          <a:p>
            <a:r>
              <a:t>My Progress</a:t>
            </a:r>
          </a:p>
          <a:p>
            <a:r>
              <a:t>Next Steps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Early method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Early methods</a:t>
            </a:r>
          </a:p>
          <a:p>
            <a:pPr lvl="1"/>
            <a:r>
              <a:t>Fit 3D articulated hand model to input visual data</a:t>
            </a:r>
          </a:p>
          <a:p>
            <a:pPr lvl="2"/>
            <a:r>
              <a:t>Some non neural network based methods (HOPE network using canny, as well as Tompson paper with LBS (linear blend skinning)</a:t>
            </a:r>
          </a:p>
          <a:p>
            <a:r>
              <a:t>CNN models dominate</a:t>
            </a:r>
          </a:p>
          <a:p>
            <a:r>
              <a:t>Hand only problem has received most attention</a:t>
            </a:r>
          </a:p>
          <a:p>
            <a:pPr lvl="1"/>
            <a:r>
              <a:t>HOI (Hand object interaction), and cluttered image are much less explored</a:t>
            </a:r>
          </a:p>
        </p:txBody>
      </p:sp>
      <p:sp>
        <p:nvSpPr>
          <p:cNvPr id="160" name="Hand Pose Summary"/>
          <p:cNvSpPr txBox="1">
            <a:spLocks noGrp="1"/>
          </p:cNvSpPr>
          <p:nvPr>
            <p:ph type="title" idx="4294967295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Hand Pose Summary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earch based method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Search based methods</a:t>
            </a:r>
          </a:p>
          <a:p>
            <a:pPr lvl="1"/>
            <a:r>
              <a:t>Perform badly in high dimensional space</a:t>
            </a:r>
          </a:p>
          <a:p>
            <a:r>
              <a:t>Random Forests</a:t>
            </a:r>
          </a:p>
          <a:p>
            <a:pPr lvl="1"/>
            <a:r>
              <a:t>Heavily reliant on hand crafted features</a:t>
            </a:r>
          </a:p>
          <a:p>
            <a:r>
              <a:t>DNN based methods</a:t>
            </a:r>
          </a:p>
          <a:p>
            <a:pPr lvl="1"/>
            <a:r>
              <a:t>Several methods (More coming)</a:t>
            </a:r>
          </a:p>
        </p:txBody>
      </p:sp>
      <p:sp>
        <p:nvSpPr>
          <p:cNvPr id="163" name="Data Driven Approaches"/>
          <p:cNvSpPr txBox="1">
            <a:spLocks noGrp="1"/>
          </p:cNvSpPr>
          <p:nvPr>
            <p:ph type="title" idx="4294967295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Data Driven Approaches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Articula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1375" indent="-341375" defTabSz="1365468">
              <a:spcBef>
                <a:spcPts val="2500"/>
              </a:spcBef>
              <a:defRPr sz="2600"/>
            </a:pPr>
            <a:r>
              <a:t>Articulation</a:t>
            </a:r>
          </a:p>
          <a:p>
            <a:pPr marL="682751" lvl="1" indent="-341375" defTabSz="1365468">
              <a:spcBef>
                <a:spcPts val="2500"/>
              </a:spcBef>
              <a:defRPr sz="2600"/>
            </a:pPr>
            <a:r>
              <a:t>Each hand joint is a kinematic chain with 1 or 2 degrees of freedom (DOF)</a:t>
            </a:r>
          </a:p>
          <a:p>
            <a:pPr marL="341375" indent="-341375" defTabSz="1365468">
              <a:spcBef>
                <a:spcPts val="2500"/>
              </a:spcBef>
              <a:defRPr sz="2600"/>
            </a:pPr>
            <a:r>
              <a:t>Orientation</a:t>
            </a:r>
          </a:p>
          <a:p>
            <a:pPr marL="682751" lvl="1" indent="-341375" defTabSz="1365468">
              <a:spcBef>
                <a:spcPts val="2500"/>
              </a:spcBef>
              <a:defRPr sz="2600"/>
            </a:pPr>
            <a:r>
              <a:t>Global orientation has an additional 6 DOF</a:t>
            </a:r>
          </a:p>
          <a:p>
            <a:pPr marL="682751" lvl="1" indent="-341375" defTabSz="1365468">
              <a:spcBef>
                <a:spcPts val="2500"/>
              </a:spcBef>
              <a:defRPr sz="2600"/>
            </a:pPr>
            <a:r>
              <a:t>Between articulation and orieintation we have 26 DOF</a:t>
            </a:r>
          </a:p>
          <a:p>
            <a:pPr marL="341375" indent="-341375" defTabSz="1365468">
              <a:spcBef>
                <a:spcPts val="2500"/>
              </a:spcBef>
              <a:defRPr sz="2600"/>
            </a:pPr>
            <a:r>
              <a:t>Occlusion</a:t>
            </a:r>
          </a:p>
          <a:p>
            <a:pPr marL="682751" lvl="1" indent="-341375" defTabSz="1365468">
              <a:spcBef>
                <a:spcPts val="2500"/>
              </a:spcBef>
              <a:defRPr sz="2600"/>
            </a:pPr>
            <a:r>
              <a:t>Estimating 3D HP from 2D projection is ill-posed problem</a:t>
            </a:r>
          </a:p>
          <a:p>
            <a:pPr marL="682751" lvl="1" indent="-341375" defTabSz="1365468">
              <a:spcBef>
                <a:spcPts val="2500"/>
              </a:spcBef>
              <a:defRPr sz="2600"/>
            </a:pPr>
            <a:r>
              <a:t>Well posed problem:</a:t>
            </a:r>
          </a:p>
          <a:p>
            <a:pPr marL="1024127" lvl="2" indent="-341375" defTabSz="1365468">
              <a:spcBef>
                <a:spcPts val="2500"/>
              </a:spcBef>
              <a:defRPr sz="2600"/>
            </a:pPr>
            <a:r>
              <a:t>Existence: at least 1 solution</a:t>
            </a:r>
          </a:p>
          <a:p>
            <a:pPr marL="1024127" lvl="2" indent="-341375" defTabSz="1365468">
              <a:spcBef>
                <a:spcPts val="2500"/>
              </a:spcBef>
              <a:defRPr sz="2600"/>
            </a:pPr>
            <a:r>
              <a:t>Uniqueness: only 1 clear answer</a:t>
            </a:r>
          </a:p>
          <a:p>
            <a:pPr marL="1024127" lvl="2" indent="-341375" defTabSz="1365468">
              <a:spcBef>
                <a:spcPts val="2500"/>
              </a:spcBef>
              <a:defRPr sz="2600"/>
            </a:pPr>
            <a:r>
              <a:t>Stability: small change to input leads to small change to output</a:t>
            </a:r>
          </a:p>
          <a:p>
            <a:pPr marL="682751" lvl="1" indent="-341375" defTabSz="1365468">
              <a:spcBef>
                <a:spcPts val="2500"/>
              </a:spcBef>
              <a:defRPr sz="2600"/>
            </a:pPr>
            <a:r>
              <a:t>Estimating 3D HP from 2D projection fails uniqueness, there is more than 1 correct answer</a:t>
            </a:r>
          </a:p>
          <a:p>
            <a:pPr marL="341375" indent="-341375" defTabSz="1365468">
              <a:spcBef>
                <a:spcPts val="2500"/>
              </a:spcBef>
              <a:defRPr sz="2600"/>
            </a:pPr>
            <a:r>
              <a:t>Self-Similarity</a:t>
            </a:r>
          </a:p>
          <a:p>
            <a:pPr marL="341375" indent="-341375" defTabSz="1365468">
              <a:spcBef>
                <a:spcPts val="2500"/>
              </a:spcBef>
              <a:defRPr sz="2600"/>
            </a:pPr>
            <a:r>
              <a:t>Depth and Scale Ambiguities</a:t>
            </a:r>
          </a:p>
          <a:p>
            <a:pPr marL="682751" lvl="1" indent="-341375" defTabSz="1365468">
              <a:spcBef>
                <a:spcPts val="2500"/>
              </a:spcBef>
              <a:defRPr sz="2600"/>
            </a:pPr>
            <a:r>
              <a:t>Causes over-fitting for environment</a:t>
            </a:r>
          </a:p>
          <a:p>
            <a:pPr marL="682751" lvl="1" indent="-341375" defTabSz="1365468">
              <a:spcBef>
                <a:spcPts val="2500"/>
              </a:spcBef>
              <a:defRPr sz="2600"/>
            </a:pPr>
            <a:r>
              <a:t>Methods tend to assume scale (distance from camera, or environmental structure)</a:t>
            </a:r>
          </a:p>
          <a:p>
            <a:pPr marL="341375" indent="-341375" defTabSz="1365468">
              <a:spcBef>
                <a:spcPts val="2500"/>
              </a:spcBef>
              <a:defRPr sz="2600"/>
            </a:pPr>
            <a:r>
              <a:t>Noise</a:t>
            </a:r>
          </a:p>
          <a:p>
            <a:pPr marL="341375" indent="-341375" defTabSz="1365468">
              <a:spcBef>
                <a:spcPts val="2500"/>
              </a:spcBef>
              <a:defRPr sz="2600"/>
            </a:pPr>
            <a:r>
              <a:t>Clutter</a:t>
            </a:r>
          </a:p>
          <a:p>
            <a:pPr marL="682751" lvl="1" indent="-341375" defTabSz="1365468">
              <a:spcBef>
                <a:spcPts val="2500"/>
              </a:spcBef>
              <a:defRPr sz="2600"/>
            </a:pPr>
            <a:r>
              <a:t>Most methods tend to assume no clutter</a:t>
            </a:r>
          </a:p>
          <a:p>
            <a:pPr marL="682751" lvl="1" indent="-341375" defTabSz="1365468">
              <a:spcBef>
                <a:spcPts val="2500"/>
              </a:spcBef>
              <a:defRPr sz="2600"/>
            </a:pPr>
            <a:r>
              <a:t>Also no object interaction</a:t>
            </a:r>
          </a:p>
          <a:p>
            <a:pPr marL="341375" indent="-341375" defTabSz="1365468">
              <a:spcBef>
                <a:spcPts val="2500"/>
              </a:spcBef>
              <a:defRPr sz="2600"/>
            </a:pPr>
            <a:r>
              <a:t>Data Collection Expensive</a:t>
            </a:r>
          </a:p>
        </p:txBody>
      </p:sp>
      <p:sp>
        <p:nvSpPr>
          <p:cNvPr id="166" name="Challenge Analysis"/>
          <p:cNvSpPr txBox="1">
            <a:spLocks noGrp="1"/>
          </p:cNvSpPr>
          <p:nvPr>
            <p:ph type="title" idx="4294967295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Challenge Analysis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Multiple Paradigm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Multiple Paradigms</a:t>
            </a:r>
          </a:p>
          <a:p>
            <a:pPr lvl="1"/>
            <a:r>
              <a:t>Generative Model Based (Not really DNN necessarily but can be)</a:t>
            </a:r>
          </a:p>
          <a:p>
            <a:pPr lvl="1"/>
            <a:r>
              <a:t>Regression Based</a:t>
            </a:r>
          </a:p>
          <a:p>
            <a:pPr lvl="1"/>
            <a:r>
              <a:t>Detection Based</a:t>
            </a:r>
          </a:p>
        </p:txBody>
      </p:sp>
      <p:sp>
        <p:nvSpPr>
          <p:cNvPr id="169" name="State Of The Art DNN Models (As Per 2021)"/>
          <p:cNvSpPr txBox="1">
            <a:spLocks noGrp="1"/>
          </p:cNvSpPr>
          <p:nvPr>
            <p:ph type="title" idx="4294967295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State Of The Art DNN Models (As Per 2021)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Hand model with prior anatomy built in as assump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77824" lvl="1" indent="-438912" defTabSz="1755604">
              <a:spcBef>
                <a:spcPts val="3200"/>
              </a:spcBef>
              <a:defRPr sz="3400"/>
            </a:pPr>
            <a:r>
              <a:t>Hand model with prior anatomy built in as assumption</a:t>
            </a:r>
          </a:p>
          <a:p>
            <a:pPr marL="877824" lvl="1" indent="-438912" defTabSz="1755604">
              <a:spcBef>
                <a:spcPts val="3200"/>
              </a:spcBef>
              <a:defRPr sz="3400"/>
            </a:pPr>
            <a:r>
              <a:t>Use non convex energy function defined to measure discrepancy between hand and model</a:t>
            </a:r>
          </a:p>
          <a:p>
            <a:pPr marL="877824" lvl="1" indent="-438912" defTabSz="1755604">
              <a:spcBef>
                <a:spcPts val="3200"/>
              </a:spcBef>
              <a:defRPr sz="3400"/>
            </a:pPr>
            <a:r>
              <a:t>Energy function</a:t>
            </a:r>
          </a:p>
          <a:p>
            <a:pPr marL="1316736" lvl="2" indent="-438912" defTabSz="1755604">
              <a:spcBef>
                <a:spcPts val="3200"/>
              </a:spcBef>
              <a:defRPr sz="3400"/>
            </a:pPr>
            <a:r>
              <a:t>Assigns low energy to correct values of remaining points</a:t>
            </a:r>
          </a:p>
          <a:p>
            <a:pPr marL="1316736" lvl="2" indent="-438912" defTabSz="1755604">
              <a:spcBef>
                <a:spcPts val="3200"/>
              </a:spcBef>
              <a:defRPr sz="3400"/>
            </a:pPr>
            <a:r>
              <a:t>High energy to incorrect values</a:t>
            </a:r>
          </a:p>
          <a:p>
            <a:pPr marL="1316736" lvl="2" indent="-438912" defTabSz="1755604">
              <a:spcBef>
                <a:spcPts val="3200"/>
              </a:spcBef>
              <a:defRPr sz="3400"/>
            </a:pPr>
            <a:r>
              <a:t>Loss function measures quality of energy produced by energy function</a:t>
            </a:r>
          </a:p>
          <a:p>
            <a:pPr marL="877824" lvl="1" indent="-438912" defTabSz="1755604">
              <a:spcBef>
                <a:spcPts val="3200"/>
              </a:spcBef>
              <a:defRPr sz="3400"/>
            </a:pPr>
            <a:r>
              <a:t>Examples</a:t>
            </a:r>
          </a:p>
          <a:p>
            <a:pPr marL="1316736" lvl="2" indent="-438912" defTabSz="1755604">
              <a:spcBef>
                <a:spcPts val="3200"/>
              </a:spcBef>
              <a:defRPr sz="3400"/>
            </a:pPr>
            <a:r>
              <a:t>PSO, ICP (iterative closest point), “Nonlinear optimization” (whatever that means)</a:t>
            </a:r>
          </a:p>
          <a:p>
            <a:pPr marL="1316736" lvl="2" indent="-438912" defTabSz="1755604">
              <a:spcBef>
                <a:spcPts val="3200"/>
              </a:spcBef>
              <a:defRPr sz="3400"/>
            </a:pPr>
            <a:r>
              <a:t>Common paradigm used for offline modeling</a:t>
            </a:r>
          </a:p>
          <a:p>
            <a:pPr marL="877824" lvl="1" indent="-438912" defTabSz="1755604">
              <a:spcBef>
                <a:spcPts val="3200"/>
              </a:spcBef>
              <a:defRPr sz="3400"/>
            </a:pPr>
            <a:r>
              <a:t>Weaknesses</a:t>
            </a:r>
          </a:p>
          <a:p>
            <a:pPr marL="1316736" lvl="2" indent="-438912" defTabSz="1755604">
              <a:spcBef>
                <a:spcPts val="3200"/>
              </a:spcBef>
              <a:defRPr sz="3400"/>
            </a:pPr>
            <a:r>
              <a:t>Requires good initialization, which is not realistic</a:t>
            </a:r>
          </a:p>
          <a:p>
            <a:pPr marL="1316736" lvl="2" indent="-438912" defTabSz="1755604">
              <a:spcBef>
                <a:spcPts val="3200"/>
              </a:spcBef>
              <a:defRPr sz="3400"/>
            </a:pPr>
            <a:r>
              <a:t>Often assumed that the previous frame has good info about the next frames initialization</a:t>
            </a:r>
          </a:p>
          <a:p>
            <a:pPr marL="1316736" lvl="2" indent="-438912" defTabSz="1755604">
              <a:spcBef>
                <a:spcPts val="3200"/>
              </a:spcBef>
              <a:defRPr sz="3400"/>
            </a:pPr>
            <a:r>
              <a:t>Over trains on hand crafted from 3D model (doesn’t generalize well to all hand shapes and sizes)</a:t>
            </a:r>
          </a:p>
        </p:txBody>
      </p:sp>
      <p:sp>
        <p:nvSpPr>
          <p:cNvPr id="172" name="Generative Model Based"/>
          <p:cNvSpPr txBox="1">
            <a:spLocks noGrp="1"/>
          </p:cNvSpPr>
          <p:nvPr>
            <p:ph type="title" idx="4294967295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Generative Model Based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E2E learning with direct prediction of joint location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54736" indent="-554736" defTabSz="2218888">
              <a:spcBef>
                <a:spcPts val="4000"/>
              </a:spcBef>
              <a:defRPr sz="4300"/>
            </a:pPr>
            <a:r>
              <a:t>E2E learning with direct prediction of joint locations</a:t>
            </a:r>
          </a:p>
          <a:p>
            <a:pPr marL="1109472" lvl="1" indent="-554736" defTabSz="2218888">
              <a:spcBef>
                <a:spcPts val="4000"/>
              </a:spcBef>
              <a:defRPr sz="4300"/>
            </a:pPr>
            <a:r>
              <a:t>Baseline: global regression in 1 stage</a:t>
            </a:r>
          </a:p>
          <a:p>
            <a:pPr marL="1664207" lvl="2" indent="-554736" defTabSz="2218888">
              <a:spcBef>
                <a:spcPts val="4000"/>
              </a:spcBef>
              <a:defRPr sz="4300"/>
            </a:pPr>
            <a:r>
              <a:t>Works terribly (This was Preston and I’s first attempt already)</a:t>
            </a:r>
          </a:p>
          <a:p>
            <a:pPr marL="1109472" lvl="1" indent="-554736" defTabSz="2218888">
              <a:spcBef>
                <a:spcPts val="4000"/>
              </a:spcBef>
              <a:defRPr sz="4300"/>
            </a:pPr>
            <a:r>
              <a:t>Examples: DeepPrior(2015), DeepPrior++(2017)</a:t>
            </a:r>
          </a:p>
          <a:p>
            <a:pPr marL="1664207" lvl="2" indent="-554736" defTabSz="2218888">
              <a:spcBef>
                <a:spcPts val="4000"/>
              </a:spcBef>
              <a:defRPr sz="4300"/>
            </a:pPr>
            <a:r>
              <a:t>Assumes hand is segmented and that depth invariance is not important</a:t>
            </a:r>
          </a:p>
          <a:p>
            <a:pPr marL="1664207" lvl="2" indent="-554736" defTabSz="2218888">
              <a:spcBef>
                <a:spcPts val="4000"/>
              </a:spcBef>
              <a:defRPr sz="4300"/>
            </a:pPr>
            <a:r>
              <a:t>One of the best working DNN solutions</a:t>
            </a:r>
          </a:p>
          <a:p>
            <a:pPr marL="554736" indent="-554736" defTabSz="2218888">
              <a:spcBef>
                <a:spcPts val="4000"/>
              </a:spcBef>
              <a:defRPr sz="4300"/>
            </a:pPr>
            <a:r>
              <a:t>Transform into voxels, then do 3d CNN</a:t>
            </a:r>
          </a:p>
          <a:p>
            <a:pPr marL="1109472" lvl="1" indent="-554736" defTabSz="2218888">
              <a:spcBef>
                <a:spcPts val="4000"/>
              </a:spcBef>
              <a:defRPr sz="4300"/>
            </a:pPr>
            <a:r>
              <a:t>Examples: 3DCNN, pointnet, pointnet++</a:t>
            </a:r>
          </a:p>
          <a:p>
            <a:pPr marL="1109472" lvl="1" indent="-554736" defTabSz="2218888">
              <a:spcBef>
                <a:spcPts val="4000"/>
              </a:spcBef>
              <a:defRPr sz="4300"/>
            </a:pPr>
            <a:r>
              <a:t>pointnet preprocess with knn and point sampling</a:t>
            </a:r>
          </a:p>
          <a:p>
            <a:pPr marL="1109472" lvl="1" indent="-554736" defTabSz="2218888">
              <a:spcBef>
                <a:spcPts val="4000"/>
              </a:spcBef>
              <a:defRPr sz="4300"/>
            </a:pPr>
            <a:r>
              <a:t>Some experiments made with CNN on multiple cameras (Not sure which models)</a:t>
            </a:r>
          </a:p>
        </p:txBody>
      </p:sp>
      <p:sp>
        <p:nvSpPr>
          <p:cNvPr id="175" name="Regression Based Models (Discriminative)"/>
          <p:cNvSpPr txBox="1">
            <a:spLocks noGrp="1"/>
          </p:cNvSpPr>
          <p:nvPr>
            <p:ph type="title" idx="4294967295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Regression Based Models (Discriminative)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ake a cluster of pixels and produce a 2D or 3D  gaussian per join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03504" indent="-603504" defTabSz="2413954">
              <a:spcBef>
                <a:spcPts val="4400"/>
              </a:spcBef>
              <a:defRPr sz="4700"/>
            </a:pPr>
            <a:r>
              <a:t>Take a cluster of pixels and produce a 2D or 3D  gaussian per joint</a:t>
            </a:r>
          </a:p>
          <a:p>
            <a:pPr marL="603504" indent="-603504" defTabSz="2413954">
              <a:spcBef>
                <a:spcPts val="4400"/>
              </a:spcBef>
              <a:defRPr sz="4700"/>
            </a:pPr>
            <a:r>
              <a:t>Requires deconvolution process to produce heatmap</a:t>
            </a:r>
          </a:p>
          <a:p>
            <a:pPr marL="1207008" lvl="1" indent="-603504" defTabSz="2413954">
              <a:spcBef>
                <a:spcPts val="4400"/>
              </a:spcBef>
              <a:defRPr sz="4700"/>
            </a:pPr>
            <a:r>
              <a:t>Time consuming and expensive</a:t>
            </a:r>
          </a:p>
          <a:p>
            <a:pPr marL="1207008" lvl="1" indent="-603504" defTabSz="2413954">
              <a:spcBef>
                <a:spcPts val="4400"/>
              </a:spcBef>
              <a:defRPr sz="4700"/>
            </a:pPr>
            <a:r>
              <a:t>Hurts real time capabilities</a:t>
            </a:r>
          </a:p>
          <a:p>
            <a:pPr marL="603504" indent="-603504" defTabSz="2413954">
              <a:spcBef>
                <a:spcPts val="4400"/>
              </a:spcBef>
              <a:defRPr sz="4700"/>
            </a:pPr>
            <a:r>
              <a:t>Generally more accurate than regression based methods</a:t>
            </a:r>
          </a:p>
          <a:p>
            <a:pPr marL="1207008" lvl="1" indent="-603504" defTabSz="2413954">
              <a:spcBef>
                <a:spcPts val="4400"/>
              </a:spcBef>
              <a:defRPr sz="4700"/>
            </a:pPr>
            <a:r>
              <a:t>Only loosely true, not ALWAYS true</a:t>
            </a:r>
          </a:p>
          <a:p>
            <a:pPr marL="603504" indent="-603504" defTabSz="2413954">
              <a:spcBef>
                <a:spcPts val="4400"/>
              </a:spcBef>
              <a:defRPr sz="4700"/>
            </a:pPr>
            <a:r>
              <a:t>Often requires some pose recovery algorithm like inverse kinematics</a:t>
            </a:r>
          </a:p>
          <a:p>
            <a:pPr marL="603504" indent="-603504" defTabSz="2413954">
              <a:spcBef>
                <a:spcPts val="4400"/>
              </a:spcBef>
              <a:defRPr sz="4700"/>
            </a:pPr>
            <a:r>
              <a:t>Examples</a:t>
            </a:r>
          </a:p>
          <a:p>
            <a:pPr marL="1207008" lvl="1" indent="-603504" defTabSz="2413954">
              <a:spcBef>
                <a:spcPts val="4400"/>
              </a:spcBef>
              <a:defRPr sz="4700"/>
            </a:pPr>
            <a:r>
              <a:t>Tompson, V2Vnet, PointNet(point clouds)</a:t>
            </a:r>
          </a:p>
        </p:txBody>
      </p:sp>
      <p:sp>
        <p:nvSpPr>
          <p:cNvPr id="178" name="Detection Based Approaches (discriminative)"/>
          <p:cNvSpPr txBox="1">
            <a:spLocks noGrp="1"/>
          </p:cNvSpPr>
          <p:nvPr>
            <p:ph type="title" idx="4294967295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>
            <a:lvl1pPr defTabSz="2389571">
              <a:defRPr sz="8300" spc="-199"/>
            </a:lvl1pPr>
          </a:lstStyle>
          <a:p>
            <a:r>
              <a:t>Detection Based Approaches (discriminative)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897</Words>
  <Application>Microsoft Office PowerPoint</Application>
  <PresentationFormat>Custom</PresentationFormat>
  <Paragraphs>136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Helvetica Neue</vt:lpstr>
      <vt:lpstr>Helvetica Neue Medium</vt:lpstr>
      <vt:lpstr>21_BasicWhite</vt:lpstr>
      <vt:lpstr>Hand Segmentation and Pose Estimation Research Review</vt:lpstr>
      <vt:lpstr>Hand Pose Summary</vt:lpstr>
      <vt:lpstr>Hand Pose Summary</vt:lpstr>
      <vt:lpstr>Data Driven Approaches</vt:lpstr>
      <vt:lpstr>Challenge Analysis</vt:lpstr>
      <vt:lpstr>State Of The Art DNN Models (As Per 2021)</vt:lpstr>
      <vt:lpstr>Generative Model Based</vt:lpstr>
      <vt:lpstr>Regression Based Models (Discriminative)</vt:lpstr>
      <vt:lpstr>Detection Based Approaches (discriminative)</vt:lpstr>
      <vt:lpstr>Structural Based Approaches</vt:lpstr>
      <vt:lpstr>Multi Stage and Ensemble Models</vt:lpstr>
      <vt:lpstr>PowerPoint Presentation</vt:lpstr>
      <vt:lpstr>PowerPoint Presentation</vt:lpstr>
      <vt:lpstr>PowerPoint Presentation</vt:lpstr>
      <vt:lpstr>DeepPrior++</vt:lpstr>
      <vt:lpstr>Segmentation Problem</vt:lpstr>
      <vt:lpstr>RDF segmentation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Segmentation and Pose Estimation Research Review</dc:title>
  <cp:lastModifiedBy>Vassilis Athitsos</cp:lastModifiedBy>
  <cp:revision>1</cp:revision>
  <dcterms:modified xsi:type="dcterms:W3CDTF">2023-04-28T23:29:43Z</dcterms:modified>
</cp:coreProperties>
</file>