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3" r:id="rId5"/>
    <p:sldId id="256" r:id="rId6"/>
    <p:sldId id="258" r:id="rId7"/>
    <p:sldId id="25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CCFF"/>
    <a:srgbClr val="FF66CC"/>
    <a:srgbClr val="FFFF00"/>
    <a:srgbClr val="CC6600"/>
    <a:srgbClr val="66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86BA8-CED9-4C9D-9A99-9F81FB6533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D5F0C-02C7-4A2C-85D1-28CED19576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28EE8-4B7E-4802-9C2E-834685012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C5F3E83-11AE-48AB-9B65-A000389047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C40E9-EE2C-4C88-9417-1B5EBA432C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D64D6-1B24-4A29-B49A-E4BBA1A8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7A22C-EA63-4461-9D93-C437F8013B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BF517-C17F-4D39-A1D9-1452DB7713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542F9-A288-46FF-A7B0-72011227B3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1E71B-CA64-4AE5-A49A-BD281FDB22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46F17-7CFD-45D6-97A2-09F40039E7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D9AFE-6ED2-4D7A-BF48-DEA3F7B595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1C3758-5B12-4C43-AF14-0552CAA4AED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609600"/>
          </a:xfrm>
        </p:spPr>
        <p:txBody>
          <a:bodyPr/>
          <a:lstStyle/>
          <a:p>
            <a:r>
              <a:rPr lang="en-US" sz="4000"/>
              <a:t>Matrix Operations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325813" y="3767138"/>
            <a:ext cx="481012" cy="6746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9277" name="Group 61"/>
          <p:cNvGrpSpPr>
            <a:grpSpLocks/>
          </p:cNvGrpSpPr>
          <p:nvPr/>
        </p:nvGrpSpPr>
        <p:grpSpPr bwMode="auto">
          <a:xfrm>
            <a:off x="304800" y="1600200"/>
            <a:ext cx="1947863" cy="2117725"/>
            <a:chOff x="192" y="1008"/>
            <a:chExt cx="1227" cy="1334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659" y="1248"/>
              <a:ext cx="226" cy="3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1152" y="2208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endParaRPr lang="en-US" sz="1400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192" y="2160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en-US" sz="1400"/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344" y="1056"/>
              <a:ext cx="7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endParaRPr lang="en-US" sz="1400"/>
            </a:p>
          </p:txBody>
        </p:sp>
        <p:sp>
          <p:nvSpPr>
            <p:cNvPr id="9230" name="Rectangle 14"/>
            <p:cNvSpPr>
              <a:spLocks noChangeArrowheads="1"/>
            </p:cNvSpPr>
            <p:nvPr/>
          </p:nvSpPr>
          <p:spPr bwMode="auto">
            <a:xfrm>
              <a:off x="288" y="1008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en-US" sz="1400"/>
            </a:p>
          </p:txBody>
        </p:sp>
        <p:sp>
          <p:nvSpPr>
            <p:cNvPr id="9254" name="Rectangle 38"/>
            <p:cNvSpPr>
              <a:spLocks noChangeArrowheads="1"/>
            </p:cNvSpPr>
            <p:nvPr/>
          </p:nvSpPr>
          <p:spPr bwMode="auto">
            <a:xfrm>
              <a:off x="1336" y="1533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9255" name="Line 39"/>
            <p:cNvSpPr>
              <a:spLocks noChangeShapeType="1"/>
            </p:cNvSpPr>
            <p:nvPr/>
          </p:nvSpPr>
          <p:spPr bwMode="auto">
            <a:xfrm>
              <a:off x="432" y="1244"/>
              <a:ext cx="864" cy="5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>
              <a:off x="432" y="1296"/>
              <a:ext cx="816" cy="81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42"/>
            <p:cNvSpPr>
              <a:spLocks noChangeShapeType="1"/>
            </p:cNvSpPr>
            <p:nvPr/>
          </p:nvSpPr>
          <p:spPr bwMode="auto">
            <a:xfrm flipH="1">
              <a:off x="384" y="1296"/>
              <a:ext cx="48" cy="76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43"/>
            <p:cNvSpPr>
              <a:spLocks noChangeShapeType="1"/>
            </p:cNvSpPr>
            <p:nvPr/>
          </p:nvSpPr>
          <p:spPr bwMode="auto">
            <a:xfrm>
              <a:off x="384" y="2112"/>
              <a:ext cx="864" cy="4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Line 46"/>
            <p:cNvSpPr>
              <a:spLocks noChangeShapeType="1"/>
            </p:cNvSpPr>
            <p:nvPr/>
          </p:nvSpPr>
          <p:spPr bwMode="auto">
            <a:xfrm flipH="1">
              <a:off x="1296" y="1344"/>
              <a:ext cx="60" cy="72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Freeform 49"/>
            <p:cNvSpPr>
              <a:spLocks/>
            </p:cNvSpPr>
            <p:nvPr/>
          </p:nvSpPr>
          <p:spPr bwMode="auto">
            <a:xfrm>
              <a:off x="1296" y="1248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Freeform 50"/>
            <p:cNvSpPr>
              <a:spLocks/>
            </p:cNvSpPr>
            <p:nvPr/>
          </p:nvSpPr>
          <p:spPr bwMode="auto">
            <a:xfrm>
              <a:off x="384" y="1200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Freeform 52"/>
            <p:cNvSpPr>
              <a:spLocks/>
            </p:cNvSpPr>
            <p:nvPr/>
          </p:nvSpPr>
          <p:spPr bwMode="auto">
            <a:xfrm>
              <a:off x="336" y="2064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Freeform 53"/>
            <p:cNvSpPr>
              <a:spLocks/>
            </p:cNvSpPr>
            <p:nvPr/>
          </p:nvSpPr>
          <p:spPr bwMode="auto">
            <a:xfrm>
              <a:off x="1248" y="2112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9270" name="Rectangle 5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9270" name="Equation" r:id="rId3" imgW="0" imgH="0" progId="Equation.3">
              <p:embed/>
            </p:oleObj>
          </a:graphicData>
        </a:graphic>
      </p:graphicFrame>
      <p:graphicFrame>
        <p:nvGraphicFramePr>
          <p:cNvPr id="9271" name="Object 55"/>
          <p:cNvGraphicFramePr>
            <a:graphicFrameLocks noChangeAspect="1"/>
          </p:cNvGraphicFramePr>
          <p:nvPr/>
        </p:nvGraphicFramePr>
        <p:xfrm>
          <a:off x="3028950" y="1600200"/>
          <a:ext cx="1638300" cy="1789113"/>
        </p:xfrm>
        <a:graphic>
          <a:graphicData uri="http://schemas.openxmlformats.org/presentationml/2006/ole">
            <p:oleObj spid="_x0000_s9271" name="Equation" r:id="rId4" imgW="1041120" imgH="914400" progId="Equation.3">
              <p:embed/>
            </p:oleObj>
          </a:graphicData>
        </a:graphic>
      </p:graphicFrame>
      <p:graphicFrame>
        <p:nvGraphicFramePr>
          <p:cNvPr id="9272" name="Object 56"/>
          <p:cNvGraphicFramePr>
            <a:graphicFrameLocks noChangeAspect="1"/>
          </p:cNvGraphicFramePr>
          <p:nvPr/>
        </p:nvGraphicFramePr>
        <p:xfrm>
          <a:off x="6138863" y="1600200"/>
          <a:ext cx="1817687" cy="1789113"/>
        </p:xfrm>
        <a:graphic>
          <a:graphicData uri="http://schemas.openxmlformats.org/presentationml/2006/ole">
            <p:oleObj spid="_x0000_s9272" name="Equation" r:id="rId5" imgW="1155600" imgH="914400" progId="Equation.3">
              <p:embed/>
            </p:oleObj>
          </a:graphicData>
        </a:graphic>
      </p:graphicFrame>
      <p:graphicFrame>
        <p:nvGraphicFramePr>
          <p:cNvPr id="9273" name="Object 57"/>
          <p:cNvGraphicFramePr>
            <a:graphicFrameLocks noChangeAspect="1"/>
          </p:cNvGraphicFramePr>
          <p:nvPr/>
        </p:nvGraphicFramePr>
        <p:xfrm>
          <a:off x="457200" y="4267200"/>
          <a:ext cx="5753100" cy="1789113"/>
        </p:xfrm>
        <a:graphic>
          <a:graphicData uri="http://schemas.openxmlformats.org/presentationml/2006/ole">
            <p:oleObj spid="_x0000_s9273" name="Equation" r:id="rId6" imgW="3657600" imgH="914400" progId="Equation.3">
              <p:embed/>
            </p:oleObj>
          </a:graphicData>
        </a:graphic>
      </p:graphicFrame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6553200" y="4876800"/>
            <a:ext cx="2057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Replace ‘add’ by ‘OR’ and ‘Multiply’ by ‘AND’</a:t>
            </a:r>
          </a:p>
        </p:txBody>
      </p:sp>
      <p:sp>
        <p:nvSpPr>
          <p:cNvPr id="9276" name="Text Box 60"/>
          <p:cNvSpPr txBox="1">
            <a:spLocks noChangeArrowheads="1"/>
          </p:cNvSpPr>
          <p:nvPr/>
        </p:nvSpPr>
        <p:spPr bwMode="auto">
          <a:xfrm>
            <a:off x="2057400" y="6324600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Paths of length 2 or less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operations on graphs</a:t>
            </a:r>
          </a:p>
        </p:txBody>
      </p:sp>
      <p:graphicFrame>
        <p:nvGraphicFramePr>
          <p:cNvPr id="11284" name="Object 20"/>
          <p:cNvGraphicFramePr>
            <a:graphicFrameLocks noChangeAspect="1"/>
          </p:cNvGraphicFramePr>
          <p:nvPr>
            <p:ph sz="half" idx="1"/>
          </p:nvPr>
        </p:nvGraphicFramePr>
        <p:xfrm>
          <a:off x="3962400" y="1676400"/>
          <a:ext cx="2209800" cy="1747838"/>
        </p:xfrm>
        <a:graphic>
          <a:graphicData uri="http://schemas.openxmlformats.org/presentationml/2006/ole">
            <p:oleObj spid="_x0000_s11284" name="Equation" r:id="rId3" imgW="1155600" imgH="914400" progId="Equation.3">
              <p:embed/>
            </p:oleObj>
          </a:graphicData>
        </a:graphic>
      </p:graphicFrame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304800" y="1447800"/>
            <a:ext cx="1947863" cy="2117725"/>
            <a:chOff x="192" y="1008"/>
            <a:chExt cx="1227" cy="1334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659" y="1248"/>
              <a:ext cx="226" cy="3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1152" y="2208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endParaRPr lang="en-US" sz="1400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192" y="2160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en-US" sz="1400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1344" y="1056"/>
              <a:ext cx="7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endParaRPr lang="en-US" sz="1400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288" y="1008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en-US" sz="1400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1336" y="1533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432" y="1244"/>
              <a:ext cx="864" cy="5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>
              <a:off x="432" y="1296"/>
              <a:ext cx="816" cy="81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 flipH="1">
              <a:off x="384" y="1296"/>
              <a:ext cx="48" cy="76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384" y="2112"/>
              <a:ext cx="864" cy="4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 flipH="1">
              <a:off x="1296" y="1344"/>
              <a:ext cx="60" cy="72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auto">
            <a:xfrm>
              <a:off x="1296" y="1248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auto">
            <a:xfrm>
              <a:off x="384" y="1200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auto">
            <a:xfrm>
              <a:off x="336" y="2064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auto">
            <a:xfrm>
              <a:off x="1248" y="2112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1286" name="Object 22"/>
          <p:cNvGraphicFramePr>
            <a:graphicFrameLocks noChangeAspect="1"/>
          </p:cNvGraphicFramePr>
          <p:nvPr>
            <p:ph sz="half" idx="2"/>
          </p:nvPr>
        </p:nvGraphicFramePr>
        <p:xfrm>
          <a:off x="762000" y="4062413"/>
          <a:ext cx="6858000" cy="1703387"/>
        </p:xfrm>
        <a:graphic>
          <a:graphicData uri="http://schemas.openxmlformats.org/presentationml/2006/ole">
            <p:oleObj spid="_x0000_s11286" name="Equation" r:id="rId4" imgW="3682800" imgH="914400" progId="Equation.3">
              <p:embed/>
            </p:oleObj>
          </a:graphicData>
        </a:graphic>
      </p:graphicFrame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6553200" y="2971800"/>
            <a:ext cx="2057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Replace ‘add’ by ‘OR’ and ‘Multiply’ by ‘AND’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2057400" y="6324600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Existence of paths containing exactly two edges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operations on graphs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3962400" y="1676400"/>
          <a:ext cx="2209800" cy="1747838"/>
        </p:xfrm>
        <a:graphic>
          <a:graphicData uri="http://schemas.openxmlformats.org/presentationml/2006/ole">
            <p:oleObj spid="_x0000_s14339" name="Equation" r:id="rId3" imgW="1155600" imgH="914400" progId="Equation.3">
              <p:embed/>
            </p:oleObj>
          </a:graphicData>
        </a:graphic>
      </p:graphicFrame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304800" y="1447800"/>
            <a:ext cx="1947863" cy="2117725"/>
            <a:chOff x="192" y="1008"/>
            <a:chExt cx="1227" cy="133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659" y="1248"/>
              <a:ext cx="226" cy="3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1152" y="2208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endParaRPr lang="en-US" sz="1400"/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192" y="2160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en-US" sz="1400"/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1344" y="1056"/>
              <a:ext cx="7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endParaRPr lang="en-US" sz="1400"/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288" y="1008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en-US" sz="1400"/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336" y="1533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14347" name="Line 11"/>
            <p:cNvSpPr>
              <a:spLocks noChangeShapeType="1"/>
            </p:cNvSpPr>
            <p:nvPr/>
          </p:nvSpPr>
          <p:spPr bwMode="auto">
            <a:xfrm>
              <a:off x="432" y="1244"/>
              <a:ext cx="864" cy="5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Line 12"/>
            <p:cNvSpPr>
              <a:spLocks noChangeShapeType="1"/>
            </p:cNvSpPr>
            <p:nvPr/>
          </p:nvSpPr>
          <p:spPr bwMode="auto">
            <a:xfrm>
              <a:off x="432" y="1296"/>
              <a:ext cx="816" cy="81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Line 13"/>
            <p:cNvSpPr>
              <a:spLocks noChangeShapeType="1"/>
            </p:cNvSpPr>
            <p:nvPr/>
          </p:nvSpPr>
          <p:spPr bwMode="auto">
            <a:xfrm flipH="1">
              <a:off x="384" y="1296"/>
              <a:ext cx="48" cy="76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14"/>
            <p:cNvSpPr>
              <a:spLocks noChangeShapeType="1"/>
            </p:cNvSpPr>
            <p:nvPr/>
          </p:nvSpPr>
          <p:spPr bwMode="auto">
            <a:xfrm>
              <a:off x="384" y="2112"/>
              <a:ext cx="864" cy="4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15"/>
            <p:cNvSpPr>
              <a:spLocks noChangeShapeType="1"/>
            </p:cNvSpPr>
            <p:nvPr/>
          </p:nvSpPr>
          <p:spPr bwMode="auto">
            <a:xfrm flipH="1">
              <a:off x="1296" y="1344"/>
              <a:ext cx="60" cy="72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Freeform 16"/>
            <p:cNvSpPr>
              <a:spLocks/>
            </p:cNvSpPr>
            <p:nvPr/>
          </p:nvSpPr>
          <p:spPr bwMode="auto">
            <a:xfrm>
              <a:off x="1296" y="1248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Freeform 17"/>
            <p:cNvSpPr>
              <a:spLocks/>
            </p:cNvSpPr>
            <p:nvPr/>
          </p:nvSpPr>
          <p:spPr bwMode="auto">
            <a:xfrm>
              <a:off x="384" y="1200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Freeform 18"/>
            <p:cNvSpPr>
              <a:spLocks/>
            </p:cNvSpPr>
            <p:nvPr/>
          </p:nvSpPr>
          <p:spPr bwMode="auto">
            <a:xfrm>
              <a:off x="336" y="2064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Freeform 19"/>
            <p:cNvSpPr>
              <a:spLocks/>
            </p:cNvSpPr>
            <p:nvPr/>
          </p:nvSpPr>
          <p:spPr bwMode="auto">
            <a:xfrm>
              <a:off x="1248" y="2112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4356" name="Object 20"/>
          <p:cNvGraphicFramePr>
            <a:graphicFrameLocks noChangeAspect="1"/>
          </p:cNvGraphicFramePr>
          <p:nvPr>
            <p:ph sz="half" idx="2"/>
          </p:nvPr>
        </p:nvGraphicFramePr>
        <p:xfrm>
          <a:off x="762000" y="4062413"/>
          <a:ext cx="6858000" cy="1703387"/>
        </p:xfrm>
        <a:graphic>
          <a:graphicData uri="http://schemas.openxmlformats.org/presentationml/2006/ole">
            <p:oleObj spid="_x0000_s14356" name="Equation" r:id="rId4" imgW="3682800" imgH="914400" progId="Equation.3">
              <p:embed/>
            </p:oleObj>
          </a:graphicData>
        </a:graphic>
      </p:graphicFrame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6553200" y="2971800"/>
            <a:ext cx="2057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Keep ‘add’ replace  ‘Multiply’ by ‘AND’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2057400" y="6324600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Number of paths containing exactly two edges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operations on graphs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667000" y="1447800"/>
          <a:ext cx="1676400" cy="1327150"/>
        </p:xfrm>
        <a:graphic>
          <a:graphicData uri="http://schemas.openxmlformats.org/presentationml/2006/ole">
            <p:oleObj spid="_x0000_s15363" name="Equation" r:id="rId3" imgW="1155600" imgH="914400" progId="Equation.3">
              <p:embed/>
            </p:oleObj>
          </a:graphicData>
        </a:graphic>
      </p:graphicFrame>
      <p:graphicFrame>
        <p:nvGraphicFramePr>
          <p:cNvPr id="15380" name="Object 20"/>
          <p:cNvGraphicFramePr>
            <a:graphicFrameLocks noChangeAspect="1"/>
          </p:cNvGraphicFramePr>
          <p:nvPr>
            <p:ph sz="quarter" idx="2"/>
          </p:nvPr>
        </p:nvGraphicFramePr>
        <p:xfrm>
          <a:off x="3352800" y="2895600"/>
          <a:ext cx="4648200" cy="1154113"/>
        </p:xfrm>
        <a:graphic>
          <a:graphicData uri="http://schemas.openxmlformats.org/presentationml/2006/ole">
            <p:oleObj spid="_x0000_s15380" name="Equation" r:id="rId4" imgW="3682800" imgH="914400" progId="Equation.3">
              <p:embed/>
            </p:oleObj>
          </a:graphicData>
        </a:graphic>
      </p:graphicFrame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304800" y="1447800"/>
            <a:ext cx="1947863" cy="2117725"/>
            <a:chOff x="192" y="1008"/>
            <a:chExt cx="1227" cy="1334"/>
          </a:xfrm>
        </p:grpSpPr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659" y="1248"/>
              <a:ext cx="226" cy="3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1152" y="2208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endParaRPr lang="en-US" sz="1400"/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192" y="2160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en-US" sz="1400"/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344" y="1056"/>
              <a:ext cx="7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endParaRPr lang="en-US" sz="1400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288" y="1008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en-US" sz="1400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336" y="1533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15371" name="Line 11"/>
            <p:cNvSpPr>
              <a:spLocks noChangeShapeType="1"/>
            </p:cNvSpPr>
            <p:nvPr/>
          </p:nvSpPr>
          <p:spPr bwMode="auto">
            <a:xfrm>
              <a:off x="432" y="1244"/>
              <a:ext cx="864" cy="5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432" y="1296"/>
              <a:ext cx="816" cy="81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 flipH="1">
              <a:off x="384" y="1296"/>
              <a:ext cx="48" cy="76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Line 14"/>
            <p:cNvSpPr>
              <a:spLocks noChangeShapeType="1"/>
            </p:cNvSpPr>
            <p:nvPr/>
          </p:nvSpPr>
          <p:spPr bwMode="auto">
            <a:xfrm>
              <a:off x="384" y="2112"/>
              <a:ext cx="864" cy="4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 flipH="1">
              <a:off x="1296" y="1344"/>
              <a:ext cx="60" cy="72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Freeform 16"/>
            <p:cNvSpPr>
              <a:spLocks/>
            </p:cNvSpPr>
            <p:nvPr/>
          </p:nvSpPr>
          <p:spPr bwMode="auto">
            <a:xfrm>
              <a:off x="1296" y="1248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Freeform 17"/>
            <p:cNvSpPr>
              <a:spLocks/>
            </p:cNvSpPr>
            <p:nvPr/>
          </p:nvSpPr>
          <p:spPr bwMode="auto">
            <a:xfrm>
              <a:off x="384" y="1200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Freeform 18"/>
            <p:cNvSpPr>
              <a:spLocks/>
            </p:cNvSpPr>
            <p:nvPr/>
          </p:nvSpPr>
          <p:spPr bwMode="auto">
            <a:xfrm>
              <a:off x="336" y="2064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Freeform 19"/>
            <p:cNvSpPr>
              <a:spLocks/>
            </p:cNvSpPr>
            <p:nvPr/>
          </p:nvSpPr>
          <p:spPr bwMode="auto">
            <a:xfrm>
              <a:off x="1248" y="2112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4572000" y="1295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Keep ‘add’ replace  ‘Multiply’ by ‘AND’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2057400" y="6324600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Number of paths containing exactly two edges</a:t>
            </a:r>
          </a:p>
        </p:txBody>
      </p:sp>
      <p:graphicFrame>
        <p:nvGraphicFramePr>
          <p:cNvPr id="15383" name="Object 23"/>
          <p:cNvGraphicFramePr>
            <a:graphicFrameLocks noChangeAspect="1"/>
          </p:cNvGraphicFramePr>
          <p:nvPr>
            <p:ph sz="quarter" idx="3"/>
          </p:nvPr>
        </p:nvGraphicFramePr>
        <p:xfrm>
          <a:off x="1219200" y="4383088"/>
          <a:ext cx="5715000" cy="1395412"/>
        </p:xfrm>
        <a:graphic>
          <a:graphicData uri="http://schemas.openxmlformats.org/presentationml/2006/ole">
            <p:oleObj spid="_x0000_s15383" name="Equation" r:id="rId5" imgW="374616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990600" y="3349625"/>
            <a:ext cx="482600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990600" y="3349625"/>
            <a:ext cx="482600" cy="674688"/>
          </a:xfrm>
          <a:prstGeom prst="rect">
            <a:avLst/>
          </a:prstGeom>
          <a:noFill/>
          <a:ln w="11113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939925" y="4114800"/>
            <a:ext cx="482600" cy="674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939925" y="4114800"/>
            <a:ext cx="482600" cy="674688"/>
          </a:xfrm>
          <a:prstGeom prst="rect">
            <a:avLst/>
          </a:prstGeom>
          <a:noFill/>
          <a:ln w="11113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330" name="Group 282"/>
          <p:cNvGraphicFramePr>
            <a:graphicFrameLocks noGrp="1"/>
          </p:cNvGraphicFramePr>
          <p:nvPr/>
        </p:nvGraphicFramePr>
        <p:xfrm>
          <a:off x="2895600" y="1600200"/>
          <a:ext cx="2133600" cy="213360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400" name="Group 352"/>
          <p:cNvGrpSpPr>
            <a:grpSpLocks/>
          </p:cNvGrpSpPr>
          <p:nvPr/>
        </p:nvGrpSpPr>
        <p:grpSpPr bwMode="auto">
          <a:xfrm>
            <a:off x="304800" y="1981200"/>
            <a:ext cx="2416175" cy="2960688"/>
            <a:chOff x="707" y="960"/>
            <a:chExt cx="1522" cy="1865"/>
          </a:xfrm>
        </p:grpSpPr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1174" y="960"/>
              <a:ext cx="226" cy="3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792" y="1302"/>
              <a:ext cx="303" cy="4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896" y="1400"/>
              <a:ext cx="67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  <a:endParaRPr lang="en-US" sz="1400"/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738" y="2209"/>
              <a:ext cx="7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E</a:t>
              </a:r>
              <a:endParaRPr lang="en-US" sz="1400"/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1337" y="2691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endParaRPr lang="en-US" sz="1400"/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1767" y="2281"/>
              <a:ext cx="305" cy="4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1883" y="2366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en-US" sz="1400"/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1925" y="1371"/>
              <a:ext cx="304" cy="4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2040" y="1473"/>
              <a:ext cx="7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endParaRPr lang="en-US" sz="1400"/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1536" y="1104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en-US" sz="1400"/>
            </a:p>
          </p:txBody>
        </p:sp>
        <p:sp>
          <p:nvSpPr>
            <p:cNvPr id="2080" name="Rectangle 32"/>
            <p:cNvSpPr>
              <a:spLocks noChangeArrowheads="1"/>
            </p:cNvSpPr>
            <p:nvPr/>
          </p:nvSpPr>
          <p:spPr bwMode="auto">
            <a:xfrm>
              <a:off x="1484" y="2352"/>
              <a:ext cx="283" cy="4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1484" y="2352"/>
              <a:ext cx="283" cy="423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1598" y="2450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sz="1400"/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1095" y="1485"/>
              <a:ext cx="284" cy="41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Rectangle 37"/>
            <p:cNvSpPr>
              <a:spLocks noChangeArrowheads="1"/>
            </p:cNvSpPr>
            <p:nvPr/>
          </p:nvSpPr>
          <p:spPr bwMode="auto">
            <a:xfrm>
              <a:off x="1095" y="1485"/>
              <a:ext cx="284" cy="411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Rectangle 38"/>
            <p:cNvSpPr>
              <a:spLocks noChangeArrowheads="1"/>
            </p:cNvSpPr>
            <p:nvPr/>
          </p:nvSpPr>
          <p:spPr bwMode="auto">
            <a:xfrm>
              <a:off x="1201" y="1570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sz="1400"/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1451" y="1371"/>
              <a:ext cx="285" cy="4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1568" y="1473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sz="1400"/>
            </a:p>
          </p:txBody>
        </p:sp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1642" y="1473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2092" name="Rectangle 44"/>
            <p:cNvSpPr>
              <a:spLocks noChangeArrowheads="1"/>
            </p:cNvSpPr>
            <p:nvPr/>
          </p:nvSpPr>
          <p:spPr bwMode="auto">
            <a:xfrm>
              <a:off x="916" y="1798"/>
              <a:ext cx="285" cy="4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916" y="1798"/>
              <a:ext cx="285" cy="425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1033" y="1899"/>
              <a:ext cx="56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endParaRPr lang="en-US" sz="1400"/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1107" y="1899"/>
              <a:ext cx="28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991" y="2309"/>
              <a:ext cx="282" cy="4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Rectangle 50"/>
            <p:cNvSpPr>
              <a:spLocks noChangeArrowheads="1"/>
            </p:cNvSpPr>
            <p:nvPr/>
          </p:nvSpPr>
          <p:spPr bwMode="auto">
            <a:xfrm>
              <a:off x="1095" y="2407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  <a:endParaRPr lang="en-US" sz="1400"/>
            </a:p>
          </p:txBody>
        </p:sp>
        <p:sp>
          <p:nvSpPr>
            <p:cNvPr id="2101" name="Rectangle 53"/>
            <p:cNvSpPr>
              <a:spLocks noChangeArrowheads="1"/>
            </p:cNvSpPr>
            <p:nvPr/>
          </p:nvSpPr>
          <p:spPr bwMode="auto">
            <a:xfrm>
              <a:off x="707" y="1698"/>
              <a:ext cx="284" cy="426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Rectangle 54"/>
            <p:cNvSpPr>
              <a:spLocks noChangeArrowheads="1"/>
            </p:cNvSpPr>
            <p:nvPr/>
          </p:nvSpPr>
          <p:spPr bwMode="auto">
            <a:xfrm>
              <a:off x="823" y="1798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sz="1400"/>
            </a:p>
          </p:txBody>
        </p:sp>
        <p:sp>
          <p:nvSpPr>
            <p:cNvPr id="2103" name="Rectangle 55"/>
            <p:cNvSpPr>
              <a:spLocks noChangeArrowheads="1"/>
            </p:cNvSpPr>
            <p:nvPr/>
          </p:nvSpPr>
          <p:spPr bwMode="auto">
            <a:xfrm>
              <a:off x="896" y="1798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2104" name="Rectangle 56"/>
            <p:cNvSpPr>
              <a:spLocks noChangeArrowheads="1"/>
            </p:cNvSpPr>
            <p:nvPr/>
          </p:nvSpPr>
          <p:spPr bwMode="auto">
            <a:xfrm>
              <a:off x="1787" y="1713"/>
              <a:ext cx="285" cy="4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Rectangle 57"/>
            <p:cNvSpPr>
              <a:spLocks noChangeArrowheads="1"/>
            </p:cNvSpPr>
            <p:nvPr/>
          </p:nvSpPr>
          <p:spPr bwMode="auto">
            <a:xfrm>
              <a:off x="1787" y="1713"/>
              <a:ext cx="285" cy="425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Rectangle 58"/>
            <p:cNvSpPr>
              <a:spLocks noChangeArrowheads="1"/>
            </p:cNvSpPr>
            <p:nvPr/>
          </p:nvSpPr>
          <p:spPr bwMode="auto">
            <a:xfrm>
              <a:off x="1904" y="1811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en-US" sz="1400"/>
            </a:p>
          </p:txBody>
        </p:sp>
        <p:sp>
          <p:nvSpPr>
            <p:cNvPr id="2110" name="Rectangle 62"/>
            <p:cNvSpPr>
              <a:spLocks noChangeArrowheads="1"/>
            </p:cNvSpPr>
            <p:nvPr/>
          </p:nvSpPr>
          <p:spPr bwMode="auto">
            <a:xfrm>
              <a:off x="1180" y="1286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en-US" sz="1400"/>
            </a:p>
          </p:txBody>
        </p:sp>
        <p:sp>
          <p:nvSpPr>
            <p:cNvPr id="2114" name="Rectangle 66"/>
            <p:cNvSpPr>
              <a:spLocks noChangeArrowheads="1"/>
            </p:cNvSpPr>
            <p:nvPr/>
          </p:nvSpPr>
          <p:spPr bwMode="auto">
            <a:xfrm>
              <a:off x="1777" y="1245"/>
              <a:ext cx="57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en-US" sz="1400"/>
            </a:p>
          </p:txBody>
        </p:sp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1851" y="1245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 flipV="1">
              <a:off x="1012" y="1302"/>
              <a:ext cx="525" cy="28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Line 69"/>
            <p:cNvSpPr>
              <a:spLocks noChangeShapeType="1"/>
            </p:cNvSpPr>
            <p:nvPr/>
          </p:nvSpPr>
          <p:spPr bwMode="auto">
            <a:xfrm>
              <a:off x="1008" y="1584"/>
              <a:ext cx="768" cy="67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Line 70"/>
            <p:cNvSpPr>
              <a:spLocks noChangeShapeType="1"/>
            </p:cNvSpPr>
            <p:nvPr/>
          </p:nvSpPr>
          <p:spPr bwMode="auto">
            <a:xfrm flipV="1">
              <a:off x="1841" y="1642"/>
              <a:ext cx="105" cy="62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9" name="Line 71"/>
            <p:cNvSpPr>
              <a:spLocks noChangeShapeType="1"/>
            </p:cNvSpPr>
            <p:nvPr/>
          </p:nvSpPr>
          <p:spPr bwMode="auto">
            <a:xfrm flipH="1">
              <a:off x="912" y="1632"/>
              <a:ext cx="96" cy="57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0" name="Line 72"/>
            <p:cNvSpPr>
              <a:spLocks noChangeShapeType="1"/>
            </p:cNvSpPr>
            <p:nvPr/>
          </p:nvSpPr>
          <p:spPr bwMode="auto">
            <a:xfrm>
              <a:off x="896" y="2264"/>
              <a:ext cx="483" cy="32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1" name="Line 73"/>
            <p:cNvSpPr>
              <a:spLocks noChangeShapeType="1"/>
            </p:cNvSpPr>
            <p:nvPr/>
          </p:nvSpPr>
          <p:spPr bwMode="auto">
            <a:xfrm flipV="1">
              <a:off x="1400" y="2336"/>
              <a:ext cx="367" cy="25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Line 74"/>
            <p:cNvSpPr>
              <a:spLocks noChangeShapeType="1"/>
            </p:cNvSpPr>
            <p:nvPr/>
          </p:nvSpPr>
          <p:spPr bwMode="auto">
            <a:xfrm>
              <a:off x="1598" y="1316"/>
              <a:ext cx="337" cy="19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3" name="Line 75"/>
            <p:cNvSpPr>
              <a:spLocks noChangeShapeType="1"/>
            </p:cNvSpPr>
            <p:nvPr/>
          </p:nvSpPr>
          <p:spPr bwMode="auto">
            <a:xfrm flipH="1">
              <a:off x="1385" y="1329"/>
              <a:ext cx="204" cy="122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4" name="Line 76"/>
            <p:cNvSpPr>
              <a:spLocks noChangeShapeType="1"/>
            </p:cNvSpPr>
            <p:nvPr/>
          </p:nvSpPr>
          <p:spPr bwMode="auto">
            <a:xfrm flipV="1">
              <a:off x="960" y="1599"/>
              <a:ext cx="944" cy="60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Freeform 83"/>
            <p:cNvSpPr>
              <a:spLocks/>
            </p:cNvSpPr>
            <p:nvPr/>
          </p:nvSpPr>
          <p:spPr bwMode="auto">
            <a:xfrm>
              <a:off x="1776" y="2256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" name="Freeform 156"/>
            <p:cNvSpPr>
              <a:spLocks/>
            </p:cNvSpPr>
            <p:nvPr/>
          </p:nvSpPr>
          <p:spPr bwMode="auto">
            <a:xfrm>
              <a:off x="1872" y="1536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" name="Freeform 157"/>
            <p:cNvSpPr>
              <a:spLocks/>
            </p:cNvSpPr>
            <p:nvPr/>
          </p:nvSpPr>
          <p:spPr bwMode="auto">
            <a:xfrm>
              <a:off x="1536" y="1296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" name="Freeform 158"/>
            <p:cNvSpPr>
              <a:spLocks/>
            </p:cNvSpPr>
            <p:nvPr/>
          </p:nvSpPr>
          <p:spPr bwMode="auto">
            <a:xfrm>
              <a:off x="960" y="1536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" name="Freeform 159"/>
            <p:cNvSpPr>
              <a:spLocks/>
            </p:cNvSpPr>
            <p:nvPr/>
          </p:nvSpPr>
          <p:spPr bwMode="auto">
            <a:xfrm>
              <a:off x="864" y="2160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1" name="Freeform 283"/>
            <p:cNvSpPr>
              <a:spLocks/>
            </p:cNvSpPr>
            <p:nvPr/>
          </p:nvSpPr>
          <p:spPr bwMode="auto">
            <a:xfrm>
              <a:off x="1344" y="2544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332" name="Group 284"/>
          <p:cNvGraphicFramePr>
            <a:graphicFrameLocks noGrp="1"/>
          </p:cNvGraphicFramePr>
          <p:nvPr/>
        </p:nvGraphicFramePr>
        <p:xfrm>
          <a:off x="6172200" y="3429000"/>
          <a:ext cx="2133600" cy="2133600"/>
        </p:xfrm>
        <a:graphic>
          <a:graphicData uri="http://schemas.openxmlformats.org/drawingml/2006/table">
            <a:tbl>
              <a:tblPr/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98" name="Text Box 350"/>
          <p:cNvSpPr txBox="1">
            <a:spLocks noChangeArrowheads="1"/>
          </p:cNvSpPr>
          <p:nvPr/>
        </p:nvSpPr>
        <p:spPr bwMode="auto">
          <a:xfrm>
            <a:off x="2819400" y="42672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Distance Matrix</a:t>
            </a:r>
          </a:p>
        </p:txBody>
      </p:sp>
      <p:sp>
        <p:nvSpPr>
          <p:cNvPr id="2399" name="Text Box 351"/>
          <p:cNvSpPr txBox="1">
            <a:spLocks noChangeArrowheads="1"/>
          </p:cNvSpPr>
          <p:nvPr/>
        </p:nvSpPr>
        <p:spPr bwMode="auto">
          <a:xfrm>
            <a:off x="6400800" y="27432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Edge connectivity</a:t>
            </a:r>
          </a:p>
        </p:txBody>
      </p:sp>
      <p:sp>
        <p:nvSpPr>
          <p:cNvPr id="2401" name="Rectangle 35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/>
              <a:t>Matrix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Matrix operations </a:t>
            </a:r>
          </a:p>
        </p:txBody>
      </p:sp>
      <p:graphicFrame>
        <p:nvGraphicFramePr>
          <p:cNvPr id="5241" name="Object 121"/>
          <p:cNvGraphicFramePr>
            <a:graphicFrameLocks noChangeAspect="1"/>
          </p:cNvGraphicFramePr>
          <p:nvPr>
            <p:ph sz="half" idx="2"/>
          </p:nvPr>
        </p:nvGraphicFramePr>
        <p:xfrm>
          <a:off x="4724400" y="4238625"/>
          <a:ext cx="3352800" cy="2092325"/>
        </p:xfrm>
        <a:graphic>
          <a:graphicData uri="http://schemas.openxmlformats.org/presentationml/2006/ole">
            <p:oleObj spid="_x0000_s5241" name="Equation" r:id="rId3" imgW="2197080" imgH="1371600" progId="Equation.3">
              <p:embed/>
            </p:oleObj>
          </a:graphicData>
        </a:graphic>
      </p:graphicFrame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065213" y="304800"/>
            <a:ext cx="293687" cy="412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50" name="Line 130"/>
          <p:cNvSpPr>
            <a:spLocks noChangeShapeType="1"/>
          </p:cNvSpPr>
          <p:nvPr/>
        </p:nvSpPr>
        <p:spPr bwMode="auto">
          <a:xfrm>
            <a:off x="3505200" y="1371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51" name="Line 131"/>
          <p:cNvSpPr>
            <a:spLocks noChangeShapeType="1"/>
          </p:cNvSpPr>
          <p:nvPr/>
        </p:nvSpPr>
        <p:spPr bwMode="auto">
          <a:xfrm>
            <a:off x="8229600" y="16002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252" name="Group 132"/>
          <p:cNvGrpSpPr>
            <a:grpSpLocks/>
          </p:cNvGrpSpPr>
          <p:nvPr/>
        </p:nvGrpSpPr>
        <p:grpSpPr bwMode="auto">
          <a:xfrm>
            <a:off x="304800" y="533400"/>
            <a:ext cx="2416175" cy="2960688"/>
            <a:chOff x="707" y="960"/>
            <a:chExt cx="1522" cy="1865"/>
          </a:xfrm>
        </p:grpSpPr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1174" y="960"/>
              <a:ext cx="226" cy="3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Rectangle 134"/>
            <p:cNvSpPr>
              <a:spLocks noChangeArrowheads="1"/>
            </p:cNvSpPr>
            <p:nvPr/>
          </p:nvSpPr>
          <p:spPr bwMode="auto">
            <a:xfrm>
              <a:off x="792" y="1302"/>
              <a:ext cx="303" cy="4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Rectangle 135"/>
            <p:cNvSpPr>
              <a:spLocks noChangeArrowheads="1"/>
            </p:cNvSpPr>
            <p:nvPr/>
          </p:nvSpPr>
          <p:spPr bwMode="auto">
            <a:xfrm>
              <a:off x="896" y="1400"/>
              <a:ext cx="67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  <a:endParaRPr lang="en-US" sz="1400"/>
            </a:p>
          </p:txBody>
        </p:sp>
        <p:sp>
          <p:nvSpPr>
            <p:cNvPr id="5256" name="Rectangle 136"/>
            <p:cNvSpPr>
              <a:spLocks noChangeArrowheads="1"/>
            </p:cNvSpPr>
            <p:nvPr/>
          </p:nvSpPr>
          <p:spPr bwMode="auto">
            <a:xfrm>
              <a:off x="738" y="2209"/>
              <a:ext cx="7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E</a:t>
              </a:r>
              <a:endParaRPr lang="en-US" sz="1400"/>
            </a:p>
          </p:txBody>
        </p:sp>
        <p:sp>
          <p:nvSpPr>
            <p:cNvPr id="5257" name="Rectangle 137"/>
            <p:cNvSpPr>
              <a:spLocks noChangeArrowheads="1"/>
            </p:cNvSpPr>
            <p:nvPr/>
          </p:nvSpPr>
          <p:spPr bwMode="auto">
            <a:xfrm>
              <a:off x="1337" y="2691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endParaRPr lang="en-US" sz="1400"/>
            </a:p>
          </p:txBody>
        </p:sp>
        <p:sp>
          <p:nvSpPr>
            <p:cNvPr id="5258" name="Rectangle 138"/>
            <p:cNvSpPr>
              <a:spLocks noChangeArrowheads="1"/>
            </p:cNvSpPr>
            <p:nvPr/>
          </p:nvSpPr>
          <p:spPr bwMode="auto">
            <a:xfrm>
              <a:off x="1767" y="2281"/>
              <a:ext cx="305" cy="4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Rectangle 139"/>
            <p:cNvSpPr>
              <a:spLocks noChangeArrowheads="1"/>
            </p:cNvSpPr>
            <p:nvPr/>
          </p:nvSpPr>
          <p:spPr bwMode="auto">
            <a:xfrm>
              <a:off x="1883" y="2366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en-US" sz="1400"/>
            </a:p>
          </p:txBody>
        </p:sp>
        <p:sp>
          <p:nvSpPr>
            <p:cNvPr id="5260" name="Rectangle 140"/>
            <p:cNvSpPr>
              <a:spLocks noChangeArrowheads="1"/>
            </p:cNvSpPr>
            <p:nvPr/>
          </p:nvSpPr>
          <p:spPr bwMode="auto">
            <a:xfrm>
              <a:off x="1925" y="1371"/>
              <a:ext cx="304" cy="4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Rectangle 141"/>
            <p:cNvSpPr>
              <a:spLocks noChangeArrowheads="1"/>
            </p:cNvSpPr>
            <p:nvPr/>
          </p:nvSpPr>
          <p:spPr bwMode="auto">
            <a:xfrm>
              <a:off x="2040" y="1473"/>
              <a:ext cx="7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endParaRPr lang="en-US" sz="1400"/>
            </a:p>
          </p:txBody>
        </p:sp>
        <p:sp>
          <p:nvSpPr>
            <p:cNvPr id="5262" name="Rectangle 142"/>
            <p:cNvSpPr>
              <a:spLocks noChangeArrowheads="1"/>
            </p:cNvSpPr>
            <p:nvPr/>
          </p:nvSpPr>
          <p:spPr bwMode="auto">
            <a:xfrm>
              <a:off x="1536" y="1104"/>
              <a:ext cx="8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en-US" sz="1400"/>
            </a:p>
          </p:txBody>
        </p:sp>
        <p:sp>
          <p:nvSpPr>
            <p:cNvPr id="5263" name="Rectangle 143"/>
            <p:cNvSpPr>
              <a:spLocks noChangeArrowheads="1"/>
            </p:cNvSpPr>
            <p:nvPr/>
          </p:nvSpPr>
          <p:spPr bwMode="auto">
            <a:xfrm>
              <a:off x="1484" y="2352"/>
              <a:ext cx="283" cy="4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Rectangle 144"/>
            <p:cNvSpPr>
              <a:spLocks noChangeArrowheads="1"/>
            </p:cNvSpPr>
            <p:nvPr/>
          </p:nvSpPr>
          <p:spPr bwMode="auto">
            <a:xfrm>
              <a:off x="1484" y="2352"/>
              <a:ext cx="283" cy="423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Rectangle 145"/>
            <p:cNvSpPr>
              <a:spLocks noChangeArrowheads="1"/>
            </p:cNvSpPr>
            <p:nvPr/>
          </p:nvSpPr>
          <p:spPr bwMode="auto">
            <a:xfrm>
              <a:off x="1598" y="2450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sz="1400"/>
            </a:p>
          </p:txBody>
        </p:sp>
        <p:sp>
          <p:nvSpPr>
            <p:cNvPr id="5266" name="Rectangle 146"/>
            <p:cNvSpPr>
              <a:spLocks noChangeArrowheads="1"/>
            </p:cNvSpPr>
            <p:nvPr/>
          </p:nvSpPr>
          <p:spPr bwMode="auto">
            <a:xfrm>
              <a:off x="1095" y="1485"/>
              <a:ext cx="284" cy="41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Rectangle 147"/>
            <p:cNvSpPr>
              <a:spLocks noChangeArrowheads="1"/>
            </p:cNvSpPr>
            <p:nvPr/>
          </p:nvSpPr>
          <p:spPr bwMode="auto">
            <a:xfrm>
              <a:off x="1095" y="1485"/>
              <a:ext cx="284" cy="411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Rectangle 148"/>
            <p:cNvSpPr>
              <a:spLocks noChangeArrowheads="1"/>
            </p:cNvSpPr>
            <p:nvPr/>
          </p:nvSpPr>
          <p:spPr bwMode="auto">
            <a:xfrm>
              <a:off x="1201" y="1570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sz="1400"/>
            </a:p>
          </p:txBody>
        </p:sp>
        <p:sp>
          <p:nvSpPr>
            <p:cNvPr id="5269" name="Rectangle 149"/>
            <p:cNvSpPr>
              <a:spLocks noChangeArrowheads="1"/>
            </p:cNvSpPr>
            <p:nvPr/>
          </p:nvSpPr>
          <p:spPr bwMode="auto">
            <a:xfrm>
              <a:off x="1451" y="1371"/>
              <a:ext cx="285" cy="4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Rectangle 150"/>
            <p:cNvSpPr>
              <a:spLocks noChangeArrowheads="1"/>
            </p:cNvSpPr>
            <p:nvPr/>
          </p:nvSpPr>
          <p:spPr bwMode="auto">
            <a:xfrm>
              <a:off x="1568" y="1473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sz="1400"/>
            </a:p>
          </p:txBody>
        </p:sp>
        <p:sp>
          <p:nvSpPr>
            <p:cNvPr id="5271" name="Rectangle 151"/>
            <p:cNvSpPr>
              <a:spLocks noChangeArrowheads="1"/>
            </p:cNvSpPr>
            <p:nvPr/>
          </p:nvSpPr>
          <p:spPr bwMode="auto">
            <a:xfrm>
              <a:off x="1642" y="1473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5272" name="Rectangle 152"/>
            <p:cNvSpPr>
              <a:spLocks noChangeArrowheads="1"/>
            </p:cNvSpPr>
            <p:nvPr/>
          </p:nvSpPr>
          <p:spPr bwMode="auto">
            <a:xfrm>
              <a:off x="916" y="1798"/>
              <a:ext cx="285" cy="4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Rectangle 153"/>
            <p:cNvSpPr>
              <a:spLocks noChangeArrowheads="1"/>
            </p:cNvSpPr>
            <p:nvPr/>
          </p:nvSpPr>
          <p:spPr bwMode="auto">
            <a:xfrm>
              <a:off x="916" y="1798"/>
              <a:ext cx="285" cy="425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Rectangle 154"/>
            <p:cNvSpPr>
              <a:spLocks noChangeArrowheads="1"/>
            </p:cNvSpPr>
            <p:nvPr/>
          </p:nvSpPr>
          <p:spPr bwMode="auto">
            <a:xfrm>
              <a:off x="1033" y="1899"/>
              <a:ext cx="56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endParaRPr lang="en-US" sz="1400"/>
            </a:p>
          </p:txBody>
        </p:sp>
        <p:sp>
          <p:nvSpPr>
            <p:cNvPr id="5275" name="Rectangle 155"/>
            <p:cNvSpPr>
              <a:spLocks noChangeArrowheads="1"/>
            </p:cNvSpPr>
            <p:nvPr/>
          </p:nvSpPr>
          <p:spPr bwMode="auto">
            <a:xfrm>
              <a:off x="1107" y="1899"/>
              <a:ext cx="28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5276" name="Rectangle 156"/>
            <p:cNvSpPr>
              <a:spLocks noChangeArrowheads="1"/>
            </p:cNvSpPr>
            <p:nvPr/>
          </p:nvSpPr>
          <p:spPr bwMode="auto">
            <a:xfrm>
              <a:off x="991" y="2309"/>
              <a:ext cx="282" cy="4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Rectangle 157"/>
            <p:cNvSpPr>
              <a:spLocks noChangeArrowheads="1"/>
            </p:cNvSpPr>
            <p:nvPr/>
          </p:nvSpPr>
          <p:spPr bwMode="auto">
            <a:xfrm>
              <a:off x="1095" y="2407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  <a:endParaRPr lang="en-US" sz="1400"/>
            </a:p>
          </p:txBody>
        </p:sp>
        <p:sp>
          <p:nvSpPr>
            <p:cNvPr id="5278" name="Rectangle 158"/>
            <p:cNvSpPr>
              <a:spLocks noChangeArrowheads="1"/>
            </p:cNvSpPr>
            <p:nvPr/>
          </p:nvSpPr>
          <p:spPr bwMode="auto">
            <a:xfrm>
              <a:off x="707" y="1698"/>
              <a:ext cx="284" cy="426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Rectangle 159"/>
            <p:cNvSpPr>
              <a:spLocks noChangeArrowheads="1"/>
            </p:cNvSpPr>
            <p:nvPr/>
          </p:nvSpPr>
          <p:spPr bwMode="auto">
            <a:xfrm>
              <a:off x="823" y="1798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sz="1400"/>
            </a:p>
          </p:txBody>
        </p:sp>
        <p:sp>
          <p:nvSpPr>
            <p:cNvPr id="5280" name="Rectangle 160"/>
            <p:cNvSpPr>
              <a:spLocks noChangeArrowheads="1"/>
            </p:cNvSpPr>
            <p:nvPr/>
          </p:nvSpPr>
          <p:spPr bwMode="auto">
            <a:xfrm>
              <a:off x="896" y="1798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5281" name="Rectangle 161"/>
            <p:cNvSpPr>
              <a:spLocks noChangeArrowheads="1"/>
            </p:cNvSpPr>
            <p:nvPr/>
          </p:nvSpPr>
          <p:spPr bwMode="auto">
            <a:xfrm>
              <a:off x="1787" y="1713"/>
              <a:ext cx="285" cy="4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Rectangle 162"/>
            <p:cNvSpPr>
              <a:spLocks noChangeArrowheads="1"/>
            </p:cNvSpPr>
            <p:nvPr/>
          </p:nvSpPr>
          <p:spPr bwMode="auto">
            <a:xfrm>
              <a:off x="1787" y="1713"/>
              <a:ext cx="285" cy="425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Rectangle 163"/>
            <p:cNvSpPr>
              <a:spLocks noChangeArrowheads="1"/>
            </p:cNvSpPr>
            <p:nvPr/>
          </p:nvSpPr>
          <p:spPr bwMode="auto">
            <a:xfrm>
              <a:off x="1904" y="1811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en-US" sz="1400"/>
            </a:p>
          </p:txBody>
        </p:sp>
        <p:sp>
          <p:nvSpPr>
            <p:cNvPr id="5284" name="Rectangle 164"/>
            <p:cNvSpPr>
              <a:spLocks noChangeArrowheads="1"/>
            </p:cNvSpPr>
            <p:nvPr/>
          </p:nvSpPr>
          <p:spPr bwMode="auto">
            <a:xfrm>
              <a:off x="1180" y="1286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en-US" sz="1400"/>
            </a:p>
          </p:txBody>
        </p:sp>
        <p:sp>
          <p:nvSpPr>
            <p:cNvPr id="5285" name="Rectangle 165"/>
            <p:cNvSpPr>
              <a:spLocks noChangeArrowheads="1"/>
            </p:cNvSpPr>
            <p:nvPr/>
          </p:nvSpPr>
          <p:spPr bwMode="auto">
            <a:xfrm>
              <a:off x="1777" y="1245"/>
              <a:ext cx="57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  <a:endParaRPr lang="en-US" sz="1400"/>
            </a:p>
          </p:txBody>
        </p:sp>
        <p:sp>
          <p:nvSpPr>
            <p:cNvPr id="5286" name="Rectangle 166"/>
            <p:cNvSpPr>
              <a:spLocks noChangeArrowheads="1"/>
            </p:cNvSpPr>
            <p:nvPr/>
          </p:nvSpPr>
          <p:spPr bwMode="auto">
            <a:xfrm>
              <a:off x="1851" y="1245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1400"/>
            </a:p>
          </p:txBody>
        </p:sp>
        <p:sp>
          <p:nvSpPr>
            <p:cNvPr id="5287" name="Line 167"/>
            <p:cNvSpPr>
              <a:spLocks noChangeShapeType="1"/>
            </p:cNvSpPr>
            <p:nvPr/>
          </p:nvSpPr>
          <p:spPr bwMode="auto">
            <a:xfrm flipV="1">
              <a:off x="1012" y="1302"/>
              <a:ext cx="525" cy="28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Line 168"/>
            <p:cNvSpPr>
              <a:spLocks noChangeShapeType="1"/>
            </p:cNvSpPr>
            <p:nvPr/>
          </p:nvSpPr>
          <p:spPr bwMode="auto">
            <a:xfrm>
              <a:off x="1008" y="1584"/>
              <a:ext cx="768" cy="67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Line 169"/>
            <p:cNvSpPr>
              <a:spLocks noChangeShapeType="1"/>
            </p:cNvSpPr>
            <p:nvPr/>
          </p:nvSpPr>
          <p:spPr bwMode="auto">
            <a:xfrm flipV="1">
              <a:off x="1841" y="1642"/>
              <a:ext cx="105" cy="62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Line 170"/>
            <p:cNvSpPr>
              <a:spLocks noChangeShapeType="1"/>
            </p:cNvSpPr>
            <p:nvPr/>
          </p:nvSpPr>
          <p:spPr bwMode="auto">
            <a:xfrm flipH="1">
              <a:off x="912" y="1632"/>
              <a:ext cx="96" cy="57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Line 171"/>
            <p:cNvSpPr>
              <a:spLocks noChangeShapeType="1"/>
            </p:cNvSpPr>
            <p:nvPr/>
          </p:nvSpPr>
          <p:spPr bwMode="auto">
            <a:xfrm>
              <a:off x="896" y="2264"/>
              <a:ext cx="483" cy="32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2" name="Line 172"/>
            <p:cNvSpPr>
              <a:spLocks noChangeShapeType="1"/>
            </p:cNvSpPr>
            <p:nvPr/>
          </p:nvSpPr>
          <p:spPr bwMode="auto">
            <a:xfrm flipV="1">
              <a:off x="1400" y="2336"/>
              <a:ext cx="367" cy="25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3" name="Line 173"/>
            <p:cNvSpPr>
              <a:spLocks noChangeShapeType="1"/>
            </p:cNvSpPr>
            <p:nvPr/>
          </p:nvSpPr>
          <p:spPr bwMode="auto">
            <a:xfrm>
              <a:off x="1598" y="1316"/>
              <a:ext cx="337" cy="19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4" name="Line 174"/>
            <p:cNvSpPr>
              <a:spLocks noChangeShapeType="1"/>
            </p:cNvSpPr>
            <p:nvPr/>
          </p:nvSpPr>
          <p:spPr bwMode="auto">
            <a:xfrm flipH="1">
              <a:off x="1385" y="1329"/>
              <a:ext cx="204" cy="122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5" name="Line 175"/>
            <p:cNvSpPr>
              <a:spLocks noChangeShapeType="1"/>
            </p:cNvSpPr>
            <p:nvPr/>
          </p:nvSpPr>
          <p:spPr bwMode="auto">
            <a:xfrm flipV="1">
              <a:off x="960" y="1599"/>
              <a:ext cx="944" cy="60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6" name="Freeform 176"/>
            <p:cNvSpPr>
              <a:spLocks/>
            </p:cNvSpPr>
            <p:nvPr/>
          </p:nvSpPr>
          <p:spPr bwMode="auto">
            <a:xfrm>
              <a:off x="1776" y="2256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7" name="Freeform 177"/>
            <p:cNvSpPr>
              <a:spLocks/>
            </p:cNvSpPr>
            <p:nvPr/>
          </p:nvSpPr>
          <p:spPr bwMode="auto">
            <a:xfrm>
              <a:off x="1872" y="1536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8" name="Freeform 178"/>
            <p:cNvSpPr>
              <a:spLocks/>
            </p:cNvSpPr>
            <p:nvPr/>
          </p:nvSpPr>
          <p:spPr bwMode="auto">
            <a:xfrm>
              <a:off x="1536" y="1296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9" name="Freeform 179"/>
            <p:cNvSpPr>
              <a:spLocks/>
            </p:cNvSpPr>
            <p:nvPr/>
          </p:nvSpPr>
          <p:spPr bwMode="auto">
            <a:xfrm>
              <a:off x="960" y="1536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0" name="Freeform 180"/>
            <p:cNvSpPr>
              <a:spLocks/>
            </p:cNvSpPr>
            <p:nvPr/>
          </p:nvSpPr>
          <p:spPr bwMode="auto">
            <a:xfrm>
              <a:off x="864" y="2160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1" name="Freeform 181"/>
            <p:cNvSpPr>
              <a:spLocks/>
            </p:cNvSpPr>
            <p:nvPr/>
          </p:nvSpPr>
          <p:spPr bwMode="auto">
            <a:xfrm>
              <a:off x="1344" y="2544"/>
              <a:ext cx="96" cy="96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1" y="8"/>
                </a:cxn>
                <a:cxn ang="0">
                  <a:pos x="14" y="15"/>
                </a:cxn>
                <a:cxn ang="0">
                  <a:pos x="7" y="22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14" y="59"/>
                </a:cxn>
                <a:cxn ang="0">
                  <a:pos x="21" y="66"/>
                </a:cxn>
                <a:cxn ang="0">
                  <a:pos x="35" y="74"/>
                </a:cxn>
                <a:cxn ang="0">
                  <a:pos x="42" y="66"/>
                </a:cxn>
                <a:cxn ang="0">
                  <a:pos x="56" y="59"/>
                </a:cxn>
                <a:cxn ang="0">
                  <a:pos x="56" y="52"/>
                </a:cxn>
                <a:cxn ang="0">
                  <a:pos x="63" y="37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42" y="8"/>
                </a:cxn>
                <a:cxn ang="0">
                  <a:pos x="35" y="0"/>
                </a:cxn>
              </a:cxnLst>
              <a:rect l="0" t="0" r="r" b="b"/>
              <a:pathLst>
                <a:path w="63" h="74">
                  <a:moveTo>
                    <a:pt x="35" y="0"/>
                  </a:moveTo>
                  <a:lnTo>
                    <a:pt x="21" y="8"/>
                  </a:lnTo>
                  <a:lnTo>
                    <a:pt x="14" y="15"/>
                  </a:lnTo>
                  <a:lnTo>
                    <a:pt x="7" y="22"/>
                  </a:lnTo>
                  <a:lnTo>
                    <a:pt x="0" y="37"/>
                  </a:lnTo>
                  <a:lnTo>
                    <a:pt x="7" y="52"/>
                  </a:lnTo>
                  <a:lnTo>
                    <a:pt x="14" y="59"/>
                  </a:lnTo>
                  <a:lnTo>
                    <a:pt x="21" y="66"/>
                  </a:lnTo>
                  <a:lnTo>
                    <a:pt x="35" y="74"/>
                  </a:lnTo>
                  <a:lnTo>
                    <a:pt x="42" y="66"/>
                  </a:lnTo>
                  <a:lnTo>
                    <a:pt x="56" y="59"/>
                  </a:lnTo>
                  <a:lnTo>
                    <a:pt x="56" y="52"/>
                  </a:lnTo>
                  <a:lnTo>
                    <a:pt x="63" y="37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42" y="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302" name="Object 182"/>
          <p:cNvGraphicFramePr>
            <a:graphicFrameLocks noChangeAspect="1"/>
          </p:cNvGraphicFramePr>
          <p:nvPr>
            <p:ph sz="half" idx="1"/>
          </p:nvPr>
        </p:nvGraphicFramePr>
        <p:xfrm>
          <a:off x="3505200" y="1600200"/>
          <a:ext cx="4343400" cy="1884363"/>
        </p:xfrm>
        <a:graphic>
          <a:graphicData uri="http://schemas.openxmlformats.org/presentationml/2006/ole">
            <p:oleObj spid="_x0000_s5302" name="Equation" r:id="rId4" imgW="3162240" imgH="1371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1524000" y="2743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219200" y="24384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(4,3</a:t>
            </a:r>
            <a:r>
              <a:rPr lang="en-US" sz="1400">
                <a:sym typeface="Symbol" pitchFamily="18" charset="2"/>
              </a:rPr>
              <a:t></a:t>
            </a:r>
            <a:r>
              <a:rPr lang="en-US" sz="1400"/>
              <a:t>2)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7200" y="457200"/>
            <a:ext cx="487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(4,3,2), (5, 2,1), (6,4,5)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752600" y="1524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(2, 4</a:t>
            </a:r>
            <a:r>
              <a:rPr lang="en-US">
                <a:sym typeface="Symbol" pitchFamily="18" charset="2"/>
              </a:rPr>
              <a:t></a:t>
            </a:r>
            <a:r>
              <a:rPr lang="en-US" sz="1400"/>
              <a:t>3)</a:t>
            </a:r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2057400" y="1828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084" name="Group 12"/>
          <p:cNvGrpSpPr>
            <a:grpSpLocks/>
          </p:cNvGrpSpPr>
          <p:nvPr/>
        </p:nvGrpSpPr>
        <p:grpSpPr bwMode="auto">
          <a:xfrm>
            <a:off x="4267200" y="1752600"/>
            <a:ext cx="838200" cy="381000"/>
            <a:chOff x="1680" y="1152"/>
            <a:chExt cx="528" cy="240"/>
          </a:xfrm>
        </p:grpSpPr>
        <p:sp>
          <p:nvSpPr>
            <p:cNvPr id="3085" name="Oval 13"/>
            <p:cNvSpPr>
              <a:spLocks noChangeArrowheads="1"/>
            </p:cNvSpPr>
            <p:nvPr/>
          </p:nvSpPr>
          <p:spPr bwMode="auto">
            <a:xfrm>
              <a:off x="1872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1680" y="1152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(5,1</a:t>
              </a:r>
              <a:r>
                <a:rPr lang="en-US">
                  <a:sym typeface="Symbol" pitchFamily="18" charset="2"/>
                </a:rPr>
                <a:t></a:t>
              </a:r>
              <a:r>
                <a:rPr lang="en-US" sz="1400"/>
                <a:t>2)</a:t>
              </a:r>
            </a:p>
          </p:txBody>
        </p:sp>
      </p:grpSp>
      <p:grpSp>
        <p:nvGrpSpPr>
          <p:cNvPr id="3087" name="Group 15"/>
          <p:cNvGrpSpPr>
            <a:grpSpLocks/>
          </p:cNvGrpSpPr>
          <p:nvPr/>
        </p:nvGrpSpPr>
        <p:grpSpPr bwMode="auto">
          <a:xfrm>
            <a:off x="7162800" y="1981200"/>
            <a:ext cx="838200" cy="381000"/>
            <a:chOff x="1680" y="1152"/>
            <a:chExt cx="528" cy="240"/>
          </a:xfrm>
        </p:grpSpPr>
        <p:sp>
          <p:nvSpPr>
            <p:cNvPr id="3088" name="Oval 16"/>
            <p:cNvSpPr>
              <a:spLocks noChangeArrowheads="1"/>
            </p:cNvSpPr>
            <p:nvPr/>
          </p:nvSpPr>
          <p:spPr bwMode="auto">
            <a:xfrm>
              <a:off x="1872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89" name="Text Box 17"/>
            <p:cNvSpPr txBox="1">
              <a:spLocks noChangeArrowheads="1"/>
            </p:cNvSpPr>
            <p:nvPr/>
          </p:nvSpPr>
          <p:spPr bwMode="auto">
            <a:xfrm>
              <a:off x="1680" y="1152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(2, 5</a:t>
              </a:r>
              <a:r>
                <a:rPr lang="en-US">
                  <a:sym typeface="Symbol" pitchFamily="18" charset="2"/>
                </a:rPr>
                <a:t></a:t>
              </a:r>
              <a:r>
                <a:rPr lang="en-US" sz="1400"/>
                <a:t>1)</a:t>
              </a:r>
            </a:p>
          </p:txBody>
        </p:sp>
      </p:grpSp>
      <p:grpSp>
        <p:nvGrpSpPr>
          <p:cNvPr id="3090" name="Group 18"/>
          <p:cNvGrpSpPr>
            <a:grpSpLocks/>
          </p:cNvGrpSpPr>
          <p:nvPr/>
        </p:nvGrpSpPr>
        <p:grpSpPr bwMode="auto">
          <a:xfrm>
            <a:off x="6629400" y="1371600"/>
            <a:ext cx="838200" cy="381000"/>
            <a:chOff x="1680" y="1152"/>
            <a:chExt cx="528" cy="240"/>
          </a:xfrm>
        </p:grpSpPr>
        <p:sp>
          <p:nvSpPr>
            <p:cNvPr id="3091" name="Oval 19"/>
            <p:cNvSpPr>
              <a:spLocks noChangeArrowheads="1"/>
            </p:cNvSpPr>
            <p:nvPr/>
          </p:nvSpPr>
          <p:spPr bwMode="auto">
            <a:xfrm>
              <a:off x="1872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1680" y="1152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(1,5</a:t>
              </a:r>
              <a:r>
                <a:rPr lang="en-US">
                  <a:sym typeface="Symbol" pitchFamily="18" charset="2"/>
                </a:rPr>
                <a:t></a:t>
              </a:r>
              <a:r>
                <a:rPr lang="en-US" sz="1400"/>
                <a:t>2)</a:t>
              </a:r>
            </a:p>
          </p:txBody>
        </p:sp>
      </p:grpSp>
      <p:grpSp>
        <p:nvGrpSpPr>
          <p:cNvPr id="3093" name="Group 21"/>
          <p:cNvGrpSpPr>
            <a:grpSpLocks/>
          </p:cNvGrpSpPr>
          <p:nvPr/>
        </p:nvGrpSpPr>
        <p:grpSpPr bwMode="auto">
          <a:xfrm>
            <a:off x="3810000" y="3276600"/>
            <a:ext cx="838200" cy="381000"/>
            <a:chOff x="1680" y="1152"/>
            <a:chExt cx="528" cy="240"/>
          </a:xfrm>
        </p:grpSpPr>
        <p:sp>
          <p:nvSpPr>
            <p:cNvPr id="3094" name="Oval 22"/>
            <p:cNvSpPr>
              <a:spLocks noChangeArrowheads="1"/>
            </p:cNvSpPr>
            <p:nvPr/>
          </p:nvSpPr>
          <p:spPr bwMode="auto">
            <a:xfrm>
              <a:off x="1872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95" name="Text Box 23"/>
            <p:cNvSpPr txBox="1">
              <a:spLocks noChangeArrowheads="1"/>
            </p:cNvSpPr>
            <p:nvPr/>
          </p:nvSpPr>
          <p:spPr bwMode="auto">
            <a:xfrm>
              <a:off x="1680" y="1152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(6,4</a:t>
              </a:r>
              <a:r>
                <a:rPr lang="en-US">
                  <a:sym typeface="Symbol" pitchFamily="18" charset="2"/>
                </a:rPr>
                <a:t></a:t>
              </a:r>
              <a:r>
                <a:rPr lang="en-US" sz="1400"/>
                <a:t>5)</a:t>
              </a:r>
            </a:p>
          </p:txBody>
        </p:sp>
      </p:grpSp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4800600" y="2667000"/>
            <a:ext cx="838200" cy="381000"/>
            <a:chOff x="1680" y="1152"/>
            <a:chExt cx="528" cy="240"/>
          </a:xfrm>
        </p:grpSpPr>
        <p:sp>
          <p:nvSpPr>
            <p:cNvPr id="3097" name="Oval 25"/>
            <p:cNvSpPr>
              <a:spLocks noChangeArrowheads="1"/>
            </p:cNvSpPr>
            <p:nvPr/>
          </p:nvSpPr>
          <p:spPr bwMode="auto">
            <a:xfrm>
              <a:off x="1872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1680" y="1152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(5,4</a:t>
              </a:r>
              <a:r>
                <a:rPr lang="en-US">
                  <a:sym typeface="Symbol" pitchFamily="18" charset="2"/>
                </a:rPr>
                <a:t></a:t>
              </a:r>
              <a:r>
                <a:rPr lang="en-US" sz="1400"/>
                <a:t>6)</a:t>
              </a:r>
            </a:p>
          </p:txBody>
        </p:sp>
      </p:grpSp>
      <p:grpSp>
        <p:nvGrpSpPr>
          <p:cNvPr id="3099" name="Group 27"/>
          <p:cNvGrpSpPr>
            <a:grpSpLocks/>
          </p:cNvGrpSpPr>
          <p:nvPr/>
        </p:nvGrpSpPr>
        <p:grpSpPr bwMode="auto">
          <a:xfrm>
            <a:off x="6019800" y="3352800"/>
            <a:ext cx="838200" cy="381000"/>
            <a:chOff x="1680" y="1152"/>
            <a:chExt cx="528" cy="240"/>
          </a:xfrm>
        </p:grpSpPr>
        <p:sp>
          <p:nvSpPr>
            <p:cNvPr id="3100" name="Oval 28"/>
            <p:cNvSpPr>
              <a:spLocks noChangeArrowheads="1"/>
            </p:cNvSpPr>
            <p:nvPr/>
          </p:nvSpPr>
          <p:spPr bwMode="auto">
            <a:xfrm>
              <a:off x="1872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01" name="Text Box 29"/>
            <p:cNvSpPr txBox="1">
              <a:spLocks noChangeArrowheads="1"/>
            </p:cNvSpPr>
            <p:nvPr/>
          </p:nvSpPr>
          <p:spPr bwMode="auto">
            <a:xfrm>
              <a:off x="1680" y="1152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(4,5</a:t>
              </a:r>
              <a:r>
                <a:rPr lang="en-US">
                  <a:sym typeface="Symbol" pitchFamily="18" charset="2"/>
                </a:rPr>
                <a:t></a:t>
              </a:r>
              <a:r>
                <a:rPr lang="en-US" sz="1400"/>
                <a:t>6)</a:t>
              </a:r>
            </a:p>
          </p:txBody>
        </p:sp>
      </p:grpSp>
      <p:grpSp>
        <p:nvGrpSpPr>
          <p:cNvPr id="3102" name="Group 30"/>
          <p:cNvGrpSpPr>
            <a:grpSpLocks/>
          </p:cNvGrpSpPr>
          <p:nvPr/>
        </p:nvGrpSpPr>
        <p:grpSpPr bwMode="auto">
          <a:xfrm>
            <a:off x="2819400" y="1981200"/>
            <a:ext cx="838200" cy="381000"/>
            <a:chOff x="1680" y="1152"/>
            <a:chExt cx="528" cy="240"/>
          </a:xfrm>
        </p:grpSpPr>
        <p:sp>
          <p:nvSpPr>
            <p:cNvPr id="3103" name="Oval 31"/>
            <p:cNvSpPr>
              <a:spLocks noChangeArrowheads="1"/>
            </p:cNvSpPr>
            <p:nvPr/>
          </p:nvSpPr>
          <p:spPr bwMode="auto">
            <a:xfrm>
              <a:off x="1872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104" name="Text Box 32"/>
            <p:cNvSpPr txBox="1">
              <a:spLocks noChangeArrowheads="1"/>
            </p:cNvSpPr>
            <p:nvPr/>
          </p:nvSpPr>
          <p:spPr bwMode="auto">
            <a:xfrm>
              <a:off x="1680" y="1152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(3,4</a:t>
              </a:r>
              <a:r>
                <a:rPr lang="en-US">
                  <a:sym typeface="Symbol" pitchFamily="18" charset="2"/>
                </a:rPr>
                <a:t></a:t>
              </a:r>
              <a:r>
                <a:rPr lang="en-US" sz="1400"/>
                <a:t>2)</a:t>
              </a:r>
            </a:p>
          </p:txBody>
        </p:sp>
      </p:grpSp>
      <p:sp>
        <p:nvSpPr>
          <p:cNvPr id="3105" name="Oval 33"/>
          <p:cNvSpPr>
            <a:spLocks noChangeArrowheads="1"/>
          </p:cNvSpPr>
          <p:nvPr/>
        </p:nvSpPr>
        <p:spPr bwMode="auto">
          <a:xfrm>
            <a:off x="3505200" y="4572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3810000" y="4495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table</a:t>
            </a:r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 flipH="1" flipV="1">
            <a:off x="1524000" y="2819400"/>
            <a:ext cx="1981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 flipH="1" flipV="1">
            <a:off x="2133600" y="1905000"/>
            <a:ext cx="14478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 flipH="1" flipV="1">
            <a:off x="3200400" y="2362200"/>
            <a:ext cx="381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 flipV="1">
            <a:off x="3581400" y="36576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 flipV="1">
            <a:off x="3581400" y="2133600"/>
            <a:ext cx="9906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 flipV="1">
            <a:off x="3581400" y="3048000"/>
            <a:ext cx="1524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3" name="Line 41"/>
          <p:cNvSpPr>
            <a:spLocks noChangeShapeType="1"/>
          </p:cNvSpPr>
          <p:nvPr/>
        </p:nvSpPr>
        <p:spPr bwMode="auto">
          <a:xfrm flipV="1">
            <a:off x="3581400" y="1752600"/>
            <a:ext cx="34290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 flipV="1">
            <a:off x="3581400" y="2286000"/>
            <a:ext cx="38862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 flipV="1">
            <a:off x="3581400" y="3657600"/>
            <a:ext cx="2743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6" name="Line 44"/>
          <p:cNvSpPr>
            <a:spLocks noChangeShapeType="1"/>
          </p:cNvSpPr>
          <p:nvPr/>
        </p:nvSpPr>
        <p:spPr bwMode="auto">
          <a:xfrm flipV="1">
            <a:off x="4191000" y="2133600"/>
            <a:ext cx="457200" cy="1447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 flipH="1" flipV="1">
            <a:off x="3200400" y="2362200"/>
            <a:ext cx="914400" cy="1219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8" name="Line 46"/>
          <p:cNvSpPr>
            <a:spLocks noChangeShapeType="1"/>
          </p:cNvSpPr>
          <p:nvPr/>
        </p:nvSpPr>
        <p:spPr bwMode="auto">
          <a:xfrm flipH="1" flipV="1">
            <a:off x="2133600" y="1905000"/>
            <a:ext cx="2057400" cy="1676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auto">
          <a:xfrm flipH="1" flipV="1">
            <a:off x="1600200" y="2819400"/>
            <a:ext cx="2514600" cy="838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auto">
          <a:xfrm>
            <a:off x="4191000" y="3657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auto">
          <a:xfrm flipH="1" flipV="1">
            <a:off x="4648200" y="2133600"/>
            <a:ext cx="175260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auto">
          <a:xfrm flipH="1">
            <a:off x="4191000" y="3657600"/>
            <a:ext cx="2133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auto">
          <a:xfrm flipV="1">
            <a:off x="6400800" y="2362200"/>
            <a:ext cx="106680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4" name="Line 52"/>
          <p:cNvSpPr>
            <a:spLocks noChangeShapeType="1"/>
          </p:cNvSpPr>
          <p:nvPr/>
        </p:nvSpPr>
        <p:spPr bwMode="auto">
          <a:xfrm flipV="1">
            <a:off x="6324600" y="1752600"/>
            <a:ext cx="685800" cy="1981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auto">
          <a:xfrm flipH="1" flipV="1">
            <a:off x="3200400" y="2362200"/>
            <a:ext cx="312420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auto">
          <a:xfrm flipH="1" flipV="1">
            <a:off x="2057400" y="1905000"/>
            <a:ext cx="4267200" cy="1752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auto">
          <a:xfrm flipH="1" flipV="1">
            <a:off x="1600200" y="2743200"/>
            <a:ext cx="46482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auto">
          <a:xfrm flipH="1" flipV="1">
            <a:off x="4648200" y="2133600"/>
            <a:ext cx="533400" cy="914400"/>
          </a:xfrm>
          <a:prstGeom prst="line">
            <a:avLst/>
          </a:prstGeom>
          <a:noFill/>
          <a:ln w="9525">
            <a:solidFill>
              <a:srgbClr val="66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auto">
          <a:xfrm flipH="1" flipV="1">
            <a:off x="3200400" y="2362200"/>
            <a:ext cx="1905000" cy="685800"/>
          </a:xfrm>
          <a:prstGeom prst="line">
            <a:avLst/>
          </a:prstGeom>
          <a:noFill/>
          <a:ln w="9525">
            <a:solidFill>
              <a:srgbClr val="66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auto">
          <a:xfrm flipH="1" flipV="1">
            <a:off x="2057400" y="1905000"/>
            <a:ext cx="3048000" cy="1143000"/>
          </a:xfrm>
          <a:prstGeom prst="line">
            <a:avLst/>
          </a:prstGeom>
          <a:noFill/>
          <a:ln w="9525">
            <a:solidFill>
              <a:srgbClr val="66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1" name="Line 59"/>
          <p:cNvSpPr>
            <a:spLocks noChangeShapeType="1"/>
          </p:cNvSpPr>
          <p:nvPr/>
        </p:nvSpPr>
        <p:spPr bwMode="auto">
          <a:xfrm flipH="1" flipV="1">
            <a:off x="1524000" y="2743200"/>
            <a:ext cx="3505200" cy="304800"/>
          </a:xfrm>
          <a:prstGeom prst="line">
            <a:avLst/>
          </a:prstGeom>
          <a:noFill/>
          <a:ln w="9525">
            <a:solidFill>
              <a:srgbClr val="66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2" name="Line 60"/>
          <p:cNvSpPr>
            <a:spLocks noChangeShapeType="1"/>
          </p:cNvSpPr>
          <p:nvPr/>
        </p:nvSpPr>
        <p:spPr bwMode="auto">
          <a:xfrm flipV="1">
            <a:off x="3200400" y="2057400"/>
            <a:ext cx="1371600" cy="30480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3" name="Line 61"/>
          <p:cNvSpPr>
            <a:spLocks noChangeShapeType="1"/>
          </p:cNvSpPr>
          <p:nvPr/>
        </p:nvSpPr>
        <p:spPr bwMode="auto">
          <a:xfrm>
            <a:off x="2133600" y="1828800"/>
            <a:ext cx="2362200" cy="228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4" name="Line 62"/>
          <p:cNvSpPr>
            <a:spLocks noChangeShapeType="1"/>
          </p:cNvSpPr>
          <p:nvPr/>
        </p:nvSpPr>
        <p:spPr bwMode="auto">
          <a:xfrm flipV="1">
            <a:off x="1600200" y="2133600"/>
            <a:ext cx="2971800" cy="609600"/>
          </a:xfrm>
          <a:prstGeom prst="line">
            <a:avLst/>
          </a:prstGeom>
          <a:noFill/>
          <a:ln w="9525">
            <a:solidFill>
              <a:srgbClr val="FF66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5" name="Line 63"/>
          <p:cNvSpPr>
            <a:spLocks noChangeShapeType="1"/>
          </p:cNvSpPr>
          <p:nvPr/>
        </p:nvSpPr>
        <p:spPr bwMode="auto">
          <a:xfrm flipH="1">
            <a:off x="1600200" y="1905000"/>
            <a:ext cx="457200" cy="838200"/>
          </a:xfrm>
          <a:prstGeom prst="line">
            <a:avLst/>
          </a:prstGeom>
          <a:noFill/>
          <a:ln w="9525">
            <a:solidFill>
              <a:srgbClr val="33CC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37" name="Freeform 65"/>
          <p:cNvSpPr>
            <a:spLocks/>
          </p:cNvSpPr>
          <p:nvPr/>
        </p:nvSpPr>
        <p:spPr bwMode="auto">
          <a:xfrm>
            <a:off x="1735138" y="2016125"/>
            <a:ext cx="4506912" cy="2668588"/>
          </a:xfrm>
          <a:custGeom>
            <a:avLst/>
            <a:gdLst/>
            <a:ahLst/>
            <a:cxnLst>
              <a:cxn ang="0">
                <a:pos x="1187" y="1681"/>
              </a:cxn>
              <a:cxn ang="0">
                <a:pos x="1534" y="1569"/>
              </a:cxn>
              <a:cxn ang="0">
                <a:pos x="1822" y="1487"/>
              </a:cxn>
              <a:cxn ang="0">
                <a:pos x="2093" y="1416"/>
              </a:cxn>
              <a:cxn ang="0">
                <a:pos x="2187" y="1369"/>
              </a:cxn>
              <a:cxn ang="0">
                <a:pos x="2310" y="1322"/>
              </a:cxn>
              <a:cxn ang="0">
                <a:pos x="2557" y="1216"/>
              </a:cxn>
              <a:cxn ang="0">
                <a:pos x="2633" y="1193"/>
              </a:cxn>
              <a:cxn ang="0">
                <a:pos x="2669" y="1181"/>
              </a:cxn>
              <a:cxn ang="0">
                <a:pos x="2727" y="1152"/>
              </a:cxn>
              <a:cxn ang="0">
                <a:pos x="2804" y="1116"/>
              </a:cxn>
              <a:cxn ang="0">
                <a:pos x="2839" y="1099"/>
              </a:cxn>
              <a:cxn ang="0">
                <a:pos x="2739" y="1116"/>
              </a:cxn>
              <a:cxn ang="0">
                <a:pos x="2610" y="1134"/>
              </a:cxn>
              <a:cxn ang="0">
                <a:pos x="1575" y="1116"/>
              </a:cxn>
              <a:cxn ang="0">
                <a:pos x="1595" y="1130"/>
              </a:cxn>
              <a:cxn ang="0">
                <a:pos x="1564" y="1116"/>
              </a:cxn>
              <a:cxn ang="0">
                <a:pos x="1475" y="1093"/>
              </a:cxn>
              <a:cxn ang="0">
                <a:pos x="1317" y="1028"/>
              </a:cxn>
              <a:cxn ang="0">
                <a:pos x="1217" y="963"/>
              </a:cxn>
              <a:cxn ang="0">
                <a:pos x="1076" y="840"/>
              </a:cxn>
              <a:cxn ang="0">
                <a:pos x="1005" y="764"/>
              </a:cxn>
              <a:cxn ang="0">
                <a:pos x="841" y="564"/>
              </a:cxn>
              <a:cxn ang="0">
                <a:pos x="776" y="458"/>
              </a:cxn>
              <a:cxn ang="0">
                <a:pos x="635" y="276"/>
              </a:cxn>
              <a:cxn ang="0">
                <a:pos x="559" y="205"/>
              </a:cxn>
              <a:cxn ang="0">
                <a:pos x="541" y="182"/>
              </a:cxn>
              <a:cxn ang="0">
                <a:pos x="506" y="158"/>
              </a:cxn>
              <a:cxn ang="0">
                <a:pos x="488" y="146"/>
              </a:cxn>
              <a:cxn ang="0">
                <a:pos x="388" y="64"/>
              </a:cxn>
              <a:cxn ang="0">
                <a:pos x="353" y="29"/>
              </a:cxn>
              <a:cxn ang="0">
                <a:pos x="335" y="17"/>
              </a:cxn>
              <a:cxn ang="0">
                <a:pos x="323" y="0"/>
              </a:cxn>
              <a:cxn ang="0">
                <a:pos x="247" y="82"/>
              </a:cxn>
              <a:cxn ang="0">
                <a:pos x="141" y="235"/>
              </a:cxn>
              <a:cxn ang="0">
                <a:pos x="124" y="270"/>
              </a:cxn>
              <a:cxn ang="0">
                <a:pos x="83" y="311"/>
              </a:cxn>
              <a:cxn ang="0">
                <a:pos x="0" y="417"/>
              </a:cxn>
              <a:cxn ang="0">
                <a:pos x="412" y="358"/>
              </a:cxn>
              <a:cxn ang="0">
                <a:pos x="653" y="323"/>
              </a:cxn>
              <a:cxn ang="0">
                <a:pos x="976" y="264"/>
              </a:cxn>
              <a:cxn ang="0">
                <a:pos x="1070" y="241"/>
              </a:cxn>
              <a:cxn ang="0">
                <a:pos x="1282" y="170"/>
              </a:cxn>
              <a:cxn ang="0">
                <a:pos x="1393" y="141"/>
              </a:cxn>
              <a:cxn ang="0">
                <a:pos x="1423" y="129"/>
              </a:cxn>
              <a:cxn ang="0">
                <a:pos x="1470" y="117"/>
              </a:cxn>
              <a:cxn ang="0">
                <a:pos x="1599" y="76"/>
              </a:cxn>
              <a:cxn ang="0">
                <a:pos x="1687" y="52"/>
              </a:cxn>
              <a:cxn ang="0">
                <a:pos x="1643" y="26"/>
              </a:cxn>
              <a:cxn ang="0">
                <a:pos x="1691" y="74"/>
              </a:cxn>
            </a:cxnLst>
            <a:rect l="0" t="0" r="r" b="b"/>
            <a:pathLst>
              <a:path w="2839" h="1681">
                <a:moveTo>
                  <a:pt x="1187" y="1681"/>
                </a:moveTo>
                <a:cubicBezTo>
                  <a:pt x="1288" y="1614"/>
                  <a:pt x="1418" y="1597"/>
                  <a:pt x="1534" y="1569"/>
                </a:cubicBezTo>
                <a:cubicBezTo>
                  <a:pt x="1631" y="1546"/>
                  <a:pt x="1724" y="1496"/>
                  <a:pt x="1822" y="1487"/>
                </a:cubicBezTo>
                <a:cubicBezTo>
                  <a:pt x="1911" y="1461"/>
                  <a:pt x="2005" y="1445"/>
                  <a:pt x="2093" y="1416"/>
                </a:cubicBezTo>
                <a:cubicBezTo>
                  <a:pt x="2120" y="1397"/>
                  <a:pt x="2155" y="1380"/>
                  <a:pt x="2187" y="1369"/>
                </a:cubicBezTo>
                <a:cubicBezTo>
                  <a:pt x="2221" y="1345"/>
                  <a:pt x="2269" y="1329"/>
                  <a:pt x="2310" y="1322"/>
                </a:cubicBezTo>
                <a:cubicBezTo>
                  <a:pt x="2386" y="1271"/>
                  <a:pt x="2472" y="1245"/>
                  <a:pt x="2557" y="1216"/>
                </a:cubicBezTo>
                <a:cubicBezTo>
                  <a:pt x="2582" y="1207"/>
                  <a:pt x="2608" y="1201"/>
                  <a:pt x="2633" y="1193"/>
                </a:cubicBezTo>
                <a:cubicBezTo>
                  <a:pt x="2645" y="1189"/>
                  <a:pt x="2669" y="1181"/>
                  <a:pt x="2669" y="1181"/>
                </a:cubicBezTo>
                <a:cubicBezTo>
                  <a:pt x="2690" y="1164"/>
                  <a:pt x="2702" y="1159"/>
                  <a:pt x="2727" y="1152"/>
                </a:cubicBezTo>
                <a:cubicBezTo>
                  <a:pt x="2750" y="1136"/>
                  <a:pt x="2778" y="1127"/>
                  <a:pt x="2804" y="1116"/>
                </a:cubicBezTo>
                <a:cubicBezTo>
                  <a:pt x="2816" y="1111"/>
                  <a:pt x="2839" y="1099"/>
                  <a:pt x="2839" y="1099"/>
                </a:cubicBezTo>
                <a:cubicBezTo>
                  <a:pt x="2804" y="1106"/>
                  <a:pt x="2775" y="1112"/>
                  <a:pt x="2739" y="1116"/>
                </a:cubicBezTo>
                <a:cubicBezTo>
                  <a:pt x="2689" y="1129"/>
                  <a:pt x="2673" y="1130"/>
                  <a:pt x="2610" y="1134"/>
                </a:cubicBezTo>
                <a:cubicBezTo>
                  <a:pt x="2260" y="1132"/>
                  <a:pt x="1919" y="1116"/>
                  <a:pt x="1575" y="1116"/>
                </a:cubicBezTo>
                <a:cubicBezTo>
                  <a:pt x="1582" y="1121"/>
                  <a:pt x="1603" y="1130"/>
                  <a:pt x="1595" y="1130"/>
                </a:cubicBezTo>
                <a:cubicBezTo>
                  <a:pt x="1584" y="1130"/>
                  <a:pt x="1574" y="1120"/>
                  <a:pt x="1564" y="1116"/>
                </a:cubicBezTo>
                <a:cubicBezTo>
                  <a:pt x="1536" y="1105"/>
                  <a:pt x="1504" y="1099"/>
                  <a:pt x="1475" y="1093"/>
                </a:cubicBezTo>
                <a:cubicBezTo>
                  <a:pt x="1424" y="1067"/>
                  <a:pt x="1365" y="1060"/>
                  <a:pt x="1317" y="1028"/>
                </a:cubicBezTo>
                <a:cubicBezTo>
                  <a:pt x="1285" y="1006"/>
                  <a:pt x="1249" y="987"/>
                  <a:pt x="1217" y="963"/>
                </a:cubicBezTo>
                <a:cubicBezTo>
                  <a:pt x="1167" y="926"/>
                  <a:pt x="1127" y="876"/>
                  <a:pt x="1076" y="840"/>
                </a:cubicBezTo>
                <a:cubicBezTo>
                  <a:pt x="1059" y="808"/>
                  <a:pt x="1029" y="792"/>
                  <a:pt x="1005" y="764"/>
                </a:cubicBezTo>
                <a:cubicBezTo>
                  <a:pt x="949" y="698"/>
                  <a:pt x="903" y="626"/>
                  <a:pt x="841" y="564"/>
                </a:cubicBezTo>
                <a:cubicBezTo>
                  <a:pt x="814" y="537"/>
                  <a:pt x="793" y="489"/>
                  <a:pt x="776" y="458"/>
                </a:cubicBezTo>
                <a:cubicBezTo>
                  <a:pt x="740" y="393"/>
                  <a:pt x="698" y="318"/>
                  <a:pt x="635" y="276"/>
                </a:cubicBezTo>
                <a:cubicBezTo>
                  <a:pt x="614" y="244"/>
                  <a:pt x="590" y="228"/>
                  <a:pt x="559" y="205"/>
                </a:cubicBezTo>
                <a:cubicBezTo>
                  <a:pt x="551" y="199"/>
                  <a:pt x="548" y="188"/>
                  <a:pt x="541" y="182"/>
                </a:cubicBezTo>
                <a:cubicBezTo>
                  <a:pt x="530" y="173"/>
                  <a:pt x="518" y="166"/>
                  <a:pt x="506" y="158"/>
                </a:cubicBezTo>
                <a:cubicBezTo>
                  <a:pt x="500" y="154"/>
                  <a:pt x="488" y="146"/>
                  <a:pt x="488" y="146"/>
                </a:cubicBezTo>
                <a:cubicBezTo>
                  <a:pt x="463" y="111"/>
                  <a:pt x="423" y="88"/>
                  <a:pt x="388" y="64"/>
                </a:cubicBezTo>
                <a:cubicBezTo>
                  <a:pt x="374" y="55"/>
                  <a:pt x="367" y="38"/>
                  <a:pt x="353" y="29"/>
                </a:cubicBezTo>
                <a:cubicBezTo>
                  <a:pt x="347" y="25"/>
                  <a:pt x="341" y="21"/>
                  <a:pt x="335" y="17"/>
                </a:cubicBezTo>
                <a:cubicBezTo>
                  <a:pt x="331" y="11"/>
                  <a:pt x="323" y="0"/>
                  <a:pt x="323" y="0"/>
                </a:cubicBezTo>
                <a:cubicBezTo>
                  <a:pt x="296" y="27"/>
                  <a:pt x="279" y="60"/>
                  <a:pt x="247" y="82"/>
                </a:cubicBezTo>
                <a:cubicBezTo>
                  <a:pt x="211" y="133"/>
                  <a:pt x="176" y="184"/>
                  <a:pt x="141" y="235"/>
                </a:cubicBezTo>
                <a:cubicBezTo>
                  <a:pt x="117" y="270"/>
                  <a:pt x="156" y="233"/>
                  <a:pt x="124" y="270"/>
                </a:cubicBezTo>
                <a:cubicBezTo>
                  <a:pt x="111" y="284"/>
                  <a:pt x="95" y="296"/>
                  <a:pt x="83" y="311"/>
                </a:cubicBezTo>
                <a:cubicBezTo>
                  <a:pt x="58" y="344"/>
                  <a:pt x="38" y="398"/>
                  <a:pt x="0" y="417"/>
                </a:cubicBezTo>
                <a:cubicBezTo>
                  <a:pt x="135" y="383"/>
                  <a:pt x="273" y="368"/>
                  <a:pt x="412" y="358"/>
                </a:cubicBezTo>
                <a:cubicBezTo>
                  <a:pt x="492" y="346"/>
                  <a:pt x="574" y="339"/>
                  <a:pt x="653" y="323"/>
                </a:cubicBezTo>
                <a:cubicBezTo>
                  <a:pt x="762" y="301"/>
                  <a:pt x="864" y="274"/>
                  <a:pt x="976" y="264"/>
                </a:cubicBezTo>
                <a:cubicBezTo>
                  <a:pt x="1007" y="254"/>
                  <a:pt x="1039" y="251"/>
                  <a:pt x="1070" y="241"/>
                </a:cubicBezTo>
                <a:cubicBezTo>
                  <a:pt x="1141" y="218"/>
                  <a:pt x="1212" y="194"/>
                  <a:pt x="1282" y="170"/>
                </a:cubicBezTo>
                <a:cubicBezTo>
                  <a:pt x="1410" y="126"/>
                  <a:pt x="1273" y="174"/>
                  <a:pt x="1393" y="141"/>
                </a:cubicBezTo>
                <a:cubicBezTo>
                  <a:pt x="1403" y="138"/>
                  <a:pt x="1413" y="132"/>
                  <a:pt x="1423" y="129"/>
                </a:cubicBezTo>
                <a:cubicBezTo>
                  <a:pt x="1438" y="124"/>
                  <a:pt x="1470" y="117"/>
                  <a:pt x="1470" y="117"/>
                </a:cubicBezTo>
                <a:cubicBezTo>
                  <a:pt x="1516" y="93"/>
                  <a:pt x="1546" y="83"/>
                  <a:pt x="1599" y="76"/>
                </a:cubicBezTo>
                <a:cubicBezTo>
                  <a:pt x="1617" y="71"/>
                  <a:pt x="1667" y="52"/>
                  <a:pt x="1687" y="52"/>
                </a:cubicBezTo>
                <a:lnTo>
                  <a:pt x="1643" y="26"/>
                </a:lnTo>
                <a:lnTo>
                  <a:pt x="1691" y="74"/>
                </a:lnTo>
              </a:path>
            </a:pathLst>
          </a:custGeom>
          <a:noFill/>
          <a:ln w="57150" cmpd="sng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320</Words>
  <Application>Microsoft Office PowerPoint</Application>
  <PresentationFormat>On-screen Show (4:3)</PresentationFormat>
  <Paragraphs>181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Symbol</vt:lpstr>
      <vt:lpstr>Default Design</vt:lpstr>
      <vt:lpstr>Microsoft Equation 3.0</vt:lpstr>
      <vt:lpstr>Matrix Operations</vt:lpstr>
      <vt:lpstr>Matrix operations on graphs</vt:lpstr>
      <vt:lpstr>Matrix operations on graphs</vt:lpstr>
      <vt:lpstr>Matrix operations on graphs</vt:lpstr>
      <vt:lpstr>Matrix operations</vt:lpstr>
      <vt:lpstr>Matrix operations 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Operations</dc:title>
  <dc:creator>Mohan</dc:creator>
  <cp:lastModifiedBy>Mohan Kumar</cp:lastModifiedBy>
  <cp:revision>4</cp:revision>
  <dcterms:created xsi:type="dcterms:W3CDTF">2007-02-12T19:55:20Z</dcterms:created>
  <dcterms:modified xsi:type="dcterms:W3CDTF">2009-09-09T18:12:53Z</dcterms:modified>
</cp:coreProperties>
</file>