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8"/>
  </p:notesMasterIdLst>
  <p:handoutMasterIdLst>
    <p:handoutMasterId r:id="rId39"/>
  </p:handoutMasterIdLst>
  <p:sldIdLst>
    <p:sldId id="256" r:id="rId2"/>
    <p:sldId id="259" r:id="rId3"/>
    <p:sldId id="260" r:id="rId4"/>
    <p:sldId id="261" r:id="rId5"/>
    <p:sldId id="262" r:id="rId6"/>
    <p:sldId id="325" r:id="rId7"/>
    <p:sldId id="274" r:id="rId8"/>
    <p:sldId id="275" r:id="rId9"/>
    <p:sldId id="276" r:id="rId10"/>
    <p:sldId id="277" r:id="rId11"/>
    <p:sldId id="278" r:id="rId12"/>
    <p:sldId id="279" r:id="rId13"/>
    <p:sldId id="280" r:id="rId14"/>
    <p:sldId id="281" r:id="rId15"/>
    <p:sldId id="282" r:id="rId16"/>
    <p:sldId id="317" r:id="rId17"/>
    <p:sldId id="318" r:id="rId18"/>
    <p:sldId id="319" r:id="rId19"/>
    <p:sldId id="320" r:id="rId20"/>
    <p:sldId id="321" r:id="rId21"/>
    <p:sldId id="322" r:id="rId22"/>
    <p:sldId id="323" r:id="rId23"/>
    <p:sldId id="324" r:id="rId24"/>
    <p:sldId id="263" r:id="rId25"/>
    <p:sldId id="264" r:id="rId26"/>
    <p:sldId id="265" r:id="rId27"/>
    <p:sldId id="266" r:id="rId28"/>
    <p:sldId id="267" r:id="rId29"/>
    <p:sldId id="268" r:id="rId30"/>
    <p:sldId id="269" r:id="rId31"/>
    <p:sldId id="270" r:id="rId32"/>
    <p:sldId id="271" r:id="rId33"/>
    <p:sldId id="272" r:id="rId34"/>
    <p:sldId id="273" r:id="rId35"/>
    <p:sldId id="312" r:id="rId36"/>
    <p:sldId id="326" r:id="rId37"/>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90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65539"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65540"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65541"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0342331B-448A-4EEE-A950-3AA7D918DE5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endParaRPr lang="en-US"/>
          </a:p>
        </p:txBody>
      </p:sp>
      <p:sp>
        <p:nvSpPr>
          <p:cNvPr id="21507"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endParaRPr lang="en-US"/>
          </a:p>
        </p:txBody>
      </p:sp>
      <p:sp>
        <p:nvSpPr>
          <p:cNvPr id="21508"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21509"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10"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endParaRPr lang="en-US"/>
          </a:p>
        </p:txBody>
      </p:sp>
      <p:sp>
        <p:nvSpPr>
          <p:cNvPr id="21511"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fld id="{B2E164A7-7FC8-47A3-9E5E-1EB721FC2041}"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D0D285-A452-4408-AFE1-FD7A71284DD5}" type="slidenum">
              <a:rPr lang="en-US"/>
              <a:pPr/>
              <a:t>1</a:t>
            </a:fld>
            <a:endParaRPr lang="en-US"/>
          </a:p>
        </p:txBody>
      </p:sp>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3312F5-E17A-4824-884D-D8BC39167326}" type="slidenum">
              <a:rPr lang="en-US"/>
              <a:pPr/>
              <a:t>10</a:t>
            </a:fld>
            <a:endParaRPr lang="en-US"/>
          </a:p>
        </p:txBody>
      </p:sp>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DA45F9-CFB1-4B59-8B9D-485F8A9A03B8}" type="slidenum">
              <a:rPr lang="en-US"/>
              <a:pPr/>
              <a:t>11</a:t>
            </a:fld>
            <a:endParaRPr lang="en-US"/>
          </a:p>
        </p:txBody>
      </p:sp>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C58990-A35D-461C-9905-2BBEAD5C6F48}" type="slidenum">
              <a:rPr lang="en-US"/>
              <a:pPr/>
              <a:t>12</a:t>
            </a:fld>
            <a:endParaRPr lang="en-US"/>
          </a:p>
        </p:txBody>
      </p:sp>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516CAE-570E-4775-B991-F5293DBC92B6}" type="slidenum">
              <a:rPr lang="en-US"/>
              <a:pPr/>
              <a:t>13</a:t>
            </a:fld>
            <a:endParaRPr lang="en-US"/>
          </a:p>
        </p:txBody>
      </p:sp>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9AAF20-0DBC-4ACB-888E-4CD52C4AE85F}" type="slidenum">
              <a:rPr lang="en-US"/>
              <a:pPr/>
              <a:t>14</a:t>
            </a:fld>
            <a:endParaRPr lang="en-US"/>
          </a:p>
        </p:txBody>
      </p:sp>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50A163-73CF-4550-986B-94FE897ABBF2}" type="slidenum">
              <a:rPr lang="en-US"/>
              <a:pPr/>
              <a:t>15</a:t>
            </a:fld>
            <a:endParaRPr lang="en-US"/>
          </a:p>
        </p:txBody>
      </p:sp>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0D9B6B-DFD7-4FBD-9771-2BE4AECFD2F1}" type="slidenum">
              <a:rPr lang="en-US"/>
              <a:pPr/>
              <a:t>16</a:t>
            </a:fld>
            <a:endParaRPr lang="en-US"/>
          </a:p>
        </p:txBody>
      </p:sp>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4C50C6-FEAF-4415-8E80-7928BE89C1E3}" type="slidenum">
              <a:rPr lang="en-US"/>
              <a:pPr/>
              <a:t>17</a:t>
            </a:fld>
            <a:endParaRPr lang="en-US"/>
          </a:p>
        </p:txBody>
      </p:sp>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08026-0ADA-4323-919E-B316FD345BF5}" type="slidenum">
              <a:rPr lang="en-US"/>
              <a:pPr/>
              <a:t>18</a:t>
            </a:fld>
            <a:endParaRPr lang="en-US"/>
          </a:p>
        </p:txBody>
      </p:sp>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39A134-FCDE-4B5F-8B26-2EDDA3B6740E}" type="slidenum">
              <a:rPr lang="en-US"/>
              <a:pPr/>
              <a:t>19</a:t>
            </a:fld>
            <a:endParaRPr lang="en-US"/>
          </a:p>
        </p:txBody>
      </p:sp>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DF5756-6948-4FF6-BC53-DD4A1B4D53FA}" type="slidenum">
              <a:rPr lang="en-US"/>
              <a:pPr/>
              <a:t>2</a:t>
            </a:fld>
            <a:endParaRPr lang="en-US"/>
          </a:p>
        </p:txBody>
      </p:sp>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5A7C62-8023-41BC-9780-C458A87E36EF}" type="slidenum">
              <a:rPr lang="en-US"/>
              <a:pPr/>
              <a:t>20</a:t>
            </a:fld>
            <a:endParaRPr lang="en-US"/>
          </a:p>
        </p:txBody>
      </p:sp>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88738B-FF84-48FC-A309-64B3FD0E5346}" type="slidenum">
              <a:rPr lang="en-US"/>
              <a:pPr/>
              <a:t>21</a:t>
            </a:fld>
            <a:endParaRPr lang="en-US"/>
          </a:p>
        </p:txBody>
      </p:sp>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E8406-7B3F-4E77-B187-557183BCCBD2}" type="slidenum">
              <a:rPr lang="en-US"/>
              <a:pPr/>
              <a:t>22</a:t>
            </a:fld>
            <a:endParaRPr lang="en-US"/>
          </a:p>
        </p:txBody>
      </p:sp>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ACF771-785B-4327-B7C8-23518BC39154}" type="slidenum">
              <a:rPr lang="en-US"/>
              <a:pPr/>
              <a:t>23</a:t>
            </a:fld>
            <a:endParaRPr lang="en-US"/>
          </a:p>
        </p:txBody>
      </p:sp>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E4B460-963F-4832-8C07-707D0B6A3035}" type="slidenum">
              <a:rPr lang="en-US"/>
              <a:pPr/>
              <a:t>24</a:t>
            </a:fld>
            <a:endParaRPr lang="en-US"/>
          </a:p>
        </p:txBody>
      </p:sp>
      <p:sp>
        <p:nvSpPr>
          <p:cNvPr id="107522" name="Rectangle 2"/>
          <p:cNvSpPr>
            <a:spLocks noRo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F5BA74-EBB3-4E66-B29D-2C00F3630255}" type="slidenum">
              <a:rPr lang="en-US"/>
              <a:pPr/>
              <a:t>25</a:t>
            </a:fld>
            <a:endParaRPr lang="en-US"/>
          </a:p>
        </p:txBody>
      </p:sp>
      <p:sp>
        <p:nvSpPr>
          <p:cNvPr id="108546" name="Rectangle 2"/>
          <p:cNvSpPr>
            <a:spLocks noRo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433B7-0A01-4363-BBF2-6DF8D05AFFCA}" type="slidenum">
              <a:rPr lang="en-US"/>
              <a:pPr/>
              <a:t>26</a:t>
            </a:fld>
            <a:endParaRPr lang="en-US"/>
          </a:p>
        </p:txBody>
      </p:sp>
      <p:sp>
        <p:nvSpPr>
          <p:cNvPr id="109570" name="Rectangle 2"/>
          <p:cNvSpPr>
            <a:spLocks noRo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49EA4B-7021-4CAC-AC9D-42040D01B147}" type="slidenum">
              <a:rPr lang="en-US"/>
              <a:pPr/>
              <a:t>27</a:t>
            </a:fld>
            <a:endParaRPr lang="en-US"/>
          </a:p>
        </p:txBody>
      </p:sp>
      <p:sp>
        <p:nvSpPr>
          <p:cNvPr id="110594" name="Rectangle 2"/>
          <p:cNvSpPr>
            <a:spLocks noRo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B8798F-7534-4C99-AD9F-DC8068295AAA}" type="slidenum">
              <a:rPr lang="en-US"/>
              <a:pPr/>
              <a:t>28</a:t>
            </a:fld>
            <a:endParaRPr lang="en-US"/>
          </a:p>
        </p:txBody>
      </p:sp>
      <p:sp>
        <p:nvSpPr>
          <p:cNvPr id="111618" name="Rectangle 2"/>
          <p:cNvSpPr>
            <a:spLocks noRo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B9A286-27B7-45DB-853E-8B2B4709FE9B}" type="slidenum">
              <a:rPr lang="en-US"/>
              <a:pPr/>
              <a:t>29</a:t>
            </a:fld>
            <a:endParaRPr lang="en-US"/>
          </a:p>
        </p:txBody>
      </p:sp>
      <p:sp>
        <p:nvSpPr>
          <p:cNvPr id="112642" name="Rectangle 2"/>
          <p:cNvSpPr>
            <a:spLocks noRo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DB4322-FA46-4CED-92BA-AD66A38DF362}" type="slidenum">
              <a:rPr lang="en-US"/>
              <a:pPr/>
              <a:t>3</a:t>
            </a:fld>
            <a:endParaRPr lang="en-US"/>
          </a:p>
        </p:txBody>
      </p:sp>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CF5A00-CA49-4482-87B0-BA84307EDF60}" type="slidenum">
              <a:rPr lang="en-US"/>
              <a:pPr/>
              <a:t>30</a:t>
            </a:fld>
            <a:endParaRPr lang="en-US"/>
          </a:p>
        </p:txBody>
      </p:sp>
      <p:sp>
        <p:nvSpPr>
          <p:cNvPr id="113666" name="Rectangle 2"/>
          <p:cNvSpPr>
            <a:spLocks noRot="1"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7D7C98-BDA3-4DDA-8044-A09606F78F91}" type="slidenum">
              <a:rPr lang="en-US"/>
              <a:pPr/>
              <a:t>31</a:t>
            </a:fld>
            <a:endParaRPr lang="en-US"/>
          </a:p>
        </p:txBody>
      </p:sp>
      <p:sp>
        <p:nvSpPr>
          <p:cNvPr id="114690" name="Rectangle 2"/>
          <p:cNvSpPr>
            <a:spLocks noRo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D77FDA-B33B-41C3-A1E3-EDD69C056670}" type="slidenum">
              <a:rPr lang="en-US"/>
              <a:pPr/>
              <a:t>32</a:t>
            </a:fld>
            <a:endParaRPr lang="en-US"/>
          </a:p>
        </p:txBody>
      </p:sp>
      <p:sp>
        <p:nvSpPr>
          <p:cNvPr id="115714" name="Rectangle 2"/>
          <p:cNvSpPr>
            <a:spLocks noRot="1" noChangeArrowheads="1" noTextEdit="1"/>
          </p:cNvSpPr>
          <p:nvPr>
            <p:ph type="sldImg"/>
          </p:nvPr>
        </p:nvSpPr>
        <p:spPr>
          <a:ln/>
        </p:spPr>
      </p:sp>
      <p:sp>
        <p:nvSpPr>
          <p:cNvPr id="1157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AAFD1C-9C78-49EE-B863-A6A58B9B7D12}" type="slidenum">
              <a:rPr lang="en-US"/>
              <a:pPr/>
              <a:t>33</a:t>
            </a:fld>
            <a:endParaRPr lang="en-US"/>
          </a:p>
        </p:txBody>
      </p:sp>
      <p:sp>
        <p:nvSpPr>
          <p:cNvPr id="116738" name="Rectangle 2"/>
          <p:cNvSpPr>
            <a:spLocks noRo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5699C0-C51B-436E-ABD2-960B2E062EF5}" type="slidenum">
              <a:rPr lang="en-US"/>
              <a:pPr/>
              <a:t>34</a:t>
            </a:fld>
            <a:endParaRPr lang="en-US"/>
          </a:p>
        </p:txBody>
      </p:sp>
      <p:sp>
        <p:nvSpPr>
          <p:cNvPr id="117762" name="Rectangle 2"/>
          <p:cNvSpPr>
            <a:spLocks noRo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32F29B-915A-4CCF-AD23-D9ECB54ADAC6}" type="slidenum">
              <a:rPr lang="en-US"/>
              <a:pPr/>
              <a:t>35</a:t>
            </a:fld>
            <a:endParaRPr lang="en-US"/>
          </a:p>
        </p:txBody>
      </p:sp>
      <p:sp>
        <p:nvSpPr>
          <p:cNvPr id="118786" name="Rectangle 2"/>
          <p:cNvSpPr>
            <a:spLocks noRo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7DE59E-35BA-468B-B7A6-A23EE1F518CC}" type="slidenum">
              <a:rPr lang="en-US"/>
              <a:pPr/>
              <a:t>4</a:t>
            </a:fld>
            <a:endParaRPr lang="en-US"/>
          </a:p>
        </p:txBody>
      </p:sp>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24776E-D7FD-455B-A832-FCEB1CDCE631}" type="slidenum">
              <a:rPr lang="en-US"/>
              <a:pPr/>
              <a:t>5</a:t>
            </a:fld>
            <a:endParaRPr lang="en-US"/>
          </a:p>
        </p:txBody>
      </p:sp>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8B862C-6E0A-4F74-93B7-3E0D19102160}" type="slidenum">
              <a:rPr lang="en-US"/>
              <a:pPr/>
              <a:t>6</a:t>
            </a:fld>
            <a:endParaRPr lang="en-US"/>
          </a:p>
        </p:txBody>
      </p:sp>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404F51-7C5F-4F09-BCD0-85F3F7E56C2D}" type="slidenum">
              <a:rPr lang="en-US"/>
              <a:pPr/>
              <a:t>7</a:t>
            </a:fld>
            <a:endParaRPr lang="en-US"/>
          </a:p>
        </p:txBody>
      </p:sp>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E61FE8-B060-49C6-8256-F4EDDAC4508B}" type="slidenum">
              <a:rPr lang="en-US"/>
              <a:pPr/>
              <a:t>8</a:t>
            </a:fld>
            <a:endParaRPr lang="en-US"/>
          </a:p>
        </p:txBody>
      </p:sp>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A8BC7E-E5D6-4480-9D5F-07615D40F7FD}" type="slidenum">
              <a:rPr lang="en-US"/>
              <a:pPr/>
              <a:t>9</a:t>
            </a:fld>
            <a:endParaRPr lang="en-US"/>
          </a:p>
        </p:txBody>
      </p:sp>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9FC57C3C-6CE0-408A-9742-B89109A93CB8}" type="datetime1">
              <a:rPr lang="en-US"/>
              <a:pPr/>
              <a:t>9/20/2009</a:t>
            </a:fld>
            <a:endParaRPr lang="en-US"/>
          </a:p>
        </p:txBody>
      </p:sp>
      <p:sp>
        <p:nvSpPr>
          <p:cNvPr id="5" name="Footer Placeholder 4"/>
          <p:cNvSpPr>
            <a:spLocks noGrp="1"/>
          </p:cNvSpPr>
          <p:nvPr>
            <p:ph type="ftr" sz="quarter" idx="11"/>
          </p:nvPr>
        </p:nvSpPr>
        <p:spPr/>
        <p:txBody>
          <a:bodyPr/>
          <a:lstStyle>
            <a:lvl1pPr>
              <a:defRPr/>
            </a:lvl1p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lvl1pPr>
              <a:defRPr/>
            </a:lvl1pPr>
          </a:lstStyle>
          <a:p>
            <a:fld id="{F08B9BD8-A4C4-459C-989E-0490855FCB9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6489864A-6348-4CAE-B3D7-FD5FBFF30CBC}" type="datetime1">
              <a:rPr lang="en-US"/>
              <a:pPr/>
              <a:t>9/20/2009</a:t>
            </a:fld>
            <a:endParaRPr lang="en-US"/>
          </a:p>
        </p:txBody>
      </p:sp>
      <p:sp>
        <p:nvSpPr>
          <p:cNvPr id="5" name="Footer Placeholder 4"/>
          <p:cNvSpPr>
            <a:spLocks noGrp="1"/>
          </p:cNvSpPr>
          <p:nvPr>
            <p:ph type="ftr" sz="quarter" idx="11"/>
          </p:nvPr>
        </p:nvSpPr>
        <p:spPr/>
        <p:txBody>
          <a:bodyPr/>
          <a:lstStyle>
            <a:lvl1pPr>
              <a:defRPr/>
            </a:lvl1p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lvl1pPr>
              <a:defRPr/>
            </a:lvl1pPr>
          </a:lstStyle>
          <a:p>
            <a:fld id="{7F3870A2-DC91-4097-9CFE-B80EBFCB175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A060F69-27E7-41AD-A5A5-14E7A12583C7}" type="datetime1">
              <a:rPr lang="en-US"/>
              <a:pPr/>
              <a:t>9/20/2009</a:t>
            </a:fld>
            <a:endParaRPr lang="en-US"/>
          </a:p>
        </p:txBody>
      </p:sp>
      <p:sp>
        <p:nvSpPr>
          <p:cNvPr id="5" name="Footer Placeholder 4"/>
          <p:cNvSpPr>
            <a:spLocks noGrp="1"/>
          </p:cNvSpPr>
          <p:nvPr>
            <p:ph type="ftr" sz="quarter" idx="11"/>
          </p:nvPr>
        </p:nvSpPr>
        <p:spPr/>
        <p:txBody>
          <a:bodyPr/>
          <a:lstStyle>
            <a:lvl1pPr>
              <a:defRPr/>
            </a:lvl1p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lvl1pPr>
              <a:defRPr/>
            </a:lvl1pPr>
          </a:lstStyle>
          <a:p>
            <a:fld id="{32005A14-48F6-46BE-8FC4-244356AF8869}"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p:spPr>
        <p:txBody>
          <a:bodyPr/>
          <a:lstStyle>
            <a:lvl1pPr>
              <a:defRPr/>
            </a:lvl1pPr>
          </a:lstStyle>
          <a:p>
            <a:fld id="{886B3B26-174E-4117-88FB-9BF1E197668E}" type="datetime1">
              <a:rPr lang="en-US"/>
              <a:pPr/>
              <a:t>9/20/2009</a:t>
            </a:fld>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r>
              <a:rPr lang="en-US"/>
              <a:t>CSE 5311 Fall 2007</a:t>
            </a:r>
          </a:p>
          <a:p>
            <a:r>
              <a:rPr lang="en-US"/>
              <a:t>M Kumar</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DB02AF4B-CF6E-4AC7-8E2E-BEAAB97D743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38006A9-BD0E-4D15-B4CB-A48057835BD2}" type="datetime1">
              <a:rPr lang="en-US"/>
              <a:pPr/>
              <a:t>9/20/2009</a:t>
            </a:fld>
            <a:endParaRPr lang="en-US"/>
          </a:p>
        </p:txBody>
      </p:sp>
      <p:sp>
        <p:nvSpPr>
          <p:cNvPr id="5" name="Footer Placeholder 4"/>
          <p:cNvSpPr>
            <a:spLocks noGrp="1"/>
          </p:cNvSpPr>
          <p:nvPr>
            <p:ph type="ftr" sz="quarter" idx="11"/>
          </p:nvPr>
        </p:nvSpPr>
        <p:spPr/>
        <p:txBody>
          <a:bodyPr/>
          <a:lstStyle>
            <a:lvl1pPr>
              <a:defRPr/>
            </a:lvl1p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lvl1pPr>
              <a:defRPr/>
            </a:lvl1pPr>
          </a:lstStyle>
          <a:p>
            <a:fld id="{3296B4C2-647C-4D18-9BDD-77F33867BFC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69E8FFD-7834-47CB-8BD3-92F0ED15BDCE}" type="datetime1">
              <a:rPr lang="en-US"/>
              <a:pPr/>
              <a:t>9/20/2009</a:t>
            </a:fld>
            <a:endParaRPr lang="en-US"/>
          </a:p>
        </p:txBody>
      </p:sp>
      <p:sp>
        <p:nvSpPr>
          <p:cNvPr id="5" name="Footer Placeholder 4"/>
          <p:cNvSpPr>
            <a:spLocks noGrp="1"/>
          </p:cNvSpPr>
          <p:nvPr>
            <p:ph type="ftr" sz="quarter" idx="11"/>
          </p:nvPr>
        </p:nvSpPr>
        <p:spPr/>
        <p:txBody>
          <a:bodyPr/>
          <a:lstStyle>
            <a:lvl1pPr>
              <a:defRPr/>
            </a:lvl1p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lvl1pPr>
              <a:defRPr/>
            </a:lvl1pPr>
          </a:lstStyle>
          <a:p>
            <a:fld id="{24DBAD8F-ECDB-4D76-9381-DBFD1C01AA6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4038600" cy="475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5A85DBE7-4B31-42BE-ACC0-AA3B13BF6EA1}" type="datetime1">
              <a:rPr lang="en-US"/>
              <a:pPr/>
              <a:t>9/20/2009</a:t>
            </a:fld>
            <a:endParaRPr lang="en-US"/>
          </a:p>
        </p:txBody>
      </p:sp>
      <p:sp>
        <p:nvSpPr>
          <p:cNvPr id="6" name="Footer Placeholder 5"/>
          <p:cNvSpPr>
            <a:spLocks noGrp="1"/>
          </p:cNvSpPr>
          <p:nvPr>
            <p:ph type="ftr" sz="quarter" idx="11"/>
          </p:nvPr>
        </p:nvSpPr>
        <p:spPr/>
        <p:txBody>
          <a:bodyPr/>
          <a:lstStyle>
            <a:lvl1pPr>
              <a:defRPr/>
            </a:lvl1pPr>
          </a:lstStyle>
          <a:p>
            <a:r>
              <a:rPr lang="en-US"/>
              <a:t>CSE 5311 Fall 2007</a:t>
            </a:r>
          </a:p>
          <a:p>
            <a:r>
              <a:rPr lang="en-US"/>
              <a:t>M Kumar</a:t>
            </a:r>
          </a:p>
        </p:txBody>
      </p:sp>
      <p:sp>
        <p:nvSpPr>
          <p:cNvPr id="7" name="Slide Number Placeholder 6"/>
          <p:cNvSpPr>
            <a:spLocks noGrp="1"/>
          </p:cNvSpPr>
          <p:nvPr>
            <p:ph type="sldNum" sz="quarter" idx="12"/>
          </p:nvPr>
        </p:nvSpPr>
        <p:spPr/>
        <p:txBody>
          <a:bodyPr/>
          <a:lstStyle>
            <a:lvl1pPr>
              <a:defRPr/>
            </a:lvl1pPr>
          </a:lstStyle>
          <a:p>
            <a:fld id="{A8466BCC-763F-4511-A059-2308B6E9E97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418AA994-0698-4979-9DEB-8E0389FDA4E8}" type="datetime1">
              <a:rPr lang="en-US"/>
              <a:pPr/>
              <a:t>9/20/2009</a:t>
            </a:fld>
            <a:endParaRPr lang="en-US"/>
          </a:p>
        </p:txBody>
      </p:sp>
      <p:sp>
        <p:nvSpPr>
          <p:cNvPr id="8" name="Footer Placeholder 7"/>
          <p:cNvSpPr>
            <a:spLocks noGrp="1"/>
          </p:cNvSpPr>
          <p:nvPr>
            <p:ph type="ftr" sz="quarter" idx="11"/>
          </p:nvPr>
        </p:nvSpPr>
        <p:spPr/>
        <p:txBody>
          <a:bodyPr/>
          <a:lstStyle>
            <a:lvl1pPr>
              <a:defRPr/>
            </a:lvl1pPr>
          </a:lstStyle>
          <a:p>
            <a:r>
              <a:rPr lang="en-US"/>
              <a:t>CSE 5311 Fall 2007</a:t>
            </a:r>
          </a:p>
          <a:p>
            <a:r>
              <a:rPr lang="en-US"/>
              <a:t>M Kumar</a:t>
            </a:r>
          </a:p>
        </p:txBody>
      </p:sp>
      <p:sp>
        <p:nvSpPr>
          <p:cNvPr id="9" name="Slide Number Placeholder 8"/>
          <p:cNvSpPr>
            <a:spLocks noGrp="1"/>
          </p:cNvSpPr>
          <p:nvPr>
            <p:ph type="sldNum" sz="quarter" idx="12"/>
          </p:nvPr>
        </p:nvSpPr>
        <p:spPr/>
        <p:txBody>
          <a:bodyPr/>
          <a:lstStyle>
            <a:lvl1pPr>
              <a:defRPr/>
            </a:lvl1pPr>
          </a:lstStyle>
          <a:p>
            <a:fld id="{8D91C23B-F1E7-4A5B-8CE9-96CDA78301F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DB53E5C-B55D-4DF6-94B0-8B0C26390A94}" type="datetime1">
              <a:rPr lang="en-US"/>
              <a:pPr/>
              <a:t>9/20/2009</a:t>
            </a:fld>
            <a:endParaRPr lang="en-US"/>
          </a:p>
        </p:txBody>
      </p:sp>
      <p:sp>
        <p:nvSpPr>
          <p:cNvPr id="4" name="Footer Placeholder 3"/>
          <p:cNvSpPr>
            <a:spLocks noGrp="1"/>
          </p:cNvSpPr>
          <p:nvPr>
            <p:ph type="ftr" sz="quarter" idx="11"/>
          </p:nvPr>
        </p:nvSpPr>
        <p:spPr/>
        <p:txBody>
          <a:bodyPr/>
          <a:lstStyle>
            <a:lvl1pPr>
              <a:defRPr/>
            </a:lvl1pPr>
          </a:lstStyle>
          <a:p>
            <a:r>
              <a:rPr lang="en-US"/>
              <a:t>CSE 5311 Fall 2007</a:t>
            </a:r>
          </a:p>
          <a:p>
            <a:r>
              <a:rPr lang="en-US"/>
              <a:t>M Kumar</a:t>
            </a:r>
          </a:p>
        </p:txBody>
      </p:sp>
      <p:sp>
        <p:nvSpPr>
          <p:cNvPr id="5" name="Slide Number Placeholder 4"/>
          <p:cNvSpPr>
            <a:spLocks noGrp="1"/>
          </p:cNvSpPr>
          <p:nvPr>
            <p:ph type="sldNum" sz="quarter" idx="12"/>
          </p:nvPr>
        </p:nvSpPr>
        <p:spPr/>
        <p:txBody>
          <a:bodyPr/>
          <a:lstStyle>
            <a:lvl1pPr>
              <a:defRPr/>
            </a:lvl1pPr>
          </a:lstStyle>
          <a:p>
            <a:fld id="{2B33E454-59CC-4A42-914F-62642D0906B2}"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80364086-311A-4D70-BF41-EEF3F18A83FB}" type="datetime1">
              <a:rPr lang="en-US"/>
              <a:pPr/>
              <a:t>9/20/2009</a:t>
            </a:fld>
            <a:endParaRPr lang="en-US"/>
          </a:p>
        </p:txBody>
      </p:sp>
      <p:sp>
        <p:nvSpPr>
          <p:cNvPr id="3" name="Footer Placeholder 2"/>
          <p:cNvSpPr>
            <a:spLocks noGrp="1"/>
          </p:cNvSpPr>
          <p:nvPr>
            <p:ph type="ftr" sz="quarter" idx="11"/>
          </p:nvPr>
        </p:nvSpPr>
        <p:spPr/>
        <p:txBody>
          <a:bodyPr/>
          <a:lstStyle>
            <a:lvl1pPr>
              <a:defRPr/>
            </a:lvl1pPr>
          </a:lstStyle>
          <a:p>
            <a:r>
              <a:rPr lang="en-US"/>
              <a:t>CSE 5311 Fall 2007</a:t>
            </a:r>
          </a:p>
          <a:p>
            <a:r>
              <a:rPr lang="en-US"/>
              <a:t>M Kumar</a:t>
            </a:r>
          </a:p>
        </p:txBody>
      </p:sp>
      <p:sp>
        <p:nvSpPr>
          <p:cNvPr id="4" name="Slide Number Placeholder 3"/>
          <p:cNvSpPr>
            <a:spLocks noGrp="1"/>
          </p:cNvSpPr>
          <p:nvPr>
            <p:ph type="sldNum" sz="quarter" idx="12"/>
          </p:nvPr>
        </p:nvSpPr>
        <p:spPr/>
        <p:txBody>
          <a:bodyPr/>
          <a:lstStyle>
            <a:lvl1pPr>
              <a:defRPr/>
            </a:lvl1pPr>
          </a:lstStyle>
          <a:p>
            <a:fld id="{A5FBCE65-7839-44A5-B1DD-1166C6216D3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20426AEF-60E0-4B82-AAC7-2817DB4DA406}" type="datetime1">
              <a:rPr lang="en-US"/>
              <a:pPr/>
              <a:t>9/20/2009</a:t>
            </a:fld>
            <a:endParaRPr lang="en-US"/>
          </a:p>
        </p:txBody>
      </p:sp>
      <p:sp>
        <p:nvSpPr>
          <p:cNvPr id="6" name="Footer Placeholder 5"/>
          <p:cNvSpPr>
            <a:spLocks noGrp="1"/>
          </p:cNvSpPr>
          <p:nvPr>
            <p:ph type="ftr" sz="quarter" idx="11"/>
          </p:nvPr>
        </p:nvSpPr>
        <p:spPr/>
        <p:txBody>
          <a:bodyPr/>
          <a:lstStyle>
            <a:lvl1pPr>
              <a:defRPr/>
            </a:lvl1pPr>
          </a:lstStyle>
          <a:p>
            <a:r>
              <a:rPr lang="en-US"/>
              <a:t>CSE 5311 Fall 2007</a:t>
            </a:r>
          </a:p>
          <a:p>
            <a:r>
              <a:rPr lang="en-US"/>
              <a:t>M Kumar</a:t>
            </a:r>
          </a:p>
        </p:txBody>
      </p:sp>
      <p:sp>
        <p:nvSpPr>
          <p:cNvPr id="7" name="Slide Number Placeholder 6"/>
          <p:cNvSpPr>
            <a:spLocks noGrp="1"/>
          </p:cNvSpPr>
          <p:nvPr>
            <p:ph type="sldNum" sz="quarter" idx="12"/>
          </p:nvPr>
        </p:nvSpPr>
        <p:spPr/>
        <p:txBody>
          <a:bodyPr/>
          <a:lstStyle>
            <a:lvl1pPr>
              <a:defRPr/>
            </a:lvl1pPr>
          </a:lstStyle>
          <a:p>
            <a:fld id="{4E14FE95-26F8-4179-9191-E86471511D5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BE2D690-C4F2-40A5-A956-5097EEB1A8D3}" type="datetime1">
              <a:rPr lang="en-US"/>
              <a:pPr/>
              <a:t>9/20/2009</a:t>
            </a:fld>
            <a:endParaRPr lang="en-US"/>
          </a:p>
        </p:txBody>
      </p:sp>
      <p:sp>
        <p:nvSpPr>
          <p:cNvPr id="6" name="Footer Placeholder 5"/>
          <p:cNvSpPr>
            <a:spLocks noGrp="1"/>
          </p:cNvSpPr>
          <p:nvPr>
            <p:ph type="ftr" sz="quarter" idx="11"/>
          </p:nvPr>
        </p:nvSpPr>
        <p:spPr/>
        <p:txBody>
          <a:bodyPr/>
          <a:lstStyle>
            <a:lvl1pPr>
              <a:defRPr/>
            </a:lvl1pPr>
          </a:lstStyle>
          <a:p>
            <a:r>
              <a:rPr lang="en-US"/>
              <a:t>CSE 5311 Fall 2007</a:t>
            </a:r>
          </a:p>
          <a:p>
            <a:r>
              <a:rPr lang="en-US"/>
              <a:t>M Kumar</a:t>
            </a:r>
          </a:p>
        </p:txBody>
      </p:sp>
      <p:sp>
        <p:nvSpPr>
          <p:cNvPr id="7" name="Slide Number Placeholder 6"/>
          <p:cNvSpPr>
            <a:spLocks noGrp="1"/>
          </p:cNvSpPr>
          <p:nvPr>
            <p:ph type="sldNum" sz="quarter" idx="12"/>
          </p:nvPr>
        </p:nvSpPr>
        <p:spPr/>
        <p:txBody>
          <a:bodyPr/>
          <a:lstStyle>
            <a:lvl1pPr>
              <a:defRPr/>
            </a:lvl1pPr>
          </a:lstStyle>
          <a:p>
            <a:fld id="{E62FBF18-6EDA-4796-902B-94BE9E40209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457200" y="1371600"/>
            <a:ext cx="8229600" cy="4754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4B094944-A347-4745-9763-4E58E22998C4}" type="datetime1">
              <a:rPr lang="en-US"/>
              <a:pPr/>
              <a:t>9/20/2009</a:t>
            </a:fld>
            <a:endParaRPr lang="en-US"/>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a:t>CSE 5311 Fall 2007</a:t>
            </a:r>
          </a:p>
          <a:p>
            <a:r>
              <a:rPr lang="en-US"/>
              <a:t>M Kumar</a:t>
            </a:r>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3E66BE5-0B34-4B19-A7F3-68B52C757EA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p:txStyles>
    <p:titleStyle>
      <a:lvl1pPr algn="ctr" rtl="0" fontAlgn="base">
        <a:spcBef>
          <a:spcPct val="0"/>
        </a:spcBef>
        <a:spcAft>
          <a:spcPct val="0"/>
        </a:spcAft>
        <a:defRPr sz="36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itchFamily="34" charset="0"/>
        </a:defRPr>
      </a:lvl2pPr>
      <a:lvl3pPr algn="ctr" rtl="0" fontAlgn="base">
        <a:spcBef>
          <a:spcPct val="0"/>
        </a:spcBef>
        <a:spcAft>
          <a:spcPct val="0"/>
        </a:spcAft>
        <a:defRPr sz="3600">
          <a:solidFill>
            <a:schemeClr val="tx2"/>
          </a:solidFill>
          <a:latin typeface="Arial" pitchFamily="34" charset="0"/>
        </a:defRPr>
      </a:lvl3pPr>
      <a:lvl4pPr algn="ctr" rtl="0" fontAlgn="base">
        <a:spcBef>
          <a:spcPct val="0"/>
        </a:spcBef>
        <a:spcAft>
          <a:spcPct val="0"/>
        </a:spcAft>
        <a:defRPr sz="3600">
          <a:solidFill>
            <a:schemeClr val="tx2"/>
          </a:solidFill>
          <a:latin typeface="Arial" pitchFamily="34" charset="0"/>
        </a:defRPr>
      </a:lvl4pPr>
      <a:lvl5pPr algn="ctr" rtl="0" fontAlgn="base">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fontAlgn="base">
        <a:spcBef>
          <a:spcPct val="20000"/>
        </a:spcBef>
        <a:spcAft>
          <a:spcPct val="0"/>
        </a:spcAft>
        <a:buChar char="•"/>
        <a:defRPr sz="2800">
          <a:solidFill>
            <a:schemeClr val="accent2"/>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accent2"/>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sz="1600" b="1">
          <a:solidFill>
            <a:schemeClr val="accent2"/>
          </a:solidFill>
          <a:latin typeface="+mn-lt"/>
        </a:defRPr>
      </a:lvl5pPr>
      <a:lvl6pPr marL="2514600" indent="-228600" algn="l" rtl="0" fontAlgn="base">
        <a:spcBef>
          <a:spcPct val="20000"/>
        </a:spcBef>
        <a:spcAft>
          <a:spcPct val="0"/>
        </a:spcAft>
        <a:buChar char="»"/>
        <a:defRPr sz="1600" b="1">
          <a:solidFill>
            <a:schemeClr val="accent2"/>
          </a:solidFill>
          <a:latin typeface="+mn-lt"/>
        </a:defRPr>
      </a:lvl6pPr>
      <a:lvl7pPr marL="2971800" indent="-228600" algn="l" rtl="0" fontAlgn="base">
        <a:spcBef>
          <a:spcPct val="20000"/>
        </a:spcBef>
        <a:spcAft>
          <a:spcPct val="0"/>
        </a:spcAft>
        <a:buChar char="»"/>
        <a:defRPr sz="1600" b="1">
          <a:solidFill>
            <a:schemeClr val="accent2"/>
          </a:solidFill>
          <a:latin typeface="+mn-lt"/>
        </a:defRPr>
      </a:lvl7pPr>
      <a:lvl8pPr marL="3429000" indent="-228600" algn="l" rtl="0" fontAlgn="base">
        <a:spcBef>
          <a:spcPct val="20000"/>
        </a:spcBef>
        <a:spcAft>
          <a:spcPct val="0"/>
        </a:spcAft>
        <a:buChar char="»"/>
        <a:defRPr sz="1600" b="1">
          <a:solidFill>
            <a:schemeClr val="accent2"/>
          </a:solidFill>
          <a:latin typeface="+mn-lt"/>
        </a:defRPr>
      </a:lvl8pPr>
      <a:lvl9pPr marL="3886200" indent="-228600" algn="l" rtl="0" fontAlgn="base">
        <a:spcBef>
          <a:spcPct val="20000"/>
        </a:spcBef>
        <a:spcAft>
          <a:spcPct val="0"/>
        </a:spcAft>
        <a:buChar char="»"/>
        <a:defRPr sz="1600" b="1">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fld id="{4FC167B1-4282-40D8-A251-C720FB1668F0}" type="datetime1">
              <a:rPr lang="en-US"/>
              <a:pPr/>
              <a:t>9/20/2009</a:t>
            </a:fld>
            <a:endParaRPr lang="en-US"/>
          </a:p>
        </p:txBody>
      </p:sp>
      <p:sp>
        <p:nvSpPr>
          <p:cNvPr id="7" name="Footer Placeholder 4"/>
          <p:cNvSpPr>
            <a:spLocks noGrp="1"/>
          </p:cNvSpPr>
          <p:nvPr>
            <p:ph type="ftr" sz="quarter" idx="11"/>
          </p:nvPr>
        </p:nvSpPr>
        <p:spPr/>
        <p:txBody>
          <a:bodyPr/>
          <a:lstStyle/>
          <a:p>
            <a:r>
              <a:rPr lang="en-US"/>
              <a:t>CSE 5311 Fall 2007</a:t>
            </a:r>
          </a:p>
          <a:p>
            <a:r>
              <a:rPr lang="en-US"/>
              <a:t>M Kumar</a:t>
            </a:r>
          </a:p>
        </p:txBody>
      </p:sp>
      <p:sp>
        <p:nvSpPr>
          <p:cNvPr id="8" name="Slide Number Placeholder 5"/>
          <p:cNvSpPr>
            <a:spLocks noGrp="1"/>
          </p:cNvSpPr>
          <p:nvPr>
            <p:ph type="sldNum" sz="quarter" idx="12"/>
          </p:nvPr>
        </p:nvSpPr>
        <p:spPr/>
        <p:txBody>
          <a:bodyPr/>
          <a:lstStyle/>
          <a:p>
            <a:fld id="{E4D9650D-38C3-44A5-B015-CF30B401DB3D}" type="slidenum">
              <a:rPr lang="en-US"/>
              <a:pPr/>
              <a:t>1</a:t>
            </a:fld>
            <a:endParaRPr lang="en-US"/>
          </a:p>
        </p:txBody>
      </p:sp>
      <p:sp>
        <p:nvSpPr>
          <p:cNvPr id="2050" name="Rectangle 2"/>
          <p:cNvSpPr>
            <a:spLocks noGrp="1" noChangeArrowheads="1"/>
          </p:cNvSpPr>
          <p:nvPr>
            <p:ph type="ctrTitle"/>
          </p:nvPr>
        </p:nvSpPr>
        <p:spPr>
          <a:xfrm>
            <a:off x="762000" y="762000"/>
            <a:ext cx="7772400" cy="1470025"/>
          </a:xfrm>
        </p:spPr>
        <p:txBody>
          <a:bodyPr/>
          <a:lstStyle/>
          <a:p>
            <a:r>
              <a:rPr lang="en-US"/>
              <a:t>Greedy Algorithms</a:t>
            </a:r>
          </a:p>
        </p:txBody>
      </p:sp>
      <p:sp>
        <p:nvSpPr>
          <p:cNvPr id="2053" name="Text Box 5"/>
          <p:cNvSpPr txBox="1">
            <a:spLocks noChangeArrowheads="1"/>
          </p:cNvSpPr>
          <p:nvPr/>
        </p:nvSpPr>
        <p:spPr bwMode="auto">
          <a:xfrm>
            <a:off x="838200" y="2209800"/>
            <a:ext cx="2971800" cy="3255963"/>
          </a:xfrm>
          <a:prstGeom prst="rect">
            <a:avLst/>
          </a:prstGeom>
          <a:noFill/>
          <a:ln w="9525">
            <a:noFill/>
            <a:miter lim="800000"/>
            <a:headEnd/>
            <a:tailEnd/>
          </a:ln>
          <a:effectLst/>
        </p:spPr>
        <p:txBody>
          <a:bodyPr>
            <a:spAutoFit/>
          </a:bodyPr>
          <a:lstStyle/>
          <a:p>
            <a:pPr>
              <a:spcBef>
                <a:spcPct val="50000"/>
              </a:spcBef>
            </a:pPr>
            <a:r>
              <a:rPr lang="en-US" b="1" u="sng"/>
              <a:t>TOPICS</a:t>
            </a:r>
          </a:p>
          <a:p>
            <a:pPr>
              <a:spcBef>
                <a:spcPct val="50000"/>
              </a:spcBef>
              <a:buFontTx/>
              <a:buChar char="•"/>
            </a:pPr>
            <a:r>
              <a:rPr lang="en-US">
                <a:solidFill>
                  <a:schemeClr val="accent2"/>
                </a:solidFill>
              </a:rPr>
              <a:t>Greedy Strategy</a:t>
            </a:r>
          </a:p>
          <a:p>
            <a:pPr>
              <a:spcBef>
                <a:spcPct val="50000"/>
              </a:spcBef>
              <a:buFontTx/>
              <a:buChar char="•"/>
            </a:pPr>
            <a:r>
              <a:rPr lang="en-US">
                <a:solidFill>
                  <a:schemeClr val="accent2"/>
                </a:solidFill>
              </a:rPr>
              <a:t>Activity Selection</a:t>
            </a:r>
          </a:p>
          <a:p>
            <a:pPr>
              <a:spcBef>
                <a:spcPct val="50000"/>
              </a:spcBef>
              <a:buFontTx/>
              <a:buChar char="•"/>
            </a:pPr>
            <a:r>
              <a:rPr lang="en-US">
                <a:solidFill>
                  <a:schemeClr val="accent2"/>
                </a:solidFill>
              </a:rPr>
              <a:t>Minimum Spanning Tree</a:t>
            </a:r>
          </a:p>
          <a:p>
            <a:pPr>
              <a:spcBef>
                <a:spcPct val="50000"/>
              </a:spcBef>
              <a:buFontTx/>
              <a:buChar char="•"/>
            </a:pPr>
            <a:r>
              <a:rPr lang="en-US">
                <a:solidFill>
                  <a:schemeClr val="accent2"/>
                </a:solidFill>
              </a:rPr>
              <a:t>Shortest Paths</a:t>
            </a:r>
          </a:p>
          <a:p>
            <a:pPr>
              <a:spcBef>
                <a:spcPct val="50000"/>
              </a:spcBef>
              <a:buFontTx/>
              <a:buChar char="•"/>
            </a:pPr>
            <a:r>
              <a:rPr lang="en-US">
                <a:solidFill>
                  <a:schemeClr val="accent2"/>
                </a:solidFill>
              </a:rPr>
              <a:t>Huffman Codes</a:t>
            </a:r>
          </a:p>
          <a:p>
            <a:pPr>
              <a:spcBef>
                <a:spcPct val="50000"/>
              </a:spcBef>
              <a:buFontTx/>
              <a:buChar char="•"/>
            </a:pPr>
            <a:r>
              <a:rPr lang="en-US">
                <a:solidFill>
                  <a:schemeClr val="accent2"/>
                </a:solidFill>
              </a:rPr>
              <a:t>Fractional Knapsack</a:t>
            </a:r>
          </a:p>
          <a:p>
            <a:pPr>
              <a:spcBef>
                <a:spcPct val="50000"/>
              </a:spcBef>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FD94CE9-C309-40C2-A02A-8849F98C8C9C}"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941C6312-D1A4-424E-AA33-098B1244E0D5}" type="slidenum">
              <a:rPr lang="en-US"/>
              <a:pPr/>
              <a:t>10</a:t>
            </a:fld>
            <a:endParaRPr lang="en-US"/>
          </a:p>
        </p:txBody>
      </p:sp>
      <p:sp>
        <p:nvSpPr>
          <p:cNvPr id="25602" name="Rectangle 2"/>
          <p:cNvSpPr>
            <a:spLocks noGrp="1" noChangeArrowheads="1"/>
          </p:cNvSpPr>
          <p:nvPr>
            <p:ph type="title"/>
          </p:nvPr>
        </p:nvSpPr>
        <p:spPr/>
        <p:txBody>
          <a:bodyPr/>
          <a:lstStyle/>
          <a:p>
            <a:r>
              <a:rPr lang="en-US"/>
              <a:t>MCST</a:t>
            </a:r>
          </a:p>
        </p:txBody>
      </p:sp>
      <p:sp>
        <p:nvSpPr>
          <p:cNvPr id="25603" name="Rectangle 3"/>
          <p:cNvSpPr>
            <a:spLocks noGrp="1" noChangeArrowheads="1"/>
          </p:cNvSpPr>
          <p:nvPr>
            <p:ph type="body" idx="1"/>
          </p:nvPr>
        </p:nvSpPr>
        <p:spPr/>
        <p:txBody>
          <a:bodyPr/>
          <a:lstStyle/>
          <a:p>
            <a:pPr>
              <a:lnSpc>
                <a:spcPct val="90000"/>
              </a:lnSpc>
            </a:pPr>
            <a:r>
              <a:rPr lang="en-US" sz="2000" b="1"/>
              <a:t>The Problem</a:t>
            </a:r>
            <a:r>
              <a:rPr lang="en-US" sz="2000"/>
              <a:t>: Given an undirected connected weighted graph G =(V,E), find a spanning tree T of G of minimum cost.</a:t>
            </a:r>
          </a:p>
          <a:p>
            <a:pPr>
              <a:lnSpc>
                <a:spcPct val="90000"/>
              </a:lnSpc>
              <a:buFontTx/>
              <a:buNone/>
            </a:pPr>
            <a:endParaRPr lang="en-US" sz="2000" b="1"/>
          </a:p>
          <a:p>
            <a:pPr>
              <a:lnSpc>
                <a:spcPct val="90000"/>
              </a:lnSpc>
            </a:pPr>
            <a:r>
              <a:rPr lang="en-US" sz="2000" b="1"/>
              <a:t>Greedy Algorithm for finding the Minimum Spanning Tree of a Graph G =(V,E)</a:t>
            </a:r>
            <a:endParaRPr lang="en-US" sz="2000"/>
          </a:p>
          <a:p>
            <a:pPr>
              <a:lnSpc>
                <a:spcPct val="90000"/>
              </a:lnSpc>
              <a:buFontTx/>
              <a:buNone/>
            </a:pPr>
            <a:r>
              <a:rPr lang="en-US" sz="2000"/>
              <a:t>The algorithm is also called</a:t>
            </a:r>
            <a:r>
              <a:rPr lang="en-US" sz="2000" b="1"/>
              <a:t> Kruskal's </a:t>
            </a:r>
            <a:r>
              <a:rPr lang="en-US" sz="2000"/>
              <a:t>algorithm</a:t>
            </a:r>
            <a:r>
              <a:rPr lang="en-US" sz="2000" b="1"/>
              <a:t>.</a:t>
            </a:r>
          </a:p>
          <a:p>
            <a:pPr>
              <a:lnSpc>
                <a:spcPct val="90000"/>
              </a:lnSpc>
              <a:buFontTx/>
              <a:buNone/>
            </a:pPr>
            <a:endParaRPr lang="en-US" sz="2000"/>
          </a:p>
          <a:p>
            <a:pPr>
              <a:lnSpc>
                <a:spcPct val="90000"/>
              </a:lnSpc>
            </a:pPr>
            <a:r>
              <a:rPr lang="en-US" sz="2000"/>
              <a:t>At each step of the algorithm, one of several possible choices must be made,</a:t>
            </a:r>
          </a:p>
          <a:p>
            <a:pPr>
              <a:lnSpc>
                <a:spcPct val="90000"/>
              </a:lnSpc>
            </a:pPr>
            <a:r>
              <a:rPr lang="en-US" sz="2000"/>
              <a:t>The greedy strategy: make the choice that is the best at the moment</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1A876E3-D5BD-417F-87C1-4333E9DEC25F}"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5584554B-4606-4F58-98FA-2182E36C9881}" type="slidenum">
              <a:rPr lang="en-US"/>
              <a:pPr/>
              <a:t>11</a:t>
            </a:fld>
            <a:endParaRPr lang="en-US"/>
          </a:p>
        </p:txBody>
      </p:sp>
      <p:sp>
        <p:nvSpPr>
          <p:cNvPr id="26626" name="Rectangle 2"/>
          <p:cNvSpPr>
            <a:spLocks noGrp="1" noChangeArrowheads="1"/>
          </p:cNvSpPr>
          <p:nvPr>
            <p:ph type="title"/>
          </p:nvPr>
        </p:nvSpPr>
        <p:spPr>
          <a:xfrm>
            <a:off x="457200" y="274638"/>
            <a:ext cx="8229600" cy="441325"/>
          </a:xfrm>
        </p:spPr>
        <p:txBody>
          <a:bodyPr/>
          <a:lstStyle/>
          <a:p>
            <a:r>
              <a:rPr lang="en-US" sz="2800" b="1"/>
              <a:t>Kruskal's Algorithm</a:t>
            </a:r>
          </a:p>
        </p:txBody>
      </p:sp>
      <p:sp>
        <p:nvSpPr>
          <p:cNvPr id="26627" name="Rectangle 3"/>
          <p:cNvSpPr>
            <a:spLocks noGrp="1" noChangeArrowheads="1"/>
          </p:cNvSpPr>
          <p:nvPr>
            <p:ph type="body" idx="1"/>
          </p:nvPr>
        </p:nvSpPr>
        <p:spPr>
          <a:xfrm>
            <a:off x="457200" y="1238250"/>
            <a:ext cx="8229600" cy="4887913"/>
          </a:xfrm>
        </p:spPr>
        <p:txBody>
          <a:bodyPr/>
          <a:lstStyle/>
          <a:p>
            <a:pPr>
              <a:lnSpc>
                <a:spcPct val="80000"/>
              </a:lnSpc>
            </a:pPr>
            <a:r>
              <a:rPr lang="it-IT" sz="1600"/>
              <a:t>Procedure </a:t>
            </a:r>
            <a:r>
              <a:rPr lang="it-IT" sz="1600" b="1"/>
              <a:t>MCST_G(V,E) </a:t>
            </a:r>
            <a:endParaRPr lang="en-US" sz="1600"/>
          </a:p>
          <a:p>
            <a:pPr>
              <a:lnSpc>
                <a:spcPct val="80000"/>
              </a:lnSpc>
            </a:pPr>
            <a:r>
              <a:rPr lang="en-US" sz="1600"/>
              <a:t>(Kruskal's Algorithm)</a:t>
            </a:r>
            <a:endParaRPr lang="en-US" sz="1600" b="1"/>
          </a:p>
          <a:p>
            <a:pPr>
              <a:lnSpc>
                <a:spcPct val="80000"/>
              </a:lnSpc>
            </a:pPr>
            <a:r>
              <a:rPr lang="en-US" sz="1600" b="1"/>
              <a:t>Input</a:t>
            </a:r>
            <a:r>
              <a:rPr lang="en-US" sz="1600"/>
              <a:t>: An undirected graph G(V,E) with a cost function c on the edges</a:t>
            </a:r>
            <a:endParaRPr lang="en-US" sz="1600" b="1"/>
          </a:p>
          <a:p>
            <a:pPr>
              <a:lnSpc>
                <a:spcPct val="80000"/>
              </a:lnSpc>
            </a:pPr>
            <a:r>
              <a:rPr lang="en-US" sz="1600" b="1"/>
              <a:t>Output</a:t>
            </a:r>
            <a:r>
              <a:rPr lang="en-US" sz="1600"/>
              <a:t>: T the minimum cost spanning tree for G</a:t>
            </a:r>
          </a:p>
          <a:p>
            <a:pPr>
              <a:lnSpc>
                <a:spcPct val="80000"/>
              </a:lnSpc>
            </a:pPr>
            <a:r>
              <a:rPr lang="en-US" sz="1600"/>
              <a:t>T </a:t>
            </a:r>
            <a:r>
              <a:rPr lang="en-US" sz="1600">
                <a:sym typeface="Symbol" pitchFamily="18" charset="2"/>
              </a:rPr>
              <a:t></a:t>
            </a:r>
            <a:r>
              <a:rPr lang="en-US" sz="1600"/>
              <a:t> 0;</a:t>
            </a:r>
          </a:p>
          <a:p>
            <a:pPr>
              <a:lnSpc>
                <a:spcPct val="80000"/>
              </a:lnSpc>
            </a:pPr>
            <a:r>
              <a:rPr lang="en-US" sz="1600"/>
              <a:t>VS </a:t>
            </a:r>
            <a:r>
              <a:rPr lang="en-US" sz="1600">
                <a:sym typeface="Symbol" pitchFamily="18" charset="2"/>
              </a:rPr>
              <a:t></a:t>
            </a:r>
            <a:r>
              <a:rPr lang="en-US" sz="1600"/>
              <a:t>0;</a:t>
            </a:r>
            <a:endParaRPr lang="en-US" sz="1600" b="1"/>
          </a:p>
          <a:p>
            <a:pPr>
              <a:lnSpc>
                <a:spcPct val="80000"/>
              </a:lnSpc>
            </a:pPr>
            <a:r>
              <a:rPr lang="en-US" sz="1600" b="1"/>
              <a:t>for</a:t>
            </a:r>
            <a:r>
              <a:rPr lang="en-US" sz="1600"/>
              <a:t> each vertex v </a:t>
            </a:r>
            <a:r>
              <a:rPr lang="en-US" sz="1600">
                <a:sym typeface="Symbol" pitchFamily="18" charset="2"/>
              </a:rPr>
              <a:t></a:t>
            </a:r>
            <a:r>
              <a:rPr lang="en-US" sz="1600"/>
              <a:t> V </a:t>
            </a:r>
            <a:r>
              <a:rPr lang="en-US" sz="1600" b="1"/>
              <a:t>do</a:t>
            </a:r>
            <a:endParaRPr lang="en-US" sz="1600"/>
          </a:p>
          <a:p>
            <a:pPr>
              <a:lnSpc>
                <a:spcPct val="80000"/>
              </a:lnSpc>
            </a:pPr>
            <a:r>
              <a:rPr lang="en-US" sz="1600"/>
              <a:t>     	VS = VS </a:t>
            </a:r>
            <a:r>
              <a:rPr lang="en-US" sz="1600">
                <a:sym typeface="Symbol" pitchFamily="18" charset="2"/>
              </a:rPr>
              <a:t></a:t>
            </a:r>
            <a:r>
              <a:rPr lang="en-US" sz="1600"/>
              <a:t> {v};</a:t>
            </a:r>
          </a:p>
          <a:p>
            <a:pPr>
              <a:lnSpc>
                <a:spcPct val="80000"/>
              </a:lnSpc>
            </a:pPr>
            <a:r>
              <a:rPr lang="en-US" sz="1600"/>
              <a:t>sort the edges of E in nondecreasing order of weight </a:t>
            </a:r>
            <a:endParaRPr lang="en-US" sz="1600" b="1"/>
          </a:p>
          <a:p>
            <a:pPr>
              <a:lnSpc>
                <a:spcPct val="80000"/>
              </a:lnSpc>
            </a:pPr>
            <a:r>
              <a:rPr lang="en-US" sz="1600" b="1"/>
              <a:t>while</a:t>
            </a:r>
            <a:r>
              <a:rPr lang="en-US" sz="1600"/>
              <a:t> </a:t>
            </a:r>
            <a:r>
              <a:rPr lang="en-US" sz="1600">
                <a:sym typeface="Symbol" pitchFamily="18" charset="2"/>
              </a:rPr>
              <a:t></a:t>
            </a:r>
            <a:r>
              <a:rPr lang="en-US" sz="1600"/>
              <a:t>VS</a:t>
            </a:r>
            <a:r>
              <a:rPr lang="en-US" sz="1600">
                <a:sym typeface="Symbol" pitchFamily="18" charset="2"/>
              </a:rPr>
              <a:t></a:t>
            </a:r>
            <a:r>
              <a:rPr lang="en-US" sz="1600"/>
              <a:t> &gt; 1  </a:t>
            </a:r>
            <a:r>
              <a:rPr lang="en-US" sz="1600" b="1"/>
              <a:t>do</a:t>
            </a:r>
            <a:endParaRPr lang="en-US" sz="1600"/>
          </a:p>
          <a:p>
            <a:pPr>
              <a:lnSpc>
                <a:spcPct val="80000"/>
              </a:lnSpc>
            </a:pPr>
            <a:r>
              <a:rPr lang="en-US" sz="1600"/>
              <a:t>  	choose (v,w) an edge E of lowest cost;</a:t>
            </a:r>
          </a:p>
          <a:p>
            <a:pPr>
              <a:lnSpc>
                <a:spcPct val="80000"/>
              </a:lnSpc>
            </a:pPr>
            <a:r>
              <a:rPr lang="en-US" sz="1600"/>
              <a:t>  	delete (v,w) from E;</a:t>
            </a:r>
          </a:p>
          <a:p>
            <a:pPr>
              <a:lnSpc>
                <a:spcPct val="80000"/>
              </a:lnSpc>
            </a:pPr>
            <a:r>
              <a:rPr lang="en-US" sz="1600"/>
              <a:t>   	</a:t>
            </a:r>
            <a:r>
              <a:rPr lang="en-US" sz="1600" b="1"/>
              <a:t>if</a:t>
            </a:r>
            <a:r>
              <a:rPr lang="en-US" sz="1600"/>
              <a:t> v and w are in different sets W1 and W2 in VS </a:t>
            </a:r>
            <a:r>
              <a:rPr lang="en-US" sz="1600" b="1"/>
              <a:t>do</a:t>
            </a:r>
            <a:endParaRPr lang="en-US" sz="1600"/>
          </a:p>
          <a:p>
            <a:pPr>
              <a:lnSpc>
                <a:spcPct val="80000"/>
              </a:lnSpc>
            </a:pPr>
            <a:r>
              <a:rPr lang="en-US" sz="1600"/>
              <a:t> 		W1 = W1 </a:t>
            </a:r>
            <a:r>
              <a:rPr lang="en-US" sz="1600">
                <a:sym typeface="Symbol" pitchFamily="18" charset="2"/>
              </a:rPr>
              <a:t></a:t>
            </a:r>
            <a:r>
              <a:rPr lang="en-US" sz="1600"/>
              <a:t> W2;</a:t>
            </a:r>
          </a:p>
          <a:p>
            <a:pPr>
              <a:lnSpc>
                <a:spcPct val="80000"/>
              </a:lnSpc>
            </a:pPr>
            <a:r>
              <a:rPr lang="en-US" sz="1600"/>
              <a:t>    		VS = VS - W2;</a:t>
            </a:r>
          </a:p>
          <a:p>
            <a:pPr>
              <a:lnSpc>
                <a:spcPct val="80000"/>
              </a:lnSpc>
            </a:pPr>
            <a:r>
              <a:rPr lang="en-US" sz="1600"/>
              <a:t>  		T </a:t>
            </a:r>
            <a:r>
              <a:rPr lang="en-US" sz="1600">
                <a:sym typeface="Symbol" pitchFamily="18" charset="2"/>
              </a:rPr>
              <a:t></a:t>
            </a:r>
            <a:r>
              <a:rPr lang="en-US" sz="1600"/>
              <a:t> T</a:t>
            </a:r>
            <a:r>
              <a:rPr lang="en-US" sz="1600">
                <a:sym typeface="Symbol" pitchFamily="18" charset="2"/>
              </a:rPr>
              <a:t></a:t>
            </a:r>
            <a:r>
              <a:rPr lang="en-US" sz="1600"/>
              <a:t> (v,w);</a:t>
            </a:r>
          </a:p>
          <a:p>
            <a:pPr>
              <a:lnSpc>
                <a:spcPct val="80000"/>
              </a:lnSpc>
            </a:pPr>
            <a:r>
              <a:rPr lang="en-US" sz="1600"/>
              <a:t>return 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C30A4FE-395F-4F93-98CB-A0B80241E43E}"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460B945F-8232-40CD-B32A-E7A2A5D281DC}" type="slidenum">
              <a:rPr lang="en-US"/>
              <a:pPr/>
              <a:t>12</a:t>
            </a:fld>
            <a:endParaRPr lang="en-US"/>
          </a:p>
        </p:txBody>
      </p:sp>
      <p:sp>
        <p:nvSpPr>
          <p:cNvPr id="27650" name="Rectangle 2"/>
          <p:cNvSpPr>
            <a:spLocks noGrp="1" noChangeArrowheads="1"/>
          </p:cNvSpPr>
          <p:nvPr>
            <p:ph type="title"/>
          </p:nvPr>
        </p:nvSpPr>
        <p:spPr/>
        <p:txBody>
          <a:bodyPr/>
          <a:lstStyle/>
          <a:p>
            <a:r>
              <a:rPr lang="en-US"/>
              <a:t>Kruskals_ MCST</a:t>
            </a:r>
          </a:p>
        </p:txBody>
      </p:sp>
      <p:sp>
        <p:nvSpPr>
          <p:cNvPr id="27651" name="Rectangle 3"/>
          <p:cNvSpPr>
            <a:spLocks noGrp="1" noChangeArrowheads="1"/>
          </p:cNvSpPr>
          <p:nvPr>
            <p:ph type="body" idx="1"/>
          </p:nvPr>
        </p:nvSpPr>
        <p:spPr/>
        <p:txBody>
          <a:bodyPr/>
          <a:lstStyle/>
          <a:p>
            <a:pPr>
              <a:lnSpc>
                <a:spcPct val="90000"/>
              </a:lnSpc>
            </a:pPr>
            <a:r>
              <a:rPr lang="en-US" sz="2000"/>
              <a:t>The algorithm maintains a collection VS of disjoint sets of vertices </a:t>
            </a:r>
          </a:p>
          <a:p>
            <a:pPr>
              <a:lnSpc>
                <a:spcPct val="90000"/>
              </a:lnSpc>
            </a:pPr>
            <a:r>
              <a:rPr lang="en-US" sz="2000"/>
              <a:t>Each set W in VS represents a connected set of vertices forming a spanning tree</a:t>
            </a:r>
          </a:p>
          <a:p>
            <a:pPr>
              <a:lnSpc>
                <a:spcPct val="90000"/>
              </a:lnSpc>
            </a:pPr>
            <a:r>
              <a:rPr lang="en-US" sz="2000"/>
              <a:t>Initially, each vertex is in a set by itself in VS</a:t>
            </a:r>
          </a:p>
          <a:p>
            <a:pPr>
              <a:lnSpc>
                <a:spcPct val="90000"/>
              </a:lnSpc>
            </a:pPr>
            <a:r>
              <a:rPr lang="en-US" sz="2000"/>
              <a:t>Edges are chosen from E in order of increasing cost, we consider each edge (v, w) in turn; v, w </a:t>
            </a:r>
            <a:r>
              <a:rPr lang="en-US" sz="2000">
                <a:sym typeface="Symbol" pitchFamily="18" charset="2"/>
              </a:rPr>
              <a:t></a:t>
            </a:r>
            <a:r>
              <a:rPr lang="en-US" sz="2000"/>
              <a:t> V.</a:t>
            </a:r>
          </a:p>
          <a:p>
            <a:pPr>
              <a:lnSpc>
                <a:spcPct val="90000"/>
              </a:lnSpc>
            </a:pPr>
            <a:r>
              <a:rPr lang="en-US" sz="2000"/>
              <a:t>If v and w are already in the same set (say W) of VS, we discard the edge</a:t>
            </a:r>
          </a:p>
          <a:p>
            <a:pPr>
              <a:lnSpc>
                <a:spcPct val="90000"/>
              </a:lnSpc>
            </a:pPr>
            <a:r>
              <a:rPr lang="en-US" sz="2000"/>
              <a:t>If v and w are in distinct sets W1 and W2 (meaning v and/or w  not in T) we merge W1 with W2 and add (v, w) to T.</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 name="Date Placeholder 4"/>
          <p:cNvSpPr>
            <a:spLocks noGrp="1"/>
          </p:cNvSpPr>
          <p:nvPr>
            <p:ph type="dt" sz="half" idx="10"/>
          </p:nvPr>
        </p:nvSpPr>
        <p:spPr/>
        <p:txBody>
          <a:bodyPr/>
          <a:lstStyle/>
          <a:p>
            <a:fld id="{C274423A-0589-4F23-8BBE-B78C6829464E}" type="datetime1">
              <a:rPr lang="en-US"/>
              <a:pPr/>
              <a:t>9/20/2009</a:t>
            </a:fld>
            <a:endParaRPr lang="en-US"/>
          </a:p>
        </p:txBody>
      </p:sp>
      <p:sp>
        <p:nvSpPr>
          <p:cNvPr id="154" name="Footer Placeholder 5"/>
          <p:cNvSpPr>
            <a:spLocks noGrp="1"/>
          </p:cNvSpPr>
          <p:nvPr>
            <p:ph type="ftr" sz="quarter" idx="11"/>
          </p:nvPr>
        </p:nvSpPr>
        <p:spPr/>
        <p:txBody>
          <a:bodyPr/>
          <a:lstStyle/>
          <a:p>
            <a:r>
              <a:rPr lang="en-US"/>
              <a:t>CSE 5311 Fall 2007</a:t>
            </a:r>
          </a:p>
          <a:p>
            <a:r>
              <a:rPr lang="en-US"/>
              <a:t>M Kumar</a:t>
            </a:r>
          </a:p>
        </p:txBody>
      </p:sp>
      <p:sp>
        <p:nvSpPr>
          <p:cNvPr id="155" name="Slide Number Placeholder 6"/>
          <p:cNvSpPr>
            <a:spLocks noGrp="1"/>
          </p:cNvSpPr>
          <p:nvPr>
            <p:ph type="sldNum" sz="quarter" idx="12"/>
          </p:nvPr>
        </p:nvSpPr>
        <p:spPr/>
        <p:txBody>
          <a:bodyPr/>
          <a:lstStyle/>
          <a:p>
            <a:fld id="{58B2DDC2-9B4F-44FB-B915-F8A9C1547B54}" type="slidenum">
              <a:rPr lang="en-US"/>
              <a:pPr/>
              <a:t>13</a:t>
            </a:fld>
            <a:endParaRPr lang="en-US"/>
          </a:p>
        </p:txBody>
      </p:sp>
      <p:sp>
        <p:nvSpPr>
          <p:cNvPr id="28674" name="Rectangle 2"/>
          <p:cNvSpPr>
            <a:spLocks noGrp="1" noChangeArrowheads="1"/>
          </p:cNvSpPr>
          <p:nvPr>
            <p:ph type="title"/>
          </p:nvPr>
        </p:nvSpPr>
        <p:spPr/>
        <p:txBody>
          <a:bodyPr/>
          <a:lstStyle/>
          <a:p>
            <a:r>
              <a:rPr lang="en-US"/>
              <a:t>Kruskals_ MCST</a:t>
            </a:r>
          </a:p>
        </p:txBody>
      </p:sp>
      <p:sp>
        <p:nvSpPr>
          <p:cNvPr id="28675" name="Rectangle 3"/>
          <p:cNvSpPr>
            <a:spLocks noGrp="1" noChangeArrowheads="1"/>
          </p:cNvSpPr>
          <p:nvPr>
            <p:ph type="body" sz="half" idx="1"/>
          </p:nvPr>
        </p:nvSpPr>
        <p:spPr/>
        <p:txBody>
          <a:bodyPr/>
          <a:lstStyle/>
          <a:p>
            <a:pPr>
              <a:lnSpc>
                <a:spcPct val="80000"/>
              </a:lnSpc>
              <a:spcBef>
                <a:spcPct val="40000"/>
              </a:spcBef>
              <a:spcAft>
                <a:spcPct val="15000"/>
              </a:spcAft>
              <a:buFontTx/>
              <a:buNone/>
            </a:pPr>
            <a:r>
              <a:rPr lang="en-US" sz="1400" b="1"/>
              <a:t>Consider the example graph shown earlier, </a:t>
            </a:r>
          </a:p>
          <a:p>
            <a:pPr>
              <a:lnSpc>
                <a:spcPct val="80000"/>
              </a:lnSpc>
              <a:spcBef>
                <a:spcPct val="40000"/>
              </a:spcBef>
              <a:spcAft>
                <a:spcPct val="15000"/>
              </a:spcAft>
              <a:buFontTx/>
              <a:buNone/>
            </a:pPr>
            <a:r>
              <a:rPr lang="en-US" sz="1400" b="1"/>
              <a:t>The edges in nondecreasing order</a:t>
            </a:r>
          </a:p>
          <a:p>
            <a:pPr>
              <a:lnSpc>
                <a:spcPct val="80000"/>
              </a:lnSpc>
              <a:spcBef>
                <a:spcPct val="40000"/>
              </a:spcBef>
              <a:spcAft>
                <a:spcPct val="15000"/>
              </a:spcAft>
              <a:buFontTx/>
              <a:buNone/>
            </a:pPr>
            <a:r>
              <a:rPr lang="en-US" sz="1400" b="1"/>
              <a:t>[(A,D),1],[(C,D),1],[(C,F),2],[(E,F),2],[(A,F),3],[(A,B),3],</a:t>
            </a:r>
          </a:p>
          <a:p>
            <a:pPr>
              <a:lnSpc>
                <a:spcPct val="80000"/>
              </a:lnSpc>
              <a:spcBef>
                <a:spcPct val="40000"/>
              </a:spcBef>
              <a:spcAft>
                <a:spcPct val="15000"/>
              </a:spcAft>
              <a:buFontTx/>
              <a:buNone/>
            </a:pPr>
            <a:r>
              <a:rPr lang="en-US" sz="1400" b="1"/>
              <a:t>[(B,E),4],[(D,E),5],[(B,C),6]</a:t>
            </a:r>
          </a:p>
          <a:p>
            <a:pPr>
              <a:lnSpc>
                <a:spcPct val="80000"/>
              </a:lnSpc>
              <a:spcBef>
                <a:spcPct val="40000"/>
              </a:spcBef>
              <a:spcAft>
                <a:spcPct val="15000"/>
              </a:spcAft>
              <a:buFontTx/>
              <a:buNone/>
            </a:pPr>
            <a:r>
              <a:rPr lang="en-US" sz="1400" b="1"/>
              <a:t>EdgeActionSets in VSSpanning Tree, T =[{A},{B},{C},{D},{E},{F}]{0}(A,D)merge</a:t>
            </a:r>
          </a:p>
          <a:p>
            <a:pPr>
              <a:lnSpc>
                <a:spcPct val="80000"/>
              </a:lnSpc>
              <a:spcBef>
                <a:spcPct val="40000"/>
              </a:spcBef>
              <a:spcAft>
                <a:spcPct val="15000"/>
              </a:spcAft>
              <a:buFontTx/>
              <a:buNone/>
            </a:pPr>
            <a:r>
              <a:rPr lang="en-US" sz="1400" b="1"/>
              <a:t>[{A,D}, {B},{C}, {E}, {F}] {(A,D)} (C,D) merge</a:t>
            </a:r>
          </a:p>
          <a:p>
            <a:pPr>
              <a:lnSpc>
                <a:spcPct val="80000"/>
              </a:lnSpc>
              <a:spcBef>
                <a:spcPct val="40000"/>
              </a:spcBef>
              <a:spcAft>
                <a:spcPct val="15000"/>
              </a:spcAft>
              <a:buFontTx/>
              <a:buNone/>
            </a:pPr>
            <a:r>
              <a:rPr lang="en-US" sz="1400" b="1"/>
              <a:t>[{A,C,D}, {B}, {E}, {F}] {(A,D), (C,D)} (C,F) merge</a:t>
            </a:r>
          </a:p>
          <a:p>
            <a:pPr>
              <a:lnSpc>
                <a:spcPct val="80000"/>
              </a:lnSpc>
              <a:spcBef>
                <a:spcPct val="40000"/>
              </a:spcBef>
              <a:spcAft>
                <a:spcPct val="15000"/>
              </a:spcAft>
              <a:buFontTx/>
              <a:buNone/>
            </a:pPr>
            <a:r>
              <a:rPr lang="en-US" sz="1400" b="1"/>
              <a:t>[{A,C,D,F},{B},{E}]{(A,D),(C,D), (C,F)} (E,F) merge</a:t>
            </a:r>
          </a:p>
          <a:p>
            <a:pPr>
              <a:lnSpc>
                <a:spcPct val="80000"/>
              </a:lnSpc>
              <a:spcBef>
                <a:spcPct val="40000"/>
              </a:spcBef>
              <a:spcAft>
                <a:spcPct val="15000"/>
              </a:spcAft>
              <a:buFontTx/>
              <a:buNone/>
            </a:pPr>
            <a:r>
              <a:rPr lang="en-US" sz="1400" b="1"/>
              <a:t>[{A,C,D,E,F},{B}]{(A,D),(C,D), (C,F),(E,F)}(A,F) reject</a:t>
            </a:r>
          </a:p>
          <a:p>
            <a:pPr>
              <a:lnSpc>
                <a:spcPct val="80000"/>
              </a:lnSpc>
              <a:spcBef>
                <a:spcPct val="40000"/>
              </a:spcBef>
              <a:spcAft>
                <a:spcPct val="15000"/>
              </a:spcAft>
              <a:buFontTx/>
              <a:buNone/>
            </a:pPr>
            <a:r>
              <a:rPr lang="en-US" sz="1400" b="1"/>
              <a:t>[{A,C,D,E,F},{B}]{(A,D),(C,D), (C,F), (E,F)}(A,B) merge</a:t>
            </a:r>
          </a:p>
          <a:p>
            <a:pPr>
              <a:lnSpc>
                <a:spcPct val="80000"/>
              </a:lnSpc>
              <a:spcBef>
                <a:spcPct val="40000"/>
              </a:spcBef>
              <a:spcAft>
                <a:spcPct val="15000"/>
              </a:spcAft>
              <a:buFontTx/>
              <a:buNone/>
            </a:pPr>
            <a:r>
              <a:rPr lang="en-US" sz="1400" b="1"/>
              <a:t>[{A,B,C,D,E,F}]</a:t>
            </a:r>
            <a:r>
              <a:rPr lang="it-IT" sz="1400" b="1"/>
              <a:t>{(A,D),(A,B),(C,D), (C,F),(E,F)}</a:t>
            </a:r>
            <a:r>
              <a:rPr lang="en-US" sz="1400" b="1"/>
              <a:t>(B,E) reject</a:t>
            </a:r>
          </a:p>
          <a:p>
            <a:pPr>
              <a:lnSpc>
                <a:spcPct val="80000"/>
              </a:lnSpc>
              <a:spcBef>
                <a:spcPct val="40000"/>
              </a:spcBef>
              <a:spcAft>
                <a:spcPct val="15000"/>
              </a:spcAft>
              <a:buFontTx/>
              <a:buNone/>
            </a:pPr>
            <a:r>
              <a:rPr lang="en-US" sz="1400" b="1"/>
              <a:t>(D,E) reject</a:t>
            </a:r>
          </a:p>
          <a:p>
            <a:pPr>
              <a:lnSpc>
                <a:spcPct val="80000"/>
              </a:lnSpc>
              <a:spcBef>
                <a:spcPct val="40000"/>
              </a:spcBef>
              <a:spcAft>
                <a:spcPct val="15000"/>
              </a:spcAft>
              <a:buFontTx/>
              <a:buNone/>
            </a:pPr>
            <a:r>
              <a:rPr lang="en-US" sz="1400" b="1"/>
              <a:t>(B,C) reject</a:t>
            </a:r>
          </a:p>
        </p:txBody>
      </p:sp>
      <p:grpSp>
        <p:nvGrpSpPr>
          <p:cNvPr id="28679" name="Group 7"/>
          <p:cNvGrpSpPr>
            <a:grpSpLocks noChangeAspect="1"/>
          </p:cNvGrpSpPr>
          <p:nvPr/>
        </p:nvGrpSpPr>
        <p:grpSpPr bwMode="auto">
          <a:xfrm>
            <a:off x="5295900" y="2833688"/>
            <a:ext cx="2743200" cy="1828800"/>
            <a:chOff x="3336" y="1785"/>
            <a:chExt cx="1728" cy="1152"/>
          </a:xfrm>
        </p:grpSpPr>
        <p:sp>
          <p:nvSpPr>
            <p:cNvPr id="28678" name="AutoShape 6"/>
            <p:cNvSpPr>
              <a:spLocks noChangeAspect="1" noChangeArrowheads="1" noTextEdit="1"/>
            </p:cNvSpPr>
            <p:nvPr/>
          </p:nvSpPr>
          <p:spPr bwMode="auto">
            <a:xfrm>
              <a:off x="3336" y="1785"/>
              <a:ext cx="1728" cy="1152"/>
            </a:xfrm>
            <a:prstGeom prst="rect">
              <a:avLst/>
            </a:prstGeom>
            <a:noFill/>
            <a:ln w="9525">
              <a:noFill/>
              <a:miter lim="800000"/>
              <a:headEnd/>
              <a:tailEnd/>
            </a:ln>
          </p:spPr>
          <p:txBody>
            <a:bodyPr/>
            <a:lstStyle/>
            <a:p>
              <a:endParaRPr lang="en-US"/>
            </a:p>
          </p:txBody>
        </p:sp>
        <p:sp>
          <p:nvSpPr>
            <p:cNvPr id="28680" name="Rectangle 8"/>
            <p:cNvSpPr>
              <a:spLocks noChangeArrowheads="1"/>
            </p:cNvSpPr>
            <p:nvPr/>
          </p:nvSpPr>
          <p:spPr bwMode="auto">
            <a:xfrm>
              <a:off x="3336" y="1785"/>
              <a:ext cx="48" cy="107"/>
            </a:xfrm>
            <a:prstGeom prst="rect">
              <a:avLst/>
            </a:prstGeom>
            <a:noFill/>
            <a:ln w="9525">
              <a:noFill/>
              <a:miter lim="800000"/>
              <a:headEnd/>
              <a:tailEnd/>
            </a:ln>
          </p:spPr>
          <p:txBody>
            <a:bodyPr wrap="none" lIns="0" tIns="0" rIns="0" bIns="0">
              <a:spAutoFit/>
            </a:bodyPr>
            <a:lstStyle/>
            <a:p>
              <a:r>
                <a:rPr lang="en-US" sz="1000">
                  <a:solidFill>
                    <a:srgbClr val="000000"/>
                  </a:solidFill>
                  <a:latin typeface="Times New Roman" pitchFamily="18" charset="0"/>
                </a:rPr>
                <a:t> </a:t>
              </a:r>
              <a:endParaRPr lang="en-US"/>
            </a:p>
          </p:txBody>
        </p:sp>
        <p:sp>
          <p:nvSpPr>
            <p:cNvPr id="28681" name="Rectangle 9"/>
            <p:cNvSpPr>
              <a:spLocks noChangeArrowheads="1"/>
            </p:cNvSpPr>
            <p:nvPr/>
          </p:nvSpPr>
          <p:spPr bwMode="auto">
            <a:xfrm>
              <a:off x="3414" y="1946"/>
              <a:ext cx="173" cy="179"/>
            </a:xfrm>
            <a:prstGeom prst="rect">
              <a:avLst/>
            </a:prstGeom>
            <a:solidFill>
              <a:srgbClr val="FFFFFF"/>
            </a:solidFill>
            <a:ln w="9525">
              <a:noFill/>
              <a:miter lim="800000"/>
              <a:headEnd/>
              <a:tailEnd/>
            </a:ln>
          </p:spPr>
          <p:txBody>
            <a:bodyPr/>
            <a:lstStyle/>
            <a:p>
              <a:endParaRPr lang="en-US"/>
            </a:p>
          </p:txBody>
        </p:sp>
        <p:sp>
          <p:nvSpPr>
            <p:cNvPr id="28682" name="Rectangle 10"/>
            <p:cNvSpPr>
              <a:spLocks noChangeArrowheads="1"/>
            </p:cNvSpPr>
            <p:nvPr/>
          </p:nvSpPr>
          <p:spPr bwMode="auto">
            <a:xfrm>
              <a:off x="3414" y="1946"/>
              <a:ext cx="173" cy="179"/>
            </a:xfrm>
            <a:prstGeom prst="rect">
              <a:avLst/>
            </a:prstGeom>
            <a:noFill/>
            <a:ln w="9525">
              <a:solidFill>
                <a:srgbClr val="FFFFFF"/>
              </a:solidFill>
              <a:miter lim="800000"/>
              <a:headEnd/>
              <a:tailEnd/>
            </a:ln>
          </p:spPr>
          <p:txBody>
            <a:bodyPr/>
            <a:lstStyle/>
            <a:p>
              <a:endParaRPr lang="en-US"/>
            </a:p>
          </p:txBody>
        </p:sp>
        <p:sp>
          <p:nvSpPr>
            <p:cNvPr id="28683" name="Rectangle 11"/>
            <p:cNvSpPr>
              <a:spLocks noChangeArrowheads="1"/>
            </p:cNvSpPr>
            <p:nvPr/>
          </p:nvSpPr>
          <p:spPr bwMode="auto">
            <a:xfrm>
              <a:off x="3474" y="1988"/>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F</a:t>
              </a:r>
              <a:endParaRPr lang="en-US"/>
            </a:p>
          </p:txBody>
        </p:sp>
        <p:sp>
          <p:nvSpPr>
            <p:cNvPr id="28684" name="Rectangle 12"/>
            <p:cNvSpPr>
              <a:spLocks noChangeArrowheads="1"/>
            </p:cNvSpPr>
            <p:nvPr/>
          </p:nvSpPr>
          <p:spPr bwMode="auto">
            <a:xfrm>
              <a:off x="3515" y="1988"/>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685" name="Rectangle 13"/>
            <p:cNvSpPr>
              <a:spLocks noChangeArrowheads="1"/>
            </p:cNvSpPr>
            <p:nvPr/>
          </p:nvSpPr>
          <p:spPr bwMode="auto">
            <a:xfrm>
              <a:off x="3318" y="2286"/>
              <a:ext cx="173" cy="179"/>
            </a:xfrm>
            <a:prstGeom prst="rect">
              <a:avLst/>
            </a:prstGeom>
            <a:solidFill>
              <a:srgbClr val="FFFFFF"/>
            </a:solidFill>
            <a:ln w="9525">
              <a:noFill/>
              <a:miter lim="800000"/>
              <a:headEnd/>
              <a:tailEnd/>
            </a:ln>
          </p:spPr>
          <p:txBody>
            <a:bodyPr/>
            <a:lstStyle/>
            <a:p>
              <a:endParaRPr lang="en-US"/>
            </a:p>
          </p:txBody>
        </p:sp>
        <p:sp>
          <p:nvSpPr>
            <p:cNvPr id="28686" name="Rectangle 14"/>
            <p:cNvSpPr>
              <a:spLocks noChangeArrowheads="1"/>
            </p:cNvSpPr>
            <p:nvPr/>
          </p:nvSpPr>
          <p:spPr bwMode="auto">
            <a:xfrm>
              <a:off x="3318" y="2286"/>
              <a:ext cx="173" cy="179"/>
            </a:xfrm>
            <a:prstGeom prst="rect">
              <a:avLst/>
            </a:prstGeom>
            <a:noFill/>
            <a:ln w="9525">
              <a:solidFill>
                <a:srgbClr val="FFFFFF"/>
              </a:solidFill>
              <a:miter lim="800000"/>
              <a:headEnd/>
              <a:tailEnd/>
            </a:ln>
          </p:spPr>
          <p:txBody>
            <a:bodyPr/>
            <a:lstStyle/>
            <a:p>
              <a:endParaRPr lang="en-US"/>
            </a:p>
          </p:txBody>
        </p:sp>
        <p:sp>
          <p:nvSpPr>
            <p:cNvPr id="28687" name="Rectangle 15"/>
            <p:cNvSpPr>
              <a:spLocks noChangeArrowheads="1"/>
            </p:cNvSpPr>
            <p:nvPr/>
          </p:nvSpPr>
          <p:spPr bwMode="auto">
            <a:xfrm>
              <a:off x="3384" y="2328"/>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E</a:t>
              </a:r>
              <a:endParaRPr lang="en-US"/>
            </a:p>
          </p:txBody>
        </p:sp>
        <p:sp>
          <p:nvSpPr>
            <p:cNvPr id="28688" name="Rectangle 16"/>
            <p:cNvSpPr>
              <a:spLocks noChangeArrowheads="1"/>
            </p:cNvSpPr>
            <p:nvPr/>
          </p:nvSpPr>
          <p:spPr bwMode="auto">
            <a:xfrm>
              <a:off x="3432" y="2328"/>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689" name="Rectangle 17"/>
            <p:cNvSpPr>
              <a:spLocks noChangeArrowheads="1"/>
            </p:cNvSpPr>
            <p:nvPr/>
          </p:nvSpPr>
          <p:spPr bwMode="auto">
            <a:xfrm>
              <a:off x="3659" y="2489"/>
              <a:ext cx="173" cy="179"/>
            </a:xfrm>
            <a:prstGeom prst="rect">
              <a:avLst/>
            </a:prstGeom>
            <a:solidFill>
              <a:srgbClr val="FFFFFF"/>
            </a:solidFill>
            <a:ln w="9525">
              <a:noFill/>
              <a:miter lim="800000"/>
              <a:headEnd/>
              <a:tailEnd/>
            </a:ln>
          </p:spPr>
          <p:txBody>
            <a:bodyPr/>
            <a:lstStyle/>
            <a:p>
              <a:endParaRPr lang="en-US"/>
            </a:p>
          </p:txBody>
        </p:sp>
        <p:sp>
          <p:nvSpPr>
            <p:cNvPr id="28690" name="Rectangle 18"/>
            <p:cNvSpPr>
              <a:spLocks noChangeArrowheads="1"/>
            </p:cNvSpPr>
            <p:nvPr/>
          </p:nvSpPr>
          <p:spPr bwMode="auto">
            <a:xfrm>
              <a:off x="3659" y="2489"/>
              <a:ext cx="173" cy="179"/>
            </a:xfrm>
            <a:prstGeom prst="rect">
              <a:avLst/>
            </a:prstGeom>
            <a:noFill/>
            <a:ln w="9525">
              <a:solidFill>
                <a:srgbClr val="FFFFFF"/>
              </a:solidFill>
              <a:miter lim="800000"/>
              <a:headEnd/>
              <a:tailEnd/>
            </a:ln>
          </p:spPr>
          <p:txBody>
            <a:bodyPr/>
            <a:lstStyle/>
            <a:p>
              <a:endParaRPr lang="en-US"/>
            </a:p>
          </p:txBody>
        </p:sp>
        <p:sp>
          <p:nvSpPr>
            <p:cNvPr id="28691" name="Rectangle 19"/>
            <p:cNvSpPr>
              <a:spLocks noChangeArrowheads="1"/>
            </p:cNvSpPr>
            <p:nvPr/>
          </p:nvSpPr>
          <p:spPr bwMode="auto">
            <a:xfrm>
              <a:off x="3725" y="2531"/>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D</a:t>
              </a:r>
              <a:endParaRPr lang="en-US"/>
            </a:p>
          </p:txBody>
        </p:sp>
        <p:sp>
          <p:nvSpPr>
            <p:cNvPr id="28692" name="Rectangle 20"/>
            <p:cNvSpPr>
              <a:spLocks noChangeArrowheads="1"/>
            </p:cNvSpPr>
            <p:nvPr/>
          </p:nvSpPr>
          <p:spPr bwMode="auto">
            <a:xfrm>
              <a:off x="3778" y="253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693" name="Rectangle 21"/>
            <p:cNvSpPr>
              <a:spLocks noChangeArrowheads="1"/>
            </p:cNvSpPr>
            <p:nvPr/>
          </p:nvSpPr>
          <p:spPr bwMode="auto">
            <a:xfrm>
              <a:off x="3970" y="2358"/>
              <a:ext cx="173" cy="173"/>
            </a:xfrm>
            <a:prstGeom prst="rect">
              <a:avLst/>
            </a:prstGeom>
            <a:solidFill>
              <a:srgbClr val="FFFFFF"/>
            </a:solidFill>
            <a:ln w="9525">
              <a:noFill/>
              <a:miter lim="800000"/>
              <a:headEnd/>
              <a:tailEnd/>
            </a:ln>
          </p:spPr>
          <p:txBody>
            <a:bodyPr/>
            <a:lstStyle/>
            <a:p>
              <a:endParaRPr lang="en-US"/>
            </a:p>
          </p:txBody>
        </p:sp>
        <p:sp>
          <p:nvSpPr>
            <p:cNvPr id="28694" name="Rectangle 22"/>
            <p:cNvSpPr>
              <a:spLocks noChangeArrowheads="1"/>
            </p:cNvSpPr>
            <p:nvPr/>
          </p:nvSpPr>
          <p:spPr bwMode="auto">
            <a:xfrm>
              <a:off x="3970" y="2358"/>
              <a:ext cx="173" cy="173"/>
            </a:xfrm>
            <a:prstGeom prst="rect">
              <a:avLst/>
            </a:prstGeom>
            <a:noFill/>
            <a:ln w="9525">
              <a:solidFill>
                <a:srgbClr val="FFFFFF"/>
              </a:solidFill>
              <a:miter lim="800000"/>
              <a:headEnd/>
              <a:tailEnd/>
            </a:ln>
          </p:spPr>
          <p:txBody>
            <a:bodyPr/>
            <a:lstStyle/>
            <a:p>
              <a:endParaRPr lang="en-US"/>
            </a:p>
          </p:txBody>
        </p:sp>
        <p:sp>
          <p:nvSpPr>
            <p:cNvPr id="28695" name="Rectangle 23"/>
            <p:cNvSpPr>
              <a:spLocks noChangeArrowheads="1"/>
            </p:cNvSpPr>
            <p:nvPr/>
          </p:nvSpPr>
          <p:spPr bwMode="auto">
            <a:xfrm>
              <a:off x="4036" y="2393"/>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C</a:t>
              </a:r>
              <a:endParaRPr lang="en-US"/>
            </a:p>
          </p:txBody>
        </p:sp>
        <p:sp>
          <p:nvSpPr>
            <p:cNvPr id="28696" name="Rectangle 24"/>
            <p:cNvSpPr>
              <a:spLocks noChangeArrowheads="1"/>
            </p:cNvSpPr>
            <p:nvPr/>
          </p:nvSpPr>
          <p:spPr bwMode="auto">
            <a:xfrm>
              <a:off x="4089" y="2393"/>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697" name="Rectangle 25"/>
            <p:cNvSpPr>
              <a:spLocks noChangeArrowheads="1"/>
            </p:cNvSpPr>
            <p:nvPr/>
          </p:nvSpPr>
          <p:spPr bwMode="auto">
            <a:xfrm>
              <a:off x="4059" y="1976"/>
              <a:ext cx="174" cy="179"/>
            </a:xfrm>
            <a:prstGeom prst="rect">
              <a:avLst/>
            </a:prstGeom>
            <a:solidFill>
              <a:srgbClr val="FFFFFF"/>
            </a:solidFill>
            <a:ln w="9525">
              <a:noFill/>
              <a:miter lim="800000"/>
              <a:headEnd/>
              <a:tailEnd/>
            </a:ln>
          </p:spPr>
          <p:txBody>
            <a:bodyPr/>
            <a:lstStyle/>
            <a:p>
              <a:endParaRPr lang="en-US"/>
            </a:p>
          </p:txBody>
        </p:sp>
        <p:sp>
          <p:nvSpPr>
            <p:cNvPr id="28698" name="Rectangle 26"/>
            <p:cNvSpPr>
              <a:spLocks noChangeArrowheads="1"/>
            </p:cNvSpPr>
            <p:nvPr/>
          </p:nvSpPr>
          <p:spPr bwMode="auto">
            <a:xfrm>
              <a:off x="4059" y="1976"/>
              <a:ext cx="174" cy="179"/>
            </a:xfrm>
            <a:prstGeom prst="rect">
              <a:avLst/>
            </a:prstGeom>
            <a:noFill/>
            <a:ln w="9525">
              <a:solidFill>
                <a:srgbClr val="FFFFFF"/>
              </a:solidFill>
              <a:miter lim="800000"/>
              <a:headEnd/>
              <a:tailEnd/>
            </a:ln>
          </p:spPr>
          <p:txBody>
            <a:bodyPr/>
            <a:lstStyle/>
            <a:p>
              <a:endParaRPr lang="en-US"/>
            </a:p>
          </p:txBody>
        </p:sp>
        <p:sp>
          <p:nvSpPr>
            <p:cNvPr id="28699" name="Rectangle 27"/>
            <p:cNvSpPr>
              <a:spLocks noChangeArrowheads="1"/>
            </p:cNvSpPr>
            <p:nvPr/>
          </p:nvSpPr>
          <p:spPr bwMode="auto">
            <a:xfrm>
              <a:off x="4125" y="2017"/>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B</a:t>
              </a:r>
              <a:endParaRPr lang="en-US"/>
            </a:p>
          </p:txBody>
        </p:sp>
        <p:sp>
          <p:nvSpPr>
            <p:cNvPr id="28700" name="Rectangle 28"/>
            <p:cNvSpPr>
              <a:spLocks noChangeArrowheads="1"/>
            </p:cNvSpPr>
            <p:nvPr/>
          </p:nvSpPr>
          <p:spPr bwMode="auto">
            <a:xfrm>
              <a:off x="4179" y="2017"/>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01" name="Rectangle 29"/>
            <p:cNvSpPr>
              <a:spLocks noChangeArrowheads="1"/>
            </p:cNvSpPr>
            <p:nvPr/>
          </p:nvSpPr>
          <p:spPr bwMode="auto">
            <a:xfrm>
              <a:off x="3743" y="1791"/>
              <a:ext cx="173" cy="179"/>
            </a:xfrm>
            <a:prstGeom prst="rect">
              <a:avLst/>
            </a:prstGeom>
            <a:solidFill>
              <a:srgbClr val="FFFFFF"/>
            </a:solidFill>
            <a:ln w="9525">
              <a:noFill/>
              <a:miter lim="800000"/>
              <a:headEnd/>
              <a:tailEnd/>
            </a:ln>
          </p:spPr>
          <p:txBody>
            <a:bodyPr/>
            <a:lstStyle/>
            <a:p>
              <a:endParaRPr lang="en-US"/>
            </a:p>
          </p:txBody>
        </p:sp>
        <p:sp>
          <p:nvSpPr>
            <p:cNvPr id="28702" name="Rectangle 30"/>
            <p:cNvSpPr>
              <a:spLocks noChangeArrowheads="1"/>
            </p:cNvSpPr>
            <p:nvPr/>
          </p:nvSpPr>
          <p:spPr bwMode="auto">
            <a:xfrm>
              <a:off x="3743" y="1791"/>
              <a:ext cx="173" cy="179"/>
            </a:xfrm>
            <a:prstGeom prst="rect">
              <a:avLst/>
            </a:prstGeom>
            <a:noFill/>
            <a:ln w="9525">
              <a:solidFill>
                <a:srgbClr val="FFFFFF"/>
              </a:solidFill>
              <a:miter lim="800000"/>
              <a:headEnd/>
              <a:tailEnd/>
            </a:ln>
          </p:spPr>
          <p:txBody>
            <a:bodyPr/>
            <a:lstStyle/>
            <a:p>
              <a:endParaRPr lang="en-US"/>
            </a:p>
          </p:txBody>
        </p:sp>
        <p:sp>
          <p:nvSpPr>
            <p:cNvPr id="28703" name="Rectangle 31"/>
            <p:cNvSpPr>
              <a:spLocks noChangeArrowheads="1"/>
            </p:cNvSpPr>
            <p:nvPr/>
          </p:nvSpPr>
          <p:spPr bwMode="auto">
            <a:xfrm>
              <a:off x="3808" y="1832"/>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A</a:t>
              </a:r>
              <a:endParaRPr lang="en-US"/>
            </a:p>
          </p:txBody>
        </p:sp>
        <p:sp>
          <p:nvSpPr>
            <p:cNvPr id="28704" name="Rectangle 32"/>
            <p:cNvSpPr>
              <a:spLocks noChangeArrowheads="1"/>
            </p:cNvSpPr>
            <p:nvPr/>
          </p:nvSpPr>
          <p:spPr bwMode="auto">
            <a:xfrm>
              <a:off x="3862" y="1832"/>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05" name="Rectangle 33"/>
            <p:cNvSpPr>
              <a:spLocks noChangeArrowheads="1"/>
            </p:cNvSpPr>
            <p:nvPr/>
          </p:nvSpPr>
          <p:spPr bwMode="auto">
            <a:xfrm>
              <a:off x="3808" y="2388"/>
              <a:ext cx="162" cy="179"/>
            </a:xfrm>
            <a:prstGeom prst="rect">
              <a:avLst/>
            </a:prstGeom>
            <a:solidFill>
              <a:srgbClr val="FFFFFF"/>
            </a:solidFill>
            <a:ln w="9525">
              <a:noFill/>
              <a:miter lim="800000"/>
              <a:headEnd/>
              <a:tailEnd/>
            </a:ln>
          </p:spPr>
          <p:txBody>
            <a:bodyPr/>
            <a:lstStyle/>
            <a:p>
              <a:endParaRPr lang="en-US"/>
            </a:p>
          </p:txBody>
        </p:sp>
        <p:sp>
          <p:nvSpPr>
            <p:cNvPr id="28706" name="Rectangle 34"/>
            <p:cNvSpPr>
              <a:spLocks noChangeArrowheads="1"/>
            </p:cNvSpPr>
            <p:nvPr/>
          </p:nvSpPr>
          <p:spPr bwMode="auto">
            <a:xfrm>
              <a:off x="3808" y="2388"/>
              <a:ext cx="162" cy="179"/>
            </a:xfrm>
            <a:prstGeom prst="rect">
              <a:avLst/>
            </a:prstGeom>
            <a:noFill/>
            <a:ln w="9525">
              <a:solidFill>
                <a:srgbClr val="FFFFFF"/>
              </a:solidFill>
              <a:miter lim="800000"/>
              <a:headEnd/>
              <a:tailEnd/>
            </a:ln>
          </p:spPr>
          <p:txBody>
            <a:bodyPr/>
            <a:lstStyle/>
            <a:p>
              <a:endParaRPr lang="en-US"/>
            </a:p>
          </p:txBody>
        </p:sp>
        <p:sp>
          <p:nvSpPr>
            <p:cNvPr id="28707" name="Rectangle 35"/>
            <p:cNvSpPr>
              <a:spLocks noChangeArrowheads="1"/>
            </p:cNvSpPr>
            <p:nvPr/>
          </p:nvSpPr>
          <p:spPr bwMode="auto">
            <a:xfrm>
              <a:off x="3874" y="2429"/>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1</a:t>
              </a:r>
              <a:endParaRPr lang="en-US"/>
            </a:p>
          </p:txBody>
        </p:sp>
        <p:sp>
          <p:nvSpPr>
            <p:cNvPr id="28708" name="Rectangle 36"/>
            <p:cNvSpPr>
              <a:spLocks noChangeArrowheads="1"/>
            </p:cNvSpPr>
            <p:nvPr/>
          </p:nvSpPr>
          <p:spPr bwMode="auto">
            <a:xfrm>
              <a:off x="3916" y="2429"/>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09" name="Rectangle 37"/>
            <p:cNvSpPr>
              <a:spLocks noChangeArrowheads="1"/>
            </p:cNvSpPr>
            <p:nvPr/>
          </p:nvSpPr>
          <p:spPr bwMode="auto">
            <a:xfrm>
              <a:off x="3587" y="2024"/>
              <a:ext cx="162" cy="173"/>
            </a:xfrm>
            <a:prstGeom prst="rect">
              <a:avLst/>
            </a:prstGeom>
            <a:solidFill>
              <a:srgbClr val="FFFFFF"/>
            </a:solidFill>
            <a:ln w="9525">
              <a:noFill/>
              <a:miter lim="800000"/>
              <a:headEnd/>
              <a:tailEnd/>
            </a:ln>
          </p:spPr>
          <p:txBody>
            <a:bodyPr/>
            <a:lstStyle/>
            <a:p>
              <a:endParaRPr lang="en-US"/>
            </a:p>
          </p:txBody>
        </p:sp>
        <p:sp>
          <p:nvSpPr>
            <p:cNvPr id="28710" name="Rectangle 38"/>
            <p:cNvSpPr>
              <a:spLocks noChangeArrowheads="1"/>
            </p:cNvSpPr>
            <p:nvPr/>
          </p:nvSpPr>
          <p:spPr bwMode="auto">
            <a:xfrm>
              <a:off x="3587" y="2024"/>
              <a:ext cx="162" cy="173"/>
            </a:xfrm>
            <a:prstGeom prst="rect">
              <a:avLst/>
            </a:prstGeom>
            <a:noFill/>
            <a:ln w="9525">
              <a:solidFill>
                <a:srgbClr val="FFFFFF"/>
              </a:solidFill>
              <a:miter lim="800000"/>
              <a:headEnd/>
              <a:tailEnd/>
            </a:ln>
          </p:spPr>
          <p:txBody>
            <a:bodyPr/>
            <a:lstStyle/>
            <a:p>
              <a:endParaRPr lang="en-US"/>
            </a:p>
          </p:txBody>
        </p:sp>
        <p:sp>
          <p:nvSpPr>
            <p:cNvPr id="28711" name="Rectangle 39"/>
            <p:cNvSpPr>
              <a:spLocks noChangeArrowheads="1"/>
            </p:cNvSpPr>
            <p:nvPr/>
          </p:nvSpPr>
          <p:spPr bwMode="auto">
            <a:xfrm>
              <a:off x="3647" y="2059"/>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2</a:t>
              </a:r>
              <a:endParaRPr lang="en-US"/>
            </a:p>
          </p:txBody>
        </p:sp>
        <p:sp>
          <p:nvSpPr>
            <p:cNvPr id="28712" name="Rectangle 40"/>
            <p:cNvSpPr>
              <a:spLocks noChangeArrowheads="1"/>
            </p:cNvSpPr>
            <p:nvPr/>
          </p:nvSpPr>
          <p:spPr bwMode="auto">
            <a:xfrm>
              <a:off x="3689" y="2059"/>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13" name="Rectangle 41"/>
            <p:cNvSpPr>
              <a:spLocks noChangeArrowheads="1"/>
            </p:cNvSpPr>
            <p:nvPr/>
          </p:nvSpPr>
          <p:spPr bwMode="auto">
            <a:xfrm>
              <a:off x="3790" y="1976"/>
              <a:ext cx="162" cy="179"/>
            </a:xfrm>
            <a:prstGeom prst="rect">
              <a:avLst/>
            </a:prstGeom>
            <a:solidFill>
              <a:srgbClr val="FFFFFF"/>
            </a:solidFill>
            <a:ln w="9525">
              <a:noFill/>
              <a:miter lim="800000"/>
              <a:headEnd/>
              <a:tailEnd/>
            </a:ln>
          </p:spPr>
          <p:txBody>
            <a:bodyPr/>
            <a:lstStyle/>
            <a:p>
              <a:endParaRPr lang="en-US"/>
            </a:p>
          </p:txBody>
        </p:sp>
        <p:sp>
          <p:nvSpPr>
            <p:cNvPr id="28714" name="Rectangle 42"/>
            <p:cNvSpPr>
              <a:spLocks noChangeArrowheads="1"/>
            </p:cNvSpPr>
            <p:nvPr/>
          </p:nvSpPr>
          <p:spPr bwMode="auto">
            <a:xfrm>
              <a:off x="3790" y="1976"/>
              <a:ext cx="162" cy="179"/>
            </a:xfrm>
            <a:prstGeom prst="rect">
              <a:avLst/>
            </a:prstGeom>
            <a:noFill/>
            <a:ln w="9525">
              <a:solidFill>
                <a:srgbClr val="FFFFFF"/>
              </a:solidFill>
              <a:miter lim="800000"/>
              <a:headEnd/>
              <a:tailEnd/>
            </a:ln>
          </p:spPr>
          <p:txBody>
            <a:bodyPr/>
            <a:lstStyle/>
            <a:p>
              <a:endParaRPr lang="en-US"/>
            </a:p>
          </p:txBody>
        </p:sp>
        <p:sp>
          <p:nvSpPr>
            <p:cNvPr id="28715" name="Rectangle 43"/>
            <p:cNvSpPr>
              <a:spLocks noChangeArrowheads="1"/>
            </p:cNvSpPr>
            <p:nvPr/>
          </p:nvSpPr>
          <p:spPr bwMode="auto">
            <a:xfrm>
              <a:off x="3856" y="2017"/>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1</a:t>
              </a:r>
              <a:endParaRPr lang="en-US"/>
            </a:p>
          </p:txBody>
        </p:sp>
        <p:sp>
          <p:nvSpPr>
            <p:cNvPr id="28716" name="Rectangle 44"/>
            <p:cNvSpPr>
              <a:spLocks noChangeArrowheads="1"/>
            </p:cNvSpPr>
            <p:nvPr/>
          </p:nvSpPr>
          <p:spPr bwMode="auto">
            <a:xfrm>
              <a:off x="3898" y="2017"/>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17" name="Rectangle 45"/>
            <p:cNvSpPr>
              <a:spLocks noChangeArrowheads="1"/>
            </p:cNvSpPr>
            <p:nvPr/>
          </p:nvSpPr>
          <p:spPr bwMode="auto">
            <a:xfrm>
              <a:off x="3485" y="2155"/>
              <a:ext cx="162" cy="179"/>
            </a:xfrm>
            <a:prstGeom prst="rect">
              <a:avLst/>
            </a:prstGeom>
            <a:solidFill>
              <a:srgbClr val="FFFFFF"/>
            </a:solidFill>
            <a:ln w="9525">
              <a:noFill/>
              <a:miter lim="800000"/>
              <a:headEnd/>
              <a:tailEnd/>
            </a:ln>
          </p:spPr>
          <p:txBody>
            <a:bodyPr/>
            <a:lstStyle/>
            <a:p>
              <a:endParaRPr lang="en-US"/>
            </a:p>
          </p:txBody>
        </p:sp>
        <p:sp>
          <p:nvSpPr>
            <p:cNvPr id="28718" name="Rectangle 46"/>
            <p:cNvSpPr>
              <a:spLocks noChangeArrowheads="1"/>
            </p:cNvSpPr>
            <p:nvPr/>
          </p:nvSpPr>
          <p:spPr bwMode="auto">
            <a:xfrm>
              <a:off x="3485" y="2155"/>
              <a:ext cx="162" cy="179"/>
            </a:xfrm>
            <a:prstGeom prst="rect">
              <a:avLst/>
            </a:prstGeom>
            <a:noFill/>
            <a:ln w="9525">
              <a:solidFill>
                <a:srgbClr val="FFFFFF"/>
              </a:solidFill>
              <a:miter lim="800000"/>
              <a:headEnd/>
              <a:tailEnd/>
            </a:ln>
          </p:spPr>
          <p:txBody>
            <a:bodyPr/>
            <a:lstStyle/>
            <a:p>
              <a:endParaRPr lang="en-US"/>
            </a:p>
          </p:txBody>
        </p:sp>
        <p:sp>
          <p:nvSpPr>
            <p:cNvPr id="28719" name="Rectangle 47"/>
            <p:cNvSpPr>
              <a:spLocks noChangeArrowheads="1"/>
            </p:cNvSpPr>
            <p:nvPr/>
          </p:nvSpPr>
          <p:spPr bwMode="auto">
            <a:xfrm>
              <a:off x="3551" y="2196"/>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4</a:t>
              </a:r>
              <a:endParaRPr lang="en-US"/>
            </a:p>
          </p:txBody>
        </p:sp>
        <p:sp>
          <p:nvSpPr>
            <p:cNvPr id="28720" name="Rectangle 48"/>
            <p:cNvSpPr>
              <a:spLocks noChangeArrowheads="1"/>
            </p:cNvSpPr>
            <p:nvPr/>
          </p:nvSpPr>
          <p:spPr bwMode="auto">
            <a:xfrm>
              <a:off x="3593" y="2196"/>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21" name="Rectangle 49"/>
            <p:cNvSpPr>
              <a:spLocks noChangeArrowheads="1"/>
            </p:cNvSpPr>
            <p:nvPr/>
          </p:nvSpPr>
          <p:spPr bwMode="auto">
            <a:xfrm>
              <a:off x="3527" y="2370"/>
              <a:ext cx="162" cy="179"/>
            </a:xfrm>
            <a:prstGeom prst="rect">
              <a:avLst/>
            </a:prstGeom>
            <a:solidFill>
              <a:srgbClr val="FFFFFF"/>
            </a:solidFill>
            <a:ln w="9525">
              <a:noFill/>
              <a:miter lim="800000"/>
              <a:headEnd/>
              <a:tailEnd/>
            </a:ln>
          </p:spPr>
          <p:txBody>
            <a:bodyPr/>
            <a:lstStyle/>
            <a:p>
              <a:endParaRPr lang="en-US"/>
            </a:p>
          </p:txBody>
        </p:sp>
        <p:sp>
          <p:nvSpPr>
            <p:cNvPr id="28722" name="Rectangle 50"/>
            <p:cNvSpPr>
              <a:spLocks noChangeArrowheads="1"/>
            </p:cNvSpPr>
            <p:nvPr/>
          </p:nvSpPr>
          <p:spPr bwMode="auto">
            <a:xfrm>
              <a:off x="3527" y="2370"/>
              <a:ext cx="162" cy="179"/>
            </a:xfrm>
            <a:prstGeom prst="rect">
              <a:avLst/>
            </a:prstGeom>
            <a:noFill/>
            <a:ln w="9525">
              <a:solidFill>
                <a:srgbClr val="FFFFFF"/>
              </a:solidFill>
              <a:miter lim="800000"/>
              <a:headEnd/>
              <a:tailEnd/>
            </a:ln>
          </p:spPr>
          <p:txBody>
            <a:bodyPr/>
            <a:lstStyle/>
            <a:p>
              <a:endParaRPr lang="en-US"/>
            </a:p>
          </p:txBody>
        </p:sp>
        <p:sp>
          <p:nvSpPr>
            <p:cNvPr id="28723" name="Rectangle 51"/>
            <p:cNvSpPr>
              <a:spLocks noChangeArrowheads="1"/>
            </p:cNvSpPr>
            <p:nvPr/>
          </p:nvSpPr>
          <p:spPr bwMode="auto">
            <a:xfrm>
              <a:off x="3587" y="2411"/>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5</a:t>
              </a:r>
              <a:endParaRPr lang="en-US"/>
            </a:p>
          </p:txBody>
        </p:sp>
        <p:sp>
          <p:nvSpPr>
            <p:cNvPr id="28724" name="Rectangle 52"/>
            <p:cNvSpPr>
              <a:spLocks noChangeArrowheads="1"/>
            </p:cNvSpPr>
            <p:nvPr/>
          </p:nvSpPr>
          <p:spPr bwMode="auto">
            <a:xfrm>
              <a:off x="3629" y="241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25" name="Rectangle 53"/>
            <p:cNvSpPr>
              <a:spLocks noChangeArrowheads="1"/>
            </p:cNvSpPr>
            <p:nvPr/>
          </p:nvSpPr>
          <p:spPr bwMode="auto">
            <a:xfrm>
              <a:off x="3366" y="2113"/>
              <a:ext cx="161" cy="179"/>
            </a:xfrm>
            <a:prstGeom prst="rect">
              <a:avLst/>
            </a:prstGeom>
            <a:solidFill>
              <a:srgbClr val="FFFFFF"/>
            </a:solidFill>
            <a:ln w="9525">
              <a:noFill/>
              <a:miter lim="800000"/>
              <a:headEnd/>
              <a:tailEnd/>
            </a:ln>
          </p:spPr>
          <p:txBody>
            <a:bodyPr/>
            <a:lstStyle/>
            <a:p>
              <a:endParaRPr lang="en-US"/>
            </a:p>
          </p:txBody>
        </p:sp>
        <p:sp>
          <p:nvSpPr>
            <p:cNvPr id="28726" name="Rectangle 54"/>
            <p:cNvSpPr>
              <a:spLocks noChangeArrowheads="1"/>
            </p:cNvSpPr>
            <p:nvPr/>
          </p:nvSpPr>
          <p:spPr bwMode="auto">
            <a:xfrm>
              <a:off x="3366" y="2113"/>
              <a:ext cx="161" cy="179"/>
            </a:xfrm>
            <a:prstGeom prst="rect">
              <a:avLst/>
            </a:prstGeom>
            <a:noFill/>
            <a:ln w="9525">
              <a:solidFill>
                <a:srgbClr val="FFFFFF"/>
              </a:solidFill>
              <a:miter lim="800000"/>
              <a:headEnd/>
              <a:tailEnd/>
            </a:ln>
          </p:spPr>
          <p:txBody>
            <a:bodyPr/>
            <a:lstStyle/>
            <a:p>
              <a:endParaRPr lang="en-US"/>
            </a:p>
          </p:txBody>
        </p:sp>
        <p:sp>
          <p:nvSpPr>
            <p:cNvPr id="28727" name="Rectangle 55"/>
            <p:cNvSpPr>
              <a:spLocks noChangeArrowheads="1"/>
            </p:cNvSpPr>
            <p:nvPr/>
          </p:nvSpPr>
          <p:spPr bwMode="auto">
            <a:xfrm>
              <a:off x="3432" y="2155"/>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2</a:t>
              </a:r>
              <a:endParaRPr lang="en-US"/>
            </a:p>
          </p:txBody>
        </p:sp>
        <p:sp>
          <p:nvSpPr>
            <p:cNvPr id="28728" name="Rectangle 56"/>
            <p:cNvSpPr>
              <a:spLocks noChangeArrowheads="1"/>
            </p:cNvSpPr>
            <p:nvPr/>
          </p:nvSpPr>
          <p:spPr bwMode="auto">
            <a:xfrm>
              <a:off x="3474" y="2155"/>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29" name="Rectangle 57"/>
            <p:cNvSpPr>
              <a:spLocks noChangeArrowheads="1"/>
            </p:cNvSpPr>
            <p:nvPr/>
          </p:nvSpPr>
          <p:spPr bwMode="auto">
            <a:xfrm>
              <a:off x="3982" y="2119"/>
              <a:ext cx="161" cy="179"/>
            </a:xfrm>
            <a:prstGeom prst="rect">
              <a:avLst/>
            </a:prstGeom>
            <a:solidFill>
              <a:srgbClr val="FFFFFF"/>
            </a:solidFill>
            <a:ln w="9525">
              <a:noFill/>
              <a:miter lim="800000"/>
              <a:headEnd/>
              <a:tailEnd/>
            </a:ln>
          </p:spPr>
          <p:txBody>
            <a:bodyPr/>
            <a:lstStyle/>
            <a:p>
              <a:endParaRPr lang="en-US"/>
            </a:p>
          </p:txBody>
        </p:sp>
        <p:sp>
          <p:nvSpPr>
            <p:cNvPr id="28730" name="Rectangle 58"/>
            <p:cNvSpPr>
              <a:spLocks noChangeArrowheads="1"/>
            </p:cNvSpPr>
            <p:nvPr/>
          </p:nvSpPr>
          <p:spPr bwMode="auto">
            <a:xfrm>
              <a:off x="3982" y="2119"/>
              <a:ext cx="161" cy="179"/>
            </a:xfrm>
            <a:prstGeom prst="rect">
              <a:avLst/>
            </a:prstGeom>
            <a:noFill/>
            <a:ln w="9525">
              <a:solidFill>
                <a:srgbClr val="FFFFFF"/>
              </a:solidFill>
              <a:miter lim="800000"/>
              <a:headEnd/>
              <a:tailEnd/>
            </a:ln>
          </p:spPr>
          <p:txBody>
            <a:bodyPr/>
            <a:lstStyle/>
            <a:p>
              <a:endParaRPr lang="en-US"/>
            </a:p>
          </p:txBody>
        </p:sp>
        <p:sp>
          <p:nvSpPr>
            <p:cNvPr id="28731" name="Rectangle 59"/>
            <p:cNvSpPr>
              <a:spLocks noChangeArrowheads="1"/>
            </p:cNvSpPr>
            <p:nvPr/>
          </p:nvSpPr>
          <p:spPr bwMode="auto">
            <a:xfrm>
              <a:off x="4048" y="2161"/>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6</a:t>
              </a:r>
              <a:endParaRPr lang="en-US"/>
            </a:p>
          </p:txBody>
        </p:sp>
        <p:sp>
          <p:nvSpPr>
            <p:cNvPr id="28732" name="Rectangle 60"/>
            <p:cNvSpPr>
              <a:spLocks noChangeArrowheads="1"/>
            </p:cNvSpPr>
            <p:nvPr/>
          </p:nvSpPr>
          <p:spPr bwMode="auto">
            <a:xfrm>
              <a:off x="4089" y="216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33" name="Rectangle 61"/>
            <p:cNvSpPr>
              <a:spLocks noChangeArrowheads="1"/>
            </p:cNvSpPr>
            <p:nvPr/>
          </p:nvSpPr>
          <p:spPr bwMode="auto">
            <a:xfrm>
              <a:off x="3569" y="1898"/>
              <a:ext cx="162" cy="179"/>
            </a:xfrm>
            <a:prstGeom prst="rect">
              <a:avLst/>
            </a:prstGeom>
            <a:solidFill>
              <a:srgbClr val="FFFFFF"/>
            </a:solidFill>
            <a:ln w="9525">
              <a:noFill/>
              <a:miter lim="800000"/>
              <a:headEnd/>
              <a:tailEnd/>
            </a:ln>
          </p:spPr>
          <p:txBody>
            <a:bodyPr/>
            <a:lstStyle/>
            <a:p>
              <a:endParaRPr lang="en-US"/>
            </a:p>
          </p:txBody>
        </p:sp>
        <p:sp>
          <p:nvSpPr>
            <p:cNvPr id="28734" name="Rectangle 62"/>
            <p:cNvSpPr>
              <a:spLocks noChangeArrowheads="1"/>
            </p:cNvSpPr>
            <p:nvPr/>
          </p:nvSpPr>
          <p:spPr bwMode="auto">
            <a:xfrm>
              <a:off x="3569" y="1898"/>
              <a:ext cx="162" cy="179"/>
            </a:xfrm>
            <a:prstGeom prst="rect">
              <a:avLst/>
            </a:prstGeom>
            <a:noFill/>
            <a:ln w="9525">
              <a:solidFill>
                <a:srgbClr val="FFFFFF"/>
              </a:solidFill>
              <a:miter lim="800000"/>
              <a:headEnd/>
              <a:tailEnd/>
            </a:ln>
          </p:spPr>
          <p:txBody>
            <a:bodyPr/>
            <a:lstStyle/>
            <a:p>
              <a:endParaRPr lang="en-US"/>
            </a:p>
          </p:txBody>
        </p:sp>
        <p:sp>
          <p:nvSpPr>
            <p:cNvPr id="28735" name="Rectangle 63"/>
            <p:cNvSpPr>
              <a:spLocks noChangeArrowheads="1"/>
            </p:cNvSpPr>
            <p:nvPr/>
          </p:nvSpPr>
          <p:spPr bwMode="auto">
            <a:xfrm>
              <a:off x="3635" y="1940"/>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3</a:t>
              </a:r>
              <a:endParaRPr lang="en-US"/>
            </a:p>
          </p:txBody>
        </p:sp>
        <p:sp>
          <p:nvSpPr>
            <p:cNvPr id="28736" name="Rectangle 64"/>
            <p:cNvSpPr>
              <a:spLocks noChangeArrowheads="1"/>
            </p:cNvSpPr>
            <p:nvPr/>
          </p:nvSpPr>
          <p:spPr bwMode="auto">
            <a:xfrm>
              <a:off x="3677" y="1940"/>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37" name="Rectangle 65"/>
            <p:cNvSpPr>
              <a:spLocks noChangeArrowheads="1"/>
            </p:cNvSpPr>
            <p:nvPr/>
          </p:nvSpPr>
          <p:spPr bwMode="auto">
            <a:xfrm>
              <a:off x="3910" y="1881"/>
              <a:ext cx="161" cy="179"/>
            </a:xfrm>
            <a:prstGeom prst="rect">
              <a:avLst/>
            </a:prstGeom>
            <a:solidFill>
              <a:srgbClr val="FFFFFF"/>
            </a:solidFill>
            <a:ln w="9525">
              <a:noFill/>
              <a:miter lim="800000"/>
              <a:headEnd/>
              <a:tailEnd/>
            </a:ln>
          </p:spPr>
          <p:txBody>
            <a:bodyPr/>
            <a:lstStyle/>
            <a:p>
              <a:endParaRPr lang="en-US"/>
            </a:p>
          </p:txBody>
        </p:sp>
        <p:sp>
          <p:nvSpPr>
            <p:cNvPr id="28738" name="Rectangle 66"/>
            <p:cNvSpPr>
              <a:spLocks noChangeArrowheads="1"/>
            </p:cNvSpPr>
            <p:nvPr/>
          </p:nvSpPr>
          <p:spPr bwMode="auto">
            <a:xfrm>
              <a:off x="3910" y="1881"/>
              <a:ext cx="161" cy="179"/>
            </a:xfrm>
            <a:prstGeom prst="rect">
              <a:avLst/>
            </a:prstGeom>
            <a:noFill/>
            <a:ln w="9525">
              <a:solidFill>
                <a:srgbClr val="FFFFFF"/>
              </a:solidFill>
              <a:miter lim="800000"/>
              <a:headEnd/>
              <a:tailEnd/>
            </a:ln>
          </p:spPr>
          <p:txBody>
            <a:bodyPr/>
            <a:lstStyle/>
            <a:p>
              <a:endParaRPr lang="en-US"/>
            </a:p>
          </p:txBody>
        </p:sp>
        <p:sp>
          <p:nvSpPr>
            <p:cNvPr id="28739" name="Rectangle 67"/>
            <p:cNvSpPr>
              <a:spLocks noChangeArrowheads="1"/>
            </p:cNvSpPr>
            <p:nvPr/>
          </p:nvSpPr>
          <p:spPr bwMode="auto">
            <a:xfrm>
              <a:off x="3976" y="1922"/>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3</a:t>
              </a:r>
              <a:endParaRPr lang="en-US"/>
            </a:p>
          </p:txBody>
        </p:sp>
        <p:sp>
          <p:nvSpPr>
            <p:cNvPr id="28740" name="Rectangle 68"/>
            <p:cNvSpPr>
              <a:spLocks noChangeArrowheads="1"/>
            </p:cNvSpPr>
            <p:nvPr/>
          </p:nvSpPr>
          <p:spPr bwMode="auto">
            <a:xfrm>
              <a:off x="4018" y="1922"/>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41" name="Line 69"/>
            <p:cNvSpPr>
              <a:spLocks noChangeShapeType="1"/>
            </p:cNvSpPr>
            <p:nvPr/>
          </p:nvSpPr>
          <p:spPr bwMode="auto">
            <a:xfrm flipV="1">
              <a:off x="3539" y="1946"/>
              <a:ext cx="299" cy="120"/>
            </a:xfrm>
            <a:prstGeom prst="line">
              <a:avLst/>
            </a:prstGeom>
            <a:noFill/>
            <a:ln w="19050">
              <a:solidFill>
                <a:srgbClr val="000000"/>
              </a:solidFill>
              <a:round/>
              <a:headEnd/>
              <a:tailEnd/>
            </a:ln>
          </p:spPr>
          <p:txBody>
            <a:bodyPr/>
            <a:lstStyle/>
            <a:p>
              <a:endParaRPr lang="en-US"/>
            </a:p>
          </p:txBody>
        </p:sp>
        <p:sp>
          <p:nvSpPr>
            <p:cNvPr id="28742" name="Line 70"/>
            <p:cNvSpPr>
              <a:spLocks noChangeShapeType="1"/>
            </p:cNvSpPr>
            <p:nvPr/>
          </p:nvSpPr>
          <p:spPr bwMode="auto">
            <a:xfrm>
              <a:off x="3521" y="2083"/>
              <a:ext cx="473" cy="299"/>
            </a:xfrm>
            <a:prstGeom prst="line">
              <a:avLst/>
            </a:prstGeom>
            <a:noFill/>
            <a:ln w="19050">
              <a:solidFill>
                <a:srgbClr val="000000"/>
              </a:solidFill>
              <a:round/>
              <a:headEnd/>
              <a:tailEnd/>
            </a:ln>
          </p:spPr>
          <p:txBody>
            <a:bodyPr/>
            <a:lstStyle/>
            <a:p>
              <a:endParaRPr lang="en-US"/>
            </a:p>
          </p:txBody>
        </p:sp>
        <p:sp>
          <p:nvSpPr>
            <p:cNvPr id="28743" name="Line 71"/>
            <p:cNvSpPr>
              <a:spLocks noChangeShapeType="1"/>
            </p:cNvSpPr>
            <p:nvPr/>
          </p:nvSpPr>
          <p:spPr bwMode="auto">
            <a:xfrm flipV="1">
              <a:off x="4012" y="2089"/>
              <a:ext cx="59" cy="263"/>
            </a:xfrm>
            <a:prstGeom prst="line">
              <a:avLst/>
            </a:prstGeom>
            <a:noFill/>
            <a:ln w="19050">
              <a:solidFill>
                <a:srgbClr val="000000"/>
              </a:solidFill>
              <a:round/>
              <a:headEnd/>
              <a:tailEnd/>
            </a:ln>
          </p:spPr>
          <p:txBody>
            <a:bodyPr/>
            <a:lstStyle/>
            <a:p>
              <a:endParaRPr lang="en-US"/>
            </a:p>
          </p:txBody>
        </p:sp>
        <p:sp>
          <p:nvSpPr>
            <p:cNvPr id="28744" name="Line 72"/>
            <p:cNvSpPr>
              <a:spLocks noChangeShapeType="1"/>
            </p:cNvSpPr>
            <p:nvPr/>
          </p:nvSpPr>
          <p:spPr bwMode="auto">
            <a:xfrm flipH="1">
              <a:off x="3468" y="2101"/>
              <a:ext cx="71" cy="221"/>
            </a:xfrm>
            <a:prstGeom prst="line">
              <a:avLst/>
            </a:prstGeom>
            <a:noFill/>
            <a:ln w="19050">
              <a:solidFill>
                <a:srgbClr val="000000"/>
              </a:solidFill>
              <a:round/>
              <a:headEnd/>
              <a:tailEnd/>
            </a:ln>
          </p:spPr>
          <p:txBody>
            <a:bodyPr/>
            <a:lstStyle/>
            <a:p>
              <a:endParaRPr lang="en-US"/>
            </a:p>
          </p:txBody>
        </p:sp>
        <p:sp>
          <p:nvSpPr>
            <p:cNvPr id="28745" name="Line 73"/>
            <p:cNvSpPr>
              <a:spLocks noChangeShapeType="1"/>
            </p:cNvSpPr>
            <p:nvPr/>
          </p:nvSpPr>
          <p:spPr bwMode="auto">
            <a:xfrm>
              <a:off x="3474" y="2352"/>
              <a:ext cx="275" cy="137"/>
            </a:xfrm>
            <a:prstGeom prst="line">
              <a:avLst/>
            </a:prstGeom>
            <a:noFill/>
            <a:ln w="19050">
              <a:solidFill>
                <a:srgbClr val="000000"/>
              </a:solidFill>
              <a:round/>
              <a:headEnd/>
              <a:tailEnd/>
            </a:ln>
          </p:spPr>
          <p:txBody>
            <a:bodyPr/>
            <a:lstStyle/>
            <a:p>
              <a:endParaRPr lang="en-US"/>
            </a:p>
          </p:txBody>
        </p:sp>
        <p:sp>
          <p:nvSpPr>
            <p:cNvPr id="28746" name="Line 74"/>
            <p:cNvSpPr>
              <a:spLocks noChangeShapeType="1"/>
            </p:cNvSpPr>
            <p:nvPr/>
          </p:nvSpPr>
          <p:spPr bwMode="auto">
            <a:xfrm flipV="1">
              <a:off x="3761" y="2382"/>
              <a:ext cx="209" cy="107"/>
            </a:xfrm>
            <a:prstGeom prst="line">
              <a:avLst/>
            </a:prstGeom>
            <a:noFill/>
            <a:ln w="19050">
              <a:solidFill>
                <a:srgbClr val="000000"/>
              </a:solidFill>
              <a:round/>
              <a:headEnd/>
              <a:tailEnd/>
            </a:ln>
          </p:spPr>
          <p:txBody>
            <a:bodyPr/>
            <a:lstStyle/>
            <a:p>
              <a:endParaRPr lang="en-US"/>
            </a:p>
          </p:txBody>
        </p:sp>
        <p:sp>
          <p:nvSpPr>
            <p:cNvPr id="28747" name="Line 75"/>
            <p:cNvSpPr>
              <a:spLocks noChangeShapeType="1"/>
            </p:cNvSpPr>
            <p:nvPr/>
          </p:nvSpPr>
          <p:spPr bwMode="auto">
            <a:xfrm>
              <a:off x="3874" y="1952"/>
              <a:ext cx="191" cy="84"/>
            </a:xfrm>
            <a:prstGeom prst="line">
              <a:avLst/>
            </a:prstGeom>
            <a:noFill/>
            <a:ln w="19050">
              <a:solidFill>
                <a:srgbClr val="000000"/>
              </a:solidFill>
              <a:round/>
              <a:headEnd/>
              <a:tailEnd/>
            </a:ln>
          </p:spPr>
          <p:txBody>
            <a:bodyPr/>
            <a:lstStyle/>
            <a:p>
              <a:endParaRPr lang="en-US"/>
            </a:p>
          </p:txBody>
        </p:sp>
        <p:sp>
          <p:nvSpPr>
            <p:cNvPr id="28748" name="Line 76"/>
            <p:cNvSpPr>
              <a:spLocks noChangeShapeType="1"/>
            </p:cNvSpPr>
            <p:nvPr/>
          </p:nvSpPr>
          <p:spPr bwMode="auto">
            <a:xfrm flipH="1">
              <a:off x="3761" y="1958"/>
              <a:ext cx="107" cy="525"/>
            </a:xfrm>
            <a:prstGeom prst="line">
              <a:avLst/>
            </a:prstGeom>
            <a:noFill/>
            <a:ln w="19050">
              <a:solidFill>
                <a:srgbClr val="000000"/>
              </a:solidFill>
              <a:round/>
              <a:headEnd/>
              <a:tailEnd/>
            </a:ln>
          </p:spPr>
          <p:txBody>
            <a:bodyPr/>
            <a:lstStyle/>
            <a:p>
              <a:endParaRPr lang="en-US"/>
            </a:p>
          </p:txBody>
        </p:sp>
        <p:sp>
          <p:nvSpPr>
            <p:cNvPr id="28749" name="Line 77"/>
            <p:cNvSpPr>
              <a:spLocks noChangeShapeType="1"/>
            </p:cNvSpPr>
            <p:nvPr/>
          </p:nvSpPr>
          <p:spPr bwMode="auto">
            <a:xfrm flipV="1">
              <a:off x="3480" y="2072"/>
              <a:ext cx="568" cy="262"/>
            </a:xfrm>
            <a:prstGeom prst="line">
              <a:avLst/>
            </a:prstGeom>
            <a:noFill/>
            <a:ln w="19050">
              <a:solidFill>
                <a:srgbClr val="000000"/>
              </a:solidFill>
              <a:round/>
              <a:headEnd/>
              <a:tailEnd/>
            </a:ln>
          </p:spPr>
          <p:txBody>
            <a:bodyPr/>
            <a:lstStyle/>
            <a:p>
              <a:endParaRPr lang="en-US"/>
            </a:p>
          </p:txBody>
        </p:sp>
        <p:sp>
          <p:nvSpPr>
            <p:cNvPr id="28750" name="Freeform 78"/>
            <p:cNvSpPr>
              <a:spLocks/>
            </p:cNvSpPr>
            <p:nvPr/>
          </p:nvSpPr>
          <p:spPr bwMode="auto">
            <a:xfrm>
              <a:off x="3444" y="2316"/>
              <a:ext cx="47" cy="54"/>
            </a:xfrm>
            <a:custGeom>
              <a:avLst/>
              <a:gdLst/>
              <a:ahLst/>
              <a:cxnLst>
                <a:cxn ang="0">
                  <a:pos x="24" y="0"/>
                </a:cxn>
                <a:cxn ang="0">
                  <a:pos x="12" y="0"/>
                </a:cxn>
                <a:cxn ang="0">
                  <a:pos x="6" y="6"/>
                </a:cxn>
                <a:cxn ang="0">
                  <a:pos x="0" y="18"/>
                </a:cxn>
                <a:cxn ang="0">
                  <a:pos x="0" y="30"/>
                </a:cxn>
                <a:cxn ang="0">
                  <a:pos x="0" y="42"/>
                </a:cxn>
                <a:cxn ang="0">
                  <a:pos x="6" y="48"/>
                </a:cxn>
                <a:cxn ang="0">
                  <a:pos x="12" y="54"/>
                </a:cxn>
                <a:cxn ang="0">
                  <a:pos x="24" y="54"/>
                </a:cxn>
                <a:cxn ang="0">
                  <a:pos x="30" y="54"/>
                </a:cxn>
                <a:cxn ang="0">
                  <a:pos x="41" y="48"/>
                </a:cxn>
                <a:cxn ang="0">
                  <a:pos x="47" y="42"/>
                </a:cxn>
                <a:cxn ang="0">
                  <a:pos x="47" y="30"/>
                </a:cxn>
                <a:cxn ang="0">
                  <a:pos x="47" y="18"/>
                </a:cxn>
                <a:cxn ang="0">
                  <a:pos x="41" y="6"/>
                </a:cxn>
                <a:cxn ang="0">
                  <a:pos x="30" y="0"/>
                </a:cxn>
                <a:cxn ang="0">
                  <a:pos x="24" y="0"/>
                </a:cxn>
              </a:cxnLst>
              <a:rect l="0" t="0" r="r" b="b"/>
              <a:pathLst>
                <a:path w="47" h="54">
                  <a:moveTo>
                    <a:pt x="24" y="0"/>
                  </a:moveTo>
                  <a:lnTo>
                    <a:pt x="12" y="0"/>
                  </a:lnTo>
                  <a:lnTo>
                    <a:pt x="6" y="6"/>
                  </a:lnTo>
                  <a:lnTo>
                    <a:pt x="0" y="18"/>
                  </a:lnTo>
                  <a:lnTo>
                    <a:pt x="0" y="30"/>
                  </a:lnTo>
                  <a:lnTo>
                    <a:pt x="0" y="42"/>
                  </a:lnTo>
                  <a:lnTo>
                    <a:pt x="6" y="48"/>
                  </a:lnTo>
                  <a:lnTo>
                    <a:pt x="12" y="54"/>
                  </a:lnTo>
                  <a:lnTo>
                    <a:pt x="24" y="54"/>
                  </a:lnTo>
                  <a:lnTo>
                    <a:pt x="30" y="54"/>
                  </a:lnTo>
                  <a:lnTo>
                    <a:pt x="41" y="48"/>
                  </a:lnTo>
                  <a:lnTo>
                    <a:pt x="47" y="42"/>
                  </a:lnTo>
                  <a:lnTo>
                    <a:pt x="47" y="30"/>
                  </a:lnTo>
                  <a:lnTo>
                    <a:pt x="47" y="18"/>
                  </a:lnTo>
                  <a:lnTo>
                    <a:pt x="41" y="6"/>
                  </a:lnTo>
                  <a:lnTo>
                    <a:pt x="30" y="0"/>
                  </a:lnTo>
                  <a:lnTo>
                    <a:pt x="24" y="0"/>
                  </a:lnTo>
                  <a:close/>
                </a:path>
              </a:pathLst>
            </a:custGeom>
            <a:solidFill>
              <a:srgbClr val="333333"/>
            </a:solidFill>
            <a:ln w="9525">
              <a:noFill/>
              <a:round/>
              <a:headEnd/>
              <a:tailEnd/>
            </a:ln>
          </p:spPr>
          <p:txBody>
            <a:bodyPr/>
            <a:lstStyle/>
            <a:p>
              <a:endParaRPr lang="en-US"/>
            </a:p>
          </p:txBody>
        </p:sp>
        <p:sp>
          <p:nvSpPr>
            <p:cNvPr id="28751" name="Freeform 79"/>
            <p:cNvSpPr>
              <a:spLocks/>
            </p:cNvSpPr>
            <p:nvPr/>
          </p:nvSpPr>
          <p:spPr bwMode="auto">
            <a:xfrm>
              <a:off x="3444" y="2316"/>
              <a:ext cx="47" cy="54"/>
            </a:xfrm>
            <a:custGeom>
              <a:avLst/>
              <a:gdLst/>
              <a:ahLst/>
              <a:cxnLst>
                <a:cxn ang="0">
                  <a:pos x="24" y="0"/>
                </a:cxn>
                <a:cxn ang="0">
                  <a:pos x="12" y="0"/>
                </a:cxn>
                <a:cxn ang="0">
                  <a:pos x="6" y="6"/>
                </a:cxn>
                <a:cxn ang="0">
                  <a:pos x="0" y="18"/>
                </a:cxn>
                <a:cxn ang="0">
                  <a:pos x="0" y="30"/>
                </a:cxn>
                <a:cxn ang="0">
                  <a:pos x="0" y="42"/>
                </a:cxn>
                <a:cxn ang="0">
                  <a:pos x="6" y="48"/>
                </a:cxn>
                <a:cxn ang="0">
                  <a:pos x="12" y="54"/>
                </a:cxn>
                <a:cxn ang="0">
                  <a:pos x="24" y="54"/>
                </a:cxn>
                <a:cxn ang="0">
                  <a:pos x="30" y="54"/>
                </a:cxn>
                <a:cxn ang="0">
                  <a:pos x="41" y="48"/>
                </a:cxn>
                <a:cxn ang="0">
                  <a:pos x="47" y="42"/>
                </a:cxn>
                <a:cxn ang="0">
                  <a:pos x="47" y="30"/>
                </a:cxn>
                <a:cxn ang="0">
                  <a:pos x="47" y="18"/>
                </a:cxn>
                <a:cxn ang="0">
                  <a:pos x="41" y="6"/>
                </a:cxn>
                <a:cxn ang="0">
                  <a:pos x="30" y="0"/>
                </a:cxn>
                <a:cxn ang="0">
                  <a:pos x="24" y="0"/>
                </a:cxn>
              </a:cxnLst>
              <a:rect l="0" t="0" r="r" b="b"/>
              <a:pathLst>
                <a:path w="47" h="54">
                  <a:moveTo>
                    <a:pt x="24" y="0"/>
                  </a:moveTo>
                  <a:lnTo>
                    <a:pt x="12" y="0"/>
                  </a:lnTo>
                  <a:lnTo>
                    <a:pt x="6" y="6"/>
                  </a:lnTo>
                  <a:lnTo>
                    <a:pt x="0" y="18"/>
                  </a:lnTo>
                  <a:lnTo>
                    <a:pt x="0" y="30"/>
                  </a:lnTo>
                  <a:lnTo>
                    <a:pt x="0" y="42"/>
                  </a:lnTo>
                  <a:lnTo>
                    <a:pt x="6" y="48"/>
                  </a:lnTo>
                  <a:lnTo>
                    <a:pt x="12" y="54"/>
                  </a:lnTo>
                  <a:lnTo>
                    <a:pt x="24" y="54"/>
                  </a:lnTo>
                  <a:lnTo>
                    <a:pt x="30" y="54"/>
                  </a:lnTo>
                  <a:lnTo>
                    <a:pt x="41" y="48"/>
                  </a:lnTo>
                  <a:lnTo>
                    <a:pt x="47" y="42"/>
                  </a:lnTo>
                  <a:lnTo>
                    <a:pt x="47" y="30"/>
                  </a:lnTo>
                  <a:lnTo>
                    <a:pt x="47" y="18"/>
                  </a:lnTo>
                  <a:lnTo>
                    <a:pt x="41" y="6"/>
                  </a:lnTo>
                  <a:lnTo>
                    <a:pt x="30" y="0"/>
                  </a:lnTo>
                  <a:lnTo>
                    <a:pt x="24" y="0"/>
                  </a:lnTo>
                </a:path>
              </a:pathLst>
            </a:custGeom>
            <a:noFill/>
            <a:ln w="9525">
              <a:solidFill>
                <a:srgbClr val="000000"/>
              </a:solidFill>
              <a:prstDash val="solid"/>
              <a:round/>
              <a:headEnd/>
              <a:tailEnd/>
            </a:ln>
          </p:spPr>
          <p:txBody>
            <a:bodyPr/>
            <a:lstStyle/>
            <a:p>
              <a:endParaRPr lang="en-US"/>
            </a:p>
          </p:txBody>
        </p:sp>
        <p:sp>
          <p:nvSpPr>
            <p:cNvPr id="28752" name="Freeform 80"/>
            <p:cNvSpPr>
              <a:spLocks/>
            </p:cNvSpPr>
            <p:nvPr/>
          </p:nvSpPr>
          <p:spPr bwMode="auto">
            <a:xfrm>
              <a:off x="3515" y="2054"/>
              <a:ext cx="48" cy="53"/>
            </a:xfrm>
            <a:custGeom>
              <a:avLst/>
              <a:gdLst/>
              <a:ahLst/>
              <a:cxnLst>
                <a:cxn ang="0">
                  <a:pos x="24" y="0"/>
                </a:cxn>
                <a:cxn ang="0">
                  <a:pos x="12" y="6"/>
                </a:cxn>
                <a:cxn ang="0">
                  <a:pos x="6" y="12"/>
                </a:cxn>
                <a:cxn ang="0">
                  <a:pos x="0" y="18"/>
                </a:cxn>
                <a:cxn ang="0">
                  <a:pos x="0" y="29"/>
                </a:cxn>
                <a:cxn ang="0">
                  <a:pos x="0" y="41"/>
                </a:cxn>
                <a:cxn ang="0">
                  <a:pos x="6" y="47"/>
                </a:cxn>
                <a:cxn ang="0">
                  <a:pos x="12" y="53"/>
                </a:cxn>
                <a:cxn ang="0">
                  <a:pos x="24" y="53"/>
                </a:cxn>
                <a:cxn ang="0">
                  <a:pos x="36" y="53"/>
                </a:cxn>
                <a:cxn ang="0">
                  <a:pos x="42" y="47"/>
                </a:cxn>
                <a:cxn ang="0">
                  <a:pos x="48" y="41"/>
                </a:cxn>
                <a:cxn ang="0">
                  <a:pos x="48" y="29"/>
                </a:cxn>
                <a:cxn ang="0">
                  <a:pos x="48" y="18"/>
                </a:cxn>
                <a:cxn ang="0">
                  <a:pos x="42" y="12"/>
                </a:cxn>
                <a:cxn ang="0">
                  <a:pos x="36" y="6"/>
                </a:cxn>
                <a:cxn ang="0">
                  <a:pos x="24" y="0"/>
                </a:cxn>
              </a:cxnLst>
              <a:rect l="0" t="0" r="r" b="b"/>
              <a:pathLst>
                <a:path w="48" h="53">
                  <a:moveTo>
                    <a:pt x="24" y="0"/>
                  </a:moveTo>
                  <a:lnTo>
                    <a:pt x="12" y="6"/>
                  </a:lnTo>
                  <a:lnTo>
                    <a:pt x="6" y="12"/>
                  </a:lnTo>
                  <a:lnTo>
                    <a:pt x="0" y="18"/>
                  </a:lnTo>
                  <a:lnTo>
                    <a:pt x="0" y="29"/>
                  </a:lnTo>
                  <a:lnTo>
                    <a:pt x="0" y="41"/>
                  </a:lnTo>
                  <a:lnTo>
                    <a:pt x="6" y="47"/>
                  </a:lnTo>
                  <a:lnTo>
                    <a:pt x="12" y="53"/>
                  </a:lnTo>
                  <a:lnTo>
                    <a:pt x="24" y="53"/>
                  </a:lnTo>
                  <a:lnTo>
                    <a:pt x="36" y="53"/>
                  </a:lnTo>
                  <a:lnTo>
                    <a:pt x="42" y="47"/>
                  </a:lnTo>
                  <a:lnTo>
                    <a:pt x="48" y="41"/>
                  </a:lnTo>
                  <a:lnTo>
                    <a:pt x="48" y="29"/>
                  </a:lnTo>
                  <a:lnTo>
                    <a:pt x="48" y="18"/>
                  </a:lnTo>
                  <a:lnTo>
                    <a:pt x="42" y="12"/>
                  </a:lnTo>
                  <a:lnTo>
                    <a:pt x="36" y="6"/>
                  </a:lnTo>
                  <a:lnTo>
                    <a:pt x="24" y="0"/>
                  </a:lnTo>
                  <a:close/>
                </a:path>
              </a:pathLst>
            </a:custGeom>
            <a:solidFill>
              <a:srgbClr val="333333"/>
            </a:solidFill>
            <a:ln w="9525">
              <a:noFill/>
              <a:round/>
              <a:headEnd/>
              <a:tailEnd/>
            </a:ln>
          </p:spPr>
          <p:txBody>
            <a:bodyPr/>
            <a:lstStyle/>
            <a:p>
              <a:endParaRPr lang="en-US"/>
            </a:p>
          </p:txBody>
        </p:sp>
        <p:sp>
          <p:nvSpPr>
            <p:cNvPr id="28753" name="Freeform 81"/>
            <p:cNvSpPr>
              <a:spLocks/>
            </p:cNvSpPr>
            <p:nvPr/>
          </p:nvSpPr>
          <p:spPr bwMode="auto">
            <a:xfrm>
              <a:off x="3515" y="2054"/>
              <a:ext cx="48" cy="53"/>
            </a:xfrm>
            <a:custGeom>
              <a:avLst/>
              <a:gdLst/>
              <a:ahLst/>
              <a:cxnLst>
                <a:cxn ang="0">
                  <a:pos x="24" y="0"/>
                </a:cxn>
                <a:cxn ang="0">
                  <a:pos x="12" y="6"/>
                </a:cxn>
                <a:cxn ang="0">
                  <a:pos x="6" y="12"/>
                </a:cxn>
                <a:cxn ang="0">
                  <a:pos x="0" y="18"/>
                </a:cxn>
                <a:cxn ang="0">
                  <a:pos x="0" y="29"/>
                </a:cxn>
                <a:cxn ang="0">
                  <a:pos x="0" y="41"/>
                </a:cxn>
                <a:cxn ang="0">
                  <a:pos x="6" y="47"/>
                </a:cxn>
                <a:cxn ang="0">
                  <a:pos x="12" y="53"/>
                </a:cxn>
                <a:cxn ang="0">
                  <a:pos x="24" y="53"/>
                </a:cxn>
                <a:cxn ang="0">
                  <a:pos x="36" y="53"/>
                </a:cxn>
                <a:cxn ang="0">
                  <a:pos x="42" y="47"/>
                </a:cxn>
                <a:cxn ang="0">
                  <a:pos x="48" y="41"/>
                </a:cxn>
                <a:cxn ang="0">
                  <a:pos x="48" y="29"/>
                </a:cxn>
                <a:cxn ang="0">
                  <a:pos x="48" y="18"/>
                </a:cxn>
                <a:cxn ang="0">
                  <a:pos x="42" y="12"/>
                </a:cxn>
                <a:cxn ang="0">
                  <a:pos x="36" y="6"/>
                </a:cxn>
                <a:cxn ang="0">
                  <a:pos x="24" y="0"/>
                </a:cxn>
              </a:cxnLst>
              <a:rect l="0" t="0" r="r" b="b"/>
              <a:pathLst>
                <a:path w="48" h="53">
                  <a:moveTo>
                    <a:pt x="24" y="0"/>
                  </a:moveTo>
                  <a:lnTo>
                    <a:pt x="12" y="6"/>
                  </a:lnTo>
                  <a:lnTo>
                    <a:pt x="6" y="12"/>
                  </a:lnTo>
                  <a:lnTo>
                    <a:pt x="0" y="18"/>
                  </a:lnTo>
                  <a:lnTo>
                    <a:pt x="0" y="29"/>
                  </a:lnTo>
                  <a:lnTo>
                    <a:pt x="0" y="41"/>
                  </a:lnTo>
                  <a:lnTo>
                    <a:pt x="6" y="47"/>
                  </a:lnTo>
                  <a:lnTo>
                    <a:pt x="12" y="53"/>
                  </a:lnTo>
                  <a:lnTo>
                    <a:pt x="24" y="53"/>
                  </a:lnTo>
                  <a:lnTo>
                    <a:pt x="36" y="53"/>
                  </a:lnTo>
                  <a:lnTo>
                    <a:pt x="42" y="47"/>
                  </a:lnTo>
                  <a:lnTo>
                    <a:pt x="48" y="41"/>
                  </a:lnTo>
                  <a:lnTo>
                    <a:pt x="48" y="29"/>
                  </a:lnTo>
                  <a:lnTo>
                    <a:pt x="48" y="18"/>
                  </a:lnTo>
                  <a:lnTo>
                    <a:pt x="42" y="12"/>
                  </a:lnTo>
                  <a:lnTo>
                    <a:pt x="36" y="6"/>
                  </a:lnTo>
                  <a:lnTo>
                    <a:pt x="24" y="0"/>
                  </a:lnTo>
                </a:path>
              </a:pathLst>
            </a:custGeom>
            <a:noFill/>
            <a:ln w="9525">
              <a:solidFill>
                <a:srgbClr val="000000"/>
              </a:solidFill>
              <a:prstDash val="solid"/>
              <a:round/>
              <a:headEnd/>
              <a:tailEnd/>
            </a:ln>
          </p:spPr>
          <p:txBody>
            <a:bodyPr/>
            <a:lstStyle/>
            <a:p>
              <a:endParaRPr lang="en-US"/>
            </a:p>
          </p:txBody>
        </p:sp>
        <p:sp>
          <p:nvSpPr>
            <p:cNvPr id="28754" name="Freeform 82"/>
            <p:cNvSpPr>
              <a:spLocks/>
            </p:cNvSpPr>
            <p:nvPr/>
          </p:nvSpPr>
          <p:spPr bwMode="auto">
            <a:xfrm>
              <a:off x="3832" y="1916"/>
              <a:ext cx="48" cy="54"/>
            </a:xfrm>
            <a:custGeom>
              <a:avLst/>
              <a:gdLst/>
              <a:ahLst/>
              <a:cxnLst>
                <a:cxn ang="0">
                  <a:pos x="24" y="0"/>
                </a:cxn>
                <a:cxn ang="0">
                  <a:pos x="12" y="0"/>
                </a:cxn>
                <a:cxn ang="0">
                  <a:pos x="6" y="6"/>
                </a:cxn>
                <a:cxn ang="0">
                  <a:pos x="0" y="18"/>
                </a:cxn>
                <a:cxn ang="0">
                  <a:pos x="0" y="24"/>
                </a:cxn>
                <a:cxn ang="0">
                  <a:pos x="0" y="36"/>
                </a:cxn>
                <a:cxn ang="0">
                  <a:pos x="6" y="48"/>
                </a:cxn>
                <a:cxn ang="0">
                  <a:pos x="12" y="54"/>
                </a:cxn>
                <a:cxn ang="0">
                  <a:pos x="24" y="54"/>
                </a:cxn>
                <a:cxn ang="0">
                  <a:pos x="36" y="54"/>
                </a:cxn>
                <a:cxn ang="0">
                  <a:pos x="42" y="48"/>
                </a:cxn>
                <a:cxn ang="0">
                  <a:pos x="48" y="36"/>
                </a:cxn>
                <a:cxn ang="0">
                  <a:pos x="48" y="24"/>
                </a:cxn>
                <a:cxn ang="0">
                  <a:pos x="48" y="18"/>
                </a:cxn>
                <a:cxn ang="0">
                  <a:pos x="42" y="6"/>
                </a:cxn>
                <a:cxn ang="0">
                  <a:pos x="36" y="0"/>
                </a:cxn>
                <a:cxn ang="0">
                  <a:pos x="24" y="0"/>
                </a:cxn>
              </a:cxnLst>
              <a:rect l="0" t="0" r="r" b="b"/>
              <a:pathLst>
                <a:path w="48" h="54">
                  <a:moveTo>
                    <a:pt x="24" y="0"/>
                  </a:moveTo>
                  <a:lnTo>
                    <a:pt x="12" y="0"/>
                  </a:lnTo>
                  <a:lnTo>
                    <a:pt x="6" y="6"/>
                  </a:lnTo>
                  <a:lnTo>
                    <a:pt x="0" y="18"/>
                  </a:lnTo>
                  <a:lnTo>
                    <a:pt x="0" y="24"/>
                  </a:lnTo>
                  <a:lnTo>
                    <a:pt x="0" y="36"/>
                  </a:lnTo>
                  <a:lnTo>
                    <a:pt x="6" y="48"/>
                  </a:lnTo>
                  <a:lnTo>
                    <a:pt x="12" y="54"/>
                  </a:lnTo>
                  <a:lnTo>
                    <a:pt x="24" y="54"/>
                  </a:lnTo>
                  <a:lnTo>
                    <a:pt x="36" y="54"/>
                  </a:lnTo>
                  <a:lnTo>
                    <a:pt x="42" y="48"/>
                  </a:lnTo>
                  <a:lnTo>
                    <a:pt x="48" y="36"/>
                  </a:lnTo>
                  <a:lnTo>
                    <a:pt x="48" y="24"/>
                  </a:lnTo>
                  <a:lnTo>
                    <a:pt x="48" y="18"/>
                  </a:lnTo>
                  <a:lnTo>
                    <a:pt x="42" y="6"/>
                  </a:lnTo>
                  <a:lnTo>
                    <a:pt x="36" y="0"/>
                  </a:lnTo>
                  <a:lnTo>
                    <a:pt x="24" y="0"/>
                  </a:lnTo>
                  <a:close/>
                </a:path>
              </a:pathLst>
            </a:custGeom>
            <a:solidFill>
              <a:srgbClr val="333333"/>
            </a:solidFill>
            <a:ln w="9525">
              <a:noFill/>
              <a:round/>
              <a:headEnd/>
              <a:tailEnd/>
            </a:ln>
          </p:spPr>
          <p:txBody>
            <a:bodyPr/>
            <a:lstStyle/>
            <a:p>
              <a:endParaRPr lang="en-US"/>
            </a:p>
          </p:txBody>
        </p:sp>
        <p:sp>
          <p:nvSpPr>
            <p:cNvPr id="28755" name="Freeform 83"/>
            <p:cNvSpPr>
              <a:spLocks/>
            </p:cNvSpPr>
            <p:nvPr/>
          </p:nvSpPr>
          <p:spPr bwMode="auto">
            <a:xfrm>
              <a:off x="3832" y="1916"/>
              <a:ext cx="48" cy="54"/>
            </a:xfrm>
            <a:custGeom>
              <a:avLst/>
              <a:gdLst/>
              <a:ahLst/>
              <a:cxnLst>
                <a:cxn ang="0">
                  <a:pos x="24" y="0"/>
                </a:cxn>
                <a:cxn ang="0">
                  <a:pos x="12" y="0"/>
                </a:cxn>
                <a:cxn ang="0">
                  <a:pos x="6" y="6"/>
                </a:cxn>
                <a:cxn ang="0">
                  <a:pos x="0" y="18"/>
                </a:cxn>
                <a:cxn ang="0">
                  <a:pos x="0" y="24"/>
                </a:cxn>
                <a:cxn ang="0">
                  <a:pos x="0" y="36"/>
                </a:cxn>
                <a:cxn ang="0">
                  <a:pos x="6" y="48"/>
                </a:cxn>
                <a:cxn ang="0">
                  <a:pos x="12" y="54"/>
                </a:cxn>
                <a:cxn ang="0">
                  <a:pos x="24" y="54"/>
                </a:cxn>
                <a:cxn ang="0">
                  <a:pos x="36" y="54"/>
                </a:cxn>
                <a:cxn ang="0">
                  <a:pos x="42" y="48"/>
                </a:cxn>
                <a:cxn ang="0">
                  <a:pos x="48" y="36"/>
                </a:cxn>
                <a:cxn ang="0">
                  <a:pos x="48" y="24"/>
                </a:cxn>
                <a:cxn ang="0">
                  <a:pos x="48" y="18"/>
                </a:cxn>
                <a:cxn ang="0">
                  <a:pos x="42" y="6"/>
                </a:cxn>
                <a:cxn ang="0">
                  <a:pos x="36" y="0"/>
                </a:cxn>
                <a:cxn ang="0">
                  <a:pos x="24" y="0"/>
                </a:cxn>
              </a:cxnLst>
              <a:rect l="0" t="0" r="r" b="b"/>
              <a:pathLst>
                <a:path w="48" h="54">
                  <a:moveTo>
                    <a:pt x="24" y="0"/>
                  </a:moveTo>
                  <a:lnTo>
                    <a:pt x="12" y="0"/>
                  </a:lnTo>
                  <a:lnTo>
                    <a:pt x="6" y="6"/>
                  </a:lnTo>
                  <a:lnTo>
                    <a:pt x="0" y="18"/>
                  </a:lnTo>
                  <a:lnTo>
                    <a:pt x="0" y="24"/>
                  </a:lnTo>
                  <a:lnTo>
                    <a:pt x="0" y="36"/>
                  </a:lnTo>
                  <a:lnTo>
                    <a:pt x="6" y="48"/>
                  </a:lnTo>
                  <a:lnTo>
                    <a:pt x="12" y="54"/>
                  </a:lnTo>
                  <a:lnTo>
                    <a:pt x="24" y="54"/>
                  </a:lnTo>
                  <a:lnTo>
                    <a:pt x="36" y="54"/>
                  </a:lnTo>
                  <a:lnTo>
                    <a:pt x="42" y="48"/>
                  </a:lnTo>
                  <a:lnTo>
                    <a:pt x="48" y="36"/>
                  </a:lnTo>
                  <a:lnTo>
                    <a:pt x="48" y="24"/>
                  </a:lnTo>
                  <a:lnTo>
                    <a:pt x="48" y="18"/>
                  </a:lnTo>
                  <a:lnTo>
                    <a:pt x="42" y="6"/>
                  </a:lnTo>
                  <a:lnTo>
                    <a:pt x="36" y="0"/>
                  </a:lnTo>
                  <a:lnTo>
                    <a:pt x="24" y="0"/>
                  </a:lnTo>
                </a:path>
              </a:pathLst>
            </a:custGeom>
            <a:noFill/>
            <a:ln w="9525">
              <a:solidFill>
                <a:srgbClr val="000000"/>
              </a:solidFill>
              <a:prstDash val="solid"/>
              <a:round/>
              <a:headEnd/>
              <a:tailEnd/>
            </a:ln>
          </p:spPr>
          <p:txBody>
            <a:bodyPr/>
            <a:lstStyle/>
            <a:p>
              <a:endParaRPr lang="en-US"/>
            </a:p>
          </p:txBody>
        </p:sp>
        <p:sp>
          <p:nvSpPr>
            <p:cNvPr id="28756" name="Freeform 84"/>
            <p:cNvSpPr>
              <a:spLocks/>
            </p:cNvSpPr>
            <p:nvPr/>
          </p:nvSpPr>
          <p:spPr bwMode="auto">
            <a:xfrm>
              <a:off x="4042" y="2042"/>
              <a:ext cx="53" cy="59"/>
            </a:xfrm>
            <a:custGeom>
              <a:avLst/>
              <a:gdLst/>
              <a:ahLst/>
              <a:cxnLst>
                <a:cxn ang="0">
                  <a:pos x="29" y="0"/>
                </a:cxn>
                <a:cxn ang="0">
                  <a:pos x="17" y="6"/>
                </a:cxn>
                <a:cxn ang="0">
                  <a:pos x="12" y="12"/>
                </a:cxn>
                <a:cxn ang="0">
                  <a:pos x="6" y="18"/>
                </a:cxn>
                <a:cxn ang="0">
                  <a:pos x="0" y="30"/>
                </a:cxn>
                <a:cxn ang="0">
                  <a:pos x="6" y="41"/>
                </a:cxn>
                <a:cxn ang="0">
                  <a:pos x="12" y="47"/>
                </a:cxn>
                <a:cxn ang="0">
                  <a:pos x="17" y="53"/>
                </a:cxn>
                <a:cxn ang="0">
                  <a:pos x="29" y="59"/>
                </a:cxn>
                <a:cxn ang="0">
                  <a:pos x="35" y="53"/>
                </a:cxn>
                <a:cxn ang="0">
                  <a:pos x="47" y="47"/>
                </a:cxn>
                <a:cxn ang="0">
                  <a:pos x="47" y="41"/>
                </a:cxn>
                <a:cxn ang="0">
                  <a:pos x="53" y="30"/>
                </a:cxn>
                <a:cxn ang="0">
                  <a:pos x="47" y="18"/>
                </a:cxn>
                <a:cxn ang="0">
                  <a:pos x="47" y="12"/>
                </a:cxn>
                <a:cxn ang="0">
                  <a:pos x="35" y="6"/>
                </a:cxn>
                <a:cxn ang="0">
                  <a:pos x="29" y="0"/>
                </a:cxn>
              </a:cxnLst>
              <a:rect l="0" t="0" r="r" b="b"/>
              <a:pathLst>
                <a:path w="53" h="59">
                  <a:moveTo>
                    <a:pt x="29" y="0"/>
                  </a:moveTo>
                  <a:lnTo>
                    <a:pt x="17" y="6"/>
                  </a:lnTo>
                  <a:lnTo>
                    <a:pt x="12" y="12"/>
                  </a:lnTo>
                  <a:lnTo>
                    <a:pt x="6" y="18"/>
                  </a:lnTo>
                  <a:lnTo>
                    <a:pt x="0" y="30"/>
                  </a:lnTo>
                  <a:lnTo>
                    <a:pt x="6" y="41"/>
                  </a:lnTo>
                  <a:lnTo>
                    <a:pt x="12" y="47"/>
                  </a:lnTo>
                  <a:lnTo>
                    <a:pt x="17" y="53"/>
                  </a:lnTo>
                  <a:lnTo>
                    <a:pt x="29" y="59"/>
                  </a:lnTo>
                  <a:lnTo>
                    <a:pt x="35" y="53"/>
                  </a:lnTo>
                  <a:lnTo>
                    <a:pt x="47" y="47"/>
                  </a:lnTo>
                  <a:lnTo>
                    <a:pt x="47" y="41"/>
                  </a:lnTo>
                  <a:lnTo>
                    <a:pt x="53" y="30"/>
                  </a:lnTo>
                  <a:lnTo>
                    <a:pt x="47" y="18"/>
                  </a:lnTo>
                  <a:lnTo>
                    <a:pt x="47" y="12"/>
                  </a:lnTo>
                  <a:lnTo>
                    <a:pt x="35" y="6"/>
                  </a:lnTo>
                  <a:lnTo>
                    <a:pt x="29" y="0"/>
                  </a:lnTo>
                  <a:close/>
                </a:path>
              </a:pathLst>
            </a:custGeom>
            <a:solidFill>
              <a:srgbClr val="333333"/>
            </a:solidFill>
            <a:ln w="9525">
              <a:noFill/>
              <a:round/>
              <a:headEnd/>
              <a:tailEnd/>
            </a:ln>
          </p:spPr>
          <p:txBody>
            <a:bodyPr/>
            <a:lstStyle/>
            <a:p>
              <a:endParaRPr lang="en-US"/>
            </a:p>
          </p:txBody>
        </p:sp>
        <p:sp>
          <p:nvSpPr>
            <p:cNvPr id="28757" name="Freeform 85"/>
            <p:cNvSpPr>
              <a:spLocks/>
            </p:cNvSpPr>
            <p:nvPr/>
          </p:nvSpPr>
          <p:spPr bwMode="auto">
            <a:xfrm>
              <a:off x="4042" y="2042"/>
              <a:ext cx="53" cy="59"/>
            </a:xfrm>
            <a:custGeom>
              <a:avLst/>
              <a:gdLst/>
              <a:ahLst/>
              <a:cxnLst>
                <a:cxn ang="0">
                  <a:pos x="29" y="0"/>
                </a:cxn>
                <a:cxn ang="0">
                  <a:pos x="17" y="6"/>
                </a:cxn>
                <a:cxn ang="0">
                  <a:pos x="12" y="12"/>
                </a:cxn>
                <a:cxn ang="0">
                  <a:pos x="6" y="18"/>
                </a:cxn>
                <a:cxn ang="0">
                  <a:pos x="0" y="30"/>
                </a:cxn>
                <a:cxn ang="0">
                  <a:pos x="6" y="41"/>
                </a:cxn>
                <a:cxn ang="0">
                  <a:pos x="12" y="47"/>
                </a:cxn>
                <a:cxn ang="0">
                  <a:pos x="17" y="53"/>
                </a:cxn>
                <a:cxn ang="0">
                  <a:pos x="29" y="59"/>
                </a:cxn>
                <a:cxn ang="0">
                  <a:pos x="35" y="53"/>
                </a:cxn>
                <a:cxn ang="0">
                  <a:pos x="47" y="47"/>
                </a:cxn>
                <a:cxn ang="0">
                  <a:pos x="47" y="41"/>
                </a:cxn>
                <a:cxn ang="0">
                  <a:pos x="53" y="30"/>
                </a:cxn>
                <a:cxn ang="0">
                  <a:pos x="47" y="18"/>
                </a:cxn>
                <a:cxn ang="0">
                  <a:pos x="47" y="12"/>
                </a:cxn>
                <a:cxn ang="0">
                  <a:pos x="35" y="6"/>
                </a:cxn>
                <a:cxn ang="0">
                  <a:pos x="29" y="0"/>
                </a:cxn>
              </a:cxnLst>
              <a:rect l="0" t="0" r="r" b="b"/>
              <a:pathLst>
                <a:path w="53" h="59">
                  <a:moveTo>
                    <a:pt x="29" y="0"/>
                  </a:moveTo>
                  <a:lnTo>
                    <a:pt x="17" y="6"/>
                  </a:lnTo>
                  <a:lnTo>
                    <a:pt x="12" y="12"/>
                  </a:lnTo>
                  <a:lnTo>
                    <a:pt x="6" y="18"/>
                  </a:lnTo>
                  <a:lnTo>
                    <a:pt x="0" y="30"/>
                  </a:lnTo>
                  <a:lnTo>
                    <a:pt x="6" y="41"/>
                  </a:lnTo>
                  <a:lnTo>
                    <a:pt x="12" y="47"/>
                  </a:lnTo>
                  <a:lnTo>
                    <a:pt x="17" y="53"/>
                  </a:lnTo>
                  <a:lnTo>
                    <a:pt x="29" y="59"/>
                  </a:lnTo>
                  <a:lnTo>
                    <a:pt x="35" y="53"/>
                  </a:lnTo>
                  <a:lnTo>
                    <a:pt x="47" y="47"/>
                  </a:lnTo>
                  <a:lnTo>
                    <a:pt x="47" y="41"/>
                  </a:lnTo>
                  <a:lnTo>
                    <a:pt x="53" y="30"/>
                  </a:lnTo>
                  <a:lnTo>
                    <a:pt x="47" y="18"/>
                  </a:lnTo>
                  <a:lnTo>
                    <a:pt x="47" y="12"/>
                  </a:lnTo>
                  <a:lnTo>
                    <a:pt x="35" y="6"/>
                  </a:lnTo>
                  <a:lnTo>
                    <a:pt x="29" y="0"/>
                  </a:lnTo>
                </a:path>
              </a:pathLst>
            </a:custGeom>
            <a:noFill/>
            <a:ln w="9525">
              <a:solidFill>
                <a:srgbClr val="000000"/>
              </a:solidFill>
              <a:prstDash val="solid"/>
              <a:round/>
              <a:headEnd/>
              <a:tailEnd/>
            </a:ln>
          </p:spPr>
          <p:txBody>
            <a:bodyPr/>
            <a:lstStyle/>
            <a:p>
              <a:endParaRPr lang="en-US"/>
            </a:p>
          </p:txBody>
        </p:sp>
        <p:sp>
          <p:nvSpPr>
            <p:cNvPr id="28758" name="Freeform 86"/>
            <p:cNvSpPr>
              <a:spLocks/>
            </p:cNvSpPr>
            <p:nvPr/>
          </p:nvSpPr>
          <p:spPr bwMode="auto">
            <a:xfrm>
              <a:off x="3725" y="2465"/>
              <a:ext cx="53" cy="60"/>
            </a:xfrm>
            <a:custGeom>
              <a:avLst/>
              <a:gdLst/>
              <a:ahLst/>
              <a:cxnLst>
                <a:cxn ang="0">
                  <a:pos x="24" y="0"/>
                </a:cxn>
                <a:cxn ang="0">
                  <a:pos x="18" y="6"/>
                </a:cxn>
                <a:cxn ang="0">
                  <a:pos x="6" y="12"/>
                </a:cxn>
                <a:cxn ang="0">
                  <a:pos x="0" y="18"/>
                </a:cxn>
                <a:cxn ang="0">
                  <a:pos x="0" y="30"/>
                </a:cxn>
                <a:cxn ang="0">
                  <a:pos x="0" y="42"/>
                </a:cxn>
                <a:cxn ang="0">
                  <a:pos x="6" y="48"/>
                </a:cxn>
                <a:cxn ang="0">
                  <a:pos x="18" y="54"/>
                </a:cxn>
                <a:cxn ang="0">
                  <a:pos x="24" y="60"/>
                </a:cxn>
                <a:cxn ang="0">
                  <a:pos x="36" y="54"/>
                </a:cxn>
                <a:cxn ang="0">
                  <a:pos x="42" y="48"/>
                </a:cxn>
                <a:cxn ang="0">
                  <a:pos x="47" y="42"/>
                </a:cxn>
                <a:cxn ang="0">
                  <a:pos x="53" y="30"/>
                </a:cxn>
                <a:cxn ang="0">
                  <a:pos x="47" y="18"/>
                </a:cxn>
                <a:cxn ang="0">
                  <a:pos x="42" y="12"/>
                </a:cxn>
                <a:cxn ang="0">
                  <a:pos x="36" y="6"/>
                </a:cxn>
                <a:cxn ang="0">
                  <a:pos x="24" y="0"/>
                </a:cxn>
              </a:cxnLst>
              <a:rect l="0" t="0" r="r" b="b"/>
              <a:pathLst>
                <a:path w="53" h="60">
                  <a:moveTo>
                    <a:pt x="24" y="0"/>
                  </a:moveTo>
                  <a:lnTo>
                    <a:pt x="18" y="6"/>
                  </a:lnTo>
                  <a:lnTo>
                    <a:pt x="6" y="12"/>
                  </a:lnTo>
                  <a:lnTo>
                    <a:pt x="0" y="18"/>
                  </a:lnTo>
                  <a:lnTo>
                    <a:pt x="0" y="30"/>
                  </a:lnTo>
                  <a:lnTo>
                    <a:pt x="0" y="42"/>
                  </a:lnTo>
                  <a:lnTo>
                    <a:pt x="6" y="48"/>
                  </a:lnTo>
                  <a:lnTo>
                    <a:pt x="18" y="54"/>
                  </a:lnTo>
                  <a:lnTo>
                    <a:pt x="24" y="60"/>
                  </a:lnTo>
                  <a:lnTo>
                    <a:pt x="36" y="54"/>
                  </a:lnTo>
                  <a:lnTo>
                    <a:pt x="42" y="48"/>
                  </a:lnTo>
                  <a:lnTo>
                    <a:pt x="47" y="42"/>
                  </a:lnTo>
                  <a:lnTo>
                    <a:pt x="53" y="30"/>
                  </a:lnTo>
                  <a:lnTo>
                    <a:pt x="47" y="18"/>
                  </a:lnTo>
                  <a:lnTo>
                    <a:pt x="42" y="12"/>
                  </a:lnTo>
                  <a:lnTo>
                    <a:pt x="36" y="6"/>
                  </a:lnTo>
                  <a:lnTo>
                    <a:pt x="24" y="0"/>
                  </a:lnTo>
                  <a:close/>
                </a:path>
              </a:pathLst>
            </a:custGeom>
            <a:solidFill>
              <a:srgbClr val="333333"/>
            </a:solidFill>
            <a:ln w="9525">
              <a:noFill/>
              <a:round/>
              <a:headEnd/>
              <a:tailEnd/>
            </a:ln>
          </p:spPr>
          <p:txBody>
            <a:bodyPr/>
            <a:lstStyle/>
            <a:p>
              <a:endParaRPr lang="en-US"/>
            </a:p>
          </p:txBody>
        </p:sp>
        <p:sp>
          <p:nvSpPr>
            <p:cNvPr id="28759" name="Freeform 87"/>
            <p:cNvSpPr>
              <a:spLocks/>
            </p:cNvSpPr>
            <p:nvPr/>
          </p:nvSpPr>
          <p:spPr bwMode="auto">
            <a:xfrm>
              <a:off x="3725" y="2465"/>
              <a:ext cx="53" cy="60"/>
            </a:xfrm>
            <a:custGeom>
              <a:avLst/>
              <a:gdLst/>
              <a:ahLst/>
              <a:cxnLst>
                <a:cxn ang="0">
                  <a:pos x="24" y="0"/>
                </a:cxn>
                <a:cxn ang="0">
                  <a:pos x="18" y="6"/>
                </a:cxn>
                <a:cxn ang="0">
                  <a:pos x="6" y="12"/>
                </a:cxn>
                <a:cxn ang="0">
                  <a:pos x="0" y="18"/>
                </a:cxn>
                <a:cxn ang="0">
                  <a:pos x="0" y="30"/>
                </a:cxn>
                <a:cxn ang="0">
                  <a:pos x="0" y="42"/>
                </a:cxn>
                <a:cxn ang="0">
                  <a:pos x="6" y="48"/>
                </a:cxn>
                <a:cxn ang="0">
                  <a:pos x="18" y="54"/>
                </a:cxn>
                <a:cxn ang="0">
                  <a:pos x="24" y="60"/>
                </a:cxn>
                <a:cxn ang="0">
                  <a:pos x="36" y="54"/>
                </a:cxn>
                <a:cxn ang="0">
                  <a:pos x="42" y="48"/>
                </a:cxn>
                <a:cxn ang="0">
                  <a:pos x="47" y="42"/>
                </a:cxn>
                <a:cxn ang="0">
                  <a:pos x="53" y="30"/>
                </a:cxn>
                <a:cxn ang="0">
                  <a:pos x="47" y="18"/>
                </a:cxn>
                <a:cxn ang="0">
                  <a:pos x="42" y="12"/>
                </a:cxn>
                <a:cxn ang="0">
                  <a:pos x="36" y="6"/>
                </a:cxn>
                <a:cxn ang="0">
                  <a:pos x="24" y="0"/>
                </a:cxn>
              </a:cxnLst>
              <a:rect l="0" t="0" r="r" b="b"/>
              <a:pathLst>
                <a:path w="53" h="60">
                  <a:moveTo>
                    <a:pt x="24" y="0"/>
                  </a:moveTo>
                  <a:lnTo>
                    <a:pt x="18" y="6"/>
                  </a:lnTo>
                  <a:lnTo>
                    <a:pt x="6" y="12"/>
                  </a:lnTo>
                  <a:lnTo>
                    <a:pt x="0" y="18"/>
                  </a:lnTo>
                  <a:lnTo>
                    <a:pt x="0" y="30"/>
                  </a:lnTo>
                  <a:lnTo>
                    <a:pt x="0" y="42"/>
                  </a:lnTo>
                  <a:lnTo>
                    <a:pt x="6" y="48"/>
                  </a:lnTo>
                  <a:lnTo>
                    <a:pt x="18" y="54"/>
                  </a:lnTo>
                  <a:lnTo>
                    <a:pt x="24" y="60"/>
                  </a:lnTo>
                  <a:lnTo>
                    <a:pt x="36" y="54"/>
                  </a:lnTo>
                  <a:lnTo>
                    <a:pt x="42" y="48"/>
                  </a:lnTo>
                  <a:lnTo>
                    <a:pt x="47" y="42"/>
                  </a:lnTo>
                  <a:lnTo>
                    <a:pt x="53" y="30"/>
                  </a:lnTo>
                  <a:lnTo>
                    <a:pt x="47" y="18"/>
                  </a:lnTo>
                  <a:lnTo>
                    <a:pt x="42" y="12"/>
                  </a:lnTo>
                  <a:lnTo>
                    <a:pt x="36" y="6"/>
                  </a:lnTo>
                  <a:lnTo>
                    <a:pt x="24" y="0"/>
                  </a:lnTo>
                </a:path>
              </a:pathLst>
            </a:custGeom>
            <a:noFill/>
            <a:ln w="9525">
              <a:solidFill>
                <a:srgbClr val="000000"/>
              </a:solidFill>
              <a:prstDash val="solid"/>
              <a:round/>
              <a:headEnd/>
              <a:tailEnd/>
            </a:ln>
          </p:spPr>
          <p:txBody>
            <a:bodyPr/>
            <a:lstStyle/>
            <a:p>
              <a:endParaRPr lang="en-US"/>
            </a:p>
          </p:txBody>
        </p:sp>
        <p:sp>
          <p:nvSpPr>
            <p:cNvPr id="28760" name="Freeform 88"/>
            <p:cNvSpPr>
              <a:spLocks/>
            </p:cNvSpPr>
            <p:nvPr/>
          </p:nvSpPr>
          <p:spPr bwMode="auto">
            <a:xfrm>
              <a:off x="3970" y="2346"/>
              <a:ext cx="54" cy="54"/>
            </a:xfrm>
            <a:custGeom>
              <a:avLst/>
              <a:gdLst/>
              <a:ahLst/>
              <a:cxnLst>
                <a:cxn ang="0">
                  <a:pos x="24" y="0"/>
                </a:cxn>
                <a:cxn ang="0">
                  <a:pos x="18" y="0"/>
                </a:cxn>
                <a:cxn ang="0">
                  <a:pos x="6" y="6"/>
                </a:cxn>
                <a:cxn ang="0">
                  <a:pos x="6" y="18"/>
                </a:cxn>
                <a:cxn ang="0">
                  <a:pos x="0" y="24"/>
                </a:cxn>
                <a:cxn ang="0">
                  <a:pos x="6" y="36"/>
                </a:cxn>
                <a:cxn ang="0">
                  <a:pos x="6" y="48"/>
                </a:cxn>
                <a:cxn ang="0">
                  <a:pos x="18" y="54"/>
                </a:cxn>
                <a:cxn ang="0">
                  <a:pos x="24" y="54"/>
                </a:cxn>
                <a:cxn ang="0">
                  <a:pos x="36" y="54"/>
                </a:cxn>
                <a:cxn ang="0">
                  <a:pos x="42" y="48"/>
                </a:cxn>
                <a:cxn ang="0">
                  <a:pos x="48" y="36"/>
                </a:cxn>
                <a:cxn ang="0">
                  <a:pos x="54" y="24"/>
                </a:cxn>
                <a:cxn ang="0">
                  <a:pos x="48" y="18"/>
                </a:cxn>
                <a:cxn ang="0">
                  <a:pos x="42" y="6"/>
                </a:cxn>
                <a:cxn ang="0">
                  <a:pos x="36" y="0"/>
                </a:cxn>
                <a:cxn ang="0">
                  <a:pos x="24" y="0"/>
                </a:cxn>
              </a:cxnLst>
              <a:rect l="0" t="0" r="r" b="b"/>
              <a:pathLst>
                <a:path w="54" h="54">
                  <a:moveTo>
                    <a:pt x="24" y="0"/>
                  </a:moveTo>
                  <a:lnTo>
                    <a:pt x="18" y="0"/>
                  </a:lnTo>
                  <a:lnTo>
                    <a:pt x="6" y="6"/>
                  </a:lnTo>
                  <a:lnTo>
                    <a:pt x="6" y="18"/>
                  </a:lnTo>
                  <a:lnTo>
                    <a:pt x="0" y="24"/>
                  </a:lnTo>
                  <a:lnTo>
                    <a:pt x="6" y="36"/>
                  </a:lnTo>
                  <a:lnTo>
                    <a:pt x="6" y="48"/>
                  </a:lnTo>
                  <a:lnTo>
                    <a:pt x="18" y="54"/>
                  </a:lnTo>
                  <a:lnTo>
                    <a:pt x="24" y="54"/>
                  </a:lnTo>
                  <a:lnTo>
                    <a:pt x="36" y="54"/>
                  </a:lnTo>
                  <a:lnTo>
                    <a:pt x="42" y="48"/>
                  </a:lnTo>
                  <a:lnTo>
                    <a:pt x="48" y="36"/>
                  </a:lnTo>
                  <a:lnTo>
                    <a:pt x="54" y="24"/>
                  </a:lnTo>
                  <a:lnTo>
                    <a:pt x="48" y="18"/>
                  </a:lnTo>
                  <a:lnTo>
                    <a:pt x="42" y="6"/>
                  </a:lnTo>
                  <a:lnTo>
                    <a:pt x="36" y="0"/>
                  </a:lnTo>
                  <a:lnTo>
                    <a:pt x="24" y="0"/>
                  </a:lnTo>
                  <a:close/>
                </a:path>
              </a:pathLst>
            </a:custGeom>
            <a:solidFill>
              <a:srgbClr val="333333"/>
            </a:solidFill>
            <a:ln w="9525">
              <a:noFill/>
              <a:round/>
              <a:headEnd/>
              <a:tailEnd/>
            </a:ln>
          </p:spPr>
          <p:txBody>
            <a:bodyPr/>
            <a:lstStyle/>
            <a:p>
              <a:endParaRPr lang="en-US"/>
            </a:p>
          </p:txBody>
        </p:sp>
        <p:sp>
          <p:nvSpPr>
            <p:cNvPr id="28761" name="Freeform 89"/>
            <p:cNvSpPr>
              <a:spLocks/>
            </p:cNvSpPr>
            <p:nvPr/>
          </p:nvSpPr>
          <p:spPr bwMode="auto">
            <a:xfrm>
              <a:off x="3970" y="2346"/>
              <a:ext cx="54" cy="54"/>
            </a:xfrm>
            <a:custGeom>
              <a:avLst/>
              <a:gdLst/>
              <a:ahLst/>
              <a:cxnLst>
                <a:cxn ang="0">
                  <a:pos x="24" y="0"/>
                </a:cxn>
                <a:cxn ang="0">
                  <a:pos x="18" y="0"/>
                </a:cxn>
                <a:cxn ang="0">
                  <a:pos x="6" y="6"/>
                </a:cxn>
                <a:cxn ang="0">
                  <a:pos x="6" y="18"/>
                </a:cxn>
                <a:cxn ang="0">
                  <a:pos x="0" y="24"/>
                </a:cxn>
                <a:cxn ang="0">
                  <a:pos x="6" y="36"/>
                </a:cxn>
                <a:cxn ang="0">
                  <a:pos x="6" y="48"/>
                </a:cxn>
                <a:cxn ang="0">
                  <a:pos x="18" y="54"/>
                </a:cxn>
                <a:cxn ang="0">
                  <a:pos x="24" y="54"/>
                </a:cxn>
                <a:cxn ang="0">
                  <a:pos x="36" y="54"/>
                </a:cxn>
                <a:cxn ang="0">
                  <a:pos x="42" y="48"/>
                </a:cxn>
                <a:cxn ang="0">
                  <a:pos x="48" y="36"/>
                </a:cxn>
                <a:cxn ang="0">
                  <a:pos x="54" y="24"/>
                </a:cxn>
                <a:cxn ang="0">
                  <a:pos x="48" y="18"/>
                </a:cxn>
                <a:cxn ang="0">
                  <a:pos x="42" y="6"/>
                </a:cxn>
                <a:cxn ang="0">
                  <a:pos x="36" y="0"/>
                </a:cxn>
                <a:cxn ang="0">
                  <a:pos x="24" y="0"/>
                </a:cxn>
              </a:cxnLst>
              <a:rect l="0" t="0" r="r" b="b"/>
              <a:pathLst>
                <a:path w="54" h="54">
                  <a:moveTo>
                    <a:pt x="24" y="0"/>
                  </a:moveTo>
                  <a:lnTo>
                    <a:pt x="18" y="0"/>
                  </a:lnTo>
                  <a:lnTo>
                    <a:pt x="6" y="6"/>
                  </a:lnTo>
                  <a:lnTo>
                    <a:pt x="6" y="18"/>
                  </a:lnTo>
                  <a:lnTo>
                    <a:pt x="0" y="24"/>
                  </a:lnTo>
                  <a:lnTo>
                    <a:pt x="6" y="36"/>
                  </a:lnTo>
                  <a:lnTo>
                    <a:pt x="6" y="48"/>
                  </a:lnTo>
                  <a:lnTo>
                    <a:pt x="18" y="54"/>
                  </a:lnTo>
                  <a:lnTo>
                    <a:pt x="24" y="54"/>
                  </a:lnTo>
                  <a:lnTo>
                    <a:pt x="36" y="54"/>
                  </a:lnTo>
                  <a:lnTo>
                    <a:pt x="42" y="48"/>
                  </a:lnTo>
                  <a:lnTo>
                    <a:pt x="48" y="36"/>
                  </a:lnTo>
                  <a:lnTo>
                    <a:pt x="54" y="24"/>
                  </a:lnTo>
                  <a:lnTo>
                    <a:pt x="48" y="18"/>
                  </a:lnTo>
                  <a:lnTo>
                    <a:pt x="42" y="6"/>
                  </a:lnTo>
                  <a:lnTo>
                    <a:pt x="36" y="0"/>
                  </a:lnTo>
                  <a:lnTo>
                    <a:pt x="24" y="0"/>
                  </a:lnTo>
                </a:path>
              </a:pathLst>
            </a:custGeom>
            <a:noFill/>
            <a:ln w="9525">
              <a:solidFill>
                <a:srgbClr val="000000"/>
              </a:solidFill>
              <a:prstDash val="solid"/>
              <a:round/>
              <a:headEnd/>
              <a:tailEnd/>
            </a:ln>
          </p:spPr>
          <p:txBody>
            <a:bodyPr/>
            <a:lstStyle/>
            <a:p>
              <a:endParaRPr lang="en-US"/>
            </a:p>
          </p:txBody>
        </p:sp>
        <p:sp>
          <p:nvSpPr>
            <p:cNvPr id="28762" name="Rectangle 90"/>
            <p:cNvSpPr>
              <a:spLocks noChangeArrowheads="1"/>
            </p:cNvSpPr>
            <p:nvPr/>
          </p:nvSpPr>
          <p:spPr bwMode="auto">
            <a:xfrm>
              <a:off x="4215" y="2030"/>
              <a:ext cx="173" cy="179"/>
            </a:xfrm>
            <a:prstGeom prst="rect">
              <a:avLst/>
            </a:prstGeom>
            <a:solidFill>
              <a:srgbClr val="FFFFFF"/>
            </a:solidFill>
            <a:ln w="9525">
              <a:noFill/>
              <a:miter lim="800000"/>
              <a:headEnd/>
              <a:tailEnd/>
            </a:ln>
          </p:spPr>
          <p:txBody>
            <a:bodyPr/>
            <a:lstStyle/>
            <a:p>
              <a:endParaRPr lang="en-US"/>
            </a:p>
          </p:txBody>
        </p:sp>
        <p:sp>
          <p:nvSpPr>
            <p:cNvPr id="28763" name="Rectangle 91"/>
            <p:cNvSpPr>
              <a:spLocks noChangeArrowheads="1"/>
            </p:cNvSpPr>
            <p:nvPr/>
          </p:nvSpPr>
          <p:spPr bwMode="auto">
            <a:xfrm>
              <a:off x="4215" y="2030"/>
              <a:ext cx="173" cy="179"/>
            </a:xfrm>
            <a:prstGeom prst="rect">
              <a:avLst/>
            </a:prstGeom>
            <a:noFill/>
            <a:ln w="9525">
              <a:solidFill>
                <a:srgbClr val="FFFFFF"/>
              </a:solidFill>
              <a:miter lim="800000"/>
              <a:headEnd/>
              <a:tailEnd/>
            </a:ln>
          </p:spPr>
          <p:txBody>
            <a:bodyPr/>
            <a:lstStyle/>
            <a:p>
              <a:endParaRPr lang="en-US"/>
            </a:p>
          </p:txBody>
        </p:sp>
        <p:sp>
          <p:nvSpPr>
            <p:cNvPr id="28764" name="Rectangle 92"/>
            <p:cNvSpPr>
              <a:spLocks noChangeArrowheads="1"/>
            </p:cNvSpPr>
            <p:nvPr/>
          </p:nvSpPr>
          <p:spPr bwMode="auto">
            <a:xfrm>
              <a:off x="4281" y="2071"/>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F</a:t>
              </a:r>
              <a:endParaRPr lang="en-US"/>
            </a:p>
          </p:txBody>
        </p:sp>
        <p:sp>
          <p:nvSpPr>
            <p:cNvPr id="28765" name="Rectangle 93"/>
            <p:cNvSpPr>
              <a:spLocks noChangeArrowheads="1"/>
            </p:cNvSpPr>
            <p:nvPr/>
          </p:nvSpPr>
          <p:spPr bwMode="auto">
            <a:xfrm>
              <a:off x="4323" y="207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66" name="Rectangle 94"/>
            <p:cNvSpPr>
              <a:spLocks noChangeArrowheads="1"/>
            </p:cNvSpPr>
            <p:nvPr/>
          </p:nvSpPr>
          <p:spPr bwMode="auto">
            <a:xfrm>
              <a:off x="4119" y="2370"/>
              <a:ext cx="174" cy="179"/>
            </a:xfrm>
            <a:prstGeom prst="rect">
              <a:avLst/>
            </a:prstGeom>
            <a:solidFill>
              <a:srgbClr val="FFFFFF"/>
            </a:solidFill>
            <a:ln w="9525">
              <a:noFill/>
              <a:miter lim="800000"/>
              <a:headEnd/>
              <a:tailEnd/>
            </a:ln>
          </p:spPr>
          <p:txBody>
            <a:bodyPr/>
            <a:lstStyle/>
            <a:p>
              <a:endParaRPr lang="en-US"/>
            </a:p>
          </p:txBody>
        </p:sp>
        <p:sp>
          <p:nvSpPr>
            <p:cNvPr id="28767" name="Rectangle 95"/>
            <p:cNvSpPr>
              <a:spLocks noChangeArrowheads="1"/>
            </p:cNvSpPr>
            <p:nvPr/>
          </p:nvSpPr>
          <p:spPr bwMode="auto">
            <a:xfrm>
              <a:off x="4119" y="2370"/>
              <a:ext cx="174" cy="179"/>
            </a:xfrm>
            <a:prstGeom prst="rect">
              <a:avLst/>
            </a:prstGeom>
            <a:noFill/>
            <a:ln w="9525">
              <a:solidFill>
                <a:srgbClr val="FFFFFF"/>
              </a:solidFill>
              <a:miter lim="800000"/>
              <a:headEnd/>
              <a:tailEnd/>
            </a:ln>
          </p:spPr>
          <p:txBody>
            <a:bodyPr/>
            <a:lstStyle/>
            <a:p>
              <a:endParaRPr lang="en-US"/>
            </a:p>
          </p:txBody>
        </p:sp>
        <p:sp>
          <p:nvSpPr>
            <p:cNvPr id="28768" name="Rectangle 96"/>
            <p:cNvSpPr>
              <a:spLocks noChangeArrowheads="1"/>
            </p:cNvSpPr>
            <p:nvPr/>
          </p:nvSpPr>
          <p:spPr bwMode="auto">
            <a:xfrm>
              <a:off x="4185" y="2411"/>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E</a:t>
              </a:r>
              <a:endParaRPr lang="en-US"/>
            </a:p>
          </p:txBody>
        </p:sp>
        <p:sp>
          <p:nvSpPr>
            <p:cNvPr id="28769" name="Rectangle 97"/>
            <p:cNvSpPr>
              <a:spLocks noChangeArrowheads="1"/>
            </p:cNvSpPr>
            <p:nvPr/>
          </p:nvSpPr>
          <p:spPr bwMode="auto">
            <a:xfrm>
              <a:off x="4233" y="241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70" name="Rectangle 98"/>
            <p:cNvSpPr>
              <a:spLocks noChangeArrowheads="1"/>
            </p:cNvSpPr>
            <p:nvPr/>
          </p:nvSpPr>
          <p:spPr bwMode="auto">
            <a:xfrm>
              <a:off x="4460" y="2573"/>
              <a:ext cx="173" cy="179"/>
            </a:xfrm>
            <a:prstGeom prst="rect">
              <a:avLst/>
            </a:prstGeom>
            <a:solidFill>
              <a:srgbClr val="FFFFFF"/>
            </a:solidFill>
            <a:ln w="9525">
              <a:noFill/>
              <a:miter lim="800000"/>
              <a:headEnd/>
              <a:tailEnd/>
            </a:ln>
          </p:spPr>
          <p:txBody>
            <a:bodyPr/>
            <a:lstStyle/>
            <a:p>
              <a:endParaRPr lang="en-US"/>
            </a:p>
          </p:txBody>
        </p:sp>
        <p:sp>
          <p:nvSpPr>
            <p:cNvPr id="28771" name="Rectangle 99"/>
            <p:cNvSpPr>
              <a:spLocks noChangeArrowheads="1"/>
            </p:cNvSpPr>
            <p:nvPr/>
          </p:nvSpPr>
          <p:spPr bwMode="auto">
            <a:xfrm>
              <a:off x="4460" y="2573"/>
              <a:ext cx="173" cy="179"/>
            </a:xfrm>
            <a:prstGeom prst="rect">
              <a:avLst/>
            </a:prstGeom>
            <a:noFill/>
            <a:ln w="9525">
              <a:solidFill>
                <a:srgbClr val="FFFFFF"/>
              </a:solidFill>
              <a:miter lim="800000"/>
              <a:headEnd/>
              <a:tailEnd/>
            </a:ln>
          </p:spPr>
          <p:txBody>
            <a:bodyPr/>
            <a:lstStyle/>
            <a:p>
              <a:endParaRPr lang="en-US"/>
            </a:p>
          </p:txBody>
        </p:sp>
        <p:sp>
          <p:nvSpPr>
            <p:cNvPr id="28772" name="Rectangle 100"/>
            <p:cNvSpPr>
              <a:spLocks noChangeArrowheads="1"/>
            </p:cNvSpPr>
            <p:nvPr/>
          </p:nvSpPr>
          <p:spPr bwMode="auto">
            <a:xfrm>
              <a:off x="4526" y="2614"/>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D</a:t>
              </a:r>
              <a:endParaRPr lang="en-US"/>
            </a:p>
          </p:txBody>
        </p:sp>
        <p:sp>
          <p:nvSpPr>
            <p:cNvPr id="28773" name="Rectangle 101"/>
            <p:cNvSpPr>
              <a:spLocks noChangeArrowheads="1"/>
            </p:cNvSpPr>
            <p:nvPr/>
          </p:nvSpPr>
          <p:spPr bwMode="auto">
            <a:xfrm>
              <a:off x="4580" y="2614"/>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74" name="Rectangle 102"/>
            <p:cNvSpPr>
              <a:spLocks noChangeArrowheads="1"/>
            </p:cNvSpPr>
            <p:nvPr/>
          </p:nvSpPr>
          <p:spPr bwMode="auto">
            <a:xfrm>
              <a:off x="4777" y="2442"/>
              <a:ext cx="173" cy="173"/>
            </a:xfrm>
            <a:prstGeom prst="rect">
              <a:avLst/>
            </a:prstGeom>
            <a:solidFill>
              <a:srgbClr val="FFFFFF"/>
            </a:solidFill>
            <a:ln w="9525">
              <a:noFill/>
              <a:miter lim="800000"/>
              <a:headEnd/>
              <a:tailEnd/>
            </a:ln>
          </p:spPr>
          <p:txBody>
            <a:bodyPr/>
            <a:lstStyle/>
            <a:p>
              <a:endParaRPr lang="en-US"/>
            </a:p>
          </p:txBody>
        </p:sp>
        <p:sp>
          <p:nvSpPr>
            <p:cNvPr id="28775" name="Rectangle 103"/>
            <p:cNvSpPr>
              <a:spLocks noChangeArrowheads="1"/>
            </p:cNvSpPr>
            <p:nvPr/>
          </p:nvSpPr>
          <p:spPr bwMode="auto">
            <a:xfrm>
              <a:off x="4777" y="2442"/>
              <a:ext cx="173" cy="173"/>
            </a:xfrm>
            <a:prstGeom prst="rect">
              <a:avLst/>
            </a:prstGeom>
            <a:noFill/>
            <a:ln w="9525">
              <a:solidFill>
                <a:srgbClr val="FFFFFF"/>
              </a:solidFill>
              <a:miter lim="800000"/>
              <a:headEnd/>
              <a:tailEnd/>
            </a:ln>
          </p:spPr>
          <p:txBody>
            <a:bodyPr/>
            <a:lstStyle/>
            <a:p>
              <a:endParaRPr lang="en-US"/>
            </a:p>
          </p:txBody>
        </p:sp>
        <p:sp>
          <p:nvSpPr>
            <p:cNvPr id="28776" name="Rectangle 104"/>
            <p:cNvSpPr>
              <a:spLocks noChangeArrowheads="1"/>
            </p:cNvSpPr>
            <p:nvPr/>
          </p:nvSpPr>
          <p:spPr bwMode="auto">
            <a:xfrm>
              <a:off x="4837" y="2477"/>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C</a:t>
              </a:r>
              <a:endParaRPr lang="en-US"/>
            </a:p>
          </p:txBody>
        </p:sp>
        <p:sp>
          <p:nvSpPr>
            <p:cNvPr id="28777" name="Rectangle 105"/>
            <p:cNvSpPr>
              <a:spLocks noChangeArrowheads="1"/>
            </p:cNvSpPr>
            <p:nvPr/>
          </p:nvSpPr>
          <p:spPr bwMode="auto">
            <a:xfrm>
              <a:off x="4891" y="2477"/>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78" name="Rectangle 106"/>
            <p:cNvSpPr>
              <a:spLocks noChangeArrowheads="1"/>
            </p:cNvSpPr>
            <p:nvPr/>
          </p:nvSpPr>
          <p:spPr bwMode="auto">
            <a:xfrm>
              <a:off x="4867" y="2060"/>
              <a:ext cx="167" cy="179"/>
            </a:xfrm>
            <a:prstGeom prst="rect">
              <a:avLst/>
            </a:prstGeom>
            <a:solidFill>
              <a:srgbClr val="FFFFFF"/>
            </a:solidFill>
            <a:ln w="9525">
              <a:noFill/>
              <a:miter lim="800000"/>
              <a:headEnd/>
              <a:tailEnd/>
            </a:ln>
          </p:spPr>
          <p:txBody>
            <a:bodyPr/>
            <a:lstStyle/>
            <a:p>
              <a:endParaRPr lang="en-US"/>
            </a:p>
          </p:txBody>
        </p:sp>
        <p:sp>
          <p:nvSpPr>
            <p:cNvPr id="28779" name="Rectangle 107"/>
            <p:cNvSpPr>
              <a:spLocks noChangeArrowheads="1"/>
            </p:cNvSpPr>
            <p:nvPr/>
          </p:nvSpPr>
          <p:spPr bwMode="auto">
            <a:xfrm>
              <a:off x="4867" y="2060"/>
              <a:ext cx="167" cy="179"/>
            </a:xfrm>
            <a:prstGeom prst="rect">
              <a:avLst/>
            </a:prstGeom>
            <a:noFill/>
            <a:ln w="9525">
              <a:solidFill>
                <a:srgbClr val="FFFFFF"/>
              </a:solidFill>
              <a:miter lim="800000"/>
              <a:headEnd/>
              <a:tailEnd/>
            </a:ln>
          </p:spPr>
          <p:txBody>
            <a:bodyPr/>
            <a:lstStyle/>
            <a:p>
              <a:endParaRPr lang="en-US"/>
            </a:p>
          </p:txBody>
        </p:sp>
        <p:sp>
          <p:nvSpPr>
            <p:cNvPr id="28780" name="Rectangle 108"/>
            <p:cNvSpPr>
              <a:spLocks noChangeArrowheads="1"/>
            </p:cNvSpPr>
            <p:nvPr/>
          </p:nvSpPr>
          <p:spPr bwMode="auto">
            <a:xfrm>
              <a:off x="4926" y="2101"/>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B</a:t>
              </a:r>
              <a:endParaRPr lang="en-US"/>
            </a:p>
          </p:txBody>
        </p:sp>
        <p:sp>
          <p:nvSpPr>
            <p:cNvPr id="28781" name="Rectangle 109"/>
            <p:cNvSpPr>
              <a:spLocks noChangeArrowheads="1"/>
            </p:cNvSpPr>
            <p:nvPr/>
          </p:nvSpPr>
          <p:spPr bwMode="auto">
            <a:xfrm>
              <a:off x="4980" y="210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82" name="Rectangle 110"/>
            <p:cNvSpPr>
              <a:spLocks noChangeArrowheads="1"/>
            </p:cNvSpPr>
            <p:nvPr/>
          </p:nvSpPr>
          <p:spPr bwMode="auto">
            <a:xfrm>
              <a:off x="4544" y="1875"/>
              <a:ext cx="173" cy="179"/>
            </a:xfrm>
            <a:prstGeom prst="rect">
              <a:avLst/>
            </a:prstGeom>
            <a:solidFill>
              <a:srgbClr val="FFFFFF"/>
            </a:solidFill>
            <a:ln w="9525">
              <a:noFill/>
              <a:miter lim="800000"/>
              <a:headEnd/>
              <a:tailEnd/>
            </a:ln>
          </p:spPr>
          <p:txBody>
            <a:bodyPr/>
            <a:lstStyle/>
            <a:p>
              <a:endParaRPr lang="en-US"/>
            </a:p>
          </p:txBody>
        </p:sp>
        <p:sp>
          <p:nvSpPr>
            <p:cNvPr id="28783" name="Rectangle 111"/>
            <p:cNvSpPr>
              <a:spLocks noChangeArrowheads="1"/>
            </p:cNvSpPr>
            <p:nvPr/>
          </p:nvSpPr>
          <p:spPr bwMode="auto">
            <a:xfrm>
              <a:off x="4544" y="1875"/>
              <a:ext cx="173" cy="179"/>
            </a:xfrm>
            <a:prstGeom prst="rect">
              <a:avLst/>
            </a:prstGeom>
            <a:noFill/>
            <a:ln w="9525">
              <a:solidFill>
                <a:srgbClr val="FFFFFF"/>
              </a:solidFill>
              <a:miter lim="800000"/>
              <a:headEnd/>
              <a:tailEnd/>
            </a:ln>
          </p:spPr>
          <p:txBody>
            <a:bodyPr/>
            <a:lstStyle/>
            <a:p>
              <a:endParaRPr lang="en-US"/>
            </a:p>
          </p:txBody>
        </p:sp>
        <p:sp>
          <p:nvSpPr>
            <p:cNvPr id="28784" name="Rectangle 112"/>
            <p:cNvSpPr>
              <a:spLocks noChangeArrowheads="1"/>
            </p:cNvSpPr>
            <p:nvPr/>
          </p:nvSpPr>
          <p:spPr bwMode="auto">
            <a:xfrm>
              <a:off x="4610" y="1916"/>
              <a:ext cx="90"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A</a:t>
              </a:r>
              <a:endParaRPr lang="en-US"/>
            </a:p>
          </p:txBody>
        </p:sp>
        <p:sp>
          <p:nvSpPr>
            <p:cNvPr id="28785" name="Rectangle 113"/>
            <p:cNvSpPr>
              <a:spLocks noChangeArrowheads="1"/>
            </p:cNvSpPr>
            <p:nvPr/>
          </p:nvSpPr>
          <p:spPr bwMode="auto">
            <a:xfrm>
              <a:off x="4663" y="1916"/>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86" name="Rectangle 114"/>
            <p:cNvSpPr>
              <a:spLocks noChangeArrowheads="1"/>
            </p:cNvSpPr>
            <p:nvPr/>
          </p:nvSpPr>
          <p:spPr bwMode="auto">
            <a:xfrm>
              <a:off x="4616" y="2471"/>
              <a:ext cx="161" cy="179"/>
            </a:xfrm>
            <a:prstGeom prst="rect">
              <a:avLst/>
            </a:prstGeom>
            <a:solidFill>
              <a:srgbClr val="FFFFFF"/>
            </a:solidFill>
            <a:ln w="9525">
              <a:noFill/>
              <a:miter lim="800000"/>
              <a:headEnd/>
              <a:tailEnd/>
            </a:ln>
          </p:spPr>
          <p:txBody>
            <a:bodyPr/>
            <a:lstStyle/>
            <a:p>
              <a:endParaRPr lang="en-US"/>
            </a:p>
          </p:txBody>
        </p:sp>
        <p:sp>
          <p:nvSpPr>
            <p:cNvPr id="28787" name="Rectangle 115"/>
            <p:cNvSpPr>
              <a:spLocks noChangeArrowheads="1"/>
            </p:cNvSpPr>
            <p:nvPr/>
          </p:nvSpPr>
          <p:spPr bwMode="auto">
            <a:xfrm>
              <a:off x="4616" y="2471"/>
              <a:ext cx="161" cy="179"/>
            </a:xfrm>
            <a:prstGeom prst="rect">
              <a:avLst/>
            </a:prstGeom>
            <a:noFill/>
            <a:ln w="9525">
              <a:solidFill>
                <a:srgbClr val="FFFFFF"/>
              </a:solidFill>
              <a:miter lim="800000"/>
              <a:headEnd/>
              <a:tailEnd/>
            </a:ln>
          </p:spPr>
          <p:txBody>
            <a:bodyPr/>
            <a:lstStyle/>
            <a:p>
              <a:endParaRPr lang="en-US"/>
            </a:p>
          </p:txBody>
        </p:sp>
        <p:sp>
          <p:nvSpPr>
            <p:cNvPr id="28788" name="Rectangle 116"/>
            <p:cNvSpPr>
              <a:spLocks noChangeArrowheads="1"/>
            </p:cNvSpPr>
            <p:nvPr/>
          </p:nvSpPr>
          <p:spPr bwMode="auto">
            <a:xfrm>
              <a:off x="4675" y="2513"/>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1</a:t>
              </a:r>
              <a:endParaRPr lang="en-US"/>
            </a:p>
          </p:txBody>
        </p:sp>
        <p:sp>
          <p:nvSpPr>
            <p:cNvPr id="28789" name="Rectangle 117"/>
            <p:cNvSpPr>
              <a:spLocks noChangeArrowheads="1"/>
            </p:cNvSpPr>
            <p:nvPr/>
          </p:nvSpPr>
          <p:spPr bwMode="auto">
            <a:xfrm>
              <a:off x="4717" y="2513"/>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90" name="Rectangle 118"/>
            <p:cNvSpPr>
              <a:spLocks noChangeArrowheads="1"/>
            </p:cNvSpPr>
            <p:nvPr/>
          </p:nvSpPr>
          <p:spPr bwMode="auto">
            <a:xfrm>
              <a:off x="4388" y="2107"/>
              <a:ext cx="162" cy="173"/>
            </a:xfrm>
            <a:prstGeom prst="rect">
              <a:avLst/>
            </a:prstGeom>
            <a:solidFill>
              <a:srgbClr val="FFFFFF"/>
            </a:solidFill>
            <a:ln w="9525">
              <a:noFill/>
              <a:miter lim="800000"/>
              <a:headEnd/>
              <a:tailEnd/>
            </a:ln>
          </p:spPr>
          <p:txBody>
            <a:bodyPr/>
            <a:lstStyle/>
            <a:p>
              <a:endParaRPr lang="en-US"/>
            </a:p>
          </p:txBody>
        </p:sp>
        <p:sp>
          <p:nvSpPr>
            <p:cNvPr id="28791" name="Rectangle 119"/>
            <p:cNvSpPr>
              <a:spLocks noChangeArrowheads="1"/>
            </p:cNvSpPr>
            <p:nvPr/>
          </p:nvSpPr>
          <p:spPr bwMode="auto">
            <a:xfrm>
              <a:off x="4388" y="2107"/>
              <a:ext cx="162" cy="173"/>
            </a:xfrm>
            <a:prstGeom prst="rect">
              <a:avLst/>
            </a:prstGeom>
            <a:noFill/>
            <a:ln w="9525">
              <a:solidFill>
                <a:srgbClr val="FFFFFF"/>
              </a:solidFill>
              <a:miter lim="800000"/>
              <a:headEnd/>
              <a:tailEnd/>
            </a:ln>
          </p:spPr>
          <p:txBody>
            <a:bodyPr/>
            <a:lstStyle/>
            <a:p>
              <a:endParaRPr lang="en-US"/>
            </a:p>
          </p:txBody>
        </p:sp>
        <p:sp>
          <p:nvSpPr>
            <p:cNvPr id="28792" name="Rectangle 120"/>
            <p:cNvSpPr>
              <a:spLocks noChangeArrowheads="1"/>
            </p:cNvSpPr>
            <p:nvPr/>
          </p:nvSpPr>
          <p:spPr bwMode="auto">
            <a:xfrm>
              <a:off x="4454" y="2143"/>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2</a:t>
              </a:r>
              <a:endParaRPr lang="en-US"/>
            </a:p>
          </p:txBody>
        </p:sp>
        <p:sp>
          <p:nvSpPr>
            <p:cNvPr id="28793" name="Rectangle 121"/>
            <p:cNvSpPr>
              <a:spLocks noChangeArrowheads="1"/>
            </p:cNvSpPr>
            <p:nvPr/>
          </p:nvSpPr>
          <p:spPr bwMode="auto">
            <a:xfrm>
              <a:off x="4496" y="2143"/>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94" name="Rectangle 122"/>
            <p:cNvSpPr>
              <a:spLocks noChangeArrowheads="1"/>
            </p:cNvSpPr>
            <p:nvPr/>
          </p:nvSpPr>
          <p:spPr bwMode="auto">
            <a:xfrm>
              <a:off x="4598" y="2060"/>
              <a:ext cx="161" cy="179"/>
            </a:xfrm>
            <a:prstGeom prst="rect">
              <a:avLst/>
            </a:prstGeom>
            <a:solidFill>
              <a:srgbClr val="FFFFFF"/>
            </a:solidFill>
            <a:ln w="9525">
              <a:noFill/>
              <a:miter lim="800000"/>
              <a:headEnd/>
              <a:tailEnd/>
            </a:ln>
          </p:spPr>
          <p:txBody>
            <a:bodyPr/>
            <a:lstStyle/>
            <a:p>
              <a:endParaRPr lang="en-US"/>
            </a:p>
          </p:txBody>
        </p:sp>
        <p:sp>
          <p:nvSpPr>
            <p:cNvPr id="28795" name="Rectangle 123"/>
            <p:cNvSpPr>
              <a:spLocks noChangeArrowheads="1"/>
            </p:cNvSpPr>
            <p:nvPr/>
          </p:nvSpPr>
          <p:spPr bwMode="auto">
            <a:xfrm>
              <a:off x="4598" y="2060"/>
              <a:ext cx="161" cy="179"/>
            </a:xfrm>
            <a:prstGeom prst="rect">
              <a:avLst/>
            </a:prstGeom>
            <a:noFill/>
            <a:ln w="9525">
              <a:solidFill>
                <a:srgbClr val="FFFFFF"/>
              </a:solidFill>
              <a:miter lim="800000"/>
              <a:headEnd/>
              <a:tailEnd/>
            </a:ln>
          </p:spPr>
          <p:txBody>
            <a:bodyPr/>
            <a:lstStyle/>
            <a:p>
              <a:endParaRPr lang="en-US"/>
            </a:p>
          </p:txBody>
        </p:sp>
        <p:sp>
          <p:nvSpPr>
            <p:cNvPr id="28796" name="Rectangle 124"/>
            <p:cNvSpPr>
              <a:spLocks noChangeArrowheads="1"/>
            </p:cNvSpPr>
            <p:nvPr/>
          </p:nvSpPr>
          <p:spPr bwMode="auto">
            <a:xfrm>
              <a:off x="4657" y="2101"/>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1</a:t>
              </a:r>
              <a:endParaRPr lang="en-US"/>
            </a:p>
          </p:txBody>
        </p:sp>
        <p:sp>
          <p:nvSpPr>
            <p:cNvPr id="28797" name="Rectangle 125"/>
            <p:cNvSpPr>
              <a:spLocks noChangeArrowheads="1"/>
            </p:cNvSpPr>
            <p:nvPr/>
          </p:nvSpPr>
          <p:spPr bwMode="auto">
            <a:xfrm>
              <a:off x="4699" y="2101"/>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798" name="Rectangle 126"/>
            <p:cNvSpPr>
              <a:spLocks noChangeArrowheads="1"/>
            </p:cNvSpPr>
            <p:nvPr/>
          </p:nvSpPr>
          <p:spPr bwMode="auto">
            <a:xfrm>
              <a:off x="4173" y="2197"/>
              <a:ext cx="162" cy="179"/>
            </a:xfrm>
            <a:prstGeom prst="rect">
              <a:avLst/>
            </a:prstGeom>
            <a:solidFill>
              <a:srgbClr val="FFFFFF"/>
            </a:solidFill>
            <a:ln w="9525">
              <a:noFill/>
              <a:miter lim="800000"/>
              <a:headEnd/>
              <a:tailEnd/>
            </a:ln>
          </p:spPr>
          <p:txBody>
            <a:bodyPr/>
            <a:lstStyle/>
            <a:p>
              <a:endParaRPr lang="en-US"/>
            </a:p>
          </p:txBody>
        </p:sp>
        <p:sp>
          <p:nvSpPr>
            <p:cNvPr id="28799" name="Rectangle 127"/>
            <p:cNvSpPr>
              <a:spLocks noChangeArrowheads="1"/>
            </p:cNvSpPr>
            <p:nvPr/>
          </p:nvSpPr>
          <p:spPr bwMode="auto">
            <a:xfrm>
              <a:off x="4173" y="2197"/>
              <a:ext cx="162" cy="179"/>
            </a:xfrm>
            <a:prstGeom prst="rect">
              <a:avLst/>
            </a:prstGeom>
            <a:noFill/>
            <a:ln w="9525">
              <a:solidFill>
                <a:srgbClr val="FFFFFF"/>
              </a:solidFill>
              <a:miter lim="800000"/>
              <a:headEnd/>
              <a:tailEnd/>
            </a:ln>
          </p:spPr>
          <p:txBody>
            <a:bodyPr/>
            <a:lstStyle/>
            <a:p>
              <a:endParaRPr lang="en-US"/>
            </a:p>
          </p:txBody>
        </p:sp>
        <p:sp>
          <p:nvSpPr>
            <p:cNvPr id="28800" name="Rectangle 128"/>
            <p:cNvSpPr>
              <a:spLocks noChangeArrowheads="1"/>
            </p:cNvSpPr>
            <p:nvPr/>
          </p:nvSpPr>
          <p:spPr bwMode="auto">
            <a:xfrm>
              <a:off x="4233" y="2238"/>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2</a:t>
              </a:r>
              <a:endParaRPr lang="en-US"/>
            </a:p>
          </p:txBody>
        </p:sp>
        <p:sp>
          <p:nvSpPr>
            <p:cNvPr id="28801" name="Rectangle 129"/>
            <p:cNvSpPr>
              <a:spLocks noChangeArrowheads="1"/>
            </p:cNvSpPr>
            <p:nvPr/>
          </p:nvSpPr>
          <p:spPr bwMode="auto">
            <a:xfrm>
              <a:off x="4275" y="2238"/>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802" name="Rectangle 130"/>
            <p:cNvSpPr>
              <a:spLocks noChangeArrowheads="1"/>
            </p:cNvSpPr>
            <p:nvPr/>
          </p:nvSpPr>
          <p:spPr bwMode="auto">
            <a:xfrm>
              <a:off x="4711" y="1964"/>
              <a:ext cx="162" cy="179"/>
            </a:xfrm>
            <a:prstGeom prst="rect">
              <a:avLst/>
            </a:prstGeom>
            <a:solidFill>
              <a:srgbClr val="FFFFFF"/>
            </a:solidFill>
            <a:ln w="9525">
              <a:noFill/>
              <a:miter lim="800000"/>
              <a:headEnd/>
              <a:tailEnd/>
            </a:ln>
          </p:spPr>
          <p:txBody>
            <a:bodyPr/>
            <a:lstStyle/>
            <a:p>
              <a:endParaRPr lang="en-US"/>
            </a:p>
          </p:txBody>
        </p:sp>
        <p:sp>
          <p:nvSpPr>
            <p:cNvPr id="28803" name="Rectangle 131"/>
            <p:cNvSpPr>
              <a:spLocks noChangeArrowheads="1"/>
            </p:cNvSpPr>
            <p:nvPr/>
          </p:nvSpPr>
          <p:spPr bwMode="auto">
            <a:xfrm>
              <a:off x="4711" y="1964"/>
              <a:ext cx="162" cy="179"/>
            </a:xfrm>
            <a:prstGeom prst="rect">
              <a:avLst/>
            </a:prstGeom>
            <a:noFill/>
            <a:ln w="9525">
              <a:solidFill>
                <a:srgbClr val="FFFFFF"/>
              </a:solidFill>
              <a:miter lim="800000"/>
              <a:headEnd/>
              <a:tailEnd/>
            </a:ln>
          </p:spPr>
          <p:txBody>
            <a:bodyPr/>
            <a:lstStyle/>
            <a:p>
              <a:endParaRPr lang="en-US"/>
            </a:p>
          </p:txBody>
        </p:sp>
        <p:sp>
          <p:nvSpPr>
            <p:cNvPr id="28804" name="Rectangle 132"/>
            <p:cNvSpPr>
              <a:spLocks noChangeArrowheads="1"/>
            </p:cNvSpPr>
            <p:nvPr/>
          </p:nvSpPr>
          <p:spPr bwMode="auto">
            <a:xfrm>
              <a:off x="4777" y="2005"/>
              <a:ext cx="78"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3</a:t>
              </a:r>
              <a:endParaRPr lang="en-US"/>
            </a:p>
          </p:txBody>
        </p:sp>
        <p:sp>
          <p:nvSpPr>
            <p:cNvPr id="28805" name="Rectangle 133"/>
            <p:cNvSpPr>
              <a:spLocks noChangeArrowheads="1"/>
            </p:cNvSpPr>
            <p:nvPr/>
          </p:nvSpPr>
          <p:spPr bwMode="auto">
            <a:xfrm>
              <a:off x="4819" y="2005"/>
              <a:ext cx="54" cy="107"/>
            </a:xfrm>
            <a:prstGeom prst="rect">
              <a:avLst/>
            </a:prstGeom>
            <a:noFill/>
            <a:ln w="9525">
              <a:noFill/>
              <a:miter lim="800000"/>
              <a:headEnd/>
              <a:tailEnd/>
            </a:ln>
          </p:spPr>
          <p:txBody>
            <a:bodyPr wrap="none" lIns="0" tIns="0" rIns="0" bIns="0">
              <a:spAutoFit/>
            </a:bodyPr>
            <a:lstStyle/>
            <a:p>
              <a:r>
                <a:rPr lang="en-US" sz="1000" b="1">
                  <a:solidFill>
                    <a:srgbClr val="000000"/>
                  </a:solidFill>
                  <a:latin typeface="Times New Roman" pitchFamily="18" charset="0"/>
                </a:rPr>
                <a:t> </a:t>
              </a:r>
              <a:endParaRPr lang="en-US"/>
            </a:p>
          </p:txBody>
        </p:sp>
        <p:sp>
          <p:nvSpPr>
            <p:cNvPr id="28806" name="Line 134"/>
            <p:cNvSpPr>
              <a:spLocks noChangeShapeType="1"/>
            </p:cNvSpPr>
            <p:nvPr/>
          </p:nvSpPr>
          <p:spPr bwMode="auto">
            <a:xfrm>
              <a:off x="4323" y="2167"/>
              <a:ext cx="472" cy="298"/>
            </a:xfrm>
            <a:prstGeom prst="line">
              <a:avLst/>
            </a:prstGeom>
            <a:noFill/>
            <a:ln w="19050">
              <a:solidFill>
                <a:srgbClr val="000000"/>
              </a:solidFill>
              <a:round/>
              <a:headEnd/>
              <a:tailEnd/>
            </a:ln>
          </p:spPr>
          <p:txBody>
            <a:bodyPr/>
            <a:lstStyle/>
            <a:p>
              <a:endParaRPr lang="en-US"/>
            </a:p>
          </p:txBody>
        </p:sp>
        <p:sp>
          <p:nvSpPr>
            <p:cNvPr id="28807" name="Line 135"/>
            <p:cNvSpPr>
              <a:spLocks noChangeShapeType="1"/>
            </p:cNvSpPr>
            <p:nvPr/>
          </p:nvSpPr>
          <p:spPr bwMode="auto">
            <a:xfrm flipH="1">
              <a:off x="4275" y="2185"/>
              <a:ext cx="71" cy="221"/>
            </a:xfrm>
            <a:prstGeom prst="line">
              <a:avLst/>
            </a:prstGeom>
            <a:noFill/>
            <a:ln w="19050">
              <a:solidFill>
                <a:srgbClr val="000000"/>
              </a:solidFill>
              <a:round/>
              <a:headEnd/>
              <a:tailEnd/>
            </a:ln>
          </p:spPr>
          <p:txBody>
            <a:bodyPr/>
            <a:lstStyle/>
            <a:p>
              <a:endParaRPr lang="en-US"/>
            </a:p>
          </p:txBody>
        </p:sp>
        <p:sp>
          <p:nvSpPr>
            <p:cNvPr id="28808" name="Line 136"/>
            <p:cNvSpPr>
              <a:spLocks noChangeShapeType="1"/>
            </p:cNvSpPr>
            <p:nvPr/>
          </p:nvSpPr>
          <p:spPr bwMode="auto">
            <a:xfrm flipV="1">
              <a:off x="4568" y="2465"/>
              <a:ext cx="209" cy="108"/>
            </a:xfrm>
            <a:prstGeom prst="line">
              <a:avLst/>
            </a:prstGeom>
            <a:noFill/>
            <a:ln w="19050">
              <a:solidFill>
                <a:srgbClr val="000000"/>
              </a:solidFill>
              <a:round/>
              <a:headEnd/>
              <a:tailEnd/>
            </a:ln>
          </p:spPr>
          <p:txBody>
            <a:bodyPr/>
            <a:lstStyle/>
            <a:p>
              <a:endParaRPr lang="en-US"/>
            </a:p>
          </p:txBody>
        </p:sp>
        <p:sp>
          <p:nvSpPr>
            <p:cNvPr id="28809" name="Line 137"/>
            <p:cNvSpPr>
              <a:spLocks noChangeShapeType="1"/>
            </p:cNvSpPr>
            <p:nvPr/>
          </p:nvSpPr>
          <p:spPr bwMode="auto">
            <a:xfrm>
              <a:off x="4675" y="2036"/>
              <a:ext cx="192" cy="83"/>
            </a:xfrm>
            <a:prstGeom prst="line">
              <a:avLst/>
            </a:prstGeom>
            <a:noFill/>
            <a:ln w="19050">
              <a:solidFill>
                <a:srgbClr val="000000"/>
              </a:solidFill>
              <a:round/>
              <a:headEnd/>
              <a:tailEnd/>
            </a:ln>
          </p:spPr>
          <p:txBody>
            <a:bodyPr/>
            <a:lstStyle/>
            <a:p>
              <a:endParaRPr lang="en-US"/>
            </a:p>
          </p:txBody>
        </p:sp>
        <p:sp>
          <p:nvSpPr>
            <p:cNvPr id="28810" name="Line 138"/>
            <p:cNvSpPr>
              <a:spLocks noChangeShapeType="1"/>
            </p:cNvSpPr>
            <p:nvPr/>
          </p:nvSpPr>
          <p:spPr bwMode="auto">
            <a:xfrm flipH="1">
              <a:off x="4562" y="2042"/>
              <a:ext cx="107" cy="525"/>
            </a:xfrm>
            <a:prstGeom prst="line">
              <a:avLst/>
            </a:prstGeom>
            <a:noFill/>
            <a:ln w="19050">
              <a:solidFill>
                <a:srgbClr val="000000"/>
              </a:solidFill>
              <a:round/>
              <a:headEnd/>
              <a:tailEnd/>
            </a:ln>
          </p:spPr>
          <p:txBody>
            <a:bodyPr/>
            <a:lstStyle/>
            <a:p>
              <a:endParaRPr lang="en-US"/>
            </a:p>
          </p:txBody>
        </p:sp>
        <p:sp>
          <p:nvSpPr>
            <p:cNvPr id="28811" name="Freeform 139"/>
            <p:cNvSpPr>
              <a:spLocks/>
            </p:cNvSpPr>
            <p:nvPr/>
          </p:nvSpPr>
          <p:spPr bwMode="auto">
            <a:xfrm>
              <a:off x="4245" y="2400"/>
              <a:ext cx="48" cy="54"/>
            </a:xfrm>
            <a:custGeom>
              <a:avLst/>
              <a:gdLst/>
              <a:ahLst/>
              <a:cxnLst>
                <a:cxn ang="0">
                  <a:pos x="24" y="0"/>
                </a:cxn>
                <a:cxn ang="0">
                  <a:pos x="18" y="0"/>
                </a:cxn>
                <a:cxn ang="0">
                  <a:pos x="6" y="6"/>
                </a:cxn>
                <a:cxn ang="0">
                  <a:pos x="0" y="18"/>
                </a:cxn>
                <a:cxn ang="0">
                  <a:pos x="0" y="30"/>
                </a:cxn>
                <a:cxn ang="0">
                  <a:pos x="0" y="42"/>
                </a:cxn>
                <a:cxn ang="0">
                  <a:pos x="6" y="48"/>
                </a:cxn>
                <a:cxn ang="0">
                  <a:pos x="18" y="54"/>
                </a:cxn>
                <a:cxn ang="0">
                  <a:pos x="24" y="54"/>
                </a:cxn>
                <a:cxn ang="0">
                  <a:pos x="36" y="54"/>
                </a:cxn>
                <a:cxn ang="0">
                  <a:pos x="42" y="48"/>
                </a:cxn>
                <a:cxn ang="0">
                  <a:pos x="48" y="42"/>
                </a:cxn>
                <a:cxn ang="0">
                  <a:pos x="48" y="30"/>
                </a:cxn>
                <a:cxn ang="0">
                  <a:pos x="48" y="18"/>
                </a:cxn>
                <a:cxn ang="0">
                  <a:pos x="42" y="6"/>
                </a:cxn>
                <a:cxn ang="0">
                  <a:pos x="36" y="0"/>
                </a:cxn>
                <a:cxn ang="0">
                  <a:pos x="24" y="0"/>
                </a:cxn>
              </a:cxnLst>
              <a:rect l="0" t="0" r="r" b="b"/>
              <a:pathLst>
                <a:path w="48" h="54">
                  <a:moveTo>
                    <a:pt x="24" y="0"/>
                  </a:moveTo>
                  <a:lnTo>
                    <a:pt x="18" y="0"/>
                  </a:lnTo>
                  <a:lnTo>
                    <a:pt x="6" y="6"/>
                  </a:lnTo>
                  <a:lnTo>
                    <a:pt x="0" y="18"/>
                  </a:lnTo>
                  <a:lnTo>
                    <a:pt x="0" y="30"/>
                  </a:lnTo>
                  <a:lnTo>
                    <a:pt x="0" y="42"/>
                  </a:lnTo>
                  <a:lnTo>
                    <a:pt x="6" y="48"/>
                  </a:lnTo>
                  <a:lnTo>
                    <a:pt x="18" y="54"/>
                  </a:lnTo>
                  <a:lnTo>
                    <a:pt x="24" y="54"/>
                  </a:lnTo>
                  <a:lnTo>
                    <a:pt x="36" y="54"/>
                  </a:lnTo>
                  <a:lnTo>
                    <a:pt x="42" y="48"/>
                  </a:lnTo>
                  <a:lnTo>
                    <a:pt x="48" y="42"/>
                  </a:lnTo>
                  <a:lnTo>
                    <a:pt x="48" y="30"/>
                  </a:lnTo>
                  <a:lnTo>
                    <a:pt x="48" y="18"/>
                  </a:lnTo>
                  <a:lnTo>
                    <a:pt x="42" y="6"/>
                  </a:lnTo>
                  <a:lnTo>
                    <a:pt x="36" y="0"/>
                  </a:lnTo>
                  <a:lnTo>
                    <a:pt x="24" y="0"/>
                  </a:lnTo>
                  <a:close/>
                </a:path>
              </a:pathLst>
            </a:custGeom>
            <a:solidFill>
              <a:srgbClr val="333333"/>
            </a:solidFill>
            <a:ln w="9525">
              <a:noFill/>
              <a:round/>
              <a:headEnd/>
              <a:tailEnd/>
            </a:ln>
          </p:spPr>
          <p:txBody>
            <a:bodyPr/>
            <a:lstStyle/>
            <a:p>
              <a:endParaRPr lang="en-US"/>
            </a:p>
          </p:txBody>
        </p:sp>
        <p:sp>
          <p:nvSpPr>
            <p:cNvPr id="28812" name="Freeform 140"/>
            <p:cNvSpPr>
              <a:spLocks/>
            </p:cNvSpPr>
            <p:nvPr/>
          </p:nvSpPr>
          <p:spPr bwMode="auto">
            <a:xfrm>
              <a:off x="4245" y="2400"/>
              <a:ext cx="48" cy="54"/>
            </a:xfrm>
            <a:custGeom>
              <a:avLst/>
              <a:gdLst/>
              <a:ahLst/>
              <a:cxnLst>
                <a:cxn ang="0">
                  <a:pos x="24" y="0"/>
                </a:cxn>
                <a:cxn ang="0">
                  <a:pos x="18" y="0"/>
                </a:cxn>
                <a:cxn ang="0">
                  <a:pos x="6" y="6"/>
                </a:cxn>
                <a:cxn ang="0">
                  <a:pos x="0" y="18"/>
                </a:cxn>
                <a:cxn ang="0">
                  <a:pos x="0" y="30"/>
                </a:cxn>
                <a:cxn ang="0">
                  <a:pos x="0" y="42"/>
                </a:cxn>
                <a:cxn ang="0">
                  <a:pos x="6" y="48"/>
                </a:cxn>
                <a:cxn ang="0">
                  <a:pos x="18" y="54"/>
                </a:cxn>
                <a:cxn ang="0">
                  <a:pos x="24" y="54"/>
                </a:cxn>
                <a:cxn ang="0">
                  <a:pos x="36" y="54"/>
                </a:cxn>
                <a:cxn ang="0">
                  <a:pos x="42" y="48"/>
                </a:cxn>
                <a:cxn ang="0">
                  <a:pos x="48" y="42"/>
                </a:cxn>
                <a:cxn ang="0">
                  <a:pos x="48" y="30"/>
                </a:cxn>
                <a:cxn ang="0">
                  <a:pos x="48" y="18"/>
                </a:cxn>
                <a:cxn ang="0">
                  <a:pos x="42" y="6"/>
                </a:cxn>
                <a:cxn ang="0">
                  <a:pos x="36" y="0"/>
                </a:cxn>
                <a:cxn ang="0">
                  <a:pos x="24" y="0"/>
                </a:cxn>
              </a:cxnLst>
              <a:rect l="0" t="0" r="r" b="b"/>
              <a:pathLst>
                <a:path w="48" h="54">
                  <a:moveTo>
                    <a:pt x="24" y="0"/>
                  </a:moveTo>
                  <a:lnTo>
                    <a:pt x="18" y="0"/>
                  </a:lnTo>
                  <a:lnTo>
                    <a:pt x="6" y="6"/>
                  </a:lnTo>
                  <a:lnTo>
                    <a:pt x="0" y="18"/>
                  </a:lnTo>
                  <a:lnTo>
                    <a:pt x="0" y="30"/>
                  </a:lnTo>
                  <a:lnTo>
                    <a:pt x="0" y="42"/>
                  </a:lnTo>
                  <a:lnTo>
                    <a:pt x="6" y="48"/>
                  </a:lnTo>
                  <a:lnTo>
                    <a:pt x="18" y="54"/>
                  </a:lnTo>
                  <a:lnTo>
                    <a:pt x="24" y="54"/>
                  </a:lnTo>
                  <a:lnTo>
                    <a:pt x="36" y="54"/>
                  </a:lnTo>
                  <a:lnTo>
                    <a:pt x="42" y="48"/>
                  </a:lnTo>
                  <a:lnTo>
                    <a:pt x="48" y="42"/>
                  </a:lnTo>
                  <a:lnTo>
                    <a:pt x="48" y="30"/>
                  </a:lnTo>
                  <a:lnTo>
                    <a:pt x="48" y="18"/>
                  </a:lnTo>
                  <a:lnTo>
                    <a:pt x="42" y="6"/>
                  </a:lnTo>
                  <a:lnTo>
                    <a:pt x="36" y="0"/>
                  </a:lnTo>
                  <a:lnTo>
                    <a:pt x="24" y="0"/>
                  </a:lnTo>
                </a:path>
              </a:pathLst>
            </a:custGeom>
            <a:noFill/>
            <a:ln w="9525">
              <a:solidFill>
                <a:srgbClr val="000000"/>
              </a:solidFill>
              <a:prstDash val="solid"/>
              <a:round/>
              <a:headEnd/>
              <a:tailEnd/>
            </a:ln>
          </p:spPr>
          <p:txBody>
            <a:bodyPr/>
            <a:lstStyle/>
            <a:p>
              <a:endParaRPr lang="en-US"/>
            </a:p>
          </p:txBody>
        </p:sp>
        <p:sp>
          <p:nvSpPr>
            <p:cNvPr id="28813" name="Freeform 141"/>
            <p:cNvSpPr>
              <a:spLocks/>
            </p:cNvSpPr>
            <p:nvPr/>
          </p:nvSpPr>
          <p:spPr bwMode="auto">
            <a:xfrm>
              <a:off x="4317" y="2137"/>
              <a:ext cx="47" cy="54"/>
            </a:xfrm>
            <a:custGeom>
              <a:avLst/>
              <a:gdLst/>
              <a:ahLst/>
              <a:cxnLst>
                <a:cxn ang="0">
                  <a:pos x="24" y="0"/>
                </a:cxn>
                <a:cxn ang="0">
                  <a:pos x="18" y="6"/>
                </a:cxn>
                <a:cxn ang="0">
                  <a:pos x="6" y="12"/>
                </a:cxn>
                <a:cxn ang="0">
                  <a:pos x="0" y="18"/>
                </a:cxn>
                <a:cxn ang="0">
                  <a:pos x="0" y="30"/>
                </a:cxn>
                <a:cxn ang="0">
                  <a:pos x="0" y="42"/>
                </a:cxn>
                <a:cxn ang="0">
                  <a:pos x="6" y="48"/>
                </a:cxn>
                <a:cxn ang="0">
                  <a:pos x="18" y="54"/>
                </a:cxn>
                <a:cxn ang="0">
                  <a:pos x="24" y="54"/>
                </a:cxn>
                <a:cxn ang="0">
                  <a:pos x="35" y="54"/>
                </a:cxn>
                <a:cxn ang="0">
                  <a:pos x="41" y="48"/>
                </a:cxn>
                <a:cxn ang="0">
                  <a:pos x="47" y="42"/>
                </a:cxn>
                <a:cxn ang="0">
                  <a:pos x="47" y="30"/>
                </a:cxn>
                <a:cxn ang="0">
                  <a:pos x="47" y="18"/>
                </a:cxn>
                <a:cxn ang="0">
                  <a:pos x="41" y="12"/>
                </a:cxn>
                <a:cxn ang="0">
                  <a:pos x="35" y="6"/>
                </a:cxn>
                <a:cxn ang="0">
                  <a:pos x="24" y="0"/>
                </a:cxn>
              </a:cxnLst>
              <a:rect l="0" t="0" r="r" b="b"/>
              <a:pathLst>
                <a:path w="47" h="54">
                  <a:moveTo>
                    <a:pt x="24" y="0"/>
                  </a:moveTo>
                  <a:lnTo>
                    <a:pt x="18" y="6"/>
                  </a:lnTo>
                  <a:lnTo>
                    <a:pt x="6" y="12"/>
                  </a:lnTo>
                  <a:lnTo>
                    <a:pt x="0" y="18"/>
                  </a:lnTo>
                  <a:lnTo>
                    <a:pt x="0" y="30"/>
                  </a:lnTo>
                  <a:lnTo>
                    <a:pt x="0" y="42"/>
                  </a:lnTo>
                  <a:lnTo>
                    <a:pt x="6" y="48"/>
                  </a:lnTo>
                  <a:lnTo>
                    <a:pt x="18" y="54"/>
                  </a:lnTo>
                  <a:lnTo>
                    <a:pt x="24" y="54"/>
                  </a:lnTo>
                  <a:lnTo>
                    <a:pt x="35" y="54"/>
                  </a:lnTo>
                  <a:lnTo>
                    <a:pt x="41" y="48"/>
                  </a:lnTo>
                  <a:lnTo>
                    <a:pt x="47" y="42"/>
                  </a:lnTo>
                  <a:lnTo>
                    <a:pt x="47" y="30"/>
                  </a:lnTo>
                  <a:lnTo>
                    <a:pt x="47" y="18"/>
                  </a:lnTo>
                  <a:lnTo>
                    <a:pt x="41" y="12"/>
                  </a:lnTo>
                  <a:lnTo>
                    <a:pt x="35" y="6"/>
                  </a:lnTo>
                  <a:lnTo>
                    <a:pt x="24" y="0"/>
                  </a:lnTo>
                  <a:close/>
                </a:path>
              </a:pathLst>
            </a:custGeom>
            <a:solidFill>
              <a:srgbClr val="333333"/>
            </a:solidFill>
            <a:ln w="9525">
              <a:noFill/>
              <a:round/>
              <a:headEnd/>
              <a:tailEnd/>
            </a:ln>
          </p:spPr>
          <p:txBody>
            <a:bodyPr/>
            <a:lstStyle/>
            <a:p>
              <a:endParaRPr lang="en-US"/>
            </a:p>
          </p:txBody>
        </p:sp>
        <p:sp>
          <p:nvSpPr>
            <p:cNvPr id="28814" name="Freeform 142"/>
            <p:cNvSpPr>
              <a:spLocks/>
            </p:cNvSpPr>
            <p:nvPr/>
          </p:nvSpPr>
          <p:spPr bwMode="auto">
            <a:xfrm>
              <a:off x="4317" y="2137"/>
              <a:ext cx="47" cy="54"/>
            </a:xfrm>
            <a:custGeom>
              <a:avLst/>
              <a:gdLst/>
              <a:ahLst/>
              <a:cxnLst>
                <a:cxn ang="0">
                  <a:pos x="24" y="0"/>
                </a:cxn>
                <a:cxn ang="0">
                  <a:pos x="18" y="6"/>
                </a:cxn>
                <a:cxn ang="0">
                  <a:pos x="6" y="12"/>
                </a:cxn>
                <a:cxn ang="0">
                  <a:pos x="0" y="18"/>
                </a:cxn>
                <a:cxn ang="0">
                  <a:pos x="0" y="30"/>
                </a:cxn>
                <a:cxn ang="0">
                  <a:pos x="0" y="42"/>
                </a:cxn>
                <a:cxn ang="0">
                  <a:pos x="6" y="48"/>
                </a:cxn>
                <a:cxn ang="0">
                  <a:pos x="18" y="54"/>
                </a:cxn>
                <a:cxn ang="0">
                  <a:pos x="24" y="54"/>
                </a:cxn>
                <a:cxn ang="0">
                  <a:pos x="35" y="54"/>
                </a:cxn>
                <a:cxn ang="0">
                  <a:pos x="41" y="48"/>
                </a:cxn>
                <a:cxn ang="0">
                  <a:pos x="47" y="42"/>
                </a:cxn>
                <a:cxn ang="0">
                  <a:pos x="47" y="30"/>
                </a:cxn>
                <a:cxn ang="0">
                  <a:pos x="47" y="18"/>
                </a:cxn>
                <a:cxn ang="0">
                  <a:pos x="41" y="12"/>
                </a:cxn>
                <a:cxn ang="0">
                  <a:pos x="35" y="6"/>
                </a:cxn>
                <a:cxn ang="0">
                  <a:pos x="24" y="0"/>
                </a:cxn>
              </a:cxnLst>
              <a:rect l="0" t="0" r="r" b="b"/>
              <a:pathLst>
                <a:path w="47" h="54">
                  <a:moveTo>
                    <a:pt x="24" y="0"/>
                  </a:moveTo>
                  <a:lnTo>
                    <a:pt x="18" y="6"/>
                  </a:lnTo>
                  <a:lnTo>
                    <a:pt x="6" y="12"/>
                  </a:lnTo>
                  <a:lnTo>
                    <a:pt x="0" y="18"/>
                  </a:lnTo>
                  <a:lnTo>
                    <a:pt x="0" y="30"/>
                  </a:lnTo>
                  <a:lnTo>
                    <a:pt x="0" y="42"/>
                  </a:lnTo>
                  <a:lnTo>
                    <a:pt x="6" y="48"/>
                  </a:lnTo>
                  <a:lnTo>
                    <a:pt x="18" y="54"/>
                  </a:lnTo>
                  <a:lnTo>
                    <a:pt x="24" y="54"/>
                  </a:lnTo>
                  <a:lnTo>
                    <a:pt x="35" y="54"/>
                  </a:lnTo>
                  <a:lnTo>
                    <a:pt x="41" y="48"/>
                  </a:lnTo>
                  <a:lnTo>
                    <a:pt x="47" y="42"/>
                  </a:lnTo>
                  <a:lnTo>
                    <a:pt x="47" y="30"/>
                  </a:lnTo>
                  <a:lnTo>
                    <a:pt x="47" y="18"/>
                  </a:lnTo>
                  <a:lnTo>
                    <a:pt x="41" y="12"/>
                  </a:lnTo>
                  <a:lnTo>
                    <a:pt x="35" y="6"/>
                  </a:lnTo>
                  <a:lnTo>
                    <a:pt x="24" y="0"/>
                  </a:lnTo>
                </a:path>
              </a:pathLst>
            </a:custGeom>
            <a:noFill/>
            <a:ln w="9525">
              <a:solidFill>
                <a:srgbClr val="000000"/>
              </a:solidFill>
              <a:prstDash val="solid"/>
              <a:round/>
              <a:headEnd/>
              <a:tailEnd/>
            </a:ln>
          </p:spPr>
          <p:txBody>
            <a:bodyPr/>
            <a:lstStyle/>
            <a:p>
              <a:endParaRPr lang="en-US"/>
            </a:p>
          </p:txBody>
        </p:sp>
        <p:sp>
          <p:nvSpPr>
            <p:cNvPr id="28815" name="Freeform 143"/>
            <p:cNvSpPr>
              <a:spLocks/>
            </p:cNvSpPr>
            <p:nvPr/>
          </p:nvSpPr>
          <p:spPr bwMode="auto">
            <a:xfrm>
              <a:off x="4633" y="2000"/>
              <a:ext cx="54" cy="54"/>
            </a:xfrm>
            <a:custGeom>
              <a:avLst/>
              <a:gdLst/>
              <a:ahLst/>
              <a:cxnLst>
                <a:cxn ang="0">
                  <a:pos x="24" y="0"/>
                </a:cxn>
                <a:cxn ang="0">
                  <a:pos x="18" y="0"/>
                </a:cxn>
                <a:cxn ang="0">
                  <a:pos x="12" y="6"/>
                </a:cxn>
                <a:cxn ang="0">
                  <a:pos x="6" y="18"/>
                </a:cxn>
                <a:cxn ang="0">
                  <a:pos x="0" y="24"/>
                </a:cxn>
                <a:cxn ang="0">
                  <a:pos x="6" y="36"/>
                </a:cxn>
                <a:cxn ang="0">
                  <a:pos x="12" y="48"/>
                </a:cxn>
                <a:cxn ang="0">
                  <a:pos x="18" y="54"/>
                </a:cxn>
                <a:cxn ang="0">
                  <a:pos x="24" y="54"/>
                </a:cxn>
                <a:cxn ang="0">
                  <a:pos x="36" y="54"/>
                </a:cxn>
                <a:cxn ang="0">
                  <a:pos x="42" y="48"/>
                </a:cxn>
                <a:cxn ang="0">
                  <a:pos x="48" y="36"/>
                </a:cxn>
                <a:cxn ang="0">
                  <a:pos x="54" y="24"/>
                </a:cxn>
                <a:cxn ang="0">
                  <a:pos x="48" y="18"/>
                </a:cxn>
                <a:cxn ang="0">
                  <a:pos x="42" y="6"/>
                </a:cxn>
                <a:cxn ang="0">
                  <a:pos x="36" y="0"/>
                </a:cxn>
                <a:cxn ang="0">
                  <a:pos x="24" y="0"/>
                </a:cxn>
              </a:cxnLst>
              <a:rect l="0" t="0" r="r" b="b"/>
              <a:pathLst>
                <a:path w="54" h="54">
                  <a:moveTo>
                    <a:pt x="24" y="0"/>
                  </a:moveTo>
                  <a:lnTo>
                    <a:pt x="18" y="0"/>
                  </a:lnTo>
                  <a:lnTo>
                    <a:pt x="12" y="6"/>
                  </a:lnTo>
                  <a:lnTo>
                    <a:pt x="6" y="18"/>
                  </a:lnTo>
                  <a:lnTo>
                    <a:pt x="0" y="24"/>
                  </a:lnTo>
                  <a:lnTo>
                    <a:pt x="6" y="36"/>
                  </a:lnTo>
                  <a:lnTo>
                    <a:pt x="12" y="48"/>
                  </a:lnTo>
                  <a:lnTo>
                    <a:pt x="18" y="54"/>
                  </a:lnTo>
                  <a:lnTo>
                    <a:pt x="24" y="54"/>
                  </a:lnTo>
                  <a:lnTo>
                    <a:pt x="36" y="54"/>
                  </a:lnTo>
                  <a:lnTo>
                    <a:pt x="42" y="48"/>
                  </a:lnTo>
                  <a:lnTo>
                    <a:pt x="48" y="36"/>
                  </a:lnTo>
                  <a:lnTo>
                    <a:pt x="54" y="24"/>
                  </a:lnTo>
                  <a:lnTo>
                    <a:pt x="48" y="18"/>
                  </a:lnTo>
                  <a:lnTo>
                    <a:pt x="42" y="6"/>
                  </a:lnTo>
                  <a:lnTo>
                    <a:pt x="36" y="0"/>
                  </a:lnTo>
                  <a:lnTo>
                    <a:pt x="24" y="0"/>
                  </a:lnTo>
                  <a:close/>
                </a:path>
              </a:pathLst>
            </a:custGeom>
            <a:solidFill>
              <a:srgbClr val="333333"/>
            </a:solidFill>
            <a:ln w="9525">
              <a:noFill/>
              <a:round/>
              <a:headEnd/>
              <a:tailEnd/>
            </a:ln>
          </p:spPr>
          <p:txBody>
            <a:bodyPr/>
            <a:lstStyle/>
            <a:p>
              <a:endParaRPr lang="en-US"/>
            </a:p>
          </p:txBody>
        </p:sp>
        <p:sp>
          <p:nvSpPr>
            <p:cNvPr id="28816" name="Freeform 144"/>
            <p:cNvSpPr>
              <a:spLocks/>
            </p:cNvSpPr>
            <p:nvPr/>
          </p:nvSpPr>
          <p:spPr bwMode="auto">
            <a:xfrm>
              <a:off x="4633" y="2000"/>
              <a:ext cx="54" cy="54"/>
            </a:xfrm>
            <a:custGeom>
              <a:avLst/>
              <a:gdLst/>
              <a:ahLst/>
              <a:cxnLst>
                <a:cxn ang="0">
                  <a:pos x="24" y="0"/>
                </a:cxn>
                <a:cxn ang="0">
                  <a:pos x="18" y="0"/>
                </a:cxn>
                <a:cxn ang="0">
                  <a:pos x="12" y="6"/>
                </a:cxn>
                <a:cxn ang="0">
                  <a:pos x="6" y="18"/>
                </a:cxn>
                <a:cxn ang="0">
                  <a:pos x="0" y="24"/>
                </a:cxn>
                <a:cxn ang="0">
                  <a:pos x="6" y="36"/>
                </a:cxn>
                <a:cxn ang="0">
                  <a:pos x="12" y="48"/>
                </a:cxn>
                <a:cxn ang="0">
                  <a:pos x="18" y="54"/>
                </a:cxn>
                <a:cxn ang="0">
                  <a:pos x="24" y="54"/>
                </a:cxn>
                <a:cxn ang="0">
                  <a:pos x="36" y="54"/>
                </a:cxn>
                <a:cxn ang="0">
                  <a:pos x="42" y="48"/>
                </a:cxn>
                <a:cxn ang="0">
                  <a:pos x="48" y="36"/>
                </a:cxn>
                <a:cxn ang="0">
                  <a:pos x="54" y="24"/>
                </a:cxn>
                <a:cxn ang="0">
                  <a:pos x="48" y="18"/>
                </a:cxn>
                <a:cxn ang="0">
                  <a:pos x="42" y="6"/>
                </a:cxn>
                <a:cxn ang="0">
                  <a:pos x="36" y="0"/>
                </a:cxn>
                <a:cxn ang="0">
                  <a:pos x="24" y="0"/>
                </a:cxn>
              </a:cxnLst>
              <a:rect l="0" t="0" r="r" b="b"/>
              <a:pathLst>
                <a:path w="54" h="54">
                  <a:moveTo>
                    <a:pt x="24" y="0"/>
                  </a:moveTo>
                  <a:lnTo>
                    <a:pt x="18" y="0"/>
                  </a:lnTo>
                  <a:lnTo>
                    <a:pt x="12" y="6"/>
                  </a:lnTo>
                  <a:lnTo>
                    <a:pt x="6" y="18"/>
                  </a:lnTo>
                  <a:lnTo>
                    <a:pt x="0" y="24"/>
                  </a:lnTo>
                  <a:lnTo>
                    <a:pt x="6" y="36"/>
                  </a:lnTo>
                  <a:lnTo>
                    <a:pt x="12" y="48"/>
                  </a:lnTo>
                  <a:lnTo>
                    <a:pt x="18" y="54"/>
                  </a:lnTo>
                  <a:lnTo>
                    <a:pt x="24" y="54"/>
                  </a:lnTo>
                  <a:lnTo>
                    <a:pt x="36" y="54"/>
                  </a:lnTo>
                  <a:lnTo>
                    <a:pt x="42" y="48"/>
                  </a:lnTo>
                  <a:lnTo>
                    <a:pt x="48" y="36"/>
                  </a:lnTo>
                  <a:lnTo>
                    <a:pt x="54" y="24"/>
                  </a:lnTo>
                  <a:lnTo>
                    <a:pt x="48" y="18"/>
                  </a:lnTo>
                  <a:lnTo>
                    <a:pt x="42" y="6"/>
                  </a:lnTo>
                  <a:lnTo>
                    <a:pt x="36" y="0"/>
                  </a:lnTo>
                  <a:lnTo>
                    <a:pt x="24" y="0"/>
                  </a:lnTo>
                </a:path>
              </a:pathLst>
            </a:custGeom>
            <a:noFill/>
            <a:ln w="9525">
              <a:solidFill>
                <a:srgbClr val="000000"/>
              </a:solidFill>
              <a:prstDash val="solid"/>
              <a:round/>
              <a:headEnd/>
              <a:tailEnd/>
            </a:ln>
          </p:spPr>
          <p:txBody>
            <a:bodyPr/>
            <a:lstStyle/>
            <a:p>
              <a:endParaRPr lang="en-US"/>
            </a:p>
          </p:txBody>
        </p:sp>
        <p:sp>
          <p:nvSpPr>
            <p:cNvPr id="28817" name="Freeform 145"/>
            <p:cNvSpPr>
              <a:spLocks/>
            </p:cNvSpPr>
            <p:nvPr/>
          </p:nvSpPr>
          <p:spPr bwMode="auto">
            <a:xfrm>
              <a:off x="4849" y="2125"/>
              <a:ext cx="48" cy="60"/>
            </a:xfrm>
            <a:custGeom>
              <a:avLst/>
              <a:gdLst/>
              <a:ahLst/>
              <a:cxnLst>
                <a:cxn ang="0">
                  <a:pos x="24" y="0"/>
                </a:cxn>
                <a:cxn ang="0">
                  <a:pos x="12" y="6"/>
                </a:cxn>
                <a:cxn ang="0">
                  <a:pos x="6" y="12"/>
                </a:cxn>
                <a:cxn ang="0">
                  <a:pos x="0" y="18"/>
                </a:cxn>
                <a:cxn ang="0">
                  <a:pos x="0" y="30"/>
                </a:cxn>
                <a:cxn ang="0">
                  <a:pos x="0" y="42"/>
                </a:cxn>
                <a:cxn ang="0">
                  <a:pos x="6" y="48"/>
                </a:cxn>
                <a:cxn ang="0">
                  <a:pos x="12" y="54"/>
                </a:cxn>
                <a:cxn ang="0">
                  <a:pos x="24" y="60"/>
                </a:cxn>
                <a:cxn ang="0">
                  <a:pos x="36" y="54"/>
                </a:cxn>
                <a:cxn ang="0">
                  <a:pos x="42" y="48"/>
                </a:cxn>
                <a:cxn ang="0">
                  <a:pos x="48" y="42"/>
                </a:cxn>
                <a:cxn ang="0">
                  <a:pos x="48" y="30"/>
                </a:cxn>
                <a:cxn ang="0">
                  <a:pos x="48" y="18"/>
                </a:cxn>
                <a:cxn ang="0">
                  <a:pos x="42" y="12"/>
                </a:cxn>
                <a:cxn ang="0">
                  <a:pos x="36" y="6"/>
                </a:cxn>
                <a:cxn ang="0">
                  <a:pos x="24" y="0"/>
                </a:cxn>
              </a:cxnLst>
              <a:rect l="0" t="0" r="r" b="b"/>
              <a:pathLst>
                <a:path w="48" h="60">
                  <a:moveTo>
                    <a:pt x="24" y="0"/>
                  </a:moveTo>
                  <a:lnTo>
                    <a:pt x="12" y="6"/>
                  </a:lnTo>
                  <a:lnTo>
                    <a:pt x="6" y="12"/>
                  </a:lnTo>
                  <a:lnTo>
                    <a:pt x="0" y="18"/>
                  </a:lnTo>
                  <a:lnTo>
                    <a:pt x="0" y="30"/>
                  </a:lnTo>
                  <a:lnTo>
                    <a:pt x="0" y="42"/>
                  </a:lnTo>
                  <a:lnTo>
                    <a:pt x="6" y="48"/>
                  </a:lnTo>
                  <a:lnTo>
                    <a:pt x="12" y="54"/>
                  </a:lnTo>
                  <a:lnTo>
                    <a:pt x="24" y="60"/>
                  </a:lnTo>
                  <a:lnTo>
                    <a:pt x="36" y="54"/>
                  </a:lnTo>
                  <a:lnTo>
                    <a:pt x="42" y="48"/>
                  </a:lnTo>
                  <a:lnTo>
                    <a:pt x="48" y="42"/>
                  </a:lnTo>
                  <a:lnTo>
                    <a:pt x="48" y="30"/>
                  </a:lnTo>
                  <a:lnTo>
                    <a:pt x="48" y="18"/>
                  </a:lnTo>
                  <a:lnTo>
                    <a:pt x="42" y="12"/>
                  </a:lnTo>
                  <a:lnTo>
                    <a:pt x="36" y="6"/>
                  </a:lnTo>
                  <a:lnTo>
                    <a:pt x="24" y="0"/>
                  </a:lnTo>
                  <a:close/>
                </a:path>
              </a:pathLst>
            </a:custGeom>
            <a:solidFill>
              <a:srgbClr val="333333"/>
            </a:solidFill>
            <a:ln w="9525">
              <a:noFill/>
              <a:round/>
              <a:headEnd/>
              <a:tailEnd/>
            </a:ln>
          </p:spPr>
          <p:txBody>
            <a:bodyPr/>
            <a:lstStyle/>
            <a:p>
              <a:endParaRPr lang="en-US"/>
            </a:p>
          </p:txBody>
        </p:sp>
        <p:sp>
          <p:nvSpPr>
            <p:cNvPr id="28818" name="Freeform 146"/>
            <p:cNvSpPr>
              <a:spLocks/>
            </p:cNvSpPr>
            <p:nvPr/>
          </p:nvSpPr>
          <p:spPr bwMode="auto">
            <a:xfrm>
              <a:off x="4849" y="2125"/>
              <a:ext cx="48" cy="60"/>
            </a:xfrm>
            <a:custGeom>
              <a:avLst/>
              <a:gdLst/>
              <a:ahLst/>
              <a:cxnLst>
                <a:cxn ang="0">
                  <a:pos x="24" y="0"/>
                </a:cxn>
                <a:cxn ang="0">
                  <a:pos x="12" y="6"/>
                </a:cxn>
                <a:cxn ang="0">
                  <a:pos x="6" y="12"/>
                </a:cxn>
                <a:cxn ang="0">
                  <a:pos x="0" y="18"/>
                </a:cxn>
                <a:cxn ang="0">
                  <a:pos x="0" y="30"/>
                </a:cxn>
                <a:cxn ang="0">
                  <a:pos x="0" y="42"/>
                </a:cxn>
                <a:cxn ang="0">
                  <a:pos x="6" y="48"/>
                </a:cxn>
                <a:cxn ang="0">
                  <a:pos x="12" y="54"/>
                </a:cxn>
                <a:cxn ang="0">
                  <a:pos x="24" y="60"/>
                </a:cxn>
                <a:cxn ang="0">
                  <a:pos x="36" y="54"/>
                </a:cxn>
                <a:cxn ang="0">
                  <a:pos x="42" y="48"/>
                </a:cxn>
                <a:cxn ang="0">
                  <a:pos x="48" y="42"/>
                </a:cxn>
                <a:cxn ang="0">
                  <a:pos x="48" y="30"/>
                </a:cxn>
                <a:cxn ang="0">
                  <a:pos x="48" y="18"/>
                </a:cxn>
                <a:cxn ang="0">
                  <a:pos x="42" y="12"/>
                </a:cxn>
                <a:cxn ang="0">
                  <a:pos x="36" y="6"/>
                </a:cxn>
                <a:cxn ang="0">
                  <a:pos x="24" y="0"/>
                </a:cxn>
              </a:cxnLst>
              <a:rect l="0" t="0" r="r" b="b"/>
              <a:pathLst>
                <a:path w="48" h="60">
                  <a:moveTo>
                    <a:pt x="24" y="0"/>
                  </a:moveTo>
                  <a:lnTo>
                    <a:pt x="12" y="6"/>
                  </a:lnTo>
                  <a:lnTo>
                    <a:pt x="6" y="12"/>
                  </a:lnTo>
                  <a:lnTo>
                    <a:pt x="0" y="18"/>
                  </a:lnTo>
                  <a:lnTo>
                    <a:pt x="0" y="30"/>
                  </a:lnTo>
                  <a:lnTo>
                    <a:pt x="0" y="42"/>
                  </a:lnTo>
                  <a:lnTo>
                    <a:pt x="6" y="48"/>
                  </a:lnTo>
                  <a:lnTo>
                    <a:pt x="12" y="54"/>
                  </a:lnTo>
                  <a:lnTo>
                    <a:pt x="24" y="60"/>
                  </a:lnTo>
                  <a:lnTo>
                    <a:pt x="36" y="54"/>
                  </a:lnTo>
                  <a:lnTo>
                    <a:pt x="42" y="48"/>
                  </a:lnTo>
                  <a:lnTo>
                    <a:pt x="48" y="42"/>
                  </a:lnTo>
                  <a:lnTo>
                    <a:pt x="48" y="30"/>
                  </a:lnTo>
                  <a:lnTo>
                    <a:pt x="48" y="18"/>
                  </a:lnTo>
                  <a:lnTo>
                    <a:pt x="42" y="12"/>
                  </a:lnTo>
                  <a:lnTo>
                    <a:pt x="36" y="6"/>
                  </a:lnTo>
                  <a:lnTo>
                    <a:pt x="24" y="0"/>
                  </a:lnTo>
                </a:path>
              </a:pathLst>
            </a:custGeom>
            <a:noFill/>
            <a:ln w="9525">
              <a:solidFill>
                <a:srgbClr val="000000"/>
              </a:solidFill>
              <a:prstDash val="solid"/>
              <a:round/>
              <a:headEnd/>
              <a:tailEnd/>
            </a:ln>
          </p:spPr>
          <p:txBody>
            <a:bodyPr/>
            <a:lstStyle/>
            <a:p>
              <a:endParaRPr lang="en-US"/>
            </a:p>
          </p:txBody>
        </p:sp>
        <p:sp>
          <p:nvSpPr>
            <p:cNvPr id="28819" name="Freeform 147"/>
            <p:cNvSpPr>
              <a:spLocks/>
            </p:cNvSpPr>
            <p:nvPr/>
          </p:nvSpPr>
          <p:spPr bwMode="auto">
            <a:xfrm>
              <a:off x="4532" y="2549"/>
              <a:ext cx="48" cy="60"/>
            </a:xfrm>
            <a:custGeom>
              <a:avLst/>
              <a:gdLst/>
              <a:ahLst/>
              <a:cxnLst>
                <a:cxn ang="0">
                  <a:pos x="24" y="0"/>
                </a:cxn>
                <a:cxn ang="0">
                  <a:pos x="12" y="6"/>
                </a:cxn>
                <a:cxn ang="0">
                  <a:pos x="6" y="12"/>
                </a:cxn>
                <a:cxn ang="0">
                  <a:pos x="0" y="18"/>
                </a:cxn>
                <a:cxn ang="0">
                  <a:pos x="0" y="30"/>
                </a:cxn>
                <a:cxn ang="0">
                  <a:pos x="0" y="42"/>
                </a:cxn>
                <a:cxn ang="0">
                  <a:pos x="6" y="48"/>
                </a:cxn>
                <a:cxn ang="0">
                  <a:pos x="12" y="54"/>
                </a:cxn>
                <a:cxn ang="0">
                  <a:pos x="24" y="60"/>
                </a:cxn>
                <a:cxn ang="0">
                  <a:pos x="30" y="54"/>
                </a:cxn>
                <a:cxn ang="0">
                  <a:pos x="42" y="48"/>
                </a:cxn>
                <a:cxn ang="0">
                  <a:pos x="48" y="42"/>
                </a:cxn>
                <a:cxn ang="0">
                  <a:pos x="48" y="30"/>
                </a:cxn>
                <a:cxn ang="0">
                  <a:pos x="48" y="18"/>
                </a:cxn>
                <a:cxn ang="0">
                  <a:pos x="42" y="12"/>
                </a:cxn>
                <a:cxn ang="0">
                  <a:pos x="30" y="6"/>
                </a:cxn>
                <a:cxn ang="0">
                  <a:pos x="24" y="0"/>
                </a:cxn>
              </a:cxnLst>
              <a:rect l="0" t="0" r="r" b="b"/>
              <a:pathLst>
                <a:path w="48" h="60">
                  <a:moveTo>
                    <a:pt x="24" y="0"/>
                  </a:moveTo>
                  <a:lnTo>
                    <a:pt x="12" y="6"/>
                  </a:lnTo>
                  <a:lnTo>
                    <a:pt x="6" y="12"/>
                  </a:lnTo>
                  <a:lnTo>
                    <a:pt x="0" y="18"/>
                  </a:lnTo>
                  <a:lnTo>
                    <a:pt x="0" y="30"/>
                  </a:lnTo>
                  <a:lnTo>
                    <a:pt x="0" y="42"/>
                  </a:lnTo>
                  <a:lnTo>
                    <a:pt x="6" y="48"/>
                  </a:lnTo>
                  <a:lnTo>
                    <a:pt x="12" y="54"/>
                  </a:lnTo>
                  <a:lnTo>
                    <a:pt x="24" y="60"/>
                  </a:lnTo>
                  <a:lnTo>
                    <a:pt x="30" y="54"/>
                  </a:lnTo>
                  <a:lnTo>
                    <a:pt x="42" y="48"/>
                  </a:lnTo>
                  <a:lnTo>
                    <a:pt x="48" y="42"/>
                  </a:lnTo>
                  <a:lnTo>
                    <a:pt x="48" y="30"/>
                  </a:lnTo>
                  <a:lnTo>
                    <a:pt x="48" y="18"/>
                  </a:lnTo>
                  <a:lnTo>
                    <a:pt x="42" y="12"/>
                  </a:lnTo>
                  <a:lnTo>
                    <a:pt x="30" y="6"/>
                  </a:lnTo>
                  <a:lnTo>
                    <a:pt x="24" y="0"/>
                  </a:lnTo>
                  <a:close/>
                </a:path>
              </a:pathLst>
            </a:custGeom>
            <a:solidFill>
              <a:srgbClr val="333333"/>
            </a:solidFill>
            <a:ln w="9525">
              <a:noFill/>
              <a:round/>
              <a:headEnd/>
              <a:tailEnd/>
            </a:ln>
          </p:spPr>
          <p:txBody>
            <a:bodyPr/>
            <a:lstStyle/>
            <a:p>
              <a:endParaRPr lang="en-US"/>
            </a:p>
          </p:txBody>
        </p:sp>
        <p:sp>
          <p:nvSpPr>
            <p:cNvPr id="28820" name="Freeform 148"/>
            <p:cNvSpPr>
              <a:spLocks/>
            </p:cNvSpPr>
            <p:nvPr/>
          </p:nvSpPr>
          <p:spPr bwMode="auto">
            <a:xfrm>
              <a:off x="4532" y="2549"/>
              <a:ext cx="48" cy="60"/>
            </a:xfrm>
            <a:custGeom>
              <a:avLst/>
              <a:gdLst/>
              <a:ahLst/>
              <a:cxnLst>
                <a:cxn ang="0">
                  <a:pos x="24" y="0"/>
                </a:cxn>
                <a:cxn ang="0">
                  <a:pos x="12" y="6"/>
                </a:cxn>
                <a:cxn ang="0">
                  <a:pos x="6" y="12"/>
                </a:cxn>
                <a:cxn ang="0">
                  <a:pos x="0" y="18"/>
                </a:cxn>
                <a:cxn ang="0">
                  <a:pos x="0" y="30"/>
                </a:cxn>
                <a:cxn ang="0">
                  <a:pos x="0" y="42"/>
                </a:cxn>
                <a:cxn ang="0">
                  <a:pos x="6" y="48"/>
                </a:cxn>
                <a:cxn ang="0">
                  <a:pos x="12" y="54"/>
                </a:cxn>
                <a:cxn ang="0">
                  <a:pos x="24" y="60"/>
                </a:cxn>
                <a:cxn ang="0">
                  <a:pos x="30" y="54"/>
                </a:cxn>
                <a:cxn ang="0">
                  <a:pos x="42" y="48"/>
                </a:cxn>
                <a:cxn ang="0">
                  <a:pos x="48" y="42"/>
                </a:cxn>
                <a:cxn ang="0">
                  <a:pos x="48" y="30"/>
                </a:cxn>
                <a:cxn ang="0">
                  <a:pos x="48" y="18"/>
                </a:cxn>
                <a:cxn ang="0">
                  <a:pos x="42" y="12"/>
                </a:cxn>
                <a:cxn ang="0">
                  <a:pos x="30" y="6"/>
                </a:cxn>
                <a:cxn ang="0">
                  <a:pos x="24" y="0"/>
                </a:cxn>
              </a:cxnLst>
              <a:rect l="0" t="0" r="r" b="b"/>
              <a:pathLst>
                <a:path w="48" h="60">
                  <a:moveTo>
                    <a:pt x="24" y="0"/>
                  </a:moveTo>
                  <a:lnTo>
                    <a:pt x="12" y="6"/>
                  </a:lnTo>
                  <a:lnTo>
                    <a:pt x="6" y="12"/>
                  </a:lnTo>
                  <a:lnTo>
                    <a:pt x="0" y="18"/>
                  </a:lnTo>
                  <a:lnTo>
                    <a:pt x="0" y="30"/>
                  </a:lnTo>
                  <a:lnTo>
                    <a:pt x="0" y="42"/>
                  </a:lnTo>
                  <a:lnTo>
                    <a:pt x="6" y="48"/>
                  </a:lnTo>
                  <a:lnTo>
                    <a:pt x="12" y="54"/>
                  </a:lnTo>
                  <a:lnTo>
                    <a:pt x="24" y="60"/>
                  </a:lnTo>
                  <a:lnTo>
                    <a:pt x="30" y="54"/>
                  </a:lnTo>
                  <a:lnTo>
                    <a:pt x="42" y="48"/>
                  </a:lnTo>
                  <a:lnTo>
                    <a:pt x="48" y="42"/>
                  </a:lnTo>
                  <a:lnTo>
                    <a:pt x="48" y="30"/>
                  </a:lnTo>
                  <a:lnTo>
                    <a:pt x="48" y="18"/>
                  </a:lnTo>
                  <a:lnTo>
                    <a:pt x="42" y="12"/>
                  </a:lnTo>
                  <a:lnTo>
                    <a:pt x="30" y="6"/>
                  </a:lnTo>
                  <a:lnTo>
                    <a:pt x="24" y="0"/>
                  </a:lnTo>
                </a:path>
              </a:pathLst>
            </a:custGeom>
            <a:noFill/>
            <a:ln w="9525">
              <a:solidFill>
                <a:srgbClr val="000000"/>
              </a:solidFill>
              <a:prstDash val="solid"/>
              <a:round/>
              <a:headEnd/>
              <a:tailEnd/>
            </a:ln>
          </p:spPr>
          <p:txBody>
            <a:bodyPr/>
            <a:lstStyle/>
            <a:p>
              <a:endParaRPr lang="en-US"/>
            </a:p>
          </p:txBody>
        </p:sp>
        <p:sp>
          <p:nvSpPr>
            <p:cNvPr id="28821" name="Freeform 149"/>
            <p:cNvSpPr>
              <a:spLocks/>
            </p:cNvSpPr>
            <p:nvPr/>
          </p:nvSpPr>
          <p:spPr bwMode="auto">
            <a:xfrm>
              <a:off x="4777" y="2430"/>
              <a:ext cx="48" cy="53"/>
            </a:xfrm>
            <a:custGeom>
              <a:avLst/>
              <a:gdLst/>
              <a:ahLst/>
              <a:cxnLst>
                <a:cxn ang="0">
                  <a:pos x="24" y="0"/>
                </a:cxn>
                <a:cxn ang="0">
                  <a:pos x="12" y="0"/>
                </a:cxn>
                <a:cxn ang="0">
                  <a:pos x="6" y="6"/>
                </a:cxn>
                <a:cxn ang="0">
                  <a:pos x="0" y="18"/>
                </a:cxn>
                <a:cxn ang="0">
                  <a:pos x="0" y="24"/>
                </a:cxn>
                <a:cxn ang="0">
                  <a:pos x="0" y="35"/>
                </a:cxn>
                <a:cxn ang="0">
                  <a:pos x="6" y="47"/>
                </a:cxn>
                <a:cxn ang="0">
                  <a:pos x="12" y="53"/>
                </a:cxn>
                <a:cxn ang="0">
                  <a:pos x="24" y="53"/>
                </a:cxn>
                <a:cxn ang="0">
                  <a:pos x="30" y="53"/>
                </a:cxn>
                <a:cxn ang="0">
                  <a:pos x="42" y="47"/>
                </a:cxn>
                <a:cxn ang="0">
                  <a:pos x="48" y="35"/>
                </a:cxn>
                <a:cxn ang="0">
                  <a:pos x="48" y="24"/>
                </a:cxn>
                <a:cxn ang="0">
                  <a:pos x="48" y="18"/>
                </a:cxn>
                <a:cxn ang="0">
                  <a:pos x="42" y="6"/>
                </a:cxn>
                <a:cxn ang="0">
                  <a:pos x="30" y="0"/>
                </a:cxn>
                <a:cxn ang="0">
                  <a:pos x="24" y="0"/>
                </a:cxn>
              </a:cxnLst>
              <a:rect l="0" t="0" r="r" b="b"/>
              <a:pathLst>
                <a:path w="48" h="53">
                  <a:moveTo>
                    <a:pt x="24" y="0"/>
                  </a:moveTo>
                  <a:lnTo>
                    <a:pt x="12" y="0"/>
                  </a:lnTo>
                  <a:lnTo>
                    <a:pt x="6" y="6"/>
                  </a:lnTo>
                  <a:lnTo>
                    <a:pt x="0" y="18"/>
                  </a:lnTo>
                  <a:lnTo>
                    <a:pt x="0" y="24"/>
                  </a:lnTo>
                  <a:lnTo>
                    <a:pt x="0" y="35"/>
                  </a:lnTo>
                  <a:lnTo>
                    <a:pt x="6" y="47"/>
                  </a:lnTo>
                  <a:lnTo>
                    <a:pt x="12" y="53"/>
                  </a:lnTo>
                  <a:lnTo>
                    <a:pt x="24" y="53"/>
                  </a:lnTo>
                  <a:lnTo>
                    <a:pt x="30" y="53"/>
                  </a:lnTo>
                  <a:lnTo>
                    <a:pt x="42" y="47"/>
                  </a:lnTo>
                  <a:lnTo>
                    <a:pt x="48" y="35"/>
                  </a:lnTo>
                  <a:lnTo>
                    <a:pt x="48" y="24"/>
                  </a:lnTo>
                  <a:lnTo>
                    <a:pt x="48" y="18"/>
                  </a:lnTo>
                  <a:lnTo>
                    <a:pt x="42" y="6"/>
                  </a:lnTo>
                  <a:lnTo>
                    <a:pt x="30" y="0"/>
                  </a:lnTo>
                  <a:lnTo>
                    <a:pt x="24" y="0"/>
                  </a:lnTo>
                  <a:close/>
                </a:path>
              </a:pathLst>
            </a:custGeom>
            <a:solidFill>
              <a:srgbClr val="333333"/>
            </a:solidFill>
            <a:ln w="9525">
              <a:noFill/>
              <a:round/>
              <a:headEnd/>
              <a:tailEnd/>
            </a:ln>
          </p:spPr>
          <p:txBody>
            <a:bodyPr/>
            <a:lstStyle/>
            <a:p>
              <a:endParaRPr lang="en-US"/>
            </a:p>
          </p:txBody>
        </p:sp>
        <p:sp>
          <p:nvSpPr>
            <p:cNvPr id="28822" name="Freeform 150"/>
            <p:cNvSpPr>
              <a:spLocks/>
            </p:cNvSpPr>
            <p:nvPr/>
          </p:nvSpPr>
          <p:spPr bwMode="auto">
            <a:xfrm>
              <a:off x="4777" y="2430"/>
              <a:ext cx="48" cy="53"/>
            </a:xfrm>
            <a:custGeom>
              <a:avLst/>
              <a:gdLst/>
              <a:ahLst/>
              <a:cxnLst>
                <a:cxn ang="0">
                  <a:pos x="24" y="0"/>
                </a:cxn>
                <a:cxn ang="0">
                  <a:pos x="12" y="0"/>
                </a:cxn>
                <a:cxn ang="0">
                  <a:pos x="6" y="6"/>
                </a:cxn>
                <a:cxn ang="0">
                  <a:pos x="0" y="18"/>
                </a:cxn>
                <a:cxn ang="0">
                  <a:pos x="0" y="24"/>
                </a:cxn>
                <a:cxn ang="0">
                  <a:pos x="0" y="35"/>
                </a:cxn>
                <a:cxn ang="0">
                  <a:pos x="6" y="47"/>
                </a:cxn>
                <a:cxn ang="0">
                  <a:pos x="12" y="53"/>
                </a:cxn>
                <a:cxn ang="0">
                  <a:pos x="24" y="53"/>
                </a:cxn>
                <a:cxn ang="0">
                  <a:pos x="30" y="53"/>
                </a:cxn>
                <a:cxn ang="0">
                  <a:pos x="42" y="47"/>
                </a:cxn>
                <a:cxn ang="0">
                  <a:pos x="48" y="35"/>
                </a:cxn>
                <a:cxn ang="0">
                  <a:pos x="48" y="24"/>
                </a:cxn>
                <a:cxn ang="0">
                  <a:pos x="48" y="18"/>
                </a:cxn>
                <a:cxn ang="0">
                  <a:pos x="42" y="6"/>
                </a:cxn>
                <a:cxn ang="0">
                  <a:pos x="30" y="0"/>
                </a:cxn>
                <a:cxn ang="0">
                  <a:pos x="24" y="0"/>
                </a:cxn>
              </a:cxnLst>
              <a:rect l="0" t="0" r="r" b="b"/>
              <a:pathLst>
                <a:path w="48" h="53">
                  <a:moveTo>
                    <a:pt x="24" y="0"/>
                  </a:moveTo>
                  <a:lnTo>
                    <a:pt x="12" y="0"/>
                  </a:lnTo>
                  <a:lnTo>
                    <a:pt x="6" y="6"/>
                  </a:lnTo>
                  <a:lnTo>
                    <a:pt x="0" y="18"/>
                  </a:lnTo>
                  <a:lnTo>
                    <a:pt x="0" y="24"/>
                  </a:lnTo>
                  <a:lnTo>
                    <a:pt x="0" y="35"/>
                  </a:lnTo>
                  <a:lnTo>
                    <a:pt x="6" y="47"/>
                  </a:lnTo>
                  <a:lnTo>
                    <a:pt x="12" y="53"/>
                  </a:lnTo>
                  <a:lnTo>
                    <a:pt x="24" y="53"/>
                  </a:lnTo>
                  <a:lnTo>
                    <a:pt x="30" y="53"/>
                  </a:lnTo>
                  <a:lnTo>
                    <a:pt x="42" y="47"/>
                  </a:lnTo>
                  <a:lnTo>
                    <a:pt x="48" y="35"/>
                  </a:lnTo>
                  <a:lnTo>
                    <a:pt x="48" y="24"/>
                  </a:lnTo>
                  <a:lnTo>
                    <a:pt x="48" y="18"/>
                  </a:lnTo>
                  <a:lnTo>
                    <a:pt x="42" y="6"/>
                  </a:lnTo>
                  <a:lnTo>
                    <a:pt x="30" y="0"/>
                  </a:lnTo>
                  <a:lnTo>
                    <a:pt x="24" y="0"/>
                  </a:lnTo>
                </a:path>
              </a:pathLst>
            </a:custGeom>
            <a:noFill/>
            <a:ln w="9525">
              <a:solidFill>
                <a:srgbClr val="000000"/>
              </a:solidFill>
              <a:prstDash val="solid"/>
              <a:round/>
              <a:headEnd/>
              <a:tailEnd/>
            </a:ln>
          </p:spPr>
          <p:txBody>
            <a:bodyPr/>
            <a:lstStyle/>
            <a:p>
              <a:endParaRPr lang="en-US"/>
            </a:p>
          </p:txBody>
        </p:sp>
        <p:sp>
          <p:nvSpPr>
            <p:cNvPr id="28823" name="Rectangle 151"/>
            <p:cNvSpPr>
              <a:spLocks noChangeArrowheads="1"/>
            </p:cNvSpPr>
            <p:nvPr/>
          </p:nvSpPr>
          <p:spPr bwMode="auto">
            <a:xfrm>
              <a:off x="3408" y="2722"/>
              <a:ext cx="1626" cy="173"/>
            </a:xfrm>
            <a:prstGeom prst="rect">
              <a:avLst/>
            </a:prstGeom>
            <a:solidFill>
              <a:srgbClr val="FFFFFF"/>
            </a:solidFill>
            <a:ln w="9525">
              <a:noFill/>
              <a:miter lim="800000"/>
              <a:headEnd/>
              <a:tailEnd/>
            </a:ln>
          </p:spPr>
          <p:txBody>
            <a:bodyPr/>
            <a:lstStyle/>
            <a:p>
              <a:endParaRPr lang="en-US"/>
            </a:p>
          </p:txBody>
        </p:sp>
        <p:sp>
          <p:nvSpPr>
            <p:cNvPr id="28824" name="Rectangle 152"/>
            <p:cNvSpPr>
              <a:spLocks noChangeArrowheads="1"/>
            </p:cNvSpPr>
            <p:nvPr/>
          </p:nvSpPr>
          <p:spPr bwMode="auto">
            <a:xfrm>
              <a:off x="3408" y="2722"/>
              <a:ext cx="1626" cy="173"/>
            </a:xfrm>
            <a:prstGeom prst="rect">
              <a:avLst/>
            </a:prstGeom>
            <a:noFill/>
            <a:ln w="9525">
              <a:solidFill>
                <a:srgbClr val="FFFFFF"/>
              </a:solidFill>
              <a:miter lim="800000"/>
              <a:headEnd/>
              <a:tailEnd/>
            </a:ln>
          </p:spPr>
          <p:txBody>
            <a:bodyPr/>
            <a:lstStyle/>
            <a:p>
              <a:endParaRPr lang="en-US"/>
            </a:p>
          </p:txBody>
        </p:sp>
        <p:sp>
          <p:nvSpPr>
            <p:cNvPr id="28825" name="Rectangle 153"/>
            <p:cNvSpPr>
              <a:spLocks noChangeArrowheads="1"/>
            </p:cNvSpPr>
            <p:nvPr/>
          </p:nvSpPr>
          <p:spPr bwMode="auto">
            <a:xfrm>
              <a:off x="3474" y="2751"/>
              <a:ext cx="1375" cy="137"/>
            </a:xfrm>
            <a:prstGeom prst="rect">
              <a:avLst/>
            </a:prstGeom>
            <a:noFill/>
            <a:ln w="9525">
              <a:noFill/>
              <a:miter lim="800000"/>
              <a:headEnd/>
              <a:tailEnd/>
            </a:ln>
          </p:spPr>
          <p:txBody>
            <a:bodyPr wrap="none" lIns="0" tIns="0" rIns="0" bIns="0">
              <a:spAutoFit/>
            </a:bodyPr>
            <a:lstStyle/>
            <a:p>
              <a:r>
                <a:rPr lang="en-US" sz="1200">
                  <a:solidFill>
                    <a:srgbClr val="000000"/>
                  </a:solidFill>
                  <a:latin typeface="Times New Roman" pitchFamily="18" charset="0"/>
                </a:rPr>
                <a:t>The equivalent Graph and the MCST</a:t>
              </a:r>
              <a:endParaRPr lang="en-US"/>
            </a:p>
          </p:txBody>
        </p:sp>
        <p:sp>
          <p:nvSpPr>
            <p:cNvPr id="28826" name="Rectangle 154"/>
            <p:cNvSpPr>
              <a:spLocks noChangeArrowheads="1"/>
            </p:cNvSpPr>
            <p:nvPr/>
          </p:nvSpPr>
          <p:spPr bwMode="auto">
            <a:xfrm>
              <a:off x="4891" y="2751"/>
              <a:ext cx="60" cy="137"/>
            </a:xfrm>
            <a:prstGeom prst="rect">
              <a:avLst/>
            </a:prstGeom>
            <a:noFill/>
            <a:ln w="9525">
              <a:noFill/>
              <a:miter lim="800000"/>
              <a:headEnd/>
              <a:tailEnd/>
            </a:ln>
          </p:spPr>
          <p:txBody>
            <a:bodyPr wrap="none" lIns="0" tIns="0" rIns="0" bIns="0">
              <a:spAutoFit/>
            </a:bodyPr>
            <a:lstStyle/>
            <a:p>
              <a:r>
                <a:rPr lang="en-US" sz="1200">
                  <a:solidFill>
                    <a:srgbClr val="000000"/>
                  </a:solidFill>
                  <a:latin typeface="Times New Roman" pitchFamily="18" charset="0"/>
                </a:rPr>
                <a:t> </a:t>
              </a:r>
              <a:endParaRPr lang="en-US"/>
            </a:p>
          </p:txBody>
        </p:sp>
      </p:gr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CF3EEF0-2733-4D7D-81C4-040F8548CB3E}"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8CEF3D0F-2983-43C1-9730-DF84B749A3BA}" type="slidenum">
              <a:rPr lang="en-US"/>
              <a:pPr/>
              <a:t>14</a:t>
            </a:fld>
            <a:endParaRPr lang="en-US"/>
          </a:p>
        </p:txBody>
      </p:sp>
      <p:sp>
        <p:nvSpPr>
          <p:cNvPr id="29698" name="Rectangle 2"/>
          <p:cNvSpPr>
            <a:spLocks noGrp="1" noChangeArrowheads="1"/>
          </p:cNvSpPr>
          <p:nvPr>
            <p:ph type="title"/>
          </p:nvPr>
        </p:nvSpPr>
        <p:spPr/>
        <p:txBody>
          <a:bodyPr/>
          <a:lstStyle/>
          <a:p>
            <a:r>
              <a:rPr lang="en-US"/>
              <a:t>Kruskals_ MCST</a:t>
            </a:r>
            <a:r>
              <a:rPr lang="en-US" b="1"/>
              <a:t> Complexity</a:t>
            </a:r>
          </a:p>
        </p:txBody>
      </p:sp>
      <p:sp>
        <p:nvSpPr>
          <p:cNvPr id="29699" name="Rectangle 3"/>
          <p:cNvSpPr>
            <a:spLocks noGrp="1" noChangeArrowheads="1"/>
          </p:cNvSpPr>
          <p:nvPr>
            <p:ph type="body" idx="1"/>
          </p:nvPr>
        </p:nvSpPr>
        <p:spPr>
          <a:xfrm>
            <a:off x="457200" y="1352550"/>
            <a:ext cx="8229600" cy="4773613"/>
          </a:xfrm>
        </p:spPr>
        <p:txBody>
          <a:bodyPr/>
          <a:lstStyle/>
          <a:p>
            <a:pPr marL="609600" indent="-609600">
              <a:lnSpc>
                <a:spcPct val="80000"/>
              </a:lnSpc>
            </a:pPr>
            <a:r>
              <a:rPr lang="en-US" sz="1800"/>
              <a:t>Steps 1 thru 4 take time  O (V)</a:t>
            </a:r>
          </a:p>
          <a:p>
            <a:pPr marL="609600" indent="-609600">
              <a:lnSpc>
                <a:spcPct val="80000"/>
              </a:lnSpc>
            </a:pPr>
            <a:r>
              <a:rPr lang="en-US" sz="1800"/>
              <a:t>Step 5 sorts the edges in nondecreasing order in O (E log E ) time</a:t>
            </a:r>
          </a:p>
          <a:p>
            <a:pPr marL="609600" indent="-609600">
              <a:lnSpc>
                <a:spcPct val="80000"/>
              </a:lnSpc>
            </a:pPr>
            <a:r>
              <a:rPr lang="en-US" sz="1800"/>
              <a:t>Steps 6 through 13 take O (E) time</a:t>
            </a:r>
          </a:p>
          <a:p>
            <a:pPr marL="609600" indent="-609600">
              <a:lnSpc>
                <a:spcPct val="80000"/>
              </a:lnSpc>
            </a:pPr>
            <a:r>
              <a:rPr lang="en-US" sz="1800"/>
              <a:t>The total time for the algorithm is therefore given by O (E log E)</a:t>
            </a:r>
          </a:p>
          <a:p>
            <a:pPr marL="609600" indent="-609600">
              <a:lnSpc>
                <a:spcPct val="80000"/>
              </a:lnSpc>
            </a:pPr>
            <a:r>
              <a:rPr lang="en-US" sz="1800"/>
              <a:t>The edges can be maintained in a heap data structure with the property, </a:t>
            </a:r>
            <a:endParaRPr lang="it-IT" sz="1800"/>
          </a:p>
          <a:p>
            <a:pPr marL="609600" indent="-609600">
              <a:lnSpc>
                <a:spcPct val="80000"/>
              </a:lnSpc>
            </a:pPr>
            <a:r>
              <a:rPr lang="it-IT" sz="1800"/>
              <a:t>E[PARENT(</a:t>
            </a:r>
            <a:r>
              <a:rPr lang="it-IT" sz="1800" i="1"/>
              <a:t>i</a:t>
            </a:r>
            <a:r>
              <a:rPr lang="it-IT" sz="1800"/>
              <a:t>)] </a:t>
            </a:r>
            <a:r>
              <a:rPr lang="en-US" sz="1800">
                <a:sym typeface="Symbol" pitchFamily="18" charset="2"/>
              </a:rPr>
              <a:t></a:t>
            </a:r>
            <a:r>
              <a:rPr lang="it-IT" sz="1800"/>
              <a:t> E[</a:t>
            </a:r>
            <a:r>
              <a:rPr lang="it-IT" sz="1800" i="1"/>
              <a:t>i</a:t>
            </a:r>
            <a:r>
              <a:rPr lang="it-IT" sz="1800"/>
              <a:t>]</a:t>
            </a:r>
            <a:endParaRPr lang="en-US" sz="1800"/>
          </a:p>
          <a:p>
            <a:pPr marL="609600" indent="-609600">
              <a:lnSpc>
                <a:spcPct val="80000"/>
              </a:lnSpc>
            </a:pPr>
            <a:r>
              <a:rPr lang="en-US" sz="1800"/>
              <a:t>remember, this property is the opposite of the one used in the heapsort algorithm earlier. This  property can be used to sort  data elements in nonincreasing order. </a:t>
            </a:r>
          </a:p>
          <a:p>
            <a:pPr marL="609600" indent="-609600">
              <a:lnSpc>
                <a:spcPct val="80000"/>
              </a:lnSpc>
            </a:pPr>
            <a:r>
              <a:rPr lang="en-US" sz="1800"/>
              <a:t>Construct a heap of the edge weights, the edge with lowest cost is at the      root</a:t>
            </a:r>
          </a:p>
          <a:p>
            <a:pPr marL="609600" indent="-609600">
              <a:lnSpc>
                <a:spcPct val="80000"/>
              </a:lnSpc>
            </a:pPr>
            <a:r>
              <a:rPr lang="en-US" sz="1800"/>
              <a:t>During each step of edge removal, delete the root  (minimum element) from the heap and rearrange the heap.</a:t>
            </a:r>
          </a:p>
          <a:p>
            <a:pPr marL="609600" indent="-609600">
              <a:lnSpc>
                <a:spcPct val="80000"/>
              </a:lnSpc>
            </a:pPr>
            <a:r>
              <a:rPr lang="en-US" sz="1800"/>
              <a:t>The use of heap data structure reduces the time taken because at every step we are only picking up the minimum or root element rather than sorting the edge weights.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Date Placeholder 3"/>
          <p:cNvSpPr>
            <a:spLocks noGrp="1"/>
          </p:cNvSpPr>
          <p:nvPr>
            <p:ph type="dt" sz="half" idx="10"/>
          </p:nvPr>
        </p:nvSpPr>
        <p:spPr/>
        <p:txBody>
          <a:bodyPr/>
          <a:lstStyle/>
          <a:p>
            <a:fld id="{D985BDBA-4947-4C26-86B9-0F62BC603C29}" type="datetime1">
              <a:rPr lang="en-US"/>
              <a:pPr/>
              <a:t>9/20/2009</a:t>
            </a:fld>
            <a:endParaRPr lang="en-US"/>
          </a:p>
        </p:txBody>
      </p:sp>
      <p:sp>
        <p:nvSpPr>
          <p:cNvPr id="204" name="Footer Placeholder 4"/>
          <p:cNvSpPr>
            <a:spLocks noGrp="1"/>
          </p:cNvSpPr>
          <p:nvPr>
            <p:ph type="ftr" sz="quarter" idx="11"/>
          </p:nvPr>
        </p:nvSpPr>
        <p:spPr/>
        <p:txBody>
          <a:bodyPr/>
          <a:lstStyle/>
          <a:p>
            <a:r>
              <a:rPr lang="en-US"/>
              <a:t>CSE 5311 Fall 2007</a:t>
            </a:r>
          </a:p>
          <a:p>
            <a:r>
              <a:rPr lang="en-US"/>
              <a:t>M Kumar</a:t>
            </a:r>
          </a:p>
        </p:txBody>
      </p:sp>
      <p:sp>
        <p:nvSpPr>
          <p:cNvPr id="205" name="Slide Number Placeholder 5"/>
          <p:cNvSpPr>
            <a:spLocks noGrp="1"/>
          </p:cNvSpPr>
          <p:nvPr>
            <p:ph type="sldNum" sz="quarter" idx="12"/>
          </p:nvPr>
        </p:nvSpPr>
        <p:spPr/>
        <p:txBody>
          <a:bodyPr/>
          <a:lstStyle/>
          <a:p>
            <a:fld id="{B7C2FA49-25C1-4DC4-A874-FBCB6F4B041F}" type="slidenum">
              <a:rPr lang="en-US"/>
              <a:pPr/>
              <a:t>15</a:t>
            </a:fld>
            <a:endParaRPr lang="en-US"/>
          </a:p>
        </p:txBody>
      </p:sp>
      <p:sp>
        <p:nvSpPr>
          <p:cNvPr id="30722" name="Rectangle 2"/>
          <p:cNvSpPr>
            <a:spLocks noGrp="1" noChangeArrowheads="1"/>
          </p:cNvSpPr>
          <p:nvPr>
            <p:ph type="title"/>
          </p:nvPr>
        </p:nvSpPr>
        <p:spPr/>
        <p:txBody>
          <a:bodyPr/>
          <a:lstStyle/>
          <a:p>
            <a:r>
              <a:rPr lang="en-US"/>
              <a:t>Prim’s Algorithm</a:t>
            </a:r>
          </a:p>
        </p:txBody>
      </p:sp>
      <p:sp>
        <p:nvSpPr>
          <p:cNvPr id="30727" name="AutoShape 7"/>
          <p:cNvSpPr>
            <a:spLocks noChangeAspect="1" noChangeArrowheads="1" noTextEdit="1"/>
          </p:cNvSpPr>
          <p:nvPr/>
        </p:nvSpPr>
        <p:spPr bwMode="auto">
          <a:xfrm>
            <a:off x="762000" y="1371600"/>
            <a:ext cx="4191000" cy="3062288"/>
          </a:xfrm>
          <a:prstGeom prst="rect">
            <a:avLst/>
          </a:prstGeom>
          <a:noFill/>
          <a:ln w="9525">
            <a:noFill/>
            <a:miter lim="800000"/>
            <a:headEnd/>
            <a:tailEnd/>
          </a:ln>
        </p:spPr>
        <p:txBody>
          <a:bodyPr/>
          <a:lstStyle/>
          <a:p>
            <a:endParaRPr lang="en-US"/>
          </a:p>
        </p:txBody>
      </p:sp>
      <p:sp>
        <p:nvSpPr>
          <p:cNvPr id="30729" name="Rectangle 9"/>
          <p:cNvSpPr>
            <a:spLocks noChangeArrowheads="1"/>
          </p:cNvSpPr>
          <p:nvPr/>
        </p:nvSpPr>
        <p:spPr bwMode="auto">
          <a:xfrm>
            <a:off x="762000" y="1371600"/>
            <a:ext cx="50800" cy="244475"/>
          </a:xfrm>
          <a:prstGeom prst="rect">
            <a:avLst/>
          </a:prstGeom>
          <a:noFill/>
          <a:ln w="9525">
            <a:noFill/>
            <a:miter lim="800000"/>
            <a:headEnd/>
            <a:tailEnd/>
          </a:ln>
        </p:spPr>
        <p:txBody>
          <a:bodyPr wrap="none" lIns="0" tIns="0" rIns="0" bIns="0">
            <a:spAutoFit/>
          </a:bodyPr>
          <a:lstStyle/>
          <a:p>
            <a:r>
              <a:rPr lang="en-US" sz="1600">
                <a:solidFill>
                  <a:srgbClr val="000000"/>
                </a:solidFill>
                <a:latin typeface="Times New Roman" pitchFamily="18" charset="0"/>
              </a:rPr>
              <a:t> </a:t>
            </a:r>
            <a:endParaRPr lang="en-US"/>
          </a:p>
        </p:txBody>
      </p:sp>
      <p:sp>
        <p:nvSpPr>
          <p:cNvPr id="30730" name="Rectangle 10"/>
          <p:cNvSpPr>
            <a:spLocks noChangeArrowheads="1"/>
          </p:cNvSpPr>
          <p:nvPr/>
        </p:nvSpPr>
        <p:spPr bwMode="auto">
          <a:xfrm>
            <a:off x="950913" y="1800225"/>
            <a:ext cx="420687" cy="476250"/>
          </a:xfrm>
          <a:prstGeom prst="rect">
            <a:avLst/>
          </a:prstGeom>
          <a:solidFill>
            <a:srgbClr val="FFFFFF"/>
          </a:solidFill>
          <a:ln w="9525">
            <a:noFill/>
            <a:miter lim="800000"/>
            <a:headEnd/>
            <a:tailEnd/>
          </a:ln>
        </p:spPr>
        <p:txBody>
          <a:bodyPr/>
          <a:lstStyle/>
          <a:p>
            <a:endParaRPr lang="en-US"/>
          </a:p>
        </p:txBody>
      </p:sp>
      <p:sp>
        <p:nvSpPr>
          <p:cNvPr id="30731" name="Rectangle 11"/>
          <p:cNvSpPr>
            <a:spLocks noChangeArrowheads="1"/>
          </p:cNvSpPr>
          <p:nvPr/>
        </p:nvSpPr>
        <p:spPr bwMode="auto">
          <a:xfrm>
            <a:off x="950913" y="1800225"/>
            <a:ext cx="420687" cy="476250"/>
          </a:xfrm>
          <a:prstGeom prst="rect">
            <a:avLst/>
          </a:prstGeom>
          <a:noFill/>
          <a:ln w="14288">
            <a:solidFill>
              <a:srgbClr val="FFFFFF"/>
            </a:solidFill>
            <a:miter lim="800000"/>
            <a:headEnd/>
            <a:tailEnd/>
          </a:ln>
        </p:spPr>
        <p:txBody>
          <a:bodyPr/>
          <a:lstStyle/>
          <a:p>
            <a:endParaRPr lang="en-US"/>
          </a:p>
        </p:txBody>
      </p:sp>
      <p:sp>
        <p:nvSpPr>
          <p:cNvPr id="30732" name="Rectangle 12"/>
          <p:cNvSpPr>
            <a:spLocks noChangeArrowheads="1"/>
          </p:cNvSpPr>
          <p:nvPr/>
        </p:nvSpPr>
        <p:spPr bwMode="auto">
          <a:xfrm>
            <a:off x="1095375" y="1911350"/>
            <a:ext cx="123825"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F</a:t>
            </a:r>
            <a:endParaRPr lang="en-US"/>
          </a:p>
        </p:txBody>
      </p:sp>
      <p:sp>
        <p:nvSpPr>
          <p:cNvPr id="30733" name="Rectangle 13"/>
          <p:cNvSpPr>
            <a:spLocks noChangeArrowheads="1"/>
          </p:cNvSpPr>
          <p:nvPr/>
        </p:nvSpPr>
        <p:spPr bwMode="auto">
          <a:xfrm>
            <a:off x="1196975" y="191135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34" name="Rectangle 14"/>
          <p:cNvSpPr>
            <a:spLocks noChangeArrowheads="1"/>
          </p:cNvSpPr>
          <p:nvPr/>
        </p:nvSpPr>
        <p:spPr bwMode="auto">
          <a:xfrm>
            <a:off x="719138" y="2705100"/>
            <a:ext cx="420687" cy="474663"/>
          </a:xfrm>
          <a:prstGeom prst="rect">
            <a:avLst/>
          </a:prstGeom>
          <a:solidFill>
            <a:srgbClr val="FFFFFF"/>
          </a:solidFill>
          <a:ln w="9525">
            <a:noFill/>
            <a:miter lim="800000"/>
            <a:headEnd/>
            <a:tailEnd/>
          </a:ln>
        </p:spPr>
        <p:txBody>
          <a:bodyPr/>
          <a:lstStyle/>
          <a:p>
            <a:endParaRPr lang="en-US"/>
          </a:p>
        </p:txBody>
      </p:sp>
      <p:sp>
        <p:nvSpPr>
          <p:cNvPr id="30735" name="Rectangle 15"/>
          <p:cNvSpPr>
            <a:spLocks noChangeArrowheads="1"/>
          </p:cNvSpPr>
          <p:nvPr/>
        </p:nvSpPr>
        <p:spPr bwMode="auto">
          <a:xfrm>
            <a:off x="719138" y="2705100"/>
            <a:ext cx="420687" cy="474663"/>
          </a:xfrm>
          <a:prstGeom prst="rect">
            <a:avLst/>
          </a:prstGeom>
          <a:noFill/>
          <a:ln w="14288">
            <a:solidFill>
              <a:srgbClr val="FFFFFF"/>
            </a:solidFill>
            <a:miter lim="800000"/>
            <a:headEnd/>
            <a:tailEnd/>
          </a:ln>
        </p:spPr>
        <p:txBody>
          <a:bodyPr/>
          <a:lstStyle/>
          <a:p>
            <a:endParaRPr lang="en-US"/>
          </a:p>
        </p:txBody>
      </p:sp>
      <p:sp>
        <p:nvSpPr>
          <p:cNvPr id="30736" name="Rectangle 16"/>
          <p:cNvSpPr>
            <a:spLocks noChangeArrowheads="1"/>
          </p:cNvSpPr>
          <p:nvPr/>
        </p:nvSpPr>
        <p:spPr bwMode="auto">
          <a:xfrm>
            <a:off x="877888" y="2814638"/>
            <a:ext cx="134937"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E</a:t>
            </a:r>
            <a:endParaRPr lang="en-US"/>
          </a:p>
        </p:txBody>
      </p:sp>
      <p:sp>
        <p:nvSpPr>
          <p:cNvPr id="30737" name="Rectangle 17"/>
          <p:cNvSpPr>
            <a:spLocks noChangeArrowheads="1"/>
          </p:cNvSpPr>
          <p:nvPr/>
        </p:nvSpPr>
        <p:spPr bwMode="auto">
          <a:xfrm>
            <a:off x="993775" y="2814638"/>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38" name="Rectangle 18"/>
          <p:cNvSpPr>
            <a:spLocks noChangeArrowheads="1"/>
          </p:cNvSpPr>
          <p:nvPr/>
        </p:nvSpPr>
        <p:spPr bwMode="auto">
          <a:xfrm>
            <a:off x="1544638" y="3243263"/>
            <a:ext cx="420687" cy="476250"/>
          </a:xfrm>
          <a:prstGeom prst="rect">
            <a:avLst/>
          </a:prstGeom>
          <a:solidFill>
            <a:srgbClr val="FFFFFF"/>
          </a:solidFill>
          <a:ln w="9525">
            <a:noFill/>
            <a:miter lim="800000"/>
            <a:headEnd/>
            <a:tailEnd/>
          </a:ln>
        </p:spPr>
        <p:txBody>
          <a:bodyPr/>
          <a:lstStyle/>
          <a:p>
            <a:endParaRPr lang="en-US"/>
          </a:p>
        </p:txBody>
      </p:sp>
      <p:sp>
        <p:nvSpPr>
          <p:cNvPr id="30739" name="Rectangle 19"/>
          <p:cNvSpPr>
            <a:spLocks noChangeArrowheads="1"/>
          </p:cNvSpPr>
          <p:nvPr/>
        </p:nvSpPr>
        <p:spPr bwMode="auto">
          <a:xfrm>
            <a:off x="1544638" y="3243263"/>
            <a:ext cx="420687" cy="476250"/>
          </a:xfrm>
          <a:prstGeom prst="rect">
            <a:avLst/>
          </a:prstGeom>
          <a:noFill/>
          <a:ln w="14288">
            <a:solidFill>
              <a:srgbClr val="FFFFFF"/>
            </a:solidFill>
            <a:miter lim="800000"/>
            <a:headEnd/>
            <a:tailEnd/>
          </a:ln>
        </p:spPr>
        <p:txBody>
          <a:bodyPr/>
          <a:lstStyle/>
          <a:p>
            <a:endParaRPr lang="en-US"/>
          </a:p>
        </p:txBody>
      </p:sp>
      <p:sp>
        <p:nvSpPr>
          <p:cNvPr id="30740" name="Rectangle 20"/>
          <p:cNvSpPr>
            <a:spLocks noChangeArrowheads="1"/>
          </p:cNvSpPr>
          <p:nvPr/>
        </p:nvSpPr>
        <p:spPr bwMode="auto">
          <a:xfrm>
            <a:off x="1704975" y="3354388"/>
            <a:ext cx="146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741" name="Rectangle 21"/>
          <p:cNvSpPr>
            <a:spLocks noChangeArrowheads="1"/>
          </p:cNvSpPr>
          <p:nvPr/>
        </p:nvSpPr>
        <p:spPr bwMode="auto">
          <a:xfrm>
            <a:off x="1835150" y="3354388"/>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42" name="Rectangle 22"/>
          <p:cNvSpPr>
            <a:spLocks noChangeArrowheads="1"/>
          </p:cNvSpPr>
          <p:nvPr/>
        </p:nvSpPr>
        <p:spPr bwMode="auto">
          <a:xfrm>
            <a:off x="2298700" y="2895600"/>
            <a:ext cx="420688" cy="458788"/>
          </a:xfrm>
          <a:prstGeom prst="rect">
            <a:avLst/>
          </a:prstGeom>
          <a:solidFill>
            <a:srgbClr val="FFFFFF"/>
          </a:solidFill>
          <a:ln w="9525">
            <a:noFill/>
            <a:miter lim="800000"/>
            <a:headEnd/>
            <a:tailEnd/>
          </a:ln>
        </p:spPr>
        <p:txBody>
          <a:bodyPr/>
          <a:lstStyle/>
          <a:p>
            <a:endParaRPr lang="en-US"/>
          </a:p>
        </p:txBody>
      </p:sp>
      <p:sp>
        <p:nvSpPr>
          <p:cNvPr id="30743" name="Rectangle 23"/>
          <p:cNvSpPr>
            <a:spLocks noChangeArrowheads="1"/>
          </p:cNvSpPr>
          <p:nvPr/>
        </p:nvSpPr>
        <p:spPr bwMode="auto">
          <a:xfrm>
            <a:off x="2298700" y="2895600"/>
            <a:ext cx="420688" cy="458788"/>
          </a:xfrm>
          <a:prstGeom prst="rect">
            <a:avLst/>
          </a:prstGeom>
          <a:noFill/>
          <a:ln w="14288">
            <a:solidFill>
              <a:srgbClr val="FFFFFF"/>
            </a:solidFill>
            <a:miter lim="800000"/>
            <a:headEnd/>
            <a:tailEnd/>
          </a:ln>
        </p:spPr>
        <p:txBody>
          <a:bodyPr/>
          <a:lstStyle/>
          <a:p>
            <a:endParaRPr lang="en-US"/>
          </a:p>
        </p:txBody>
      </p:sp>
      <p:sp>
        <p:nvSpPr>
          <p:cNvPr id="30744" name="Rectangle 24"/>
          <p:cNvSpPr>
            <a:spLocks noChangeArrowheads="1"/>
          </p:cNvSpPr>
          <p:nvPr/>
        </p:nvSpPr>
        <p:spPr bwMode="auto">
          <a:xfrm>
            <a:off x="2459038" y="2989263"/>
            <a:ext cx="146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C</a:t>
            </a:r>
            <a:endParaRPr lang="en-US"/>
          </a:p>
        </p:txBody>
      </p:sp>
      <p:sp>
        <p:nvSpPr>
          <p:cNvPr id="30745" name="Rectangle 25"/>
          <p:cNvSpPr>
            <a:spLocks noChangeArrowheads="1"/>
          </p:cNvSpPr>
          <p:nvPr/>
        </p:nvSpPr>
        <p:spPr bwMode="auto">
          <a:xfrm>
            <a:off x="2589213" y="2989263"/>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46" name="Rectangle 26"/>
          <p:cNvSpPr>
            <a:spLocks noChangeArrowheads="1"/>
          </p:cNvSpPr>
          <p:nvPr/>
        </p:nvSpPr>
        <p:spPr bwMode="auto">
          <a:xfrm>
            <a:off x="2516188" y="1879600"/>
            <a:ext cx="420687" cy="476250"/>
          </a:xfrm>
          <a:prstGeom prst="rect">
            <a:avLst/>
          </a:prstGeom>
          <a:solidFill>
            <a:srgbClr val="FFFFFF"/>
          </a:solidFill>
          <a:ln w="9525">
            <a:noFill/>
            <a:miter lim="800000"/>
            <a:headEnd/>
            <a:tailEnd/>
          </a:ln>
        </p:spPr>
        <p:txBody>
          <a:bodyPr/>
          <a:lstStyle/>
          <a:p>
            <a:endParaRPr lang="en-US"/>
          </a:p>
        </p:txBody>
      </p:sp>
      <p:sp>
        <p:nvSpPr>
          <p:cNvPr id="30747" name="Rectangle 27"/>
          <p:cNvSpPr>
            <a:spLocks noChangeArrowheads="1"/>
          </p:cNvSpPr>
          <p:nvPr/>
        </p:nvSpPr>
        <p:spPr bwMode="auto">
          <a:xfrm>
            <a:off x="2516188" y="1879600"/>
            <a:ext cx="420687" cy="476250"/>
          </a:xfrm>
          <a:prstGeom prst="rect">
            <a:avLst/>
          </a:prstGeom>
          <a:noFill/>
          <a:ln w="14288">
            <a:solidFill>
              <a:srgbClr val="FFFFFF"/>
            </a:solidFill>
            <a:miter lim="800000"/>
            <a:headEnd/>
            <a:tailEnd/>
          </a:ln>
        </p:spPr>
        <p:txBody>
          <a:bodyPr/>
          <a:lstStyle/>
          <a:p>
            <a:endParaRPr lang="en-US"/>
          </a:p>
        </p:txBody>
      </p:sp>
      <p:sp>
        <p:nvSpPr>
          <p:cNvPr id="30748" name="Rectangle 28"/>
          <p:cNvSpPr>
            <a:spLocks noChangeArrowheads="1"/>
          </p:cNvSpPr>
          <p:nvPr/>
        </p:nvSpPr>
        <p:spPr bwMode="auto">
          <a:xfrm>
            <a:off x="2676525" y="1990725"/>
            <a:ext cx="1349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B</a:t>
            </a:r>
            <a:endParaRPr lang="en-US"/>
          </a:p>
        </p:txBody>
      </p:sp>
      <p:sp>
        <p:nvSpPr>
          <p:cNvPr id="30749" name="Rectangle 29"/>
          <p:cNvSpPr>
            <a:spLocks noChangeArrowheads="1"/>
          </p:cNvSpPr>
          <p:nvPr/>
        </p:nvSpPr>
        <p:spPr bwMode="auto">
          <a:xfrm>
            <a:off x="2806700" y="199072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50" name="Rectangle 30"/>
          <p:cNvSpPr>
            <a:spLocks noChangeArrowheads="1"/>
          </p:cNvSpPr>
          <p:nvPr/>
        </p:nvSpPr>
        <p:spPr bwMode="auto">
          <a:xfrm>
            <a:off x="1747838" y="1387475"/>
            <a:ext cx="420687" cy="476250"/>
          </a:xfrm>
          <a:prstGeom prst="rect">
            <a:avLst/>
          </a:prstGeom>
          <a:solidFill>
            <a:srgbClr val="FFFFFF"/>
          </a:solidFill>
          <a:ln w="9525">
            <a:noFill/>
            <a:miter lim="800000"/>
            <a:headEnd/>
            <a:tailEnd/>
          </a:ln>
        </p:spPr>
        <p:txBody>
          <a:bodyPr/>
          <a:lstStyle/>
          <a:p>
            <a:endParaRPr lang="en-US"/>
          </a:p>
        </p:txBody>
      </p:sp>
      <p:sp>
        <p:nvSpPr>
          <p:cNvPr id="30751" name="Rectangle 31"/>
          <p:cNvSpPr>
            <a:spLocks noChangeArrowheads="1"/>
          </p:cNvSpPr>
          <p:nvPr/>
        </p:nvSpPr>
        <p:spPr bwMode="auto">
          <a:xfrm>
            <a:off x="1747838" y="1387475"/>
            <a:ext cx="420687" cy="476250"/>
          </a:xfrm>
          <a:prstGeom prst="rect">
            <a:avLst/>
          </a:prstGeom>
          <a:noFill/>
          <a:ln w="14288">
            <a:solidFill>
              <a:srgbClr val="FFFFFF"/>
            </a:solidFill>
            <a:miter lim="800000"/>
            <a:headEnd/>
            <a:tailEnd/>
          </a:ln>
        </p:spPr>
        <p:txBody>
          <a:bodyPr/>
          <a:lstStyle/>
          <a:p>
            <a:endParaRPr lang="en-US"/>
          </a:p>
        </p:txBody>
      </p:sp>
      <p:sp>
        <p:nvSpPr>
          <p:cNvPr id="30752" name="Rectangle 32"/>
          <p:cNvSpPr>
            <a:spLocks noChangeArrowheads="1"/>
          </p:cNvSpPr>
          <p:nvPr/>
        </p:nvSpPr>
        <p:spPr bwMode="auto">
          <a:xfrm>
            <a:off x="1908175" y="1498600"/>
            <a:ext cx="146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753" name="Rectangle 33"/>
          <p:cNvSpPr>
            <a:spLocks noChangeArrowheads="1"/>
          </p:cNvSpPr>
          <p:nvPr/>
        </p:nvSpPr>
        <p:spPr bwMode="auto">
          <a:xfrm>
            <a:off x="2038350" y="149860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54" name="Rectangle 34"/>
          <p:cNvSpPr>
            <a:spLocks noChangeArrowheads="1"/>
          </p:cNvSpPr>
          <p:nvPr/>
        </p:nvSpPr>
        <p:spPr bwMode="auto">
          <a:xfrm>
            <a:off x="1908175" y="2973388"/>
            <a:ext cx="390525" cy="476250"/>
          </a:xfrm>
          <a:prstGeom prst="rect">
            <a:avLst/>
          </a:prstGeom>
          <a:solidFill>
            <a:srgbClr val="FFFFFF"/>
          </a:solidFill>
          <a:ln w="9525">
            <a:noFill/>
            <a:miter lim="800000"/>
            <a:headEnd/>
            <a:tailEnd/>
          </a:ln>
        </p:spPr>
        <p:txBody>
          <a:bodyPr/>
          <a:lstStyle/>
          <a:p>
            <a:endParaRPr lang="en-US"/>
          </a:p>
        </p:txBody>
      </p:sp>
      <p:sp>
        <p:nvSpPr>
          <p:cNvPr id="30755" name="Rectangle 35"/>
          <p:cNvSpPr>
            <a:spLocks noChangeArrowheads="1"/>
          </p:cNvSpPr>
          <p:nvPr/>
        </p:nvSpPr>
        <p:spPr bwMode="auto">
          <a:xfrm>
            <a:off x="1908175" y="2973388"/>
            <a:ext cx="390525" cy="476250"/>
          </a:xfrm>
          <a:prstGeom prst="rect">
            <a:avLst/>
          </a:prstGeom>
          <a:noFill/>
          <a:ln w="14288">
            <a:solidFill>
              <a:srgbClr val="FFFFFF"/>
            </a:solidFill>
            <a:miter lim="800000"/>
            <a:headEnd/>
            <a:tailEnd/>
          </a:ln>
        </p:spPr>
        <p:txBody>
          <a:bodyPr/>
          <a:lstStyle/>
          <a:p>
            <a:endParaRPr lang="en-US"/>
          </a:p>
        </p:txBody>
      </p:sp>
      <p:sp>
        <p:nvSpPr>
          <p:cNvPr id="30756" name="Rectangle 36"/>
          <p:cNvSpPr>
            <a:spLocks noChangeArrowheads="1"/>
          </p:cNvSpPr>
          <p:nvPr/>
        </p:nvSpPr>
        <p:spPr bwMode="auto">
          <a:xfrm>
            <a:off x="2066925" y="3084513"/>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757" name="Rectangle 37"/>
          <p:cNvSpPr>
            <a:spLocks noChangeArrowheads="1"/>
          </p:cNvSpPr>
          <p:nvPr/>
        </p:nvSpPr>
        <p:spPr bwMode="auto">
          <a:xfrm>
            <a:off x="2168525" y="3084513"/>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58" name="Rectangle 38"/>
          <p:cNvSpPr>
            <a:spLocks noChangeArrowheads="1"/>
          </p:cNvSpPr>
          <p:nvPr/>
        </p:nvSpPr>
        <p:spPr bwMode="auto">
          <a:xfrm>
            <a:off x="1371600" y="2006600"/>
            <a:ext cx="390525" cy="460375"/>
          </a:xfrm>
          <a:prstGeom prst="rect">
            <a:avLst/>
          </a:prstGeom>
          <a:solidFill>
            <a:srgbClr val="FFFFFF"/>
          </a:solidFill>
          <a:ln w="9525">
            <a:noFill/>
            <a:miter lim="800000"/>
            <a:headEnd/>
            <a:tailEnd/>
          </a:ln>
        </p:spPr>
        <p:txBody>
          <a:bodyPr/>
          <a:lstStyle/>
          <a:p>
            <a:endParaRPr lang="en-US"/>
          </a:p>
        </p:txBody>
      </p:sp>
      <p:sp>
        <p:nvSpPr>
          <p:cNvPr id="30759" name="Rectangle 39"/>
          <p:cNvSpPr>
            <a:spLocks noChangeArrowheads="1"/>
          </p:cNvSpPr>
          <p:nvPr/>
        </p:nvSpPr>
        <p:spPr bwMode="auto">
          <a:xfrm>
            <a:off x="1371600" y="2006600"/>
            <a:ext cx="390525" cy="460375"/>
          </a:xfrm>
          <a:prstGeom prst="rect">
            <a:avLst/>
          </a:prstGeom>
          <a:noFill/>
          <a:ln w="14288">
            <a:solidFill>
              <a:srgbClr val="FFFFFF"/>
            </a:solidFill>
            <a:miter lim="800000"/>
            <a:headEnd/>
            <a:tailEnd/>
          </a:ln>
        </p:spPr>
        <p:txBody>
          <a:bodyPr/>
          <a:lstStyle/>
          <a:p>
            <a:endParaRPr lang="en-US"/>
          </a:p>
        </p:txBody>
      </p:sp>
      <p:sp>
        <p:nvSpPr>
          <p:cNvPr id="30760" name="Rectangle 40"/>
          <p:cNvSpPr>
            <a:spLocks noChangeArrowheads="1"/>
          </p:cNvSpPr>
          <p:nvPr/>
        </p:nvSpPr>
        <p:spPr bwMode="auto">
          <a:xfrm>
            <a:off x="1516063" y="210185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761" name="Rectangle 41"/>
          <p:cNvSpPr>
            <a:spLocks noChangeArrowheads="1"/>
          </p:cNvSpPr>
          <p:nvPr/>
        </p:nvSpPr>
        <p:spPr bwMode="auto">
          <a:xfrm>
            <a:off x="1617663" y="210185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62" name="Rectangle 42"/>
          <p:cNvSpPr>
            <a:spLocks noChangeArrowheads="1"/>
          </p:cNvSpPr>
          <p:nvPr/>
        </p:nvSpPr>
        <p:spPr bwMode="auto">
          <a:xfrm>
            <a:off x="1863725" y="1879600"/>
            <a:ext cx="392113" cy="476250"/>
          </a:xfrm>
          <a:prstGeom prst="rect">
            <a:avLst/>
          </a:prstGeom>
          <a:solidFill>
            <a:srgbClr val="FFFFFF"/>
          </a:solidFill>
          <a:ln w="9525">
            <a:noFill/>
            <a:miter lim="800000"/>
            <a:headEnd/>
            <a:tailEnd/>
          </a:ln>
        </p:spPr>
        <p:txBody>
          <a:bodyPr/>
          <a:lstStyle/>
          <a:p>
            <a:endParaRPr lang="en-US"/>
          </a:p>
        </p:txBody>
      </p:sp>
      <p:sp>
        <p:nvSpPr>
          <p:cNvPr id="30763" name="Rectangle 43"/>
          <p:cNvSpPr>
            <a:spLocks noChangeArrowheads="1"/>
          </p:cNvSpPr>
          <p:nvPr/>
        </p:nvSpPr>
        <p:spPr bwMode="auto">
          <a:xfrm>
            <a:off x="1863725" y="1879600"/>
            <a:ext cx="392113" cy="476250"/>
          </a:xfrm>
          <a:prstGeom prst="rect">
            <a:avLst/>
          </a:prstGeom>
          <a:noFill/>
          <a:ln w="14288">
            <a:solidFill>
              <a:srgbClr val="FFFFFF"/>
            </a:solidFill>
            <a:miter lim="800000"/>
            <a:headEnd/>
            <a:tailEnd/>
          </a:ln>
        </p:spPr>
        <p:txBody>
          <a:bodyPr/>
          <a:lstStyle/>
          <a:p>
            <a:endParaRPr lang="en-US"/>
          </a:p>
        </p:txBody>
      </p:sp>
      <p:sp>
        <p:nvSpPr>
          <p:cNvPr id="30764" name="Rectangle 44"/>
          <p:cNvSpPr>
            <a:spLocks noChangeArrowheads="1"/>
          </p:cNvSpPr>
          <p:nvPr/>
        </p:nvSpPr>
        <p:spPr bwMode="auto">
          <a:xfrm>
            <a:off x="2024063" y="1990725"/>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765" name="Rectangle 45"/>
          <p:cNvSpPr>
            <a:spLocks noChangeArrowheads="1"/>
          </p:cNvSpPr>
          <p:nvPr/>
        </p:nvSpPr>
        <p:spPr bwMode="auto">
          <a:xfrm>
            <a:off x="2125663" y="199072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66" name="Rectangle 46"/>
          <p:cNvSpPr>
            <a:spLocks noChangeArrowheads="1"/>
          </p:cNvSpPr>
          <p:nvPr/>
        </p:nvSpPr>
        <p:spPr bwMode="auto">
          <a:xfrm>
            <a:off x="1123950" y="2355850"/>
            <a:ext cx="392113" cy="476250"/>
          </a:xfrm>
          <a:prstGeom prst="rect">
            <a:avLst/>
          </a:prstGeom>
          <a:solidFill>
            <a:srgbClr val="FFFFFF"/>
          </a:solidFill>
          <a:ln w="9525">
            <a:noFill/>
            <a:miter lim="800000"/>
            <a:headEnd/>
            <a:tailEnd/>
          </a:ln>
        </p:spPr>
        <p:txBody>
          <a:bodyPr/>
          <a:lstStyle/>
          <a:p>
            <a:endParaRPr lang="en-US"/>
          </a:p>
        </p:txBody>
      </p:sp>
      <p:sp>
        <p:nvSpPr>
          <p:cNvPr id="30767" name="Rectangle 47"/>
          <p:cNvSpPr>
            <a:spLocks noChangeArrowheads="1"/>
          </p:cNvSpPr>
          <p:nvPr/>
        </p:nvSpPr>
        <p:spPr bwMode="auto">
          <a:xfrm>
            <a:off x="1123950" y="2355850"/>
            <a:ext cx="392113" cy="476250"/>
          </a:xfrm>
          <a:prstGeom prst="rect">
            <a:avLst/>
          </a:prstGeom>
          <a:noFill/>
          <a:ln w="14288">
            <a:solidFill>
              <a:srgbClr val="FFFFFF"/>
            </a:solidFill>
            <a:miter lim="800000"/>
            <a:headEnd/>
            <a:tailEnd/>
          </a:ln>
        </p:spPr>
        <p:txBody>
          <a:bodyPr/>
          <a:lstStyle/>
          <a:p>
            <a:endParaRPr lang="en-US"/>
          </a:p>
        </p:txBody>
      </p:sp>
      <p:sp>
        <p:nvSpPr>
          <p:cNvPr id="30768" name="Rectangle 48"/>
          <p:cNvSpPr>
            <a:spLocks noChangeArrowheads="1"/>
          </p:cNvSpPr>
          <p:nvPr/>
        </p:nvSpPr>
        <p:spPr bwMode="auto">
          <a:xfrm>
            <a:off x="1284288" y="2466975"/>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4</a:t>
            </a:r>
            <a:endParaRPr lang="en-US"/>
          </a:p>
        </p:txBody>
      </p:sp>
      <p:sp>
        <p:nvSpPr>
          <p:cNvPr id="30769" name="Rectangle 49"/>
          <p:cNvSpPr>
            <a:spLocks noChangeArrowheads="1"/>
          </p:cNvSpPr>
          <p:nvPr/>
        </p:nvSpPr>
        <p:spPr bwMode="auto">
          <a:xfrm>
            <a:off x="1385888" y="246697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70" name="Rectangle 50"/>
          <p:cNvSpPr>
            <a:spLocks noChangeArrowheads="1"/>
          </p:cNvSpPr>
          <p:nvPr/>
        </p:nvSpPr>
        <p:spPr bwMode="auto">
          <a:xfrm>
            <a:off x="1225550" y="2925763"/>
            <a:ext cx="392113" cy="476250"/>
          </a:xfrm>
          <a:prstGeom prst="rect">
            <a:avLst/>
          </a:prstGeom>
          <a:solidFill>
            <a:srgbClr val="FFFFFF"/>
          </a:solidFill>
          <a:ln w="9525">
            <a:noFill/>
            <a:miter lim="800000"/>
            <a:headEnd/>
            <a:tailEnd/>
          </a:ln>
        </p:spPr>
        <p:txBody>
          <a:bodyPr/>
          <a:lstStyle/>
          <a:p>
            <a:endParaRPr lang="en-US"/>
          </a:p>
        </p:txBody>
      </p:sp>
      <p:sp>
        <p:nvSpPr>
          <p:cNvPr id="30771" name="Rectangle 51"/>
          <p:cNvSpPr>
            <a:spLocks noChangeArrowheads="1"/>
          </p:cNvSpPr>
          <p:nvPr/>
        </p:nvSpPr>
        <p:spPr bwMode="auto">
          <a:xfrm>
            <a:off x="1225550" y="2925763"/>
            <a:ext cx="392113" cy="476250"/>
          </a:xfrm>
          <a:prstGeom prst="rect">
            <a:avLst/>
          </a:prstGeom>
          <a:noFill/>
          <a:ln w="14288">
            <a:solidFill>
              <a:srgbClr val="FFFFFF"/>
            </a:solidFill>
            <a:miter lim="800000"/>
            <a:headEnd/>
            <a:tailEnd/>
          </a:ln>
        </p:spPr>
        <p:txBody>
          <a:bodyPr/>
          <a:lstStyle/>
          <a:p>
            <a:endParaRPr lang="en-US"/>
          </a:p>
        </p:txBody>
      </p:sp>
      <p:sp>
        <p:nvSpPr>
          <p:cNvPr id="30772" name="Rectangle 52"/>
          <p:cNvSpPr>
            <a:spLocks noChangeArrowheads="1"/>
          </p:cNvSpPr>
          <p:nvPr/>
        </p:nvSpPr>
        <p:spPr bwMode="auto">
          <a:xfrm>
            <a:off x="1371600" y="3036888"/>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5</a:t>
            </a:r>
            <a:endParaRPr lang="en-US"/>
          </a:p>
        </p:txBody>
      </p:sp>
      <p:sp>
        <p:nvSpPr>
          <p:cNvPr id="30773" name="Rectangle 53"/>
          <p:cNvSpPr>
            <a:spLocks noChangeArrowheads="1"/>
          </p:cNvSpPr>
          <p:nvPr/>
        </p:nvSpPr>
        <p:spPr bwMode="auto">
          <a:xfrm>
            <a:off x="1473200" y="3036888"/>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74" name="Rectangle 54"/>
          <p:cNvSpPr>
            <a:spLocks noChangeArrowheads="1"/>
          </p:cNvSpPr>
          <p:nvPr/>
        </p:nvSpPr>
        <p:spPr bwMode="auto">
          <a:xfrm>
            <a:off x="835025" y="2244725"/>
            <a:ext cx="390525" cy="476250"/>
          </a:xfrm>
          <a:prstGeom prst="rect">
            <a:avLst/>
          </a:prstGeom>
          <a:solidFill>
            <a:srgbClr val="FFFFFF"/>
          </a:solidFill>
          <a:ln w="9525">
            <a:noFill/>
            <a:miter lim="800000"/>
            <a:headEnd/>
            <a:tailEnd/>
          </a:ln>
        </p:spPr>
        <p:txBody>
          <a:bodyPr/>
          <a:lstStyle/>
          <a:p>
            <a:endParaRPr lang="en-US"/>
          </a:p>
        </p:txBody>
      </p:sp>
      <p:sp>
        <p:nvSpPr>
          <p:cNvPr id="30775" name="Rectangle 55"/>
          <p:cNvSpPr>
            <a:spLocks noChangeArrowheads="1"/>
          </p:cNvSpPr>
          <p:nvPr/>
        </p:nvSpPr>
        <p:spPr bwMode="auto">
          <a:xfrm>
            <a:off x="835025" y="2244725"/>
            <a:ext cx="390525" cy="476250"/>
          </a:xfrm>
          <a:prstGeom prst="rect">
            <a:avLst/>
          </a:prstGeom>
          <a:noFill/>
          <a:ln w="14288">
            <a:solidFill>
              <a:srgbClr val="FFFFFF"/>
            </a:solidFill>
            <a:miter lim="800000"/>
            <a:headEnd/>
            <a:tailEnd/>
          </a:ln>
        </p:spPr>
        <p:txBody>
          <a:bodyPr/>
          <a:lstStyle/>
          <a:p>
            <a:endParaRPr lang="en-US"/>
          </a:p>
        </p:txBody>
      </p:sp>
      <p:sp>
        <p:nvSpPr>
          <p:cNvPr id="30776" name="Rectangle 56"/>
          <p:cNvSpPr>
            <a:spLocks noChangeArrowheads="1"/>
          </p:cNvSpPr>
          <p:nvPr/>
        </p:nvSpPr>
        <p:spPr bwMode="auto">
          <a:xfrm>
            <a:off x="993775" y="235585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777" name="Rectangle 57"/>
          <p:cNvSpPr>
            <a:spLocks noChangeArrowheads="1"/>
          </p:cNvSpPr>
          <p:nvPr/>
        </p:nvSpPr>
        <p:spPr bwMode="auto">
          <a:xfrm>
            <a:off x="1095375" y="235585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78" name="Rectangle 58"/>
          <p:cNvSpPr>
            <a:spLocks noChangeArrowheads="1"/>
          </p:cNvSpPr>
          <p:nvPr/>
        </p:nvSpPr>
        <p:spPr bwMode="auto">
          <a:xfrm>
            <a:off x="2328863" y="2260600"/>
            <a:ext cx="390525" cy="476250"/>
          </a:xfrm>
          <a:prstGeom prst="rect">
            <a:avLst/>
          </a:prstGeom>
          <a:solidFill>
            <a:srgbClr val="FFFFFF"/>
          </a:solidFill>
          <a:ln w="9525">
            <a:noFill/>
            <a:miter lim="800000"/>
            <a:headEnd/>
            <a:tailEnd/>
          </a:ln>
        </p:spPr>
        <p:txBody>
          <a:bodyPr/>
          <a:lstStyle/>
          <a:p>
            <a:endParaRPr lang="en-US"/>
          </a:p>
        </p:txBody>
      </p:sp>
      <p:sp>
        <p:nvSpPr>
          <p:cNvPr id="30779" name="Rectangle 59"/>
          <p:cNvSpPr>
            <a:spLocks noChangeArrowheads="1"/>
          </p:cNvSpPr>
          <p:nvPr/>
        </p:nvSpPr>
        <p:spPr bwMode="auto">
          <a:xfrm>
            <a:off x="2328863" y="2260600"/>
            <a:ext cx="390525" cy="476250"/>
          </a:xfrm>
          <a:prstGeom prst="rect">
            <a:avLst/>
          </a:prstGeom>
          <a:noFill/>
          <a:ln w="14288">
            <a:solidFill>
              <a:srgbClr val="FFFFFF"/>
            </a:solidFill>
            <a:miter lim="800000"/>
            <a:headEnd/>
            <a:tailEnd/>
          </a:ln>
        </p:spPr>
        <p:txBody>
          <a:bodyPr/>
          <a:lstStyle/>
          <a:p>
            <a:endParaRPr lang="en-US"/>
          </a:p>
        </p:txBody>
      </p:sp>
      <p:sp>
        <p:nvSpPr>
          <p:cNvPr id="30780" name="Rectangle 60"/>
          <p:cNvSpPr>
            <a:spLocks noChangeArrowheads="1"/>
          </p:cNvSpPr>
          <p:nvPr/>
        </p:nvSpPr>
        <p:spPr bwMode="auto">
          <a:xfrm>
            <a:off x="2487613" y="2371725"/>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6</a:t>
            </a:r>
            <a:endParaRPr lang="en-US"/>
          </a:p>
        </p:txBody>
      </p:sp>
      <p:sp>
        <p:nvSpPr>
          <p:cNvPr id="30781" name="Rectangle 61"/>
          <p:cNvSpPr>
            <a:spLocks noChangeArrowheads="1"/>
          </p:cNvSpPr>
          <p:nvPr/>
        </p:nvSpPr>
        <p:spPr bwMode="auto">
          <a:xfrm>
            <a:off x="2589213" y="237172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82" name="Rectangle 62"/>
          <p:cNvSpPr>
            <a:spLocks noChangeArrowheads="1"/>
          </p:cNvSpPr>
          <p:nvPr/>
        </p:nvSpPr>
        <p:spPr bwMode="auto">
          <a:xfrm>
            <a:off x="1327150" y="1673225"/>
            <a:ext cx="392113" cy="476250"/>
          </a:xfrm>
          <a:prstGeom prst="rect">
            <a:avLst/>
          </a:prstGeom>
          <a:solidFill>
            <a:srgbClr val="FFFFFF"/>
          </a:solidFill>
          <a:ln w="9525">
            <a:noFill/>
            <a:miter lim="800000"/>
            <a:headEnd/>
            <a:tailEnd/>
          </a:ln>
        </p:spPr>
        <p:txBody>
          <a:bodyPr/>
          <a:lstStyle/>
          <a:p>
            <a:endParaRPr lang="en-US"/>
          </a:p>
        </p:txBody>
      </p:sp>
      <p:sp>
        <p:nvSpPr>
          <p:cNvPr id="30783" name="Rectangle 63"/>
          <p:cNvSpPr>
            <a:spLocks noChangeArrowheads="1"/>
          </p:cNvSpPr>
          <p:nvPr/>
        </p:nvSpPr>
        <p:spPr bwMode="auto">
          <a:xfrm>
            <a:off x="1327150" y="1673225"/>
            <a:ext cx="392113" cy="476250"/>
          </a:xfrm>
          <a:prstGeom prst="rect">
            <a:avLst/>
          </a:prstGeom>
          <a:noFill/>
          <a:ln w="14288">
            <a:solidFill>
              <a:srgbClr val="FFFFFF"/>
            </a:solidFill>
            <a:miter lim="800000"/>
            <a:headEnd/>
            <a:tailEnd/>
          </a:ln>
        </p:spPr>
        <p:txBody>
          <a:bodyPr/>
          <a:lstStyle/>
          <a:p>
            <a:endParaRPr lang="en-US"/>
          </a:p>
        </p:txBody>
      </p:sp>
      <p:sp>
        <p:nvSpPr>
          <p:cNvPr id="30784" name="Rectangle 64"/>
          <p:cNvSpPr>
            <a:spLocks noChangeArrowheads="1"/>
          </p:cNvSpPr>
          <p:nvPr/>
        </p:nvSpPr>
        <p:spPr bwMode="auto">
          <a:xfrm>
            <a:off x="1487488" y="178435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3</a:t>
            </a:r>
            <a:endParaRPr lang="en-US"/>
          </a:p>
        </p:txBody>
      </p:sp>
      <p:sp>
        <p:nvSpPr>
          <p:cNvPr id="30785" name="Rectangle 65"/>
          <p:cNvSpPr>
            <a:spLocks noChangeArrowheads="1"/>
          </p:cNvSpPr>
          <p:nvPr/>
        </p:nvSpPr>
        <p:spPr bwMode="auto">
          <a:xfrm>
            <a:off x="1589088" y="178435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86" name="Rectangle 66"/>
          <p:cNvSpPr>
            <a:spLocks noChangeArrowheads="1"/>
          </p:cNvSpPr>
          <p:nvPr/>
        </p:nvSpPr>
        <p:spPr bwMode="auto">
          <a:xfrm>
            <a:off x="2154238" y="1625600"/>
            <a:ext cx="392112" cy="476250"/>
          </a:xfrm>
          <a:prstGeom prst="rect">
            <a:avLst/>
          </a:prstGeom>
          <a:solidFill>
            <a:srgbClr val="FFFFFF"/>
          </a:solidFill>
          <a:ln w="9525">
            <a:noFill/>
            <a:miter lim="800000"/>
            <a:headEnd/>
            <a:tailEnd/>
          </a:ln>
        </p:spPr>
        <p:txBody>
          <a:bodyPr/>
          <a:lstStyle/>
          <a:p>
            <a:endParaRPr lang="en-US"/>
          </a:p>
        </p:txBody>
      </p:sp>
      <p:sp>
        <p:nvSpPr>
          <p:cNvPr id="30787" name="Rectangle 67"/>
          <p:cNvSpPr>
            <a:spLocks noChangeArrowheads="1"/>
          </p:cNvSpPr>
          <p:nvPr/>
        </p:nvSpPr>
        <p:spPr bwMode="auto">
          <a:xfrm>
            <a:off x="2154238" y="1625600"/>
            <a:ext cx="392112" cy="476250"/>
          </a:xfrm>
          <a:prstGeom prst="rect">
            <a:avLst/>
          </a:prstGeom>
          <a:noFill/>
          <a:ln w="14288">
            <a:solidFill>
              <a:srgbClr val="FFFFFF"/>
            </a:solidFill>
            <a:miter lim="800000"/>
            <a:headEnd/>
            <a:tailEnd/>
          </a:ln>
        </p:spPr>
        <p:txBody>
          <a:bodyPr/>
          <a:lstStyle/>
          <a:p>
            <a:endParaRPr lang="en-US"/>
          </a:p>
        </p:txBody>
      </p:sp>
      <p:sp>
        <p:nvSpPr>
          <p:cNvPr id="30788" name="Rectangle 68"/>
          <p:cNvSpPr>
            <a:spLocks noChangeArrowheads="1"/>
          </p:cNvSpPr>
          <p:nvPr/>
        </p:nvSpPr>
        <p:spPr bwMode="auto">
          <a:xfrm>
            <a:off x="2312988" y="1736725"/>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3</a:t>
            </a:r>
            <a:endParaRPr lang="en-US"/>
          </a:p>
        </p:txBody>
      </p:sp>
      <p:sp>
        <p:nvSpPr>
          <p:cNvPr id="30789" name="Rectangle 69"/>
          <p:cNvSpPr>
            <a:spLocks noChangeArrowheads="1"/>
          </p:cNvSpPr>
          <p:nvPr/>
        </p:nvSpPr>
        <p:spPr bwMode="auto">
          <a:xfrm>
            <a:off x="2414588" y="173672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790" name="Line 70"/>
          <p:cNvSpPr>
            <a:spLocks noChangeShapeType="1"/>
          </p:cNvSpPr>
          <p:nvPr/>
        </p:nvSpPr>
        <p:spPr bwMode="auto">
          <a:xfrm flipV="1">
            <a:off x="1255713" y="1800225"/>
            <a:ext cx="723900" cy="317500"/>
          </a:xfrm>
          <a:prstGeom prst="line">
            <a:avLst/>
          </a:prstGeom>
          <a:noFill/>
          <a:ln w="28575">
            <a:solidFill>
              <a:srgbClr val="000000"/>
            </a:solidFill>
            <a:round/>
            <a:headEnd/>
            <a:tailEnd/>
          </a:ln>
        </p:spPr>
        <p:txBody>
          <a:bodyPr/>
          <a:lstStyle/>
          <a:p>
            <a:endParaRPr lang="en-US"/>
          </a:p>
        </p:txBody>
      </p:sp>
      <p:sp>
        <p:nvSpPr>
          <p:cNvPr id="30791" name="Line 71"/>
          <p:cNvSpPr>
            <a:spLocks noChangeShapeType="1"/>
          </p:cNvSpPr>
          <p:nvPr/>
        </p:nvSpPr>
        <p:spPr bwMode="auto">
          <a:xfrm>
            <a:off x="1211263" y="2165350"/>
            <a:ext cx="1146175" cy="792163"/>
          </a:xfrm>
          <a:prstGeom prst="line">
            <a:avLst/>
          </a:prstGeom>
          <a:noFill/>
          <a:ln w="28575">
            <a:solidFill>
              <a:srgbClr val="000000"/>
            </a:solidFill>
            <a:round/>
            <a:headEnd/>
            <a:tailEnd/>
          </a:ln>
        </p:spPr>
        <p:txBody>
          <a:bodyPr/>
          <a:lstStyle/>
          <a:p>
            <a:endParaRPr lang="en-US"/>
          </a:p>
        </p:txBody>
      </p:sp>
      <p:sp>
        <p:nvSpPr>
          <p:cNvPr id="30792" name="Line 72"/>
          <p:cNvSpPr>
            <a:spLocks noChangeShapeType="1"/>
          </p:cNvSpPr>
          <p:nvPr/>
        </p:nvSpPr>
        <p:spPr bwMode="auto">
          <a:xfrm flipV="1">
            <a:off x="2400300" y="2181225"/>
            <a:ext cx="146050" cy="698500"/>
          </a:xfrm>
          <a:prstGeom prst="line">
            <a:avLst/>
          </a:prstGeom>
          <a:noFill/>
          <a:ln w="28575">
            <a:solidFill>
              <a:srgbClr val="000000"/>
            </a:solidFill>
            <a:round/>
            <a:headEnd/>
            <a:tailEnd/>
          </a:ln>
        </p:spPr>
        <p:txBody>
          <a:bodyPr/>
          <a:lstStyle/>
          <a:p>
            <a:endParaRPr lang="en-US"/>
          </a:p>
        </p:txBody>
      </p:sp>
      <p:sp>
        <p:nvSpPr>
          <p:cNvPr id="30793" name="Line 73"/>
          <p:cNvSpPr>
            <a:spLocks noChangeShapeType="1"/>
          </p:cNvSpPr>
          <p:nvPr/>
        </p:nvSpPr>
        <p:spPr bwMode="auto">
          <a:xfrm flipH="1">
            <a:off x="1081088" y="2212975"/>
            <a:ext cx="174625" cy="587375"/>
          </a:xfrm>
          <a:prstGeom prst="line">
            <a:avLst/>
          </a:prstGeom>
          <a:noFill/>
          <a:ln w="28575">
            <a:solidFill>
              <a:srgbClr val="000000"/>
            </a:solidFill>
            <a:round/>
            <a:headEnd/>
            <a:tailEnd/>
          </a:ln>
        </p:spPr>
        <p:txBody>
          <a:bodyPr/>
          <a:lstStyle/>
          <a:p>
            <a:endParaRPr lang="en-US"/>
          </a:p>
        </p:txBody>
      </p:sp>
      <p:sp>
        <p:nvSpPr>
          <p:cNvPr id="30794" name="Line 74"/>
          <p:cNvSpPr>
            <a:spLocks noChangeShapeType="1"/>
          </p:cNvSpPr>
          <p:nvPr/>
        </p:nvSpPr>
        <p:spPr bwMode="auto">
          <a:xfrm>
            <a:off x="1095375" y="2879725"/>
            <a:ext cx="666750" cy="363538"/>
          </a:xfrm>
          <a:prstGeom prst="line">
            <a:avLst/>
          </a:prstGeom>
          <a:noFill/>
          <a:ln w="28575">
            <a:solidFill>
              <a:srgbClr val="000000"/>
            </a:solidFill>
            <a:round/>
            <a:headEnd/>
            <a:tailEnd/>
          </a:ln>
        </p:spPr>
        <p:txBody>
          <a:bodyPr/>
          <a:lstStyle/>
          <a:p>
            <a:endParaRPr lang="en-US"/>
          </a:p>
        </p:txBody>
      </p:sp>
      <p:sp>
        <p:nvSpPr>
          <p:cNvPr id="30795" name="Line 75"/>
          <p:cNvSpPr>
            <a:spLocks noChangeShapeType="1"/>
          </p:cNvSpPr>
          <p:nvPr/>
        </p:nvSpPr>
        <p:spPr bwMode="auto">
          <a:xfrm flipV="1">
            <a:off x="1792288" y="2957513"/>
            <a:ext cx="506412" cy="285750"/>
          </a:xfrm>
          <a:prstGeom prst="line">
            <a:avLst/>
          </a:prstGeom>
          <a:noFill/>
          <a:ln w="28575">
            <a:solidFill>
              <a:srgbClr val="000000"/>
            </a:solidFill>
            <a:round/>
            <a:headEnd/>
            <a:tailEnd/>
          </a:ln>
        </p:spPr>
        <p:txBody>
          <a:bodyPr/>
          <a:lstStyle/>
          <a:p>
            <a:endParaRPr lang="en-US"/>
          </a:p>
        </p:txBody>
      </p:sp>
      <p:sp>
        <p:nvSpPr>
          <p:cNvPr id="30796" name="Line 76"/>
          <p:cNvSpPr>
            <a:spLocks noChangeShapeType="1"/>
          </p:cNvSpPr>
          <p:nvPr/>
        </p:nvSpPr>
        <p:spPr bwMode="auto">
          <a:xfrm>
            <a:off x="2066925" y="1816100"/>
            <a:ext cx="463550" cy="222250"/>
          </a:xfrm>
          <a:prstGeom prst="line">
            <a:avLst/>
          </a:prstGeom>
          <a:noFill/>
          <a:ln w="28575">
            <a:solidFill>
              <a:srgbClr val="000000"/>
            </a:solidFill>
            <a:round/>
            <a:headEnd/>
            <a:tailEnd/>
          </a:ln>
        </p:spPr>
        <p:txBody>
          <a:bodyPr/>
          <a:lstStyle/>
          <a:p>
            <a:endParaRPr lang="en-US"/>
          </a:p>
        </p:txBody>
      </p:sp>
      <p:sp>
        <p:nvSpPr>
          <p:cNvPr id="30797" name="Line 77"/>
          <p:cNvSpPr>
            <a:spLocks noChangeShapeType="1"/>
          </p:cNvSpPr>
          <p:nvPr/>
        </p:nvSpPr>
        <p:spPr bwMode="auto">
          <a:xfrm flipH="1">
            <a:off x="1792288" y="1831975"/>
            <a:ext cx="260350" cy="1395413"/>
          </a:xfrm>
          <a:prstGeom prst="line">
            <a:avLst/>
          </a:prstGeom>
          <a:noFill/>
          <a:ln w="28575">
            <a:solidFill>
              <a:srgbClr val="000000"/>
            </a:solidFill>
            <a:round/>
            <a:headEnd/>
            <a:tailEnd/>
          </a:ln>
        </p:spPr>
        <p:txBody>
          <a:bodyPr/>
          <a:lstStyle/>
          <a:p>
            <a:endParaRPr lang="en-US"/>
          </a:p>
        </p:txBody>
      </p:sp>
      <p:sp>
        <p:nvSpPr>
          <p:cNvPr id="30798" name="Line 78"/>
          <p:cNvSpPr>
            <a:spLocks noChangeShapeType="1"/>
          </p:cNvSpPr>
          <p:nvPr/>
        </p:nvSpPr>
        <p:spPr bwMode="auto">
          <a:xfrm flipV="1">
            <a:off x="1109663" y="2133600"/>
            <a:ext cx="1377950" cy="698500"/>
          </a:xfrm>
          <a:prstGeom prst="line">
            <a:avLst/>
          </a:prstGeom>
          <a:noFill/>
          <a:ln w="28575">
            <a:solidFill>
              <a:srgbClr val="000000"/>
            </a:solidFill>
            <a:round/>
            <a:headEnd/>
            <a:tailEnd/>
          </a:ln>
        </p:spPr>
        <p:txBody>
          <a:bodyPr/>
          <a:lstStyle/>
          <a:p>
            <a:endParaRPr lang="en-US"/>
          </a:p>
        </p:txBody>
      </p:sp>
      <p:sp>
        <p:nvSpPr>
          <p:cNvPr id="30799" name="Freeform 79"/>
          <p:cNvSpPr>
            <a:spLocks/>
          </p:cNvSpPr>
          <p:nvPr/>
        </p:nvSpPr>
        <p:spPr bwMode="auto">
          <a:xfrm>
            <a:off x="1022350" y="2784475"/>
            <a:ext cx="117475" cy="141288"/>
          </a:xfrm>
          <a:custGeom>
            <a:avLst/>
            <a:gdLst/>
            <a:ahLst/>
            <a:cxnLst>
              <a:cxn ang="0">
                <a:pos x="37" y="0"/>
              </a:cxn>
              <a:cxn ang="0">
                <a:pos x="19" y="0"/>
              </a:cxn>
              <a:cxn ang="0">
                <a:pos x="10" y="10"/>
              </a:cxn>
              <a:cxn ang="0">
                <a:pos x="0" y="30"/>
              </a:cxn>
              <a:cxn ang="0">
                <a:pos x="0" y="50"/>
              </a:cxn>
              <a:cxn ang="0">
                <a:pos x="0" y="70"/>
              </a:cxn>
              <a:cxn ang="0">
                <a:pos x="10" y="79"/>
              </a:cxn>
              <a:cxn ang="0">
                <a:pos x="19" y="89"/>
              </a:cxn>
              <a:cxn ang="0">
                <a:pos x="37" y="89"/>
              </a:cxn>
              <a:cxn ang="0">
                <a:pos x="46" y="89"/>
              </a:cxn>
              <a:cxn ang="0">
                <a:pos x="64" y="79"/>
              </a:cxn>
              <a:cxn ang="0">
                <a:pos x="74" y="70"/>
              </a:cxn>
              <a:cxn ang="0">
                <a:pos x="74" y="50"/>
              </a:cxn>
              <a:cxn ang="0">
                <a:pos x="74" y="30"/>
              </a:cxn>
              <a:cxn ang="0">
                <a:pos x="64" y="10"/>
              </a:cxn>
              <a:cxn ang="0">
                <a:pos x="46" y="0"/>
              </a:cxn>
              <a:cxn ang="0">
                <a:pos x="37" y="0"/>
              </a:cxn>
            </a:cxnLst>
            <a:rect l="0" t="0" r="r" b="b"/>
            <a:pathLst>
              <a:path w="74" h="89">
                <a:moveTo>
                  <a:pt x="37" y="0"/>
                </a:moveTo>
                <a:lnTo>
                  <a:pt x="19" y="0"/>
                </a:lnTo>
                <a:lnTo>
                  <a:pt x="10" y="10"/>
                </a:lnTo>
                <a:lnTo>
                  <a:pt x="0" y="30"/>
                </a:lnTo>
                <a:lnTo>
                  <a:pt x="0" y="50"/>
                </a:lnTo>
                <a:lnTo>
                  <a:pt x="0" y="70"/>
                </a:lnTo>
                <a:lnTo>
                  <a:pt x="10" y="79"/>
                </a:lnTo>
                <a:lnTo>
                  <a:pt x="19" y="89"/>
                </a:lnTo>
                <a:lnTo>
                  <a:pt x="37" y="89"/>
                </a:lnTo>
                <a:lnTo>
                  <a:pt x="46" y="89"/>
                </a:lnTo>
                <a:lnTo>
                  <a:pt x="64" y="79"/>
                </a:lnTo>
                <a:lnTo>
                  <a:pt x="74" y="70"/>
                </a:lnTo>
                <a:lnTo>
                  <a:pt x="74" y="50"/>
                </a:lnTo>
                <a:lnTo>
                  <a:pt x="74" y="30"/>
                </a:lnTo>
                <a:lnTo>
                  <a:pt x="64" y="10"/>
                </a:lnTo>
                <a:lnTo>
                  <a:pt x="46" y="0"/>
                </a:lnTo>
                <a:lnTo>
                  <a:pt x="37" y="0"/>
                </a:lnTo>
                <a:close/>
              </a:path>
            </a:pathLst>
          </a:custGeom>
          <a:solidFill>
            <a:srgbClr val="333333"/>
          </a:solidFill>
          <a:ln w="9525">
            <a:noFill/>
            <a:round/>
            <a:headEnd/>
            <a:tailEnd/>
          </a:ln>
        </p:spPr>
        <p:txBody>
          <a:bodyPr/>
          <a:lstStyle/>
          <a:p>
            <a:endParaRPr lang="en-US"/>
          </a:p>
        </p:txBody>
      </p:sp>
      <p:sp>
        <p:nvSpPr>
          <p:cNvPr id="30800" name="Freeform 80"/>
          <p:cNvSpPr>
            <a:spLocks/>
          </p:cNvSpPr>
          <p:nvPr/>
        </p:nvSpPr>
        <p:spPr bwMode="auto">
          <a:xfrm>
            <a:off x="1022350" y="2784475"/>
            <a:ext cx="117475" cy="141288"/>
          </a:xfrm>
          <a:custGeom>
            <a:avLst/>
            <a:gdLst/>
            <a:ahLst/>
            <a:cxnLst>
              <a:cxn ang="0">
                <a:pos x="37" y="0"/>
              </a:cxn>
              <a:cxn ang="0">
                <a:pos x="19" y="0"/>
              </a:cxn>
              <a:cxn ang="0">
                <a:pos x="10" y="10"/>
              </a:cxn>
              <a:cxn ang="0">
                <a:pos x="0" y="30"/>
              </a:cxn>
              <a:cxn ang="0">
                <a:pos x="0" y="50"/>
              </a:cxn>
              <a:cxn ang="0">
                <a:pos x="0" y="70"/>
              </a:cxn>
              <a:cxn ang="0">
                <a:pos x="10" y="79"/>
              </a:cxn>
              <a:cxn ang="0">
                <a:pos x="19" y="89"/>
              </a:cxn>
              <a:cxn ang="0">
                <a:pos x="37" y="89"/>
              </a:cxn>
              <a:cxn ang="0">
                <a:pos x="46" y="89"/>
              </a:cxn>
              <a:cxn ang="0">
                <a:pos x="64" y="79"/>
              </a:cxn>
              <a:cxn ang="0">
                <a:pos x="74" y="70"/>
              </a:cxn>
              <a:cxn ang="0">
                <a:pos x="74" y="50"/>
              </a:cxn>
              <a:cxn ang="0">
                <a:pos x="74" y="30"/>
              </a:cxn>
              <a:cxn ang="0">
                <a:pos x="64" y="10"/>
              </a:cxn>
              <a:cxn ang="0">
                <a:pos x="46" y="0"/>
              </a:cxn>
              <a:cxn ang="0">
                <a:pos x="37" y="0"/>
              </a:cxn>
            </a:cxnLst>
            <a:rect l="0" t="0" r="r" b="b"/>
            <a:pathLst>
              <a:path w="74" h="89">
                <a:moveTo>
                  <a:pt x="37" y="0"/>
                </a:moveTo>
                <a:lnTo>
                  <a:pt x="19" y="0"/>
                </a:lnTo>
                <a:lnTo>
                  <a:pt x="10" y="10"/>
                </a:lnTo>
                <a:lnTo>
                  <a:pt x="0" y="30"/>
                </a:lnTo>
                <a:lnTo>
                  <a:pt x="0" y="50"/>
                </a:lnTo>
                <a:lnTo>
                  <a:pt x="0" y="70"/>
                </a:lnTo>
                <a:lnTo>
                  <a:pt x="10" y="79"/>
                </a:lnTo>
                <a:lnTo>
                  <a:pt x="19" y="89"/>
                </a:lnTo>
                <a:lnTo>
                  <a:pt x="37" y="89"/>
                </a:lnTo>
                <a:lnTo>
                  <a:pt x="46" y="89"/>
                </a:lnTo>
                <a:lnTo>
                  <a:pt x="64" y="79"/>
                </a:lnTo>
                <a:lnTo>
                  <a:pt x="74" y="70"/>
                </a:lnTo>
                <a:lnTo>
                  <a:pt x="74" y="50"/>
                </a:lnTo>
                <a:lnTo>
                  <a:pt x="74" y="30"/>
                </a:lnTo>
                <a:lnTo>
                  <a:pt x="64" y="10"/>
                </a:lnTo>
                <a:lnTo>
                  <a:pt x="46" y="0"/>
                </a:lnTo>
                <a:lnTo>
                  <a:pt x="37" y="0"/>
                </a:lnTo>
              </a:path>
            </a:pathLst>
          </a:custGeom>
          <a:noFill/>
          <a:ln w="14288">
            <a:solidFill>
              <a:srgbClr val="000000"/>
            </a:solidFill>
            <a:prstDash val="solid"/>
            <a:round/>
            <a:headEnd/>
            <a:tailEnd/>
          </a:ln>
        </p:spPr>
        <p:txBody>
          <a:bodyPr/>
          <a:lstStyle/>
          <a:p>
            <a:endParaRPr lang="en-US"/>
          </a:p>
        </p:txBody>
      </p:sp>
      <p:sp>
        <p:nvSpPr>
          <p:cNvPr id="30801" name="Freeform 81"/>
          <p:cNvSpPr>
            <a:spLocks/>
          </p:cNvSpPr>
          <p:nvPr/>
        </p:nvSpPr>
        <p:spPr bwMode="auto">
          <a:xfrm>
            <a:off x="1196975" y="2085975"/>
            <a:ext cx="115888" cy="142875"/>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90"/>
              </a:cxn>
              <a:cxn ang="0">
                <a:pos x="55" y="90"/>
              </a:cxn>
              <a:cxn ang="0">
                <a:pos x="64" y="80"/>
              </a:cxn>
              <a:cxn ang="0">
                <a:pos x="73" y="70"/>
              </a:cxn>
              <a:cxn ang="0">
                <a:pos x="73" y="50"/>
              </a:cxn>
              <a:cxn ang="0">
                <a:pos x="73" y="30"/>
              </a:cxn>
              <a:cxn ang="0">
                <a:pos x="64" y="20"/>
              </a:cxn>
              <a:cxn ang="0">
                <a:pos x="55" y="10"/>
              </a:cxn>
              <a:cxn ang="0">
                <a:pos x="37" y="0"/>
              </a:cxn>
            </a:cxnLst>
            <a:rect l="0" t="0" r="r" b="b"/>
            <a:pathLst>
              <a:path w="73" h="90">
                <a:moveTo>
                  <a:pt x="37" y="0"/>
                </a:moveTo>
                <a:lnTo>
                  <a:pt x="18" y="10"/>
                </a:lnTo>
                <a:lnTo>
                  <a:pt x="9" y="20"/>
                </a:lnTo>
                <a:lnTo>
                  <a:pt x="0" y="30"/>
                </a:lnTo>
                <a:lnTo>
                  <a:pt x="0" y="50"/>
                </a:lnTo>
                <a:lnTo>
                  <a:pt x="0" y="70"/>
                </a:lnTo>
                <a:lnTo>
                  <a:pt x="9" y="80"/>
                </a:lnTo>
                <a:lnTo>
                  <a:pt x="18" y="90"/>
                </a:lnTo>
                <a:lnTo>
                  <a:pt x="37" y="90"/>
                </a:lnTo>
                <a:lnTo>
                  <a:pt x="55" y="90"/>
                </a:lnTo>
                <a:lnTo>
                  <a:pt x="64" y="80"/>
                </a:lnTo>
                <a:lnTo>
                  <a:pt x="73" y="70"/>
                </a:lnTo>
                <a:lnTo>
                  <a:pt x="73" y="50"/>
                </a:lnTo>
                <a:lnTo>
                  <a:pt x="73" y="30"/>
                </a:lnTo>
                <a:lnTo>
                  <a:pt x="64" y="20"/>
                </a:lnTo>
                <a:lnTo>
                  <a:pt x="55" y="10"/>
                </a:lnTo>
                <a:lnTo>
                  <a:pt x="37" y="0"/>
                </a:lnTo>
                <a:close/>
              </a:path>
            </a:pathLst>
          </a:custGeom>
          <a:solidFill>
            <a:srgbClr val="333333"/>
          </a:solidFill>
          <a:ln w="9525">
            <a:noFill/>
            <a:round/>
            <a:headEnd/>
            <a:tailEnd/>
          </a:ln>
        </p:spPr>
        <p:txBody>
          <a:bodyPr/>
          <a:lstStyle/>
          <a:p>
            <a:endParaRPr lang="en-US"/>
          </a:p>
        </p:txBody>
      </p:sp>
      <p:sp>
        <p:nvSpPr>
          <p:cNvPr id="30802" name="Freeform 82"/>
          <p:cNvSpPr>
            <a:spLocks/>
          </p:cNvSpPr>
          <p:nvPr/>
        </p:nvSpPr>
        <p:spPr bwMode="auto">
          <a:xfrm>
            <a:off x="1196975" y="2085975"/>
            <a:ext cx="115888" cy="142875"/>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90"/>
              </a:cxn>
              <a:cxn ang="0">
                <a:pos x="55" y="90"/>
              </a:cxn>
              <a:cxn ang="0">
                <a:pos x="64" y="80"/>
              </a:cxn>
              <a:cxn ang="0">
                <a:pos x="73" y="70"/>
              </a:cxn>
              <a:cxn ang="0">
                <a:pos x="73" y="50"/>
              </a:cxn>
              <a:cxn ang="0">
                <a:pos x="73" y="30"/>
              </a:cxn>
              <a:cxn ang="0">
                <a:pos x="64" y="20"/>
              </a:cxn>
              <a:cxn ang="0">
                <a:pos x="55" y="10"/>
              </a:cxn>
              <a:cxn ang="0">
                <a:pos x="37" y="0"/>
              </a:cxn>
            </a:cxnLst>
            <a:rect l="0" t="0" r="r" b="b"/>
            <a:pathLst>
              <a:path w="73" h="90">
                <a:moveTo>
                  <a:pt x="37" y="0"/>
                </a:moveTo>
                <a:lnTo>
                  <a:pt x="18" y="10"/>
                </a:lnTo>
                <a:lnTo>
                  <a:pt x="9" y="20"/>
                </a:lnTo>
                <a:lnTo>
                  <a:pt x="0" y="30"/>
                </a:lnTo>
                <a:lnTo>
                  <a:pt x="0" y="50"/>
                </a:lnTo>
                <a:lnTo>
                  <a:pt x="0" y="70"/>
                </a:lnTo>
                <a:lnTo>
                  <a:pt x="9" y="80"/>
                </a:lnTo>
                <a:lnTo>
                  <a:pt x="18" y="90"/>
                </a:lnTo>
                <a:lnTo>
                  <a:pt x="37" y="90"/>
                </a:lnTo>
                <a:lnTo>
                  <a:pt x="55" y="90"/>
                </a:lnTo>
                <a:lnTo>
                  <a:pt x="64" y="80"/>
                </a:lnTo>
                <a:lnTo>
                  <a:pt x="73" y="70"/>
                </a:lnTo>
                <a:lnTo>
                  <a:pt x="73" y="50"/>
                </a:lnTo>
                <a:lnTo>
                  <a:pt x="73" y="30"/>
                </a:lnTo>
                <a:lnTo>
                  <a:pt x="64" y="20"/>
                </a:lnTo>
                <a:lnTo>
                  <a:pt x="55" y="10"/>
                </a:lnTo>
                <a:lnTo>
                  <a:pt x="37" y="0"/>
                </a:lnTo>
              </a:path>
            </a:pathLst>
          </a:custGeom>
          <a:noFill/>
          <a:ln w="14288">
            <a:solidFill>
              <a:srgbClr val="000000"/>
            </a:solidFill>
            <a:prstDash val="solid"/>
            <a:round/>
            <a:headEnd/>
            <a:tailEnd/>
          </a:ln>
        </p:spPr>
        <p:txBody>
          <a:bodyPr/>
          <a:lstStyle/>
          <a:p>
            <a:endParaRPr lang="en-US"/>
          </a:p>
        </p:txBody>
      </p:sp>
      <p:sp>
        <p:nvSpPr>
          <p:cNvPr id="30803" name="Freeform 83"/>
          <p:cNvSpPr>
            <a:spLocks/>
          </p:cNvSpPr>
          <p:nvPr/>
        </p:nvSpPr>
        <p:spPr bwMode="auto">
          <a:xfrm>
            <a:off x="1965325" y="1720850"/>
            <a:ext cx="115888" cy="142875"/>
          </a:xfrm>
          <a:custGeom>
            <a:avLst/>
            <a:gdLst/>
            <a:ahLst/>
            <a:cxnLst>
              <a:cxn ang="0">
                <a:pos x="37" y="0"/>
              </a:cxn>
              <a:cxn ang="0">
                <a:pos x="18" y="0"/>
              </a:cxn>
              <a:cxn ang="0">
                <a:pos x="9" y="10"/>
              </a:cxn>
              <a:cxn ang="0">
                <a:pos x="0" y="30"/>
              </a:cxn>
              <a:cxn ang="0">
                <a:pos x="0" y="40"/>
              </a:cxn>
              <a:cxn ang="0">
                <a:pos x="0" y="60"/>
              </a:cxn>
              <a:cxn ang="0">
                <a:pos x="9" y="80"/>
              </a:cxn>
              <a:cxn ang="0">
                <a:pos x="18" y="90"/>
              </a:cxn>
              <a:cxn ang="0">
                <a:pos x="37" y="90"/>
              </a:cxn>
              <a:cxn ang="0">
                <a:pos x="55" y="90"/>
              </a:cxn>
              <a:cxn ang="0">
                <a:pos x="64" y="80"/>
              </a:cxn>
              <a:cxn ang="0">
                <a:pos x="73" y="60"/>
              </a:cxn>
              <a:cxn ang="0">
                <a:pos x="73" y="40"/>
              </a:cxn>
              <a:cxn ang="0">
                <a:pos x="73" y="30"/>
              </a:cxn>
              <a:cxn ang="0">
                <a:pos x="64" y="10"/>
              </a:cxn>
              <a:cxn ang="0">
                <a:pos x="55" y="0"/>
              </a:cxn>
              <a:cxn ang="0">
                <a:pos x="37" y="0"/>
              </a:cxn>
            </a:cxnLst>
            <a:rect l="0" t="0" r="r" b="b"/>
            <a:pathLst>
              <a:path w="73" h="90">
                <a:moveTo>
                  <a:pt x="37" y="0"/>
                </a:moveTo>
                <a:lnTo>
                  <a:pt x="18" y="0"/>
                </a:lnTo>
                <a:lnTo>
                  <a:pt x="9" y="10"/>
                </a:lnTo>
                <a:lnTo>
                  <a:pt x="0" y="30"/>
                </a:lnTo>
                <a:lnTo>
                  <a:pt x="0" y="40"/>
                </a:lnTo>
                <a:lnTo>
                  <a:pt x="0" y="60"/>
                </a:lnTo>
                <a:lnTo>
                  <a:pt x="9" y="80"/>
                </a:lnTo>
                <a:lnTo>
                  <a:pt x="18" y="90"/>
                </a:lnTo>
                <a:lnTo>
                  <a:pt x="37" y="90"/>
                </a:lnTo>
                <a:lnTo>
                  <a:pt x="55" y="90"/>
                </a:lnTo>
                <a:lnTo>
                  <a:pt x="64" y="80"/>
                </a:lnTo>
                <a:lnTo>
                  <a:pt x="73" y="60"/>
                </a:lnTo>
                <a:lnTo>
                  <a:pt x="73"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804" name="Freeform 84"/>
          <p:cNvSpPr>
            <a:spLocks/>
          </p:cNvSpPr>
          <p:nvPr/>
        </p:nvSpPr>
        <p:spPr bwMode="auto">
          <a:xfrm>
            <a:off x="1965325" y="1720850"/>
            <a:ext cx="115888" cy="142875"/>
          </a:xfrm>
          <a:custGeom>
            <a:avLst/>
            <a:gdLst/>
            <a:ahLst/>
            <a:cxnLst>
              <a:cxn ang="0">
                <a:pos x="37" y="0"/>
              </a:cxn>
              <a:cxn ang="0">
                <a:pos x="18" y="0"/>
              </a:cxn>
              <a:cxn ang="0">
                <a:pos x="9" y="10"/>
              </a:cxn>
              <a:cxn ang="0">
                <a:pos x="0" y="30"/>
              </a:cxn>
              <a:cxn ang="0">
                <a:pos x="0" y="40"/>
              </a:cxn>
              <a:cxn ang="0">
                <a:pos x="0" y="60"/>
              </a:cxn>
              <a:cxn ang="0">
                <a:pos x="9" y="80"/>
              </a:cxn>
              <a:cxn ang="0">
                <a:pos x="18" y="90"/>
              </a:cxn>
              <a:cxn ang="0">
                <a:pos x="37" y="90"/>
              </a:cxn>
              <a:cxn ang="0">
                <a:pos x="55" y="90"/>
              </a:cxn>
              <a:cxn ang="0">
                <a:pos x="64" y="80"/>
              </a:cxn>
              <a:cxn ang="0">
                <a:pos x="73" y="60"/>
              </a:cxn>
              <a:cxn ang="0">
                <a:pos x="73" y="40"/>
              </a:cxn>
              <a:cxn ang="0">
                <a:pos x="73" y="30"/>
              </a:cxn>
              <a:cxn ang="0">
                <a:pos x="64" y="10"/>
              </a:cxn>
              <a:cxn ang="0">
                <a:pos x="55" y="0"/>
              </a:cxn>
              <a:cxn ang="0">
                <a:pos x="37" y="0"/>
              </a:cxn>
            </a:cxnLst>
            <a:rect l="0" t="0" r="r" b="b"/>
            <a:pathLst>
              <a:path w="73" h="90">
                <a:moveTo>
                  <a:pt x="37" y="0"/>
                </a:moveTo>
                <a:lnTo>
                  <a:pt x="18" y="0"/>
                </a:lnTo>
                <a:lnTo>
                  <a:pt x="9" y="10"/>
                </a:lnTo>
                <a:lnTo>
                  <a:pt x="0" y="30"/>
                </a:lnTo>
                <a:lnTo>
                  <a:pt x="0" y="40"/>
                </a:lnTo>
                <a:lnTo>
                  <a:pt x="0" y="60"/>
                </a:lnTo>
                <a:lnTo>
                  <a:pt x="9" y="80"/>
                </a:lnTo>
                <a:lnTo>
                  <a:pt x="18" y="90"/>
                </a:lnTo>
                <a:lnTo>
                  <a:pt x="37" y="90"/>
                </a:lnTo>
                <a:lnTo>
                  <a:pt x="55" y="90"/>
                </a:lnTo>
                <a:lnTo>
                  <a:pt x="64" y="80"/>
                </a:lnTo>
                <a:lnTo>
                  <a:pt x="73" y="60"/>
                </a:lnTo>
                <a:lnTo>
                  <a:pt x="73" y="40"/>
                </a:lnTo>
                <a:lnTo>
                  <a:pt x="73" y="30"/>
                </a:lnTo>
                <a:lnTo>
                  <a:pt x="64" y="10"/>
                </a:lnTo>
                <a:lnTo>
                  <a:pt x="55" y="0"/>
                </a:lnTo>
                <a:lnTo>
                  <a:pt x="37" y="0"/>
                </a:lnTo>
              </a:path>
            </a:pathLst>
          </a:custGeom>
          <a:noFill/>
          <a:ln w="14288">
            <a:solidFill>
              <a:srgbClr val="000000"/>
            </a:solidFill>
            <a:prstDash val="solid"/>
            <a:round/>
            <a:headEnd/>
            <a:tailEnd/>
          </a:ln>
        </p:spPr>
        <p:txBody>
          <a:bodyPr/>
          <a:lstStyle/>
          <a:p>
            <a:endParaRPr lang="en-US"/>
          </a:p>
        </p:txBody>
      </p:sp>
      <p:sp>
        <p:nvSpPr>
          <p:cNvPr id="30805" name="Freeform 85"/>
          <p:cNvSpPr>
            <a:spLocks/>
          </p:cNvSpPr>
          <p:nvPr/>
        </p:nvSpPr>
        <p:spPr bwMode="auto">
          <a:xfrm>
            <a:off x="2473325" y="2054225"/>
            <a:ext cx="130175" cy="158750"/>
          </a:xfrm>
          <a:custGeom>
            <a:avLst/>
            <a:gdLst/>
            <a:ahLst/>
            <a:cxnLst>
              <a:cxn ang="0">
                <a:pos x="46" y="0"/>
              </a:cxn>
              <a:cxn ang="0">
                <a:pos x="27" y="10"/>
              </a:cxn>
              <a:cxn ang="0">
                <a:pos x="18" y="20"/>
              </a:cxn>
              <a:cxn ang="0">
                <a:pos x="9" y="30"/>
              </a:cxn>
              <a:cxn ang="0">
                <a:pos x="0" y="50"/>
              </a:cxn>
              <a:cxn ang="0">
                <a:pos x="9" y="70"/>
              </a:cxn>
              <a:cxn ang="0">
                <a:pos x="18" y="80"/>
              </a:cxn>
              <a:cxn ang="0">
                <a:pos x="27" y="90"/>
              </a:cxn>
              <a:cxn ang="0">
                <a:pos x="46" y="100"/>
              </a:cxn>
              <a:cxn ang="0">
                <a:pos x="55" y="90"/>
              </a:cxn>
              <a:cxn ang="0">
                <a:pos x="73" y="80"/>
              </a:cxn>
              <a:cxn ang="0">
                <a:pos x="73" y="70"/>
              </a:cxn>
              <a:cxn ang="0">
                <a:pos x="82" y="50"/>
              </a:cxn>
              <a:cxn ang="0">
                <a:pos x="73" y="30"/>
              </a:cxn>
              <a:cxn ang="0">
                <a:pos x="73" y="20"/>
              </a:cxn>
              <a:cxn ang="0">
                <a:pos x="55" y="10"/>
              </a:cxn>
              <a:cxn ang="0">
                <a:pos x="46" y="0"/>
              </a:cxn>
            </a:cxnLst>
            <a:rect l="0" t="0" r="r" b="b"/>
            <a:pathLst>
              <a:path w="82" h="100">
                <a:moveTo>
                  <a:pt x="46" y="0"/>
                </a:moveTo>
                <a:lnTo>
                  <a:pt x="27" y="10"/>
                </a:lnTo>
                <a:lnTo>
                  <a:pt x="18" y="20"/>
                </a:lnTo>
                <a:lnTo>
                  <a:pt x="9" y="30"/>
                </a:lnTo>
                <a:lnTo>
                  <a:pt x="0" y="50"/>
                </a:lnTo>
                <a:lnTo>
                  <a:pt x="9" y="70"/>
                </a:lnTo>
                <a:lnTo>
                  <a:pt x="18" y="80"/>
                </a:lnTo>
                <a:lnTo>
                  <a:pt x="27" y="90"/>
                </a:lnTo>
                <a:lnTo>
                  <a:pt x="46" y="100"/>
                </a:lnTo>
                <a:lnTo>
                  <a:pt x="55" y="90"/>
                </a:lnTo>
                <a:lnTo>
                  <a:pt x="73" y="80"/>
                </a:lnTo>
                <a:lnTo>
                  <a:pt x="73" y="70"/>
                </a:lnTo>
                <a:lnTo>
                  <a:pt x="82" y="50"/>
                </a:lnTo>
                <a:lnTo>
                  <a:pt x="73" y="30"/>
                </a:lnTo>
                <a:lnTo>
                  <a:pt x="73" y="20"/>
                </a:lnTo>
                <a:lnTo>
                  <a:pt x="55" y="10"/>
                </a:lnTo>
                <a:lnTo>
                  <a:pt x="46" y="0"/>
                </a:lnTo>
                <a:close/>
              </a:path>
            </a:pathLst>
          </a:custGeom>
          <a:solidFill>
            <a:srgbClr val="333333"/>
          </a:solidFill>
          <a:ln w="9525">
            <a:noFill/>
            <a:round/>
            <a:headEnd/>
            <a:tailEnd/>
          </a:ln>
        </p:spPr>
        <p:txBody>
          <a:bodyPr/>
          <a:lstStyle/>
          <a:p>
            <a:endParaRPr lang="en-US"/>
          </a:p>
        </p:txBody>
      </p:sp>
      <p:sp>
        <p:nvSpPr>
          <p:cNvPr id="30806" name="Freeform 86"/>
          <p:cNvSpPr>
            <a:spLocks/>
          </p:cNvSpPr>
          <p:nvPr/>
        </p:nvSpPr>
        <p:spPr bwMode="auto">
          <a:xfrm>
            <a:off x="2473325" y="2054225"/>
            <a:ext cx="130175" cy="158750"/>
          </a:xfrm>
          <a:custGeom>
            <a:avLst/>
            <a:gdLst/>
            <a:ahLst/>
            <a:cxnLst>
              <a:cxn ang="0">
                <a:pos x="46" y="0"/>
              </a:cxn>
              <a:cxn ang="0">
                <a:pos x="27" y="10"/>
              </a:cxn>
              <a:cxn ang="0">
                <a:pos x="18" y="20"/>
              </a:cxn>
              <a:cxn ang="0">
                <a:pos x="9" y="30"/>
              </a:cxn>
              <a:cxn ang="0">
                <a:pos x="0" y="50"/>
              </a:cxn>
              <a:cxn ang="0">
                <a:pos x="9" y="70"/>
              </a:cxn>
              <a:cxn ang="0">
                <a:pos x="18" y="80"/>
              </a:cxn>
              <a:cxn ang="0">
                <a:pos x="27" y="90"/>
              </a:cxn>
              <a:cxn ang="0">
                <a:pos x="46" y="100"/>
              </a:cxn>
              <a:cxn ang="0">
                <a:pos x="55" y="90"/>
              </a:cxn>
              <a:cxn ang="0">
                <a:pos x="73" y="80"/>
              </a:cxn>
              <a:cxn ang="0">
                <a:pos x="73" y="70"/>
              </a:cxn>
              <a:cxn ang="0">
                <a:pos x="82" y="50"/>
              </a:cxn>
              <a:cxn ang="0">
                <a:pos x="73" y="30"/>
              </a:cxn>
              <a:cxn ang="0">
                <a:pos x="73" y="20"/>
              </a:cxn>
              <a:cxn ang="0">
                <a:pos x="55" y="10"/>
              </a:cxn>
              <a:cxn ang="0">
                <a:pos x="46" y="0"/>
              </a:cxn>
            </a:cxnLst>
            <a:rect l="0" t="0" r="r" b="b"/>
            <a:pathLst>
              <a:path w="82" h="100">
                <a:moveTo>
                  <a:pt x="46" y="0"/>
                </a:moveTo>
                <a:lnTo>
                  <a:pt x="27" y="10"/>
                </a:lnTo>
                <a:lnTo>
                  <a:pt x="18" y="20"/>
                </a:lnTo>
                <a:lnTo>
                  <a:pt x="9" y="30"/>
                </a:lnTo>
                <a:lnTo>
                  <a:pt x="0" y="50"/>
                </a:lnTo>
                <a:lnTo>
                  <a:pt x="9" y="70"/>
                </a:lnTo>
                <a:lnTo>
                  <a:pt x="18" y="80"/>
                </a:lnTo>
                <a:lnTo>
                  <a:pt x="27" y="90"/>
                </a:lnTo>
                <a:lnTo>
                  <a:pt x="46" y="100"/>
                </a:lnTo>
                <a:lnTo>
                  <a:pt x="55" y="90"/>
                </a:lnTo>
                <a:lnTo>
                  <a:pt x="73" y="80"/>
                </a:lnTo>
                <a:lnTo>
                  <a:pt x="73" y="70"/>
                </a:lnTo>
                <a:lnTo>
                  <a:pt x="82" y="50"/>
                </a:lnTo>
                <a:lnTo>
                  <a:pt x="73" y="30"/>
                </a:lnTo>
                <a:lnTo>
                  <a:pt x="73" y="20"/>
                </a:lnTo>
                <a:lnTo>
                  <a:pt x="55" y="10"/>
                </a:lnTo>
                <a:lnTo>
                  <a:pt x="46" y="0"/>
                </a:lnTo>
              </a:path>
            </a:pathLst>
          </a:custGeom>
          <a:noFill/>
          <a:ln w="14288">
            <a:solidFill>
              <a:srgbClr val="000000"/>
            </a:solidFill>
            <a:prstDash val="solid"/>
            <a:round/>
            <a:headEnd/>
            <a:tailEnd/>
          </a:ln>
        </p:spPr>
        <p:txBody>
          <a:bodyPr/>
          <a:lstStyle/>
          <a:p>
            <a:endParaRPr lang="en-US"/>
          </a:p>
        </p:txBody>
      </p:sp>
      <p:sp>
        <p:nvSpPr>
          <p:cNvPr id="30807" name="Freeform 87"/>
          <p:cNvSpPr>
            <a:spLocks/>
          </p:cNvSpPr>
          <p:nvPr/>
        </p:nvSpPr>
        <p:spPr bwMode="auto">
          <a:xfrm>
            <a:off x="1704975" y="3179763"/>
            <a:ext cx="130175" cy="158750"/>
          </a:xfrm>
          <a:custGeom>
            <a:avLst/>
            <a:gdLst/>
            <a:ahLst/>
            <a:cxnLst>
              <a:cxn ang="0">
                <a:pos x="36" y="0"/>
              </a:cxn>
              <a:cxn ang="0">
                <a:pos x="27" y="10"/>
              </a:cxn>
              <a:cxn ang="0">
                <a:pos x="9" y="20"/>
              </a:cxn>
              <a:cxn ang="0">
                <a:pos x="0" y="30"/>
              </a:cxn>
              <a:cxn ang="0">
                <a:pos x="0" y="50"/>
              </a:cxn>
              <a:cxn ang="0">
                <a:pos x="0" y="70"/>
              </a:cxn>
              <a:cxn ang="0">
                <a:pos x="9" y="80"/>
              </a:cxn>
              <a:cxn ang="0">
                <a:pos x="27" y="90"/>
              </a:cxn>
              <a:cxn ang="0">
                <a:pos x="36" y="100"/>
              </a:cxn>
              <a:cxn ang="0">
                <a:pos x="55" y="90"/>
              </a:cxn>
              <a:cxn ang="0">
                <a:pos x="64" y="80"/>
              </a:cxn>
              <a:cxn ang="0">
                <a:pos x="73" y="70"/>
              </a:cxn>
              <a:cxn ang="0">
                <a:pos x="82" y="50"/>
              </a:cxn>
              <a:cxn ang="0">
                <a:pos x="73" y="30"/>
              </a:cxn>
              <a:cxn ang="0">
                <a:pos x="64" y="20"/>
              </a:cxn>
              <a:cxn ang="0">
                <a:pos x="55" y="10"/>
              </a:cxn>
              <a:cxn ang="0">
                <a:pos x="36" y="0"/>
              </a:cxn>
            </a:cxnLst>
            <a:rect l="0" t="0" r="r" b="b"/>
            <a:pathLst>
              <a:path w="82" h="100">
                <a:moveTo>
                  <a:pt x="36" y="0"/>
                </a:moveTo>
                <a:lnTo>
                  <a:pt x="27" y="10"/>
                </a:lnTo>
                <a:lnTo>
                  <a:pt x="9" y="20"/>
                </a:lnTo>
                <a:lnTo>
                  <a:pt x="0" y="30"/>
                </a:lnTo>
                <a:lnTo>
                  <a:pt x="0" y="50"/>
                </a:lnTo>
                <a:lnTo>
                  <a:pt x="0" y="70"/>
                </a:lnTo>
                <a:lnTo>
                  <a:pt x="9" y="80"/>
                </a:lnTo>
                <a:lnTo>
                  <a:pt x="27" y="90"/>
                </a:lnTo>
                <a:lnTo>
                  <a:pt x="36" y="100"/>
                </a:lnTo>
                <a:lnTo>
                  <a:pt x="55" y="90"/>
                </a:lnTo>
                <a:lnTo>
                  <a:pt x="64" y="80"/>
                </a:lnTo>
                <a:lnTo>
                  <a:pt x="73" y="70"/>
                </a:lnTo>
                <a:lnTo>
                  <a:pt x="82" y="50"/>
                </a:lnTo>
                <a:lnTo>
                  <a:pt x="73" y="30"/>
                </a:lnTo>
                <a:lnTo>
                  <a:pt x="64" y="20"/>
                </a:lnTo>
                <a:lnTo>
                  <a:pt x="55" y="10"/>
                </a:lnTo>
                <a:lnTo>
                  <a:pt x="36" y="0"/>
                </a:lnTo>
                <a:close/>
              </a:path>
            </a:pathLst>
          </a:custGeom>
          <a:solidFill>
            <a:srgbClr val="333333"/>
          </a:solidFill>
          <a:ln w="9525">
            <a:noFill/>
            <a:round/>
            <a:headEnd/>
            <a:tailEnd/>
          </a:ln>
        </p:spPr>
        <p:txBody>
          <a:bodyPr/>
          <a:lstStyle/>
          <a:p>
            <a:endParaRPr lang="en-US"/>
          </a:p>
        </p:txBody>
      </p:sp>
      <p:sp>
        <p:nvSpPr>
          <p:cNvPr id="30808" name="Freeform 88"/>
          <p:cNvSpPr>
            <a:spLocks/>
          </p:cNvSpPr>
          <p:nvPr/>
        </p:nvSpPr>
        <p:spPr bwMode="auto">
          <a:xfrm>
            <a:off x="1704975" y="3179763"/>
            <a:ext cx="130175" cy="158750"/>
          </a:xfrm>
          <a:custGeom>
            <a:avLst/>
            <a:gdLst/>
            <a:ahLst/>
            <a:cxnLst>
              <a:cxn ang="0">
                <a:pos x="36" y="0"/>
              </a:cxn>
              <a:cxn ang="0">
                <a:pos x="27" y="10"/>
              </a:cxn>
              <a:cxn ang="0">
                <a:pos x="9" y="20"/>
              </a:cxn>
              <a:cxn ang="0">
                <a:pos x="0" y="30"/>
              </a:cxn>
              <a:cxn ang="0">
                <a:pos x="0" y="50"/>
              </a:cxn>
              <a:cxn ang="0">
                <a:pos x="0" y="70"/>
              </a:cxn>
              <a:cxn ang="0">
                <a:pos x="9" y="80"/>
              </a:cxn>
              <a:cxn ang="0">
                <a:pos x="27" y="90"/>
              </a:cxn>
              <a:cxn ang="0">
                <a:pos x="36" y="100"/>
              </a:cxn>
              <a:cxn ang="0">
                <a:pos x="55" y="90"/>
              </a:cxn>
              <a:cxn ang="0">
                <a:pos x="64" y="80"/>
              </a:cxn>
              <a:cxn ang="0">
                <a:pos x="73" y="70"/>
              </a:cxn>
              <a:cxn ang="0">
                <a:pos x="82" y="50"/>
              </a:cxn>
              <a:cxn ang="0">
                <a:pos x="73" y="30"/>
              </a:cxn>
              <a:cxn ang="0">
                <a:pos x="64" y="20"/>
              </a:cxn>
              <a:cxn ang="0">
                <a:pos x="55" y="10"/>
              </a:cxn>
              <a:cxn ang="0">
                <a:pos x="36" y="0"/>
              </a:cxn>
            </a:cxnLst>
            <a:rect l="0" t="0" r="r" b="b"/>
            <a:pathLst>
              <a:path w="82" h="100">
                <a:moveTo>
                  <a:pt x="36" y="0"/>
                </a:moveTo>
                <a:lnTo>
                  <a:pt x="27" y="10"/>
                </a:lnTo>
                <a:lnTo>
                  <a:pt x="9" y="20"/>
                </a:lnTo>
                <a:lnTo>
                  <a:pt x="0" y="30"/>
                </a:lnTo>
                <a:lnTo>
                  <a:pt x="0" y="50"/>
                </a:lnTo>
                <a:lnTo>
                  <a:pt x="0" y="70"/>
                </a:lnTo>
                <a:lnTo>
                  <a:pt x="9" y="80"/>
                </a:lnTo>
                <a:lnTo>
                  <a:pt x="27" y="90"/>
                </a:lnTo>
                <a:lnTo>
                  <a:pt x="36" y="100"/>
                </a:lnTo>
                <a:lnTo>
                  <a:pt x="55" y="90"/>
                </a:lnTo>
                <a:lnTo>
                  <a:pt x="64" y="80"/>
                </a:lnTo>
                <a:lnTo>
                  <a:pt x="73" y="70"/>
                </a:lnTo>
                <a:lnTo>
                  <a:pt x="82" y="50"/>
                </a:lnTo>
                <a:lnTo>
                  <a:pt x="73" y="30"/>
                </a:lnTo>
                <a:lnTo>
                  <a:pt x="64" y="20"/>
                </a:lnTo>
                <a:lnTo>
                  <a:pt x="55" y="10"/>
                </a:lnTo>
                <a:lnTo>
                  <a:pt x="36" y="0"/>
                </a:lnTo>
              </a:path>
            </a:pathLst>
          </a:custGeom>
          <a:noFill/>
          <a:ln w="14288">
            <a:solidFill>
              <a:srgbClr val="000000"/>
            </a:solidFill>
            <a:prstDash val="solid"/>
            <a:round/>
            <a:headEnd/>
            <a:tailEnd/>
          </a:ln>
        </p:spPr>
        <p:txBody>
          <a:bodyPr/>
          <a:lstStyle/>
          <a:p>
            <a:endParaRPr lang="en-US"/>
          </a:p>
        </p:txBody>
      </p:sp>
      <p:sp>
        <p:nvSpPr>
          <p:cNvPr id="30809" name="Freeform 89"/>
          <p:cNvSpPr>
            <a:spLocks/>
          </p:cNvSpPr>
          <p:nvPr/>
        </p:nvSpPr>
        <p:spPr bwMode="auto">
          <a:xfrm>
            <a:off x="2298700" y="2863850"/>
            <a:ext cx="131763" cy="141288"/>
          </a:xfrm>
          <a:custGeom>
            <a:avLst/>
            <a:gdLst/>
            <a:ahLst/>
            <a:cxnLst>
              <a:cxn ang="0">
                <a:pos x="37" y="0"/>
              </a:cxn>
              <a:cxn ang="0">
                <a:pos x="28" y="0"/>
              </a:cxn>
              <a:cxn ang="0">
                <a:pos x="9" y="10"/>
              </a:cxn>
              <a:cxn ang="0">
                <a:pos x="9" y="29"/>
              </a:cxn>
              <a:cxn ang="0">
                <a:pos x="0" y="39"/>
              </a:cxn>
              <a:cxn ang="0">
                <a:pos x="9" y="59"/>
              </a:cxn>
              <a:cxn ang="0">
                <a:pos x="9" y="79"/>
              </a:cxn>
              <a:cxn ang="0">
                <a:pos x="28" y="89"/>
              </a:cxn>
              <a:cxn ang="0">
                <a:pos x="37" y="89"/>
              </a:cxn>
              <a:cxn ang="0">
                <a:pos x="55" y="89"/>
              </a:cxn>
              <a:cxn ang="0">
                <a:pos x="64" y="79"/>
              </a:cxn>
              <a:cxn ang="0">
                <a:pos x="73" y="59"/>
              </a:cxn>
              <a:cxn ang="0">
                <a:pos x="83" y="39"/>
              </a:cxn>
              <a:cxn ang="0">
                <a:pos x="73" y="29"/>
              </a:cxn>
              <a:cxn ang="0">
                <a:pos x="64" y="10"/>
              </a:cxn>
              <a:cxn ang="0">
                <a:pos x="55" y="0"/>
              </a:cxn>
              <a:cxn ang="0">
                <a:pos x="37" y="0"/>
              </a:cxn>
            </a:cxnLst>
            <a:rect l="0" t="0" r="r" b="b"/>
            <a:pathLst>
              <a:path w="83" h="89">
                <a:moveTo>
                  <a:pt x="37" y="0"/>
                </a:moveTo>
                <a:lnTo>
                  <a:pt x="28" y="0"/>
                </a:lnTo>
                <a:lnTo>
                  <a:pt x="9" y="10"/>
                </a:lnTo>
                <a:lnTo>
                  <a:pt x="9" y="29"/>
                </a:lnTo>
                <a:lnTo>
                  <a:pt x="0" y="39"/>
                </a:lnTo>
                <a:lnTo>
                  <a:pt x="9" y="59"/>
                </a:lnTo>
                <a:lnTo>
                  <a:pt x="9" y="79"/>
                </a:lnTo>
                <a:lnTo>
                  <a:pt x="28" y="89"/>
                </a:lnTo>
                <a:lnTo>
                  <a:pt x="37" y="89"/>
                </a:lnTo>
                <a:lnTo>
                  <a:pt x="55" y="89"/>
                </a:lnTo>
                <a:lnTo>
                  <a:pt x="64" y="79"/>
                </a:lnTo>
                <a:lnTo>
                  <a:pt x="73" y="59"/>
                </a:lnTo>
                <a:lnTo>
                  <a:pt x="83" y="39"/>
                </a:lnTo>
                <a:lnTo>
                  <a:pt x="73" y="29"/>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810" name="Freeform 90"/>
          <p:cNvSpPr>
            <a:spLocks/>
          </p:cNvSpPr>
          <p:nvPr/>
        </p:nvSpPr>
        <p:spPr bwMode="auto">
          <a:xfrm>
            <a:off x="2298700" y="2863850"/>
            <a:ext cx="131763" cy="141288"/>
          </a:xfrm>
          <a:custGeom>
            <a:avLst/>
            <a:gdLst/>
            <a:ahLst/>
            <a:cxnLst>
              <a:cxn ang="0">
                <a:pos x="37" y="0"/>
              </a:cxn>
              <a:cxn ang="0">
                <a:pos x="28" y="0"/>
              </a:cxn>
              <a:cxn ang="0">
                <a:pos x="9" y="10"/>
              </a:cxn>
              <a:cxn ang="0">
                <a:pos x="9" y="29"/>
              </a:cxn>
              <a:cxn ang="0">
                <a:pos x="0" y="39"/>
              </a:cxn>
              <a:cxn ang="0">
                <a:pos x="9" y="59"/>
              </a:cxn>
              <a:cxn ang="0">
                <a:pos x="9" y="79"/>
              </a:cxn>
              <a:cxn ang="0">
                <a:pos x="28" y="89"/>
              </a:cxn>
              <a:cxn ang="0">
                <a:pos x="37" y="89"/>
              </a:cxn>
              <a:cxn ang="0">
                <a:pos x="55" y="89"/>
              </a:cxn>
              <a:cxn ang="0">
                <a:pos x="64" y="79"/>
              </a:cxn>
              <a:cxn ang="0">
                <a:pos x="73" y="59"/>
              </a:cxn>
              <a:cxn ang="0">
                <a:pos x="83" y="39"/>
              </a:cxn>
              <a:cxn ang="0">
                <a:pos x="73" y="29"/>
              </a:cxn>
              <a:cxn ang="0">
                <a:pos x="64" y="10"/>
              </a:cxn>
              <a:cxn ang="0">
                <a:pos x="55" y="0"/>
              </a:cxn>
              <a:cxn ang="0">
                <a:pos x="37" y="0"/>
              </a:cxn>
            </a:cxnLst>
            <a:rect l="0" t="0" r="r" b="b"/>
            <a:pathLst>
              <a:path w="83" h="89">
                <a:moveTo>
                  <a:pt x="37" y="0"/>
                </a:moveTo>
                <a:lnTo>
                  <a:pt x="28" y="0"/>
                </a:lnTo>
                <a:lnTo>
                  <a:pt x="9" y="10"/>
                </a:lnTo>
                <a:lnTo>
                  <a:pt x="9" y="29"/>
                </a:lnTo>
                <a:lnTo>
                  <a:pt x="0" y="39"/>
                </a:lnTo>
                <a:lnTo>
                  <a:pt x="9" y="59"/>
                </a:lnTo>
                <a:lnTo>
                  <a:pt x="9" y="79"/>
                </a:lnTo>
                <a:lnTo>
                  <a:pt x="28" y="89"/>
                </a:lnTo>
                <a:lnTo>
                  <a:pt x="37" y="89"/>
                </a:lnTo>
                <a:lnTo>
                  <a:pt x="55" y="89"/>
                </a:lnTo>
                <a:lnTo>
                  <a:pt x="64" y="79"/>
                </a:lnTo>
                <a:lnTo>
                  <a:pt x="73" y="59"/>
                </a:lnTo>
                <a:lnTo>
                  <a:pt x="83" y="39"/>
                </a:lnTo>
                <a:lnTo>
                  <a:pt x="73" y="29"/>
                </a:lnTo>
                <a:lnTo>
                  <a:pt x="64" y="10"/>
                </a:lnTo>
                <a:lnTo>
                  <a:pt x="55" y="0"/>
                </a:lnTo>
                <a:lnTo>
                  <a:pt x="37" y="0"/>
                </a:lnTo>
              </a:path>
            </a:pathLst>
          </a:custGeom>
          <a:noFill/>
          <a:ln w="14288">
            <a:solidFill>
              <a:srgbClr val="000000"/>
            </a:solidFill>
            <a:prstDash val="solid"/>
            <a:round/>
            <a:headEnd/>
            <a:tailEnd/>
          </a:ln>
        </p:spPr>
        <p:txBody>
          <a:bodyPr/>
          <a:lstStyle/>
          <a:p>
            <a:endParaRPr lang="en-US"/>
          </a:p>
        </p:txBody>
      </p:sp>
      <p:sp>
        <p:nvSpPr>
          <p:cNvPr id="30812" name="Rectangle 92"/>
          <p:cNvSpPr>
            <a:spLocks noChangeArrowheads="1"/>
          </p:cNvSpPr>
          <p:nvPr/>
        </p:nvSpPr>
        <p:spPr bwMode="auto">
          <a:xfrm>
            <a:off x="2894013" y="2022475"/>
            <a:ext cx="420687" cy="476250"/>
          </a:xfrm>
          <a:prstGeom prst="rect">
            <a:avLst/>
          </a:prstGeom>
          <a:noFill/>
          <a:ln w="14288">
            <a:solidFill>
              <a:srgbClr val="FFFFFF"/>
            </a:solidFill>
            <a:miter lim="800000"/>
            <a:headEnd/>
            <a:tailEnd/>
          </a:ln>
        </p:spPr>
        <p:txBody>
          <a:bodyPr/>
          <a:lstStyle/>
          <a:p>
            <a:endParaRPr lang="en-US"/>
          </a:p>
        </p:txBody>
      </p:sp>
      <p:sp>
        <p:nvSpPr>
          <p:cNvPr id="30813" name="Rectangle 93"/>
          <p:cNvSpPr>
            <a:spLocks noChangeArrowheads="1"/>
          </p:cNvSpPr>
          <p:nvPr/>
        </p:nvSpPr>
        <p:spPr bwMode="auto">
          <a:xfrm>
            <a:off x="1600200" y="4724400"/>
            <a:ext cx="123825"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F</a:t>
            </a:r>
            <a:endParaRPr lang="en-US"/>
          </a:p>
        </p:txBody>
      </p:sp>
      <p:sp>
        <p:nvSpPr>
          <p:cNvPr id="30814" name="Rectangle 94"/>
          <p:cNvSpPr>
            <a:spLocks noChangeArrowheads="1"/>
          </p:cNvSpPr>
          <p:nvPr/>
        </p:nvSpPr>
        <p:spPr bwMode="auto">
          <a:xfrm>
            <a:off x="3154363" y="213360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15" name="Rectangle 95"/>
          <p:cNvSpPr>
            <a:spLocks noChangeArrowheads="1"/>
          </p:cNvSpPr>
          <p:nvPr/>
        </p:nvSpPr>
        <p:spPr bwMode="auto">
          <a:xfrm>
            <a:off x="2662238" y="2925763"/>
            <a:ext cx="420687" cy="476250"/>
          </a:xfrm>
          <a:prstGeom prst="rect">
            <a:avLst/>
          </a:prstGeom>
          <a:solidFill>
            <a:srgbClr val="FFFFFF"/>
          </a:solidFill>
          <a:ln w="9525">
            <a:noFill/>
            <a:miter lim="800000"/>
            <a:headEnd/>
            <a:tailEnd/>
          </a:ln>
        </p:spPr>
        <p:txBody>
          <a:bodyPr/>
          <a:lstStyle/>
          <a:p>
            <a:endParaRPr lang="en-US"/>
          </a:p>
        </p:txBody>
      </p:sp>
      <p:sp>
        <p:nvSpPr>
          <p:cNvPr id="30816" name="Rectangle 96"/>
          <p:cNvSpPr>
            <a:spLocks noChangeArrowheads="1"/>
          </p:cNvSpPr>
          <p:nvPr/>
        </p:nvSpPr>
        <p:spPr bwMode="auto">
          <a:xfrm>
            <a:off x="2662238" y="2925763"/>
            <a:ext cx="420687" cy="476250"/>
          </a:xfrm>
          <a:prstGeom prst="rect">
            <a:avLst/>
          </a:prstGeom>
          <a:noFill/>
          <a:ln w="14288">
            <a:solidFill>
              <a:srgbClr val="FFFFFF"/>
            </a:solidFill>
            <a:miter lim="800000"/>
            <a:headEnd/>
            <a:tailEnd/>
          </a:ln>
        </p:spPr>
        <p:txBody>
          <a:bodyPr/>
          <a:lstStyle/>
          <a:p>
            <a:endParaRPr lang="en-US"/>
          </a:p>
        </p:txBody>
      </p:sp>
      <p:sp>
        <p:nvSpPr>
          <p:cNvPr id="30818" name="Rectangle 98"/>
          <p:cNvSpPr>
            <a:spLocks noChangeArrowheads="1"/>
          </p:cNvSpPr>
          <p:nvPr/>
        </p:nvSpPr>
        <p:spPr bwMode="auto">
          <a:xfrm>
            <a:off x="2936875" y="3036888"/>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19" name="Rectangle 99"/>
          <p:cNvSpPr>
            <a:spLocks noChangeArrowheads="1"/>
          </p:cNvSpPr>
          <p:nvPr/>
        </p:nvSpPr>
        <p:spPr bwMode="auto">
          <a:xfrm>
            <a:off x="3487738" y="3465513"/>
            <a:ext cx="420687" cy="476250"/>
          </a:xfrm>
          <a:prstGeom prst="rect">
            <a:avLst/>
          </a:prstGeom>
          <a:solidFill>
            <a:srgbClr val="FFFFFF"/>
          </a:solidFill>
          <a:ln w="9525">
            <a:noFill/>
            <a:miter lim="800000"/>
            <a:headEnd/>
            <a:tailEnd/>
          </a:ln>
        </p:spPr>
        <p:txBody>
          <a:bodyPr/>
          <a:lstStyle/>
          <a:p>
            <a:endParaRPr lang="en-US"/>
          </a:p>
        </p:txBody>
      </p:sp>
      <p:sp>
        <p:nvSpPr>
          <p:cNvPr id="30820" name="Rectangle 100"/>
          <p:cNvSpPr>
            <a:spLocks noChangeArrowheads="1"/>
          </p:cNvSpPr>
          <p:nvPr/>
        </p:nvSpPr>
        <p:spPr bwMode="auto">
          <a:xfrm>
            <a:off x="3487738" y="3465513"/>
            <a:ext cx="420687" cy="476250"/>
          </a:xfrm>
          <a:prstGeom prst="rect">
            <a:avLst/>
          </a:prstGeom>
          <a:noFill/>
          <a:ln w="14288">
            <a:solidFill>
              <a:srgbClr val="FFFFFF"/>
            </a:solidFill>
            <a:miter lim="800000"/>
            <a:headEnd/>
            <a:tailEnd/>
          </a:ln>
        </p:spPr>
        <p:txBody>
          <a:bodyPr/>
          <a:lstStyle/>
          <a:p>
            <a:endParaRPr lang="en-US"/>
          </a:p>
        </p:txBody>
      </p:sp>
      <p:sp>
        <p:nvSpPr>
          <p:cNvPr id="30821" name="Rectangle 101"/>
          <p:cNvSpPr>
            <a:spLocks noChangeArrowheads="1"/>
          </p:cNvSpPr>
          <p:nvPr/>
        </p:nvSpPr>
        <p:spPr bwMode="auto">
          <a:xfrm>
            <a:off x="5410200" y="3124200"/>
            <a:ext cx="146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822" name="Rectangle 102"/>
          <p:cNvSpPr>
            <a:spLocks noChangeArrowheads="1"/>
          </p:cNvSpPr>
          <p:nvPr/>
        </p:nvSpPr>
        <p:spPr bwMode="auto">
          <a:xfrm>
            <a:off x="3778250" y="3576638"/>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23" name="Rectangle 103"/>
          <p:cNvSpPr>
            <a:spLocks noChangeArrowheads="1"/>
          </p:cNvSpPr>
          <p:nvPr/>
        </p:nvSpPr>
        <p:spPr bwMode="auto">
          <a:xfrm>
            <a:off x="4257675" y="3116263"/>
            <a:ext cx="419100" cy="460375"/>
          </a:xfrm>
          <a:prstGeom prst="rect">
            <a:avLst/>
          </a:prstGeom>
          <a:solidFill>
            <a:srgbClr val="FFFFFF"/>
          </a:solidFill>
          <a:ln w="9525">
            <a:noFill/>
            <a:miter lim="800000"/>
            <a:headEnd/>
            <a:tailEnd/>
          </a:ln>
        </p:spPr>
        <p:txBody>
          <a:bodyPr/>
          <a:lstStyle/>
          <a:p>
            <a:endParaRPr lang="en-US"/>
          </a:p>
        </p:txBody>
      </p:sp>
      <p:sp>
        <p:nvSpPr>
          <p:cNvPr id="30824" name="Rectangle 104"/>
          <p:cNvSpPr>
            <a:spLocks noChangeArrowheads="1"/>
          </p:cNvSpPr>
          <p:nvPr/>
        </p:nvSpPr>
        <p:spPr bwMode="auto">
          <a:xfrm>
            <a:off x="4257675" y="3116263"/>
            <a:ext cx="419100" cy="460375"/>
          </a:xfrm>
          <a:prstGeom prst="rect">
            <a:avLst/>
          </a:prstGeom>
          <a:noFill/>
          <a:ln w="14288">
            <a:solidFill>
              <a:srgbClr val="FFFFFF"/>
            </a:solidFill>
            <a:miter lim="800000"/>
            <a:headEnd/>
            <a:tailEnd/>
          </a:ln>
        </p:spPr>
        <p:txBody>
          <a:bodyPr/>
          <a:lstStyle/>
          <a:p>
            <a:endParaRPr lang="en-US"/>
          </a:p>
        </p:txBody>
      </p:sp>
      <p:sp>
        <p:nvSpPr>
          <p:cNvPr id="30826" name="Rectangle 106"/>
          <p:cNvSpPr>
            <a:spLocks noChangeArrowheads="1"/>
          </p:cNvSpPr>
          <p:nvPr/>
        </p:nvSpPr>
        <p:spPr bwMode="auto">
          <a:xfrm>
            <a:off x="4532313" y="3211513"/>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27" name="Rectangle 107"/>
          <p:cNvSpPr>
            <a:spLocks noChangeArrowheads="1"/>
          </p:cNvSpPr>
          <p:nvPr/>
        </p:nvSpPr>
        <p:spPr bwMode="auto">
          <a:xfrm>
            <a:off x="4475163" y="2101850"/>
            <a:ext cx="404812" cy="476250"/>
          </a:xfrm>
          <a:prstGeom prst="rect">
            <a:avLst/>
          </a:prstGeom>
          <a:solidFill>
            <a:srgbClr val="FFFFFF"/>
          </a:solidFill>
          <a:ln w="9525">
            <a:noFill/>
            <a:miter lim="800000"/>
            <a:headEnd/>
            <a:tailEnd/>
          </a:ln>
        </p:spPr>
        <p:txBody>
          <a:bodyPr/>
          <a:lstStyle/>
          <a:p>
            <a:endParaRPr lang="en-US"/>
          </a:p>
        </p:txBody>
      </p:sp>
      <p:sp>
        <p:nvSpPr>
          <p:cNvPr id="30828" name="Rectangle 108"/>
          <p:cNvSpPr>
            <a:spLocks noChangeArrowheads="1"/>
          </p:cNvSpPr>
          <p:nvPr/>
        </p:nvSpPr>
        <p:spPr bwMode="auto">
          <a:xfrm>
            <a:off x="4475163" y="2101850"/>
            <a:ext cx="404812" cy="476250"/>
          </a:xfrm>
          <a:prstGeom prst="rect">
            <a:avLst/>
          </a:prstGeom>
          <a:noFill/>
          <a:ln w="14288">
            <a:solidFill>
              <a:srgbClr val="FFFFFF"/>
            </a:solidFill>
            <a:miter lim="800000"/>
            <a:headEnd/>
            <a:tailEnd/>
          </a:ln>
        </p:spPr>
        <p:txBody>
          <a:bodyPr/>
          <a:lstStyle/>
          <a:p>
            <a:endParaRPr lang="en-US"/>
          </a:p>
        </p:txBody>
      </p:sp>
      <p:sp>
        <p:nvSpPr>
          <p:cNvPr id="30829" name="Rectangle 109"/>
          <p:cNvSpPr>
            <a:spLocks noChangeArrowheads="1"/>
          </p:cNvSpPr>
          <p:nvPr/>
        </p:nvSpPr>
        <p:spPr bwMode="auto">
          <a:xfrm>
            <a:off x="8686800" y="4572000"/>
            <a:ext cx="134938"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B</a:t>
            </a:r>
            <a:endParaRPr lang="en-US"/>
          </a:p>
        </p:txBody>
      </p:sp>
      <p:sp>
        <p:nvSpPr>
          <p:cNvPr id="30830" name="Rectangle 110"/>
          <p:cNvSpPr>
            <a:spLocks noChangeArrowheads="1"/>
          </p:cNvSpPr>
          <p:nvPr/>
        </p:nvSpPr>
        <p:spPr bwMode="auto">
          <a:xfrm>
            <a:off x="4749800" y="221297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32" name="Rectangle 112"/>
          <p:cNvSpPr>
            <a:spLocks noChangeArrowheads="1"/>
          </p:cNvSpPr>
          <p:nvPr/>
        </p:nvSpPr>
        <p:spPr bwMode="auto">
          <a:xfrm>
            <a:off x="3690938" y="1609725"/>
            <a:ext cx="420687" cy="476250"/>
          </a:xfrm>
          <a:prstGeom prst="rect">
            <a:avLst/>
          </a:prstGeom>
          <a:noFill/>
          <a:ln w="14288">
            <a:solidFill>
              <a:srgbClr val="FFFFFF"/>
            </a:solidFill>
            <a:miter lim="800000"/>
            <a:headEnd/>
            <a:tailEnd/>
          </a:ln>
        </p:spPr>
        <p:txBody>
          <a:bodyPr/>
          <a:lstStyle/>
          <a:p>
            <a:endParaRPr lang="en-US"/>
          </a:p>
        </p:txBody>
      </p:sp>
      <p:sp>
        <p:nvSpPr>
          <p:cNvPr id="30833" name="Rectangle 113"/>
          <p:cNvSpPr>
            <a:spLocks noChangeArrowheads="1"/>
          </p:cNvSpPr>
          <p:nvPr/>
        </p:nvSpPr>
        <p:spPr bwMode="auto">
          <a:xfrm>
            <a:off x="5638800" y="1143000"/>
            <a:ext cx="14605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834" name="Rectangle 114"/>
          <p:cNvSpPr>
            <a:spLocks noChangeArrowheads="1"/>
          </p:cNvSpPr>
          <p:nvPr/>
        </p:nvSpPr>
        <p:spPr bwMode="auto">
          <a:xfrm>
            <a:off x="3981450" y="172085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35" name="Rectangle 115"/>
          <p:cNvSpPr>
            <a:spLocks noChangeArrowheads="1"/>
          </p:cNvSpPr>
          <p:nvPr/>
        </p:nvSpPr>
        <p:spPr bwMode="auto">
          <a:xfrm>
            <a:off x="3865563" y="3195638"/>
            <a:ext cx="392112" cy="476250"/>
          </a:xfrm>
          <a:prstGeom prst="rect">
            <a:avLst/>
          </a:prstGeom>
          <a:solidFill>
            <a:srgbClr val="FFFFFF"/>
          </a:solidFill>
          <a:ln w="9525">
            <a:noFill/>
            <a:miter lim="800000"/>
            <a:headEnd/>
            <a:tailEnd/>
          </a:ln>
        </p:spPr>
        <p:txBody>
          <a:bodyPr/>
          <a:lstStyle/>
          <a:p>
            <a:endParaRPr lang="en-US"/>
          </a:p>
        </p:txBody>
      </p:sp>
      <p:sp>
        <p:nvSpPr>
          <p:cNvPr id="30836" name="Rectangle 116"/>
          <p:cNvSpPr>
            <a:spLocks noChangeArrowheads="1"/>
          </p:cNvSpPr>
          <p:nvPr/>
        </p:nvSpPr>
        <p:spPr bwMode="auto">
          <a:xfrm>
            <a:off x="3865563" y="3195638"/>
            <a:ext cx="392112" cy="476250"/>
          </a:xfrm>
          <a:prstGeom prst="rect">
            <a:avLst/>
          </a:prstGeom>
          <a:noFill/>
          <a:ln w="14288">
            <a:solidFill>
              <a:srgbClr val="FFFFFF"/>
            </a:solidFill>
            <a:miter lim="800000"/>
            <a:headEnd/>
            <a:tailEnd/>
          </a:ln>
        </p:spPr>
        <p:txBody>
          <a:bodyPr/>
          <a:lstStyle/>
          <a:p>
            <a:endParaRPr lang="en-US"/>
          </a:p>
        </p:txBody>
      </p:sp>
      <p:sp>
        <p:nvSpPr>
          <p:cNvPr id="30838" name="Rectangle 118"/>
          <p:cNvSpPr>
            <a:spLocks noChangeArrowheads="1"/>
          </p:cNvSpPr>
          <p:nvPr/>
        </p:nvSpPr>
        <p:spPr bwMode="auto">
          <a:xfrm>
            <a:off x="4111625" y="3306763"/>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39" name="Rectangle 119"/>
          <p:cNvSpPr>
            <a:spLocks noChangeArrowheads="1"/>
          </p:cNvSpPr>
          <p:nvPr/>
        </p:nvSpPr>
        <p:spPr bwMode="auto">
          <a:xfrm>
            <a:off x="3314700" y="2228850"/>
            <a:ext cx="390525" cy="460375"/>
          </a:xfrm>
          <a:prstGeom prst="rect">
            <a:avLst/>
          </a:prstGeom>
          <a:solidFill>
            <a:srgbClr val="FFFFFF"/>
          </a:solidFill>
          <a:ln w="9525">
            <a:noFill/>
            <a:miter lim="800000"/>
            <a:headEnd/>
            <a:tailEnd/>
          </a:ln>
        </p:spPr>
        <p:txBody>
          <a:bodyPr/>
          <a:lstStyle/>
          <a:p>
            <a:endParaRPr lang="en-US"/>
          </a:p>
        </p:txBody>
      </p:sp>
      <p:sp>
        <p:nvSpPr>
          <p:cNvPr id="30840" name="Rectangle 120"/>
          <p:cNvSpPr>
            <a:spLocks noChangeArrowheads="1"/>
          </p:cNvSpPr>
          <p:nvPr/>
        </p:nvSpPr>
        <p:spPr bwMode="auto">
          <a:xfrm>
            <a:off x="3314700" y="2228850"/>
            <a:ext cx="390525" cy="460375"/>
          </a:xfrm>
          <a:prstGeom prst="rect">
            <a:avLst/>
          </a:prstGeom>
          <a:noFill/>
          <a:ln w="14288">
            <a:solidFill>
              <a:srgbClr val="FFFFFF"/>
            </a:solidFill>
            <a:miter lim="800000"/>
            <a:headEnd/>
            <a:tailEnd/>
          </a:ln>
        </p:spPr>
        <p:txBody>
          <a:bodyPr/>
          <a:lstStyle/>
          <a:p>
            <a:endParaRPr lang="en-US"/>
          </a:p>
        </p:txBody>
      </p:sp>
      <p:sp>
        <p:nvSpPr>
          <p:cNvPr id="30841" name="Rectangle 121"/>
          <p:cNvSpPr>
            <a:spLocks noChangeArrowheads="1"/>
          </p:cNvSpPr>
          <p:nvPr/>
        </p:nvSpPr>
        <p:spPr bwMode="auto">
          <a:xfrm>
            <a:off x="2057400" y="525780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842" name="Rectangle 122"/>
          <p:cNvSpPr>
            <a:spLocks noChangeArrowheads="1"/>
          </p:cNvSpPr>
          <p:nvPr/>
        </p:nvSpPr>
        <p:spPr bwMode="auto">
          <a:xfrm>
            <a:off x="3575050" y="232410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43" name="Rectangle 123"/>
          <p:cNvSpPr>
            <a:spLocks noChangeArrowheads="1"/>
          </p:cNvSpPr>
          <p:nvPr/>
        </p:nvSpPr>
        <p:spPr bwMode="auto">
          <a:xfrm>
            <a:off x="3821113" y="2101850"/>
            <a:ext cx="392112" cy="476250"/>
          </a:xfrm>
          <a:prstGeom prst="rect">
            <a:avLst/>
          </a:prstGeom>
          <a:solidFill>
            <a:srgbClr val="FFFFFF"/>
          </a:solidFill>
          <a:ln w="9525">
            <a:noFill/>
            <a:miter lim="800000"/>
            <a:headEnd/>
            <a:tailEnd/>
          </a:ln>
        </p:spPr>
        <p:txBody>
          <a:bodyPr/>
          <a:lstStyle/>
          <a:p>
            <a:endParaRPr lang="en-US"/>
          </a:p>
        </p:txBody>
      </p:sp>
      <p:sp>
        <p:nvSpPr>
          <p:cNvPr id="30844" name="Rectangle 124"/>
          <p:cNvSpPr>
            <a:spLocks noChangeArrowheads="1"/>
          </p:cNvSpPr>
          <p:nvPr/>
        </p:nvSpPr>
        <p:spPr bwMode="auto">
          <a:xfrm>
            <a:off x="3821113" y="2101850"/>
            <a:ext cx="392112" cy="476250"/>
          </a:xfrm>
          <a:prstGeom prst="rect">
            <a:avLst/>
          </a:prstGeom>
          <a:noFill/>
          <a:ln w="14288">
            <a:solidFill>
              <a:srgbClr val="FFFFFF"/>
            </a:solidFill>
            <a:miter lim="800000"/>
            <a:headEnd/>
            <a:tailEnd/>
          </a:ln>
        </p:spPr>
        <p:txBody>
          <a:bodyPr/>
          <a:lstStyle/>
          <a:p>
            <a:endParaRPr lang="en-US"/>
          </a:p>
        </p:txBody>
      </p:sp>
      <p:sp>
        <p:nvSpPr>
          <p:cNvPr id="30845" name="Rectangle 125"/>
          <p:cNvSpPr>
            <a:spLocks noChangeArrowheads="1"/>
          </p:cNvSpPr>
          <p:nvPr/>
        </p:nvSpPr>
        <p:spPr bwMode="auto">
          <a:xfrm>
            <a:off x="5410200" y="190500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846" name="Rectangle 126"/>
          <p:cNvSpPr>
            <a:spLocks noChangeArrowheads="1"/>
          </p:cNvSpPr>
          <p:nvPr/>
        </p:nvSpPr>
        <p:spPr bwMode="auto">
          <a:xfrm>
            <a:off x="4068763" y="221297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47" name="Rectangle 127"/>
          <p:cNvSpPr>
            <a:spLocks noChangeArrowheads="1"/>
          </p:cNvSpPr>
          <p:nvPr/>
        </p:nvSpPr>
        <p:spPr bwMode="auto">
          <a:xfrm>
            <a:off x="2792413" y="2466975"/>
            <a:ext cx="392112" cy="474663"/>
          </a:xfrm>
          <a:prstGeom prst="rect">
            <a:avLst/>
          </a:prstGeom>
          <a:solidFill>
            <a:srgbClr val="FFFFFF"/>
          </a:solidFill>
          <a:ln w="9525">
            <a:noFill/>
            <a:miter lim="800000"/>
            <a:headEnd/>
            <a:tailEnd/>
          </a:ln>
        </p:spPr>
        <p:txBody>
          <a:bodyPr/>
          <a:lstStyle/>
          <a:p>
            <a:endParaRPr lang="en-US"/>
          </a:p>
        </p:txBody>
      </p:sp>
      <p:sp>
        <p:nvSpPr>
          <p:cNvPr id="30848" name="Rectangle 128"/>
          <p:cNvSpPr>
            <a:spLocks noChangeArrowheads="1"/>
          </p:cNvSpPr>
          <p:nvPr/>
        </p:nvSpPr>
        <p:spPr bwMode="auto">
          <a:xfrm>
            <a:off x="2792413" y="2466975"/>
            <a:ext cx="392112" cy="474663"/>
          </a:xfrm>
          <a:prstGeom prst="rect">
            <a:avLst/>
          </a:prstGeom>
          <a:noFill/>
          <a:ln w="14288">
            <a:solidFill>
              <a:srgbClr val="FFFFFF"/>
            </a:solidFill>
            <a:miter lim="800000"/>
            <a:headEnd/>
            <a:tailEnd/>
          </a:ln>
        </p:spPr>
        <p:txBody>
          <a:bodyPr/>
          <a:lstStyle/>
          <a:p>
            <a:endParaRPr lang="en-US"/>
          </a:p>
        </p:txBody>
      </p:sp>
      <p:sp>
        <p:nvSpPr>
          <p:cNvPr id="30850" name="Rectangle 130"/>
          <p:cNvSpPr>
            <a:spLocks noChangeArrowheads="1"/>
          </p:cNvSpPr>
          <p:nvPr/>
        </p:nvSpPr>
        <p:spPr bwMode="auto">
          <a:xfrm>
            <a:off x="3038475" y="2578100"/>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52" name="Rectangle 132"/>
          <p:cNvSpPr>
            <a:spLocks noChangeArrowheads="1"/>
          </p:cNvSpPr>
          <p:nvPr/>
        </p:nvSpPr>
        <p:spPr bwMode="auto">
          <a:xfrm>
            <a:off x="4097338" y="1847850"/>
            <a:ext cx="392112" cy="476250"/>
          </a:xfrm>
          <a:prstGeom prst="rect">
            <a:avLst/>
          </a:prstGeom>
          <a:noFill/>
          <a:ln w="14288">
            <a:solidFill>
              <a:srgbClr val="FFFFFF"/>
            </a:solidFill>
            <a:miter lim="800000"/>
            <a:headEnd/>
            <a:tailEnd/>
          </a:ln>
        </p:spPr>
        <p:txBody>
          <a:bodyPr/>
          <a:lstStyle/>
          <a:p>
            <a:endParaRPr lang="en-US"/>
          </a:p>
        </p:txBody>
      </p:sp>
      <p:sp>
        <p:nvSpPr>
          <p:cNvPr id="30853" name="Rectangle 133"/>
          <p:cNvSpPr>
            <a:spLocks noChangeArrowheads="1"/>
          </p:cNvSpPr>
          <p:nvPr/>
        </p:nvSpPr>
        <p:spPr bwMode="auto">
          <a:xfrm>
            <a:off x="8534400" y="4038600"/>
            <a:ext cx="1016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3</a:t>
            </a:r>
            <a:endParaRPr lang="en-US"/>
          </a:p>
        </p:txBody>
      </p:sp>
      <p:sp>
        <p:nvSpPr>
          <p:cNvPr id="30854" name="Rectangle 134"/>
          <p:cNvSpPr>
            <a:spLocks noChangeArrowheads="1"/>
          </p:cNvSpPr>
          <p:nvPr/>
        </p:nvSpPr>
        <p:spPr bwMode="auto">
          <a:xfrm>
            <a:off x="4357688" y="1958975"/>
            <a:ext cx="50800" cy="244475"/>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 </a:t>
            </a:r>
            <a:endParaRPr lang="en-US"/>
          </a:p>
        </p:txBody>
      </p:sp>
      <p:sp>
        <p:nvSpPr>
          <p:cNvPr id="30855" name="Line 135"/>
          <p:cNvSpPr>
            <a:spLocks noChangeShapeType="1"/>
          </p:cNvSpPr>
          <p:nvPr/>
        </p:nvSpPr>
        <p:spPr bwMode="auto">
          <a:xfrm>
            <a:off x="1828800" y="4953000"/>
            <a:ext cx="1146175" cy="792163"/>
          </a:xfrm>
          <a:prstGeom prst="line">
            <a:avLst/>
          </a:prstGeom>
          <a:noFill/>
          <a:ln w="28575">
            <a:solidFill>
              <a:srgbClr val="000000"/>
            </a:solidFill>
            <a:round/>
            <a:headEnd/>
            <a:tailEnd/>
          </a:ln>
        </p:spPr>
        <p:txBody>
          <a:bodyPr/>
          <a:lstStyle/>
          <a:p>
            <a:endParaRPr lang="en-US"/>
          </a:p>
        </p:txBody>
      </p:sp>
      <p:sp>
        <p:nvSpPr>
          <p:cNvPr id="30858" name="Line 138"/>
          <p:cNvSpPr>
            <a:spLocks noChangeShapeType="1"/>
          </p:cNvSpPr>
          <p:nvPr/>
        </p:nvSpPr>
        <p:spPr bwMode="auto">
          <a:xfrm>
            <a:off x="8305800" y="4191000"/>
            <a:ext cx="465138" cy="222250"/>
          </a:xfrm>
          <a:prstGeom prst="line">
            <a:avLst/>
          </a:prstGeom>
          <a:noFill/>
          <a:ln w="28575">
            <a:solidFill>
              <a:srgbClr val="000000"/>
            </a:solidFill>
            <a:round/>
            <a:headEnd/>
            <a:tailEnd/>
          </a:ln>
        </p:spPr>
        <p:txBody>
          <a:bodyPr/>
          <a:lstStyle/>
          <a:p>
            <a:endParaRPr lang="en-US"/>
          </a:p>
        </p:txBody>
      </p:sp>
      <p:sp>
        <p:nvSpPr>
          <p:cNvPr id="30859" name="Line 139"/>
          <p:cNvSpPr>
            <a:spLocks noChangeShapeType="1"/>
          </p:cNvSpPr>
          <p:nvPr/>
        </p:nvSpPr>
        <p:spPr bwMode="auto">
          <a:xfrm flipH="1">
            <a:off x="5486400" y="1524000"/>
            <a:ext cx="260350" cy="1395413"/>
          </a:xfrm>
          <a:prstGeom prst="line">
            <a:avLst/>
          </a:prstGeom>
          <a:noFill/>
          <a:ln w="28575">
            <a:solidFill>
              <a:srgbClr val="000000"/>
            </a:solidFill>
            <a:round/>
            <a:headEnd/>
            <a:tailEnd/>
          </a:ln>
        </p:spPr>
        <p:txBody>
          <a:bodyPr/>
          <a:lstStyle/>
          <a:p>
            <a:endParaRPr lang="en-US"/>
          </a:p>
        </p:txBody>
      </p:sp>
      <p:sp>
        <p:nvSpPr>
          <p:cNvPr id="30862" name="Freeform 142"/>
          <p:cNvSpPr>
            <a:spLocks/>
          </p:cNvSpPr>
          <p:nvPr/>
        </p:nvSpPr>
        <p:spPr bwMode="auto">
          <a:xfrm>
            <a:off x="1752600" y="4876800"/>
            <a:ext cx="115888" cy="142875"/>
          </a:xfrm>
          <a:custGeom>
            <a:avLst/>
            <a:gdLst/>
            <a:ahLst/>
            <a:cxnLst>
              <a:cxn ang="0">
                <a:pos x="37" y="0"/>
              </a:cxn>
              <a:cxn ang="0">
                <a:pos x="28" y="10"/>
              </a:cxn>
              <a:cxn ang="0">
                <a:pos x="9" y="20"/>
              </a:cxn>
              <a:cxn ang="0">
                <a:pos x="0" y="30"/>
              </a:cxn>
              <a:cxn ang="0">
                <a:pos x="0" y="50"/>
              </a:cxn>
              <a:cxn ang="0">
                <a:pos x="0" y="70"/>
              </a:cxn>
              <a:cxn ang="0">
                <a:pos x="9" y="80"/>
              </a:cxn>
              <a:cxn ang="0">
                <a:pos x="28" y="90"/>
              </a:cxn>
              <a:cxn ang="0">
                <a:pos x="37" y="90"/>
              </a:cxn>
              <a:cxn ang="0">
                <a:pos x="55" y="90"/>
              </a:cxn>
              <a:cxn ang="0">
                <a:pos x="64" y="80"/>
              </a:cxn>
              <a:cxn ang="0">
                <a:pos x="73" y="70"/>
              </a:cxn>
              <a:cxn ang="0">
                <a:pos x="73" y="50"/>
              </a:cxn>
              <a:cxn ang="0">
                <a:pos x="73" y="30"/>
              </a:cxn>
              <a:cxn ang="0">
                <a:pos x="64" y="20"/>
              </a:cxn>
              <a:cxn ang="0">
                <a:pos x="55" y="10"/>
              </a:cxn>
              <a:cxn ang="0">
                <a:pos x="37" y="0"/>
              </a:cxn>
            </a:cxnLst>
            <a:rect l="0" t="0" r="r" b="b"/>
            <a:pathLst>
              <a:path w="73" h="90">
                <a:moveTo>
                  <a:pt x="37" y="0"/>
                </a:moveTo>
                <a:lnTo>
                  <a:pt x="28" y="10"/>
                </a:lnTo>
                <a:lnTo>
                  <a:pt x="9" y="20"/>
                </a:lnTo>
                <a:lnTo>
                  <a:pt x="0" y="30"/>
                </a:lnTo>
                <a:lnTo>
                  <a:pt x="0" y="50"/>
                </a:lnTo>
                <a:lnTo>
                  <a:pt x="0" y="70"/>
                </a:lnTo>
                <a:lnTo>
                  <a:pt x="9" y="80"/>
                </a:lnTo>
                <a:lnTo>
                  <a:pt x="28" y="90"/>
                </a:lnTo>
                <a:lnTo>
                  <a:pt x="37" y="90"/>
                </a:lnTo>
                <a:lnTo>
                  <a:pt x="55" y="90"/>
                </a:lnTo>
                <a:lnTo>
                  <a:pt x="64" y="80"/>
                </a:lnTo>
                <a:lnTo>
                  <a:pt x="73" y="70"/>
                </a:lnTo>
                <a:lnTo>
                  <a:pt x="73" y="50"/>
                </a:lnTo>
                <a:lnTo>
                  <a:pt x="73" y="30"/>
                </a:lnTo>
                <a:lnTo>
                  <a:pt x="64" y="20"/>
                </a:lnTo>
                <a:lnTo>
                  <a:pt x="55" y="10"/>
                </a:lnTo>
                <a:lnTo>
                  <a:pt x="37" y="0"/>
                </a:lnTo>
                <a:close/>
              </a:path>
            </a:pathLst>
          </a:custGeom>
          <a:solidFill>
            <a:srgbClr val="333333"/>
          </a:solidFill>
          <a:ln w="9525">
            <a:noFill/>
            <a:round/>
            <a:headEnd/>
            <a:tailEnd/>
          </a:ln>
        </p:spPr>
        <p:txBody>
          <a:bodyPr/>
          <a:lstStyle/>
          <a:p>
            <a:endParaRPr lang="en-US"/>
          </a:p>
        </p:txBody>
      </p:sp>
      <p:sp>
        <p:nvSpPr>
          <p:cNvPr id="30864" name="Freeform 144"/>
          <p:cNvSpPr>
            <a:spLocks/>
          </p:cNvSpPr>
          <p:nvPr/>
        </p:nvSpPr>
        <p:spPr bwMode="auto">
          <a:xfrm>
            <a:off x="5715000" y="1371600"/>
            <a:ext cx="130175" cy="142875"/>
          </a:xfrm>
          <a:custGeom>
            <a:avLst/>
            <a:gdLst/>
            <a:ahLst/>
            <a:cxnLst>
              <a:cxn ang="0">
                <a:pos x="37" y="0"/>
              </a:cxn>
              <a:cxn ang="0">
                <a:pos x="28" y="0"/>
              </a:cxn>
              <a:cxn ang="0">
                <a:pos x="19" y="10"/>
              </a:cxn>
              <a:cxn ang="0">
                <a:pos x="9" y="30"/>
              </a:cxn>
              <a:cxn ang="0">
                <a:pos x="0" y="40"/>
              </a:cxn>
              <a:cxn ang="0">
                <a:pos x="9" y="60"/>
              </a:cxn>
              <a:cxn ang="0">
                <a:pos x="19" y="80"/>
              </a:cxn>
              <a:cxn ang="0">
                <a:pos x="28" y="90"/>
              </a:cxn>
              <a:cxn ang="0">
                <a:pos x="37" y="90"/>
              </a:cxn>
              <a:cxn ang="0">
                <a:pos x="55" y="90"/>
              </a:cxn>
              <a:cxn ang="0">
                <a:pos x="64" y="80"/>
              </a:cxn>
              <a:cxn ang="0">
                <a:pos x="73" y="60"/>
              </a:cxn>
              <a:cxn ang="0">
                <a:pos x="82" y="40"/>
              </a:cxn>
              <a:cxn ang="0">
                <a:pos x="73" y="30"/>
              </a:cxn>
              <a:cxn ang="0">
                <a:pos x="64" y="10"/>
              </a:cxn>
              <a:cxn ang="0">
                <a:pos x="55" y="0"/>
              </a:cxn>
              <a:cxn ang="0">
                <a:pos x="37" y="0"/>
              </a:cxn>
            </a:cxnLst>
            <a:rect l="0" t="0" r="r" b="b"/>
            <a:pathLst>
              <a:path w="82" h="90">
                <a:moveTo>
                  <a:pt x="37" y="0"/>
                </a:moveTo>
                <a:lnTo>
                  <a:pt x="28" y="0"/>
                </a:lnTo>
                <a:lnTo>
                  <a:pt x="19" y="10"/>
                </a:lnTo>
                <a:lnTo>
                  <a:pt x="9" y="30"/>
                </a:lnTo>
                <a:lnTo>
                  <a:pt x="0" y="40"/>
                </a:lnTo>
                <a:lnTo>
                  <a:pt x="9" y="60"/>
                </a:lnTo>
                <a:lnTo>
                  <a:pt x="19" y="80"/>
                </a:lnTo>
                <a:lnTo>
                  <a:pt x="28" y="90"/>
                </a:lnTo>
                <a:lnTo>
                  <a:pt x="37" y="90"/>
                </a:lnTo>
                <a:lnTo>
                  <a:pt x="55" y="90"/>
                </a:lnTo>
                <a:lnTo>
                  <a:pt x="64" y="80"/>
                </a:lnTo>
                <a:lnTo>
                  <a:pt x="73" y="60"/>
                </a:lnTo>
                <a:lnTo>
                  <a:pt x="82"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866" name="Freeform 146"/>
          <p:cNvSpPr>
            <a:spLocks/>
          </p:cNvSpPr>
          <p:nvPr/>
        </p:nvSpPr>
        <p:spPr bwMode="auto">
          <a:xfrm>
            <a:off x="8686800" y="4343400"/>
            <a:ext cx="115888" cy="15875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55" y="90"/>
              </a:cxn>
              <a:cxn ang="0">
                <a:pos x="64" y="80"/>
              </a:cxn>
              <a:cxn ang="0">
                <a:pos x="73" y="70"/>
              </a:cxn>
              <a:cxn ang="0">
                <a:pos x="73" y="50"/>
              </a:cxn>
              <a:cxn ang="0">
                <a:pos x="73" y="30"/>
              </a:cxn>
              <a:cxn ang="0">
                <a:pos x="64" y="20"/>
              </a:cxn>
              <a:cxn ang="0">
                <a:pos x="55"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55" y="90"/>
                </a:lnTo>
                <a:lnTo>
                  <a:pt x="64" y="80"/>
                </a:lnTo>
                <a:lnTo>
                  <a:pt x="73" y="70"/>
                </a:lnTo>
                <a:lnTo>
                  <a:pt x="73" y="50"/>
                </a:lnTo>
                <a:lnTo>
                  <a:pt x="73" y="30"/>
                </a:lnTo>
                <a:lnTo>
                  <a:pt x="64" y="20"/>
                </a:lnTo>
                <a:lnTo>
                  <a:pt x="55" y="10"/>
                </a:lnTo>
                <a:lnTo>
                  <a:pt x="37" y="0"/>
                </a:lnTo>
                <a:close/>
              </a:path>
            </a:pathLst>
          </a:custGeom>
          <a:solidFill>
            <a:srgbClr val="333333"/>
          </a:solidFill>
          <a:ln w="9525">
            <a:noFill/>
            <a:round/>
            <a:headEnd/>
            <a:tailEnd/>
          </a:ln>
        </p:spPr>
        <p:txBody>
          <a:bodyPr/>
          <a:lstStyle/>
          <a:p>
            <a:endParaRPr lang="en-US"/>
          </a:p>
        </p:txBody>
      </p:sp>
      <p:sp>
        <p:nvSpPr>
          <p:cNvPr id="30869" name="Freeform 149"/>
          <p:cNvSpPr>
            <a:spLocks/>
          </p:cNvSpPr>
          <p:nvPr/>
        </p:nvSpPr>
        <p:spPr bwMode="auto">
          <a:xfrm>
            <a:off x="5410200" y="2895600"/>
            <a:ext cx="115888" cy="15875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path>
            </a:pathLst>
          </a:custGeom>
          <a:noFill/>
          <a:ln w="14288">
            <a:solidFill>
              <a:srgbClr val="000000"/>
            </a:solidFill>
            <a:prstDash val="solid"/>
            <a:round/>
            <a:headEnd/>
            <a:tailEnd/>
          </a:ln>
        </p:spPr>
        <p:txBody>
          <a:bodyPr/>
          <a:lstStyle/>
          <a:p>
            <a:endParaRPr lang="en-US"/>
          </a:p>
        </p:txBody>
      </p:sp>
      <p:sp>
        <p:nvSpPr>
          <p:cNvPr id="30871" name="Freeform 151"/>
          <p:cNvSpPr>
            <a:spLocks/>
          </p:cNvSpPr>
          <p:nvPr/>
        </p:nvSpPr>
        <p:spPr bwMode="auto">
          <a:xfrm>
            <a:off x="2971800" y="5715000"/>
            <a:ext cx="115888" cy="142875"/>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path>
            </a:pathLst>
          </a:custGeom>
          <a:noFill/>
          <a:ln w="14288">
            <a:solidFill>
              <a:srgbClr val="000000"/>
            </a:solidFill>
            <a:prstDash val="solid"/>
            <a:round/>
            <a:headEnd/>
            <a:tailEnd/>
          </a:ln>
        </p:spPr>
        <p:txBody>
          <a:bodyPr/>
          <a:lstStyle/>
          <a:p>
            <a:endParaRPr lang="en-US"/>
          </a:p>
        </p:txBody>
      </p:sp>
      <p:sp>
        <p:nvSpPr>
          <p:cNvPr id="30872" name="Rectangle 152"/>
          <p:cNvSpPr>
            <a:spLocks noChangeArrowheads="1"/>
          </p:cNvSpPr>
          <p:nvPr/>
        </p:nvSpPr>
        <p:spPr bwMode="auto">
          <a:xfrm>
            <a:off x="936625" y="3862388"/>
            <a:ext cx="3943350" cy="460375"/>
          </a:xfrm>
          <a:prstGeom prst="rect">
            <a:avLst/>
          </a:prstGeom>
          <a:solidFill>
            <a:srgbClr val="FFFFFF"/>
          </a:solidFill>
          <a:ln w="9525">
            <a:noFill/>
            <a:miter lim="800000"/>
            <a:headEnd/>
            <a:tailEnd/>
          </a:ln>
        </p:spPr>
        <p:txBody>
          <a:bodyPr/>
          <a:lstStyle/>
          <a:p>
            <a:endParaRPr lang="en-US"/>
          </a:p>
        </p:txBody>
      </p:sp>
      <p:sp>
        <p:nvSpPr>
          <p:cNvPr id="30873" name="Rectangle 153"/>
          <p:cNvSpPr>
            <a:spLocks noChangeArrowheads="1"/>
          </p:cNvSpPr>
          <p:nvPr/>
        </p:nvSpPr>
        <p:spPr bwMode="auto">
          <a:xfrm>
            <a:off x="936625" y="3862388"/>
            <a:ext cx="3943350" cy="460375"/>
          </a:xfrm>
          <a:prstGeom prst="rect">
            <a:avLst/>
          </a:prstGeom>
          <a:noFill/>
          <a:ln w="14288">
            <a:solidFill>
              <a:srgbClr val="FFFFFF"/>
            </a:solidFill>
            <a:miter lim="800000"/>
            <a:headEnd/>
            <a:tailEnd/>
          </a:ln>
        </p:spPr>
        <p:txBody>
          <a:bodyPr/>
          <a:lstStyle/>
          <a:p>
            <a:endParaRPr lang="en-US"/>
          </a:p>
        </p:txBody>
      </p:sp>
      <p:sp>
        <p:nvSpPr>
          <p:cNvPr id="30874" name="Rectangle 154"/>
          <p:cNvSpPr>
            <a:spLocks noChangeArrowheads="1"/>
          </p:cNvSpPr>
          <p:nvPr/>
        </p:nvSpPr>
        <p:spPr bwMode="auto">
          <a:xfrm>
            <a:off x="1095375" y="3941763"/>
            <a:ext cx="37719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Times New Roman" pitchFamily="18" charset="0"/>
              </a:rPr>
              <a:t>The equivalent Graph and the MCST</a:t>
            </a:r>
            <a:endParaRPr lang="en-US"/>
          </a:p>
        </p:txBody>
      </p:sp>
      <p:sp>
        <p:nvSpPr>
          <p:cNvPr id="30875" name="Rectangle 155"/>
          <p:cNvSpPr>
            <a:spLocks noChangeArrowheads="1"/>
          </p:cNvSpPr>
          <p:nvPr/>
        </p:nvSpPr>
        <p:spPr bwMode="auto">
          <a:xfrm>
            <a:off x="4532313" y="3941763"/>
            <a:ext cx="63500" cy="304800"/>
          </a:xfrm>
          <a:prstGeom prst="rect">
            <a:avLst/>
          </a:prstGeom>
          <a:noFill/>
          <a:ln w="9525">
            <a:noFill/>
            <a:miter lim="800000"/>
            <a:headEnd/>
            <a:tailEnd/>
          </a:ln>
        </p:spPr>
        <p:txBody>
          <a:bodyPr wrap="none" lIns="0" tIns="0" rIns="0" bIns="0">
            <a:spAutoFit/>
          </a:bodyPr>
          <a:lstStyle/>
          <a:p>
            <a:r>
              <a:rPr lang="en-US" sz="2000">
                <a:solidFill>
                  <a:srgbClr val="000000"/>
                </a:solidFill>
                <a:latin typeface="Times New Roman" pitchFamily="18" charset="0"/>
              </a:rPr>
              <a:t> </a:t>
            </a:r>
            <a:endParaRPr lang="en-US"/>
          </a:p>
        </p:txBody>
      </p:sp>
      <p:grpSp>
        <p:nvGrpSpPr>
          <p:cNvPr id="30882" name="Group 162"/>
          <p:cNvGrpSpPr>
            <a:grpSpLocks/>
          </p:cNvGrpSpPr>
          <p:nvPr/>
        </p:nvGrpSpPr>
        <p:grpSpPr bwMode="auto">
          <a:xfrm>
            <a:off x="6705600" y="1066800"/>
            <a:ext cx="755650" cy="2225675"/>
            <a:chOff x="4224" y="672"/>
            <a:chExt cx="476" cy="1402"/>
          </a:xfrm>
        </p:grpSpPr>
        <p:sp>
          <p:nvSpPr>
            <p:cNvPr id="30825" name="Rectangle 105"/>
            <p:cNvSpPr>
              <a:spLocks noChangeArrowheads="1"/>
            </p:cNvSpPr>
            <p:nvPr/>
          </p:nvSpPr>
          <p:spPr bwMode="auto">
            <a:xfrm>
              <a:off x="4608" y="1728"/>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C</a:t>
              </a:r>
              <a:endParaRPr lang="en-US"/>
            </a:p>
          </p:txBody>
        </p:sp>
        <p:sp>
          <p:nvSpPr>
            <p:cNvPr id="30837" name="Rectangle 117"/>
            <p:cNvSpPr>
              <a:spLocks noChangeArrowheads="1"/>
            </p:cNvSpPr>
            <p:nvPr/>
          </p:nvSpPr>
          <p:spPr bwMode="auto">
            <a:xfrm>
              <a:off x="4416" y="1776"/>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857" name="Line 137"/>
            <p:cNvSpPr>
              <a:spLocks noChangeShapeType="1"/>
            </p:cNvSpPr>
            <p:nvPr/>
          </p:nvSpPr>
          <p:spPr bwMode="auto">
            <a:xfrm flipV="1">
              <a:off x="4272" y="1632"/>
              <a:ext cx="320" cy="180"/>
            </a:xfrm>
            <a:prstGeom prst="line">
              <a:avLst/>
            </a:prstGeom>
            <a:noFill/>
            <a:ln w="28575">
              <a:solidFill>
                <a:srgbClr val="000000"/>
              </a:solidFill>
              <a:round/>
              <a:headEnd/>
              <a:tailEnd/>
            </a:ln>
          </p:spPr>
          <p:txBody>
            <a:bodyPr/>
            <a:lstStyle/>
            <a:p>
              <a:endParaRPr lang="en-US"/>
            </a:p>
          </p:txBody>
        </p:sp>
        <p:sp>
          <p:nvSpPr>
            <p:cNvPr id="30868" name="Freeform 148"/>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close/>
                </a:path>
              </a:pathLst>
            </a:custGeom>
            <a:solidFill>
              <a:srgbClr val="333333"/>
            </a:solidFill>
            <a:ln w="9525">
              <a:noFill/>
              <a:round/>
              <a:headEnd/>
              <a:tailEnd/>
            </a:ln>
          </p:spPr>
          <p:txBody>
            <a:bodyPr/>
            <a:lstStyle/>
            <a:p>
              <a:endParaRPr lang="en-US"/>
            </a:p>
          </p:txBody>
        </p:sp>
        <p:sp>
          <p:nvSpPr>
            <p:cNvPr id="30870" name="Freeform 150"/>
            <p:cNvSpPr>
              <a:spLocks/>
            </p:cNvSpPr>
            <p:nvPr/>
          </p:nvSpPr>
          <p:spPr bwMode="auto">
            <a:xfrm>
              <a:off x="4560" y="1584"/>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close/>
                </a:path>
              </a:pathLst>
            </a:custGeom>
            <a:solidFill>
              <a:srgbClr val="333333"/>
            </a:solidFill>
            <a:ln w="9525">
              <a:noFill/>
              <a:round/>
              <a:headEnd/>
              <a:tailEnd/>
            </a:ln>
          </p:spPr>
          <p:txBody>
            <a:bodyPr/>
            <a:lstStyle/>
            <a:p>
              <a:endParaRPr lang="en-US"/>
            </a:p>
          </p:txBody>
        </p:sp>
        <p:sp>
          <p:nvSpPr>
            <p:cNvPr id="30876" name="Rectangle 156"/>
            <p:cNvSpPr>
              <a:spLocks noChangeArrowheads="1"/>
            </p:cNvSpPr>
            <p:nvPr/>
          </p:nvSpPr>
          <p:spPr bwMode="auto">
            <a:xfrm>
              <a:off x="4224" y="1920"/>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877" name="Rectangle 157"/>
            <p:cNvSpPr>
              <a:spLocks noChangeArrowheads="1"/>
            </p:cNvSpPr>
            <p:nvPr/>
          </p:nvSpPr>
          <p:spPr bwMode="auto">
            <a:xfrm>
              <a:off x="4368" y="672"/>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878" name="Rectangle 158"/>
            <p:cNvSpPr>
              <a:spLocks noChangeArrowheads="1"/>
            </p:cNvSpPr>
            <p:nvPr/>
          </p:nvSpPr>
          <p:spPr bwMode="auto">
            <a:xfrm>
              <a:off x="4224" y="115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879" name="Line 159"/>
            <p:cNvSpPr>
              <a:spLocks noChangeShapeType="1"/>
            </p:cNvSpPr>
            <p:nvPr/>
          </p:nvSpPr>
          <p:spPr bwMode="auto">
            <a:xfrm flipH="1">
              <a:off x="4272" y="912"/>
              <a:ext cx="164" cy="879"/>
            </a:xfrm>
            <a:prstGeom prst="line">
              <a:avLst/>
            </a:prstGeom>
            <a:noFill/>
            <a:ln w="28575">
              <a:solidFill>
                <a:srgbClr val="000000"/>
              </a:solidFill>
              <a:round/>
              <a:headEnd/>
              <a:tailEnd/>
            </a:ln>
          </p:spPr>
          <p:txBody>
            <a:bodyPr/>
            <a:lstStyle/>
            <a:p>
              <a:endParaRPr lang="en-US"/>
            </a:p>
          </p:txBody>
        </p:sp>
        <p:sp>
          <p:nvSpPr>
            <p:cNvPr id="30880" name="Freeform 160"/>
            <p:cNvSpPr>
              <a:spLocks/>
            </p:cNvSpPr>
            <p:nvPr/>
          </p:nvSpPr>
          <p:spPr bwMode="auto">
            <a:xfrm>
              <a:off x="4416" y="816"/>
              <a:ext cx="82" cy="90"/>
            </a:xfrm>
            <a:custGeom>
              <a:avLst/>
              <a:gdLst/>
              <a:ahLst/>
              <a:cxnLst>
                <a:cxn ang="0">
                  <a:pos x="37" y="0"/>
                </a:cxn>
                <a:cxn ang="0">
                  <a:pos x="28" y="0"/>
                </a:cxn>
                <a:cxn ang="0">
                  <a:pos x="19" y="10"/>
                </a:cxn>
                <a:cxn ang="0">
                  <a:pos x="9" y="30"/>
                </a:cxn>
                <a:cxn ang="0">
                  <a:pos x="0" y="40"/>
                </a:cxn>
                <a:cxn ang="0">
                  <a:pos x="9" y="60"/>
                </a:cxn>
                <a:cxn ang="0">
                  <a:pos x="19" y="80"/>
                </a:cxn>
                <a:cxn ang="0">
                  <a:pos x="28" y="90"/>
                </a:cxn>
                <a:cxn ang="0">
                  <a:pos x="37" y="90"/>
                </a:cxn>
                <a:cxn ang="0">
                  <a:pos x="55" y="90"/>
                </a:cxn>
                <a:cxn ang="0">
                  <a:pos x="64" y="80"/>
                </a:cxn>
                <a:cxn ang="0">
                  <a:pos x="73" y="60"/>
                </a:cxn>
                <a:cxn ang="0">
                  <a:pos x="82" y="40"/>
                </a:cxn>
                <a:cxn ang="0">
                  <a:pos x="73" y="30"/>
                </a:cxn>
                <a:cxn ang="0">
                  <a:pos x="64" y="10"/>
                </a:cxn>
                <a:cxn ang="0">
                  <a:pos x="55" y="0"/>
                </a:cxn>
                <a:cxn ang="0">
                  <a:pos x="37" y="0"/>
                </a:cxn>
              </a:cxnLst>
              <a:rect l="0" t="0" r="r" b="b"/>
              <a:pathLst>
                <a:path w="82" h="90">
                  <a:moveTo>
                    <a:pt x="37" y="0"/>
                  </a:moveTo>
                  <a:lnTo>
                    <a:pt x="28" y="0"/>
                  </a:lnTo>
                  <a:lnTo>
                    <a:pt x="19" y="10"/>
                  </a:lnTo>
                  <a:lnTo>
                    <a:pt x="9" y="30"/>
                  </a:lnTo>
                  <a:lnTo>
                    <a:pt x="0" y="40"/>
                  </a:lnTo>
                  <a:lnTo>
                    <a:pt x="9" y="60"/>
                  </a:lnTo>
                  <a:lnTo>
                    <a:pt x="19" y="80"/>
                  </a:lnTo>
                  <a:lnTo>
                    <a:pt x="28" y="90"/>
                  </a:lnTo>
                  <a:lnTo>
                    <a:pt x="37" y="90"/>
                  </a:lnTo>
                  <a:lnTo>
                    <a:pt x="55" y="90"/>
                  </a:lnTo>
                  <a:lnTo>
                    <a:pt x="64" y="80"/>
                  </a:lnTo>
                  <a:lnTo>
                    <a:pt x="73" y="60"/>
                  </a:lnTo>
                  <a:lnTo>
                    <a:pt x="82"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881" name="Freeform 161"/>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path>
              </a:pathLst>
            </a:custGeom>
            <a:noFill/>
            <a:ln w="14288">
              <a:solidFill>
                <a:srgbClr val="000000"/>
              </a:solidFill>
              <a:prstDash val="solid"/>
              <a:round/>
              <a:headEnd/>
              <a:tailEnd/>
            </a:ln>
          </p:spPr>
          <p:txBody>
            <a:bodyPr/>
            <a:lstStyle/>
            <a:p>
              <a:endParaRPr lang="en-US"/>
            </a:p>
          </p:txBody>
        </p:sp>
      </p:grpSp>
      <p:grpSp>
        <p:nvGrpSpPr>
          <p:cNvPr id="30883" name="Group 163"/>
          <p:cNvGrpSpPr>
            <a:grpSpLocks/>
          </p:cNvGrpSpPr>
          <p:nvPr/>
        </p:nvGrpSpPr>
        <p:grpSpPr bwMode="auto">
          <a:xfrm>
            <a:off x="2438400" y="4267200"/>
            <a:ext cx="755650" cy="2225675"/>
            <a:chOff x="4224" y="672"/>
            <a:chExt cx="476" cy="1402"/>
          </a:xfrm>
        </p:grpSpPr>
        <p:sp>
          <p:nvSpPr>
            <p:cNvPr id="30884" name="Rectangle 164"/>
            <p:cNvSpPr>
              <a:spLocks noChangeArrowheads="1"/>
            </p:cNvSpPr>
            <p:nvPr/>
          </p:nvSpPr>
          <p:spPr bwMode="auto">
            <a:xfrm>
              <a:off x="4608" y="1728"/>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C</a:t>
              </a:r>
              <a:endParaRPr lang="en-US"/>
            </a:p>
          </p:txBody>
        </p:sp>
        <p:sp>
          <p:nvSpPr>
            <p:cNvPr id="30885" name="Rectangle 165"/>
            <p:cNvSpPr>
              <a:spLocks noChangeArrowheads="1"/>
            </p:cNvSpPr>
            <p:nvPr/>
          </p:nvSpPr>
          <p:spPr bwMode="auto">
            <a:xfrm>
              <a:off x="4416" y="1776"/>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886" name="Line 166"/>
            <p:cNvSpPr>
              <a:spLocks noChangeShapeType="1"/>
            </p:cNvSpPr>
            <p:nvPr/>
          </p:nvSpPr>
          <p:spPr bwMode="auto">
            <a:xfrm flipV="1">
              <a:off x="4272" y="1632"/>
              <a:ext cx="320" cy="180"/>
            </a:xfrm>
            <a:prstGeom prst="line">
              <a:avLst/>
            </a:prstGeom>
            <a:noFill/>
            <a:ln w="28575">
              <a:solidFill>
                <a:srgbClr val="000000"/>
              </a:solidFill>
              <a:round/>
              <a:headEnd/>
              <a:tailEnd/>
            </a:ln>
          </p:spPr>
          <p:txBody>
            <a:bodyPr/>
            <a:lstStyle/>
            <a:p>
              <a:endParaRPr lang="en-US"/>
            </a:p>
          </p:txBody>
        </p:sp>
        <p:sp>
          <p:nvSpPr>
            <p:cNvPr id="30887" name="Freeform 167"/>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close/>
                </a:path>
              </a:pathLst>
            </a:custGeom>
            <a:solidFill>
              <a:srgbClr val="333333"/>
            </a:solidFill>
            <a:ln w="9525">
              <a:noFill/>
              <a:round/>
              <a:headEnd/>
              <a:tailEnd/>
            </a:ln>
          </p:spPr>
          <p:txBody>
            <a:bodyPr/>
            <a:lstStyle/>
            <a:p>
              <a:endParaRPr lang="en-US"/>
            </a:p>
          </p:txBody>
        </p:sp>
        <p:sp>
          <p:nvSpPr>
            <p:cNvPr id="30888" name="Freeform 168"/>
            <p:cNvSpPr>
              <a:spLocks/>
            </p:cNvSpPr>
            <p:nvPr/>
          </p:nvSpPr>
          <p:spPr bwMode="auto">
            <a:xfrm>
              <a:off x="4560" y="1584"/>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close/>
                </a:path>
              </a:pathLst>
            </a:custGeom>
            <a:solidFill>
              <a:srgbClr val="333333"/>
            </a:solidFill>
            <a:ln w="9525">
              <a:noFill/>
              <a:round/>
              <a:headEnd/>
              <a:tailEnd/>
            </a:ln>
          </p:spPr>
          <p:txBody>
            <a:bodyPr/>
            <a:lstStyle/>
            <a:p>
              <a:endParaRPr lang="en-US"/>
            </a:p>
          </p:txBody>
        </p:sp>
        <p:sp>
          <p:nvSpPr>
            <p:cNvPr id="30889" name="Rectangle 169"/>
            <p:cNvSpPr>
              <a:spLocks noChangeArrowheads="1"/>
            </p:cNvSpPr>
            <p:nvPr/>
          </p:nvSpPr>
          <p:spPr bwMode="auto">
            <a:xfrm>
              <a:off x="4224" y="1920"/>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890" name="Rectangle 170"/>
            <p:cNvSpPr>
              <a:spLocks noChangeArrowheads="1"/>
            </p:cNvSpPr>
            <p:nvPr/>
          </p:nvSpPr>
          <p:spPr bwMode="auto">
            <a:xfrm>
              <a:off x="4368" y="672"/>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891" name="Rectangle 171"/>
            <p:cNvSpPr>
              <a:spLocks noChangeArrowheads="1"/>
            </p:cNvSpPr>
            <p:nvPr/>
          </p:nvSpPr>
          <p:spPr bwMode="auto">
            <a:xfrm>
              <a:off x="4224" y="115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892" name="Line 172"/>
            <p:cNvSpPr>
              <a:spLocks noChangeShapeType="1"/>
            </p:cNvSpPr>
            <p:nvPr/>
          </p:nvSpPr>
          <p:spPr bwMode="auto">
            <a:xfrm flipH="1">
              <a:off x="4272" y="912"/>
              <a:ext cx="164" cy="879"/>
            </a:xfrm>
            <a:prstGeom prst="line">
              <a:avLst/>
            </a:prstGeom>
            <a:noFill/>
            <a:ln w="28575">
              <a:solidFill>
                <a:srgbClr val="000000"/>
              </a:solidFill>
              <a:round/>
              <a:headEnd/>
              <a:tailEnd/>
            </a:ln>
          </p:spPr>
          <p:txBody>
            <a:bodyPr/>
            <a:lstStyle/>
            <a:p>
              <a:endParaRPr lang="en-US"/>
            </a:p>
          </p:txBody>
        </p:sp>
        <p:sp>
          <p:nvSpPr>
            <p:cNvPr id="30893" name="Freeform 173"/>
            <p:cNvSpPr>
              <a:spLocks/>
            </p:cNvSpPr>
            <p:nvPr/>
          </p:nvSpPr>
          <p:spPr bwMode="auto">
            <a:xfrm>
              <a:off x="4416" y="816"/>
              <a:ext cx="82" cy="90"/>
            </a:xfrm>
            <a:custGeom>
              <a:avLst/>
              <a:gdLst/>
              <a:ahLst/>
              <a:cxnLst>
                <a:cxn ang="0">
                  <a:pos x="37" y="0"/>
                </a:cxn>
                <a:cxn ang="0">
                  <a:pos x="28" y="0"/>
                </a:cxn>
                <a:cxn ang="0">
                  <a:pos x="19" y="10"/>
                </a:cxn>
                <a:cxn ang="0">
                  <a:pos x="9" y="30"/>
                </a:cxn>
                <a:cxn ang="0">
                  <a:pos x="0" y="40"/>
                </a:cxn>
                <a:cxn ang="0">
                  <a:pos x="9" y="60"/>
                </a:cxn>
                <a:cxn ang="0">
                  <a:pos x="19" y="80"/>
                </a:cxn>
                <a:cxn ang="0">
                  <a:pos x="28" y="90"/>
                </a:cxn>
                <a:cxn ang="0">
                  <a:pos x="37" y="90"/>
                </a:cxn>
                <a:cxn ang="0">
                  <a:pos x="55" y="90"/>
                </a:cxn>
                <a:cxn ang="0">
                  <a:pos x="64" y="80"/>
                </a:cxn>
                <a:cxn ang="0">
                  <a:pos x="73" y="60"/>
                </a:cxn>
                <a:cxn ang="0">
                  <a:pos x="82" y="40"/>
                </a:cxn>
                <a:cxn ang="0">
                  <a:pos x="73" y="30"/>
                </a:cxn>
                <a:cxn ang="0">
                  <a:pos x="64" y="10"/>
                </a:cxn>
                <a:cxn ang="0">
                  <a:pos x="55" y="0"/>
                </a:cxn>
                <a:cxn ang="0">
                  <a:pos x="37" y="0"/>
                </a:cxn>
              </a:cxnLst>
              <a:rect l="0" t="0" r="r" b="b"/>
              <a:pathLst>
                <a:path w="82" h="90">
                  <a:moveTo>
                    <a:pt x="37" y="0"/>
                  </a:moveTo>
                  <a:lnTo>
                    <a:pt x="28" y="0"/>
                  </a:lnTo>
                  <a:lnTo>
                    <a:pt x="19" y="10"/>
                  </a:lnTo>
                  <a:lnTo>
                    <a:pt x="9" y="30"/>
                  </a:lnTo>
                  <a:lnTo>
                    <a:pt x="0" y="40"/>
                  </a:lnTo>
                  <a:lnTo>
                    <a:pt x="9" y="60"/>
                  </a:lnTo>
                  <a:lnTo>
                    <a:pt x="19" y="80"/>
                  </a:lnTo>
                  <a:lnTo>
                    <a:pt x="28" y="90"/>
                  </a:lnTo>
                  <a:lnTo>
                    <a:pt x="37" y="90"/>
                  </a:lnTo>
                  <a:lnTo>
                    <a:pt x="55" y="90"/>
                  </a:lnTo>
                  <a:lnTo>
                    <a:pt x="64" y="80"/>
                  </a:lnTo>
                  <a:lnTo>
                    <a:pt x="73" y="60"/>
                  </a:lnTo>
                  <a:lnTo>
                    <a:pt x="82"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894" name="Freeform 174"/>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path>
              </a:pathLst>
            </a:custGeom>
            <a:noFill/>
            <a:ln w="14288">
              <a:solidFill>
                <a:srgbClr val="000000"/>
              </a:solidFill>
              <a:prstDash val="solid"/>
              <a:round/>
              <a:headEnd/>
              <a:tailEnd/>
            </a:ln>
          </p:spPr>
          <p:txBody>
            <a:bodyPr/>
            <a:lstStyle/>
            <a:p>
              <a:endParaRPr lang="en-US"/>
            </a:p>
          </p:txBody>
        </p:sp>
      </p:grpSp>
      <p:grpSp>
        <p:nvGrpSpPr>
          <p:cNvPr id="30912" name="Group 192"/>
          <p:cNvGrpSpPr>
            <a:grpSpLocks/>
          </p:cNvGrpSpPr>
          <p:nvPr/>
        </p:nvGrpSpPr>
        <p:grpSpPr bwMode="auto">
          <a:xfrm>
            <a:off x="4648200" y="4343400"/>
            <a:ext cx="1822450" cy="2225675"/>
            <a:chOff x="2928" y="2736"/>
            <a:chExt cx="1148" cy="1402"/>
          </a:xfrm>
        </p:grpSpPr>
        <p:sp>
          <p:nvSpPr>
            <p:cNvPr id="30817" name="Rectangle 97"/>
            <p:cNvSpPr>
              <a:spLocks noChangeArrowheads="1"/>
            </p:cNvSpPr>
            <p:nvPr/>
          </p:nvSpPr>
          <p:spPr bwMode="auto">
            <a:xfrm>
              <a:off x="2928" y="3552"/>
              <a:ext cx="85"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E</a:t>
              </a:r>
              <a:endParaRPr lang="en-US"/>
            </a:p>
          </p:txBody>
        </p:sp>
        <p:sp>
          <p:nvSpPr>
            <p:cNvPr id="30849" name="Rectangle 129"/>
            <p:cNvSpPr>
              <a:spLocks noChangeArrowheads="1"/>
            </p:cNvSpPr>
            <p:nvPr/>
          </p:nvSpPr>
          <p:spPr bwMode="auto">
            <a:xfrm>
              <a:off x="3024" y="331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856" name="Line 136"/>
            <p:cNvSpPr>
              <a:spLocks noChangeShapeType="1"/>
            </p:cNvSpPr>
            <p:nvPr/>
          </p:nvSpPr>
          <p:spPr bwMode="auto">
            <a:xfrm flipH="1">
              <a:off x="3072" y="3168"/>
              <a:ext cx="110" cy="369"/>
            </a:xfrm>
            <a:prstGeom prst="line">
              <a:avLst/>
            </a:prstGeom>
            <a:noFill/>
            <a:ln w="28575">
              <a:solidFill>
                <a:srgbClr val="000000"/>
              </a:solidFill>
              <a:round/>
              <a:headEnd/>
              <a:tailEnd/>
            </a:ln>
          </p:spPr>
          <p:txBody>
            <a:bodyPr/>
            <a:lstStyle/>
            <a:p>
              <a:endParaRPr lang="en-US"/>
            </a:p>
          </p:txBody>
        </p:sp>
        <p:sp>
          <p:nvSpPr>
            <p:cNvPr id="30860" name="Freeform 140"/>
            <p:cNvSpPr>
              <a:spLocks/>
            </p:cNvSpPr>
            <p:nvPr/>
          </p:nvSpPr>
          <p:spPr bwMode="auto">
            <a:xfrm>
              <a:off x="3024" y="3552"/>
              <a:ext cx="73" cy="90"/>
            </a:xfrm>
            <a:custGeom>
              <a:avLst/>
              <a:gdLst/>
              <a:ahLst/>
              <a:cxnLst>
                <a:cxn ang="0">
                  <a:pos x="36" y="0"/>
                </a:cxn>
                <a:cxn ang="0">
                  <a:pos x="27" y="0"/>
                </a:cxn>
                <a:cxn ang="0">
                  <a:pos x="9" y="10"/>
                </a:cxn>
                <a:cxn ang="0">
                  <a:pos x="0" y="30"/>
                </a:cxn>
                <a:cxn ang="0">
                  <a:pos x="0" y="50"/>
                </a:cxn>
                <a:cxn ang="0">
                  <a:pos x="0" y="70"/>
                </a:cxn>
                <a:cxn ang="0">
                  <a:pos x="9" y="80"/>
                </a:cxn>
                <a:cxn ang="0">
                  <a:pos x="27" y="90"/>
                </a:cxn>
                <a:cxn ang="0">
                  <a:pos x="36" y="90"/>
                </a:cxn>
                <a:cxn ang="0">
                  <a:pos x="54" y="90"/>
                </a:cxn>
                <a:cxn ang="0">
                  <a:pos x="63" y="80"/>
                </a:cxn>
                <a:cxn ang="0">
                  <a:pos x="73" y="70"/>
                </a:cxn>
                <a:cxn ang="0">
                  <a:pos x="73" y="50"/>
                </a:cxn>
                <a:cxn ang="0">
                  <a:pos x="73" y="30"/>
                </a:cxn>
                <a:cxn ang="0">
                  <a:pos x="63" y="10"/>
                </a:cxn>
                <a:cxn ang="0">
                  <a:pos x="54" y="0"/>
                </a:cxn>
                <a:cxn ang="0">
                  <a:pos x="36" y="0"/>
                </a:cxn>
              </a:cxnLst>
              <a:rect l="0" t="0" r="r" b="b"/>
              <a:pathLst>
                <a:path w="73" h="90">
                  <a:moveTo>
                    <a:pt x="36" y="0"/>
                  </a:moveTo>
                  <a:lnTo>
                    <a:pt x="27" y="0"/>
                  </a:lnTo>
                  <a:lnTo>
                    <a:pt x="9" y="10"/>
                  </a:lnTo>
                  <a:lnTo>
                    <a:pt x="0" y="30"/>
                  </a:lnTo>
                  <a:lnTo>
                    <a:pt x="0" y="50"/>
                  </a:lnTo>
                  <a:lnTo>
                    <a:pt x="0" y="70"/>
                  </a:lnTo>
                  <a:lnTo>
                    <a:pt x="9" y="80"/>
                  </a:lnTo>
                  <a:lnTo>
                    <a:pt x="27" y="90"/>
                  </a:lnTo>
                  <a:lnTo>
                    <a:pt x="36" y="90"/>
                  </a:lnTo>
                  <a:lnTo>
                    <a:pt x="54" y="90"/>
                  </a:lnTo>
                  <a:lnTo>
                    <a:pt x="63" y="80"/>
                  </a:lnTo>
                  <a:lnTo>
                    <a:pt x="73" y="70"/>
                  </a:lnTo>
                  <a:lnTo>
                    <a:pt x="73" y="50"/>
                  </a:lnTo>
                  <a:lnTo>
                    <a:pt x="73" y="30"/>
                  </a:lnTo>
                  <a:lnTo>
                    <a:pt x="63" y="10"/>
                  </a:lnTo>
                  <a:lnTo>
                    <a:pt x="54" y="0"/>
                  </a:lnTo>
                  <a:lnTo>
                    <a:pt x="36" y="0"/>
                  </a:lnTo>
                  <a:close/>
                </a:path>
              </a:pathLst>
            </a:custGeom>
            <a:solidFill>
              <a:srgbClr val="333333"/>
            </a:solidFill>
            <a:ln w="9525">
              <a:noFill/>
              <a:round/>
              <a:headEnd/>
              <a:tailEnd/>
            </a:ln>
          </p:spPr>
          <p:txBody>
            <a:bodyPr/>
            <a:lstStyle/>
            <a:p>
              <a:endParaRPr lang="en-US"/>
            </a:p>
          </p:txBody>
        </p:sp>
        <p:sp>
          <p:nvSpPr>
            <p:cNvPr id="30895" name="Rectangle 175"/>
            <p:cNvSpPr>
              <a:spLocks noChangeArrowheads="1"/>
            </p:cNvSpPr>
            <p:nvPr/>
          </p:nvSpPr>
          <p:spPr bwMode="auto">
            <a:xfrm>
              <a:off x="3072" y="3024"/>
              <a:ext cx="78"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F</a:t>
              </a:r>
              <a:endParaRPr lang="en-US"/>
            </a:p>
          </p:txBody>
        </p:sp>
        <p:sp>
          <p:nvSpPr>
            <p:cNvPr id="30896" name="Rectangle 176"/>
            <p:cNvSpPr>
              <a:spLocks noChangeArrowheads="1"/>
            </p:cNvSpPr>
            <p:nvPr/>
          </p:nvSpPr>
          <p:spPr bwMode="auto">
            <a:xfrm>
              <a:off x="3360" y="3360"/>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897" name="Line 177"/>
            <p:cNvSpPr>
              <a:spLocks noChangeShapeType="1"/>
            </p:cNvSpPr>
            <p:nvPr/>
          </p:nvSpPr>
          <p:spPr bwMode="auto">
            <a:xfrm>
              <a:off x="3216" y="3168"/>
              <a:ext cx="722" cy="499"/>
            </a:xfrm>
            <a:prstGeom prst="line">
              <a:avLst/>
            </a:prstGeom>
            <a:noFill/>
            <a:ln w="28575">
              <a:solidFill>
                <a:srgbClr val="000000"/>
              </a:solidFill>
              <a:round/>
              <a:headEnd/>
              <a:tailEnd/>
            </a:ln>
          </p:spPr>
          <p:txBody>
            <a:bodyPr/>
            <a:lstStyle/>
            <a:p>
              <a:endParaRPr lang="en-US"/>
            </a:p>
          </p:txBody>
        </p:sp>
        <p:sp>
          <p:nvSpPr>
            <p:cNvPr id="30898" name="Freeform 178"/>
            <p:cNvSpPr>
              <a:spLocks/>
            </p:cNvSpPr>
            <p:nvPr/>
          </p:nvSpPr>
          <p:spPr bwMode="auto">
            <a:xfrm>
              <a:off x="3168" y="3120"/>
              <a:ext cx="73" cy="90"/>
            </a:xfrm>
            <a:custGeom>
              <a:avLst/>
              <a:gdLst/>
              <a:ahLst/>
              <a:cxnLst>
                <a:cxn ang="0">
                  <a:pos x="37" y="0"/>
                </a:cxn>
                <a:cxn ang="0">
                  <a:pos x="28" y="10"/>
                </a:cxn>
                <a:cxn ang="0">
                  <a:pos x="9" y="20"/>
                </a:cxn>
                <a:cxn ang="0">
                  <a:pos x="0" y="30"/>
                </a:cxn>
                <a:cxn ang="0">
                  <a:pos x="0" y="50"/>
                </a:cxn>
                <a:cxn ang="0">
                  <a:pos x="0" y="70"/>
                </a:cxn>
                <a:cxn ang="0">
                  <a:pos x="9" y="80"/>
                </a:cxn>
                <a:cxn ang="0">
                  <a:pos x="28" y="90"/>
                </a:cxn>
                <a:cxn ang="0">
                  <a:pos x="37" y="90"/>
                </a:cxn>
                <a:cxn ang="0">
                  <a:pos x="55" y="90"/>
                </a:cxn>
                <a:cxn ang="0">
                  <a:pos x="64" y="80"/>
                </a:cxn>
                <a:cxn ang="0">
                  <a:pos x="73" y="70"/>
                </a:cxn>
                <a:cxn ang="0">
                  <a:pos x="73" y="50"/>
                </a:cxn>
                <a:cxn ang="0">
                  <a:pos x="73" y="30"/>
                </a:cxn>
                <a:cxn ang="0">
                  <a:pos x="64" y="20"/>
                </a:cxn>
                <a:cxn ang="0">
                  <a:pos x="55" y="10"/>
                </a:cxn>
                <a:cxn ang="0">
                  <a:pos x="37" y="0"/>
                </a:cxn>
              </a:cxnLst>
              <a:rect l="0" t="0" r="r" b="b"/>
              <a:pathLst>
                <a:path w="73" h="90">
                  <a:moveTo>
                    <a:pt x="37" y="0"/>
                  </a:moveTo>
                  <a:lnTo>
                    <a:pt x="28" y="10"/>
                  </a:lnTo>
                  <a:lnTo>
                    <a:pt x="9" y="20"/>
                  </a:lnTo>
                  <a:lnTo>
                    <a:pt x="0" y="30"/>
                  </a:lnTo>
                  <a:lnTo>
                    <a:pt x="0" y="50"/>
                  </a:lnTo>
                  <a:lnTo>
                    <a:pt x="0" y="70"/>
                  </a:lnTo>
                  <a:lnTo>
                    <a:pt x="9" y="80"/>
                  </a:lnTo>
                  <a:lnTo>
                    <a:pt x="28" y="90"/>
                  </a:lnTo>
                  <a:lnTo>
                    <a:pt x="37" y="90"/>
                  </a:lnTo>
                  <a:lnTo>
                    <a:pt x="55" y="90"/>
                  </a:lnTo>
                  <a:lnTo>
                    <a:pt x="64" y="80"/>
                  </a:lnTo>
                  <a:lnTo>
                    <a:pt x="73" y="70"/>
                  </a:lnTo>
                  <a:lnTo>
                    <a:pt x="73" y="50"/>
                  </a:lnTo>
                  <a:lnTo>
                    <a:pt x="73" y="30"/>
                  </a:lnTo>
                  <a:lnTo>
                    <a:pt x="64" y="20"/>
                  </a:lnTo>
                  <a:lnTo>
                    <a:pt x="55" y="10"/>
                  </a:lnTo>
                  <a:lnTo>
                    <a:pt x="37" y="0"/>
                  </a:lnTo>
                  <a:close/>
                </a:path>
              </a:pathLst>
            </a:custGeom>
            <a:solidFill>
              <a:srgbClr val="333333"/>
            </a:solidFill>
            <a:ln w="9525">
              <a:noFill/>
              <a:round/>
              <a:headEnd/>
              <a:tailEnd/>
            </a:ln>
          </p:spPr>
          <p:txBody>
            <a:bodyPr/>
            <a:lstStyle/>
            <a:p>
              <a:endParaRPr lang="en-US"/>
            </a:p>
          </p:txBody>
        </p:sp>
        <p:sp>
          <p:nvSpPr>
            <p:cNvPr id="30899" name="Freeform 179"/>
            <p:cNvSpPr>
              <a:spLocks/>
            </p:cNvSpPr>
            <p:nvPr/>
          </p:nvSpPr>
          <p:spPr bwMode="auto">
            <a:xfrm>
              <a:off x="3936" y="3648"/>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path>
              </a:pathLst>
            </a:custGeom>
            <a:noFill/>
            <a:ln w="14288">
              <a:solidFill>
                <a:srgbClr val="000000"/>
              </a:solidFill>
              <a:prstDash val="solid"/>
              <a:round/>
              <a:headEnd/>
              <a:tailEnd/>
            </a:ln>
          </p:spPr>
          <p:txBody>
            <a:bodyPr/>
            <a:lstStyle/>
            <a:p>
              <a:endParaRPr lang="en-US"/>
            </a:p>
          </p:txBody>
        </p:sp>
        <p:grpSp>
          <p:nvGrpSpPr>
            <p:cNvPr id="30900" name="Group 180"/>
            <p:cNvGrpSpPr>
              <a:grpSpLocks/>
            </p:cNvGrpSpPr>
            <p:nvPr/>
          </p:nvGrpSpPr>
          <p:grpSpPr bwMode="auto">
            <a:xfrm>
              <a:off x="3600" y="2736"/>
              <a:ext cx="476" cy="1402"/>
              <a:chOff x="4224" y="672"/>
              <a:chExt cx="476" cy="1402"/>
            </a:xfrm>
          </p:grpSpPr>
          <p:sp>
            <p:nvSpPr>
              <p:cNvPr id="30901" name="Rectangle 181"/>
              <p:cNvSpPr>
                <a:spLocks noChangeArrowheads="1"/>
              </p:cNvSpPr>
              <p:nvPr/>
            </p:nvSpPr>
            <p:spPr bwMode="auto">
              <a:xfrm>
                <a:off x="4608" y="1728"/>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C</a:t>
                </a:r>
                <a:endParaRPr lang="en-US"/>
              </a:p>
            </p:txBody>
          </p:sp>
          <p:sp>
            <p:nvSpPr>
              <p:cNvPr id="30902" name="Rectangle 182"/>
              <p:cNvSpPr>
                <a:spLocks noChangeArrowheads="1"/>
              </p:cNvSpPr>
              <p:nvPr/>
            </p:nvSpPr>
            <p:spPr bwMode="auto">
              <a:xfrm>
                <a:off x="4416" y="1776"/>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903" name="Line 183"/>
              <p:cNvSpPr>
                <a:spLocks noChangeShapeType="1"/>
              </p:cNvSpPr>
              <p:nvPr/>
            </p:nvSpPr>
            <p:spPr bwMode="auto">
              <a:xfrm flipV="1">
                <a:off x="4272" y="1632"/>
                <a:ext cx="320" cy="180"/>
              </a:xfrm>
              <a:prstGeom prst="line">
                <a:avLst/>
              </a:prstGeom>
              <a:noFill/>
              <a:ln w="28575">
                <a:solidFill>
                  <a:srgbClr val="000000"/>
                </a:solidFill>
                <a:round/>
                <a:headEnd/>
                <a:tailEnd/>
              </a:ln>
            </p:spPr>
            <p:txBody>
              <a:bodyPr/>
              <a:lstStyle/>
              <a:p>
                <a:endParaRPr lang="en-US"/>
              </a:p>
            </p:txBody>
          </p:sp>
          <p:sp>
            <p:nvSpPr>
              <p:cNvPr id="30904" name="Freeform 184"/>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close/>
                  </a:path>
                </a:pathLst>
              </a:custGeom>
              <a:solidFill>
                <a:srgbClr val="333333"/>
              </a:solidFill>
              <a:ln w="9525">
                <a:noFill/>
                <a:round/>
                <a:headEnd/>
                <a:tailEnd/>
              </a:ln>
            </p:spPr>
            <p:txBody>
              <a:bodyPr/>
              <a:lstStyle/>
              <a:p>
                <a:endParaRPr lang="en-US"/>
              </a:p>
            </p:txBody>
          </p:sp>
          <p:sp>
            <p:nvSpPr>
              <p:cNvPr id="30905" name="Freeform 185"/>
              <p:cNvSpPr>
                <a:spLocks/>
              </p:cNvSpPr>
              <p:nvPr/>
            </p:nvSpPr>
            <p:spPr bwMode="auto">
              <a:xfrm>
                <a:off x="4560" y="1584"/>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close/>
                  </a:path>
                </a:pathLst>
              </a:custGeom>
              <a:solidFill>
                <a:srgbClr val="333333"/>
              </a:solidFill>
              <a:ln w="9525">
                <a:noFill/>
                <a:round/>
                <a:headEnd/>
                <a:tailEnd/>
              </a:ln>
            </p:spPr>
            <p:txBody>
              <a:bodyPr/>
              <a:lstStyle/>
              <a:p>
                <a:endParaRPr lang="en-US"/>
              </a:p>
            </p:txBody>
          </p:sp>
          <p:sp>
            <p:nvSpPr>
              <p:cNvPr id="30906" name="Rectangle 186"/>
              <p:cNvSpPr>
                <a:spLocks noChangeArrowheads="1"/>
              </p:cNvSpPr>
              <p:nvPr/>
            </p:nvSpPr>
            <p:spPr bwMode="auto">
              <a:xfrm>
                <a:off x="4224" y="1920"/>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907" name="Rectangle 187"/>
              <p:cNvSpPr>
                <a:spLocks noChangeArrowheads="1"/>
              </p:cNvSpPr>
              <p:nvPr/>
            </p:nvSpPr>
            <p:spPr bwMode="auto">
              <a:xfrm>
                <a:off x="4368" y="672"/>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908" name="Rectangle 188"/>
              <p:cNvSpPr>
                <a:spLocks noChangeArrowheads="1"/>
              </p:cNvSpPr>
              <p:nvPr/>
            </p:nvSpPr>
            <p:spPr bwMode="auto">
              <a:xfrm>
                <a:off x="4224" y="115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909" name="Line 189"/>
              <p:cNvSpPr>
                <a:spLocks noChangeShapeType="1"/>
              </p:cNvSpPr>
              <p:nvPr/>
            </p:nvSpPr>
            <p:spPr bwMode="auto">
              <a:xfrm flipH="1">
                <a:off x="4272" y="912"/>
                <a:ext cx="164" cy="879"/>
              </a:xfrm>
              <a:prstGeom prst="line">
                <a:avLst/>
              </a:prstGeom>
              <a:noFill/>
              <a:ln w="28575">
                <a:solidFill>
                  <a:srgbClr val="000000"/>
                </a:solidFill>
                <a:round/>
                <a:headEnd/>
                <a:tailEnd/>
              </a:ln>
            </p:spPr>
            <p:txBody>
              <a:bodyPr/>
              <a:lstStyle/>
              <a:p>
                <a:endParaRPr lang="en-US"/>
              </a:p>
            </p:txBody>
          </p:sp>
          <p:sp>
            <p:nvSpPr>
              <p:cNvPr id="30910" name="Freeform 190"/>
              <p:cNvSpPr>
                <a:spLocks/>
              </p:cNvSpPr>
              <p:nvPr/>
            </p:nvSpPr>
            <p:spPr bwMode="auto">
              <a:xfrm>
                <a:off x="4416" y="816"/>
                <a:ext cx="82" cy="90"/>
              </a:xfrm>
              <a:custGeom>
                <a:avLst/>
                <a:gdLst/>
                <a:ahLst/>
                <a:cxnLst>
                  <a:cxn ang="0">
                    <a:pos x="37" y="0"/>
                  </a:cxn>
                  <a:cxn ang="0">
                    <a:pos x="28" y="0"/>
                  </a:cxn>
                  <a:cxn ang="0">
                    <a:pos x="19" y="10"/>
                  </a:cxn>
                  <a:cxn ang="0">
                    <a:pos x="9" y="30"/>
                  </a:cxn>
                  <a:cxn ang="0">
                    <a:pos x="0" y="40"/>
                  </a:cxn>
                  <a:cxn ang="0">
                    <a:pos x="9" y="60"/>
                  </a:cxn>
                  <a:cxn ang="0">
                    <a:pos x="19" y="80"/>
                  </a:cxn>
                  <a:cxn ang="0">
                    <a:pos x="28" y="90"/>
                  </a:cxn>
                  <a:cxn ang="0">
                    <a:pos x="37" y="90"/>
                  </a:cxn>
                  <a:cxn ang="0">
                    <a:pos x="55" y="90"/>
                  </a:cxn>
                  <a:cxn ang="0">
                    <a:pos x="64" y="80"/>
                  </a:cxn>
                  <a:cxn ang="0">
                    <a:pos x="73" y="60"/>
                  </a:cxn>
                  <a:cxn ang="0">
                    <a:pos x="82" y="40"/>
                  </a:cxn>
                  <a:cxn ang="0">
                    <a:pos x="73" y="30"/>
                  </a:cxn>
                  <a:cxn ang="0">
                    <a:pos x="64" y="10"/>
                  </a:cxn>
                  <a:cxn ang="0">
                    <a:pos x="55" y="0"/>
                  </a:cxn>
                  <a:cxn ang="0">
                    <a:pos x="37" y="0"/>
                  </a:cxn>
                </a:cxnLst>
                <a:rect l="0" t="0" r="r" b="b"/>
                <a:pathLst>
                  <a:path w="82" h="90">
                    <a:moveTo>
                      <a:pt x="37" y="0"/>
                    </a:moveTo>
                    <a:lnTo>
                      <a:pt x="28" y="0"/>
                    </a:lnTo>
                    <a:lnTo>
                      <a:pt x="19" y="10"/>
                    </a:lnTo>
                    <a:lnTo>
                      <a:pt x="9" y="30"/>
                    </a:lnTo>
                    <a:lnTo>
                      <a:pt x="0" y="40"/>
                    </a:lnTo>
                    <a:lnTo>
                      <a:pt x="9" y="60"/>
                    </a:lnTo>
                    <a:lnTo>
                      <a:pt x="19" y="80"/>
                    </a:lnTo>
                    <a:lnTo>
                      <a:pt x="28" y="90"/>
                    </a:lnTo>
                    <a:lnTo>
                      <a:pt x="37" y="90"/>
                    </a:lnTo>
                    <a:lnTo>
                      <a:pt x="55" y="90"/>
                    </a:lnTo>
                    <a:lnTo>
                      <a:pt x="64" y="80"/>
                    </a:lnTo>
                    <a:lnTo>
                      <a:pt x="73" y="60"/>
                    </a:lnTo>
                    <a:lnTo>
                      <a:pt x="82"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911" name="Freeform 191"/>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path>
                </a:pathLst>
              </a:custGeom>
              <a:noFill/>
              <a:ln w="14288">
                <a:solidFill>
                  <a:srgbClr val="000000"/>
                </a:solidFill>
                <a:prstDash val="solid"/>
                <a:round/>
                <a:headEnd/>
                <a:tailEnd/>
              </a:ln>
            </p:spPr>
            <p:txBody>
              <a:bodyPr/>
              <a:lstStyle/>
              <a:p>
                <a:endParaRPr lang="en-US"/>
              </a:p>
            </p:txBody>
          </p:sp>
        </p:grpSp>
      </p:grpSp>
      <p:grpSp>
        <p:nvGrpSpPr>
          <p:cNvPr id="30930" name="Group 210"/>
          <p:cNvGrpSpPr>
            <a:grpSpLocks/>
          </p:cNvGrpSpPr>
          <p:nvPr/>
        </p:nvGrpSpPr>
        <p:grpSpPr bwMode="auto">
          <a:xfrm>
            <a:off x="6858000" y="3886200"/>
            <a:ext cx="1822450" cy="2225675"/>
            <a:chOff x="2928" y="2736"/>
            <a:chExt cx="1148" cy="1402"/>
          </a:xfrm>
        </p:grpSpPr>
        <p:sp>
          <p:nvSpPr>
            <p:cNvPr id="30931" name="Rectangle 211"/>
            <p:cNvSpPr>
              <a:spLocks noChangeArrowheads="1"/>
            </p:cNvSpPr>
            <p:nvPr/>
          </p:nvSpPr>
          <p:spPr bwMode="auto">
            <a:xfrm>
              <a:off x="2928" y="3552"/>
              <a:ext cx="85"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E</a:t>
              </a:r>
              <a:endParaRPr lang="en-US"/>
            </a:p>
          </p:txBody>
        </p:sp>
        <p:sp>
          <p:nvSpPr>
            <p:cNvPr id="30932" name="Rectangle 212"/>
            <p:cNvSpPr>
              <a:spLocks noChangeArrowheads="1"/>
            </p:cNvSpPr>
            <p:nvPr/>
          </p:nvSpPr>
          <p:spPr bwMode="auto">
            <a:xfrm>
              <a:off x="3024" y="331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933" name="Line 213"/>
            <p:cNvSpPr>
              <a:spLocks noChangeShapeType="1"/>
            </p:cNvSpPr>
            <p:nvPr/>
          </p:nvSpPr>
          <p:spPr bwMode="auto">
            <a:xfrm flipH="1">
              <a:off x="3072" y="3168"/>
              <a:ext cx="110" cy="369"/>
            </a:xfrm>
            <a:prstGeom prst="line">
              <a:avLst/>
            </a:prstGeom>
            <a:noFill/>
            <a:ln w="28575">
              <a:solidFill>
                <a:srgbClr val="000000"/>
              </a:solidFill>
              <a:round/>
              <a:headEnd/>
              <a:tailEnd/>
            </a:ln>
          </p:spPr>
          <p:txBody>
            <a:bodyPr/>
            <a:lstStyle/>
            <a:p>
              <a:endParaRPr lang="en-US"/>
            </a:p>
          </p:txBody>
        </p:sp>
        <p:sp>
          <p:nvSpPr>
            <p:cNvPr id="30934" name="Freeform 214"/>
            <p:cNvSpPr>
              <a:spLocks/>
            </p:cNvSpPr>
            <p:nvPr/>
          </p:nvSpPr>
          <p:spPr bwMode="auto">
            <a:xfrm>
              <a:off x="3024" y="3552"/>
              <a:ext cx="73" cy="90"/>
            </a:xfrm>
            <a:custGeom>
              <a:avLst/>
              <a:gdLst/>
              <a:ahLst/>
              <a:cxnLst>
                <a:cxn ang="0">
                  <a:pos x="36" y="0"/>
                </a:cxn>
                <a:cxn ang="0">
                  <a:pos x="27" y="0"/>
                </a:cxn>
                <a:cxn ang="0">
                  <a:pos x="9" y="10"/>
                </a:cxn>
                <a:cxn ang="0">
                  <a:pos x="0" y="30"/>
                </a:cxn>
                <a:cxn ang="0">
                  <a:pos x="0" y="50"/>
                </a:cxn>
                <a:cxn ang="0">
                  <a:pos x="0" y="70"/>
                </a:cxn>
                <a:cxn ang="0">
                  <a:pos x="9" y="80"/>
                </a:cxn>
                <a:cxn ang="0">
                  <a:pos x="27" y="90"/>
                </a:cxn>
                <a:cxn ang="0">
                  <a:pos x="36" y="90"/>
                </a:cxn>
                <a:cxn ang="0">
                  <a:pos x="54" y="90"/>
                </a:cxn>
                <a:cxn ang="0">
                  <a:pos x="63" y="80"/>
                </a:cxn>
                <a:cxn ang="0">
                  <a:pos x="73" y="70"/>
                </a:cxn>
                <a:cxn ang="0">
                  <a:pos x="73" y="50"/>
                </a:cxn>
                <a:cxn ang="0">
                  <a:pos x="73" y="30"/>
                </a:cxn>
                <a:cxn ang="0">
                  <a:pos x="63" y="10"/>
                </a:cxn>
                <a:cxn ang="0">
                  <a:pos x="54" y="0"/>
                </a:cxn>
                <a:cxn ang="0">
                  <a:pos x="36" y="0"/>
                </a:cxn>
              </a:cxnLst>
              <a:rect l="0" t="0" r="r" b="b"/>
              <a:pathLst>
                <a:path w="73" h="90">
                  <a:moveTo>
                    <a:pt x="36" y="0"/>
                  </a:moveTo>
                  <a:lnTo>
                    <a:pt x="27" y="0"/>
                  </a:lnTo>
                  <a:lnTo>
                    <a:pt x="9" y="10"/>
                  </a:lnTo>
                  <a:lnTo>
                    <a:pt x="0" y="30"/>
                  </a:lnTo>
                  <a:lnTo>
                    <a:pt x="0" y="50"/>
                  </a:lnTo>
                  <a:lnTo>
                    <a:pt x="0" y="70"/>
                  </a:lnTo>
                  <a:lnTo>
                    <a:pt x="9" y="80"/>
                  </a:lnTo>
                  <a:lnTo>
                    <a:pt x="27" y="90"/>
                  </a:lnTo>
                  <a:lnTo>
                    <a:pt x="36" y="90"/>
                  </a:lnTo>
                  <a:lnTo>
                    <a:pt x="54" y="90"/>
                  </a:lnTo>
                  <a:lnTo>
                    <a:pt x="63" y="80"/>
                  </a:lnTo>
                  <a:lnTo>
                    <a:pt x="73" y="70"/>
                  </a:lnTo>
                  <a:lnTo>
                    <a:pt x="73" y="50"/>
                  </a:lnTo>
                  <a:lnTo>
                    <a:pt x="73" y="30"/>
                  </a:lnTo>
                  <a:lnTo>
                    <a:pt x="63" y="10"/>
                  </a:lnTo>
                  <a:lnTo>
                    <a:pt x="54" y="0"/>
                  </a:lnTo>
                  <a:lnTo>
                    <a:pt x="36" y="0"/>
                  </a:lnTo>
                  <a:close/>
                </a:path>
              </a:pathLst>
            </a:custGeom>
            <a:solidFill>
              <a:srgbClr val="333333"/>
            </a:solidFill>
            <a:ln w="9525">
              <a:noFill/>
              <a:round/>
              <a:headEnd/>
              <a:tailEnd/>
            </a:ln>
          </p:spPr>
          <p:txBody>
            <a:bodyPr/>
            <a:lstStyle/>
            <a:p>
              <a:endParaRPr lang="en-US"/>
            </a:p>
          </p:txBody>
        </p:sp>
        <p:sp>
          <p:nvSpPr>
            <p:cNvPr id="30935" name="Rectangle 215"/>
            <p:cNvSpPr>
              <a:spLocks noChangeArrowheads="1"/>
            </p:cNvSpPr>
            <p:nvPr/>
          </p:nvSpPr>
          <p:spPr bwMode="auto">
            <a:xfrm>
              <a:off x="3072" y="3024"/>
              <a:ext cx="78"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F</a:t>
              </a:r>
              <a:endParaRPr lang="en-US"/>
            </a:p>
          </p:txBody>
        </p:sp>
        <p:sp>
          <p:nvSpPr>
            <p:cNvPr id="30936" name="Rectangle 216"/>
            <p:cNvSpPr>
              <a:spLocks noChangeArrowheads="1"/>
            </p:cNvSpPr>
            <p:nvPr/>
          </p:nvSpPr>
          <p:spPr bwMode="auto">
            <a:xfrm>
              <a:off x="3360" y="3360"/>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2</a:t>
              </a:r>
              <a:endParaRPr lang="en-US"/>
            </a:p>
          </p:txBody>
        </p:sp>
        <p:sp>
          <p:nvSpPr>
            <p:cNvPr id="30937" name="Line 217"/>
            <p:cNvSpPr>
              <a:spLocks noChangeShapeType="1"/>
            </p:cNvSpPr>
            <p:nvPr/>
          </p:nvSpPr>
          <p:spPr bwMode="auto">
            <a:xfrm>
              <a:off x="3216" y="3168"/>
              <a:ext cx="722" cy="499"/>
            </a:xfrm>
            <a:prstGeom prst="line">
              <a:avLst/>
            </a:prstGeom>
            <a:noFill/>
            <a:ln w="28575">
              <a:solidFill>
                <a:srgbClr val="000000"/>
              </a:solidFill>
              <a:round/>
              <a:headEnd/>
              <a:tailEnd/>
            </a:ln>
          </p:spPr>
          <p:txBody>
            <a:bodyPr/>
            <a:lstStyle/>
            <a:p>
              <a:endParaRPr lang="en-US"/>
            </a:p>
          </p:txBody>
        </p:sp>
        <p:sp>
          <p:nvSpPr>
            <p:cNvPr id="30938" name="Freeform 218"/>
            <p:cNvSpPr>
              <a:spLocks/>
            </p:cNvSpPr>
            <p:nvPr/>
          </p:nvSpPr>
          <p:spPr bwMode="auto">
            <a:xfrm>
              <a:off x="3168" y="3120"/>
              <a:ext cx="73" cy="90"/>
            </a:xfrm>
            <a:custGeom>
              <a:avLst/>
              <a:gdLst/>
              <a:ahLst/>
              <a:cxnLst>
                <a:cxn ang="0">
                  <a:pos x="37" y="0"/>
                </a:cxn>
                <a:cxn ang="0">
                  <a:pos x="28" y="10"/>
                </a:cxn>
                <a:cxn ang="0">
                  <a:pos x="9" y="20"/>
                </a:cxn>
                <a:cxn ang="0">
                  <a:pos x="0" y="30"/>
                </a:cxn>
                <a:cxn ang="0">
                  <a:pos x="0" y="50"/>
                </a:cxn>
                <a:cxn ang="0">
                  <a:pos x="0" y="70"/>
                </a:cxn>
                <a:cxn ang="0">
                  <a:pos x="9" y="80"/>
                </a:cxn>
                <a:cxn ang="0">
                  <a:pos x="28" y="90"/>
                </a:cxn>
                <a:cxn ang="0">
                  <a:pos x="37" y="90"/>
                </a:cxn>
                <a:cxn ang="0">
                  <a:pos x="55" y="90"/>
                </a:cxn>
                <a:cxn ang="0">
                  <a:pos x="64" y="80"/>
                </a:cxn>
                <a:cxn ang="0">
                  <a:pos x="73" y="70"/>
                </a:cxn>
                <a:cxn ang="0">
                  <a:pos x="73" y="50"/>
                </a:cxn>
                <a:cxn ang="0">
                  <a:pos x="73" y="30"/>
                </a:cxn>
                <a:cxn ang="0">
                  <a:pos x="64" y="20"/>
                </a:cxn>
                <a:cxn ang="0">
                  <a:pos x="55" y="10"/>
                </a:cxn>
                <a:cxn ang="0">
                  <a:pos x="37" y="0"/>
                </a:cxn>
              </a:cxnLst>
              <a:rect l="0" t="0" r="r" b="b"/>
              <a:pathLst>
                <a:path w="73" h="90">
                  <a:moveTo>
                    <a:pt x="37" y="0"/>
                  </a:moveTo>
                  <a:lnTo>
                    <a:pt x="28" y="10"/>
                  </a:lnTo>
                  <a:lnTo>
                    <a:pt x="9" y="20"/>
                  </a:lnTo>
                  <a:lnTo>
                    <a:pt x="0" y="30"/>
                  </a:lnTo>
                  <a:lnTo>
                    <a:pt x="0" y="50"/>
                  </a:lnTo>
                  <a:lnTo>
                    <a:pt x="0" y="70"/>
                  </a:lnTo>
                  <a:lnTo>
                    <a:pt x="9" y="80"/>
                  </a:lnTo>
                  <a:lnTo>
                    <a:pt x="28" y="90"/>
                  </a:lnTo>
                  <a:lnTo>
                    <a:pt x="37" y="90"/>
                  </a:lnTo>
                  <a:lnTo>
                    <a:pt x="55" y="90"/>
                  </a:lnTo>
                  <a:lnTo>
                    <a:pt x="64" y="80"/>
                  </a:lnTo>
                  <a:lnTo>
                    <a:pt x="73" y="70"/>
                  </a:lnTo>
                  <a:lnTo>
                    <a:pt x="73" y="50"/>
                  </a:lnTo>
                  <a:lnTo>
                    <a:pt x="73" y="30"/>
                  </a:lnTo>
                  <a:lnTo>
                    <a:pt x="64" y="20"/>
                  </a:lnTo>
                  <a:lnTo>
                    <a:pt x="55" y="10"/>
                  </a:lnTo>
                  <a:lnTo>
                    <a:pt x="37" y="0"/>
                  </a:lnTo>
                  <a:close/>
                </a:path>
              </a:pathLst>
            </a:custGeom>
            <a:solidFill>
              <a:srgbClr val="333333"/>
            </a:solidFill>
            <a:ln w="9525">
              <a:noFill/>
              <a:round/>
              <a:headEnd/>
              <a:tailEnd/>
            </a:ln>
          </p:spPr>
          <p:txBody>
            <a:bodyPr/>
            <a:lstStyle/>
            <a:p>
              <a:endParaRPr lang="en-US"/>
            </a:p>
          </p:txBody>
        </p:sp>
        <p:sp>
          <p:nvSpPr>
            <p:cNvPr id="30939" name="Freeform 219"/>
            <p:cNvSpPr>
              <a:spLocks/>
            </p:cNvSpPr>
            <p:nvPr/>
          </p:nvSpPr>
          <p:spPr bwMode="auto">
            <a:xfrm>
              <a:off x="3936" y="3648"/>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path>
              </a:pathLst>
            </a:custGeom>
            <a:noFill/>
            <a:ln w="14288">
              <a:solidFill>
                <a:srgbClr val="000000"/>
              </a:solidFill>
              <a:prstDash val="solid"/>
              <a:round/>
              <a:headEnd/>
              <a:tailEnd/>
            </a:ln>
          </p:spPr>
          <p:txBody>
            <a:bodyPr/>
            <a:lstStyle/>
            <a:p>
              <a:endParaRPr lang="en-US"/>
            </a:p>
          </p:txBody>
        </p:sp>
        <p:grpSp>
          <p:nvGrpSpPr>
            <p:cNvPr id="30940" name="Group 220"/>
            <p:cNvGrpSpPr>
              <a:grpSpLocks/>
            </p:cNvGrpSpPr>
            <p:nvPr/>
          </p:nvGrpSpPr>
          <p:grpSpPr bwMode="auto">
            <a:xfrm>
              <a:off x="3600" y="2736"/>
              <a:ext cx="476" cy="1402"/>
              <a:chOff x="4224" y="672"/>
              <a:chExt cx="476" cy="1402"/>
            </a:xfrm>
          </p:grpSpPr>
          <p:sp>
            <p:nvSpPr>
              <p:cNvPr id="30941" name="Rectangle 221"/>
              <p:cNvSpPr>
                <a:spLocks noChangeArrowheads="1"/>
              </p:cNvSpPr>
              <p:nvPr/>
            </p:nvSpPr>
            <p:spPr bwMode="auto">
              <a:xfrm>
                <a:off x="4608" y="1728"/>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C</a:t>
                </a:r>
                <a:endParaRPr lang="en-US"/>
              </a:p>
            </p:txBody>
          </p:sp>
          <p:sp>
            <p:nvSpPr>
              <p:cNvPr id="30942" name="Rectangle 222"/>
              <p:cNvSpPr>
                <a:spLocks noChangeArrowheads="1"/>
              </p:cNvSpPr>
              <p:nvPr/>
            </p:nvSpPr>
            <p:spPr bwMode="auto">
              <a:xfrm>
                <a:off x="4416" y="1776"/>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943" name="Line 223"/>
              <p:cNvSpPr>
                <a:spLocks noChangeShapeType="1"/>
              </p:cNvSpPr>
              <p:nvPr/>
            </p:nvSpPr>
            <p:spPr bwMode="auto">
              <a:xfrm flipV="1">
                <a:off x="4272" y="1632"/>
                <a:ext cx="320" cy="180"/>
              </a:xfrm>
              <a:prstGeom prst="line">
                <a:avLst/>
              </a:prstGeom>
              <a:noFill/>
              <a:ln w="28575">
                <a:solidFill>
                  <a:srgbClr val="000000"/>
                </a:solidFill>
                <a:round/>
                <a:headEnd/>
                <a:tailEnd/>
              </a:ln>
            </p:spPr>
            <p:txBody>
              <a:bodyPr/>
              <a:lstStyle/>
              <a:p>
                <a:endParaRPr lang="en-US"/>
              </a:p>
            </p:txBody>
          </p:sp>
          <p:sp>
            <p:nvSpPr>
              <p:cNvPr id="30944" name="Freeform 224"/>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close/>
                  </a:path>
                </a:pathLst>
              </a:custGeom>
              <a:solidFill>
                <a:srgbClr val="333333"/>
              </a:solidFill>
              <a:ln w="9525">
                <a:noFill/>
                <a:round/>
                <a:headEnd/>
                <a:tailEnd/>
              </a:ln>
            </p:spPr>
            <p:txBody>
              <a:bodyPr/>
              <a:lstStyle/>
              <a:p>
                <a:endParaRPr lang="en-US"/>
              </a:p>
            </p:txBody>
          </p:sp>
          <p:sp>
            <p:nvSpPr>
              <p:cNvPr id="30945" name="Freeform 225"/>
              <p:cNvSpPr>
                <a:spLocks/>
              </p:cNvSpPr>
              <p:nvPr/>
            </p:nvSpPr>
            <p:spPr bwMode="auto">
              <a:xfrm>
                <a:off x="4560" y="1584"/>
                <a:ext cx="73" cy="90"/>
              </a:xfrm>
              <a:custGeom>
                <a:avLst/>
                <a:gdLst/>
                <a:ahLst/>
                <a:cxnLst>
                  <a:cxn ang="0">
                    <a:pos x="36" y="0"/>
                  </a:cxn>
                  <a:cxn ang="0">
                    <a:pos x="18" y="0"/>
                  </a:cxn>
                  <a:cxn ang="0">
                    <a:pos x="9" y="10"/>
                  </a:cxn>
                  <a:cxn ang="0">
                    <a:pos x="0" y="30"/>
                  </a:cxn>
                  <a:cxn ang="0">
                    <a:pos x="0" y="40"/>
                  </a:cxn>
                  <a:cxn ang="0">
                    <a:pos x="0" y="60"/>
                  </a:cxn>
                  <a:cxn ang="0">
                    <a:pos x="9" y="80"/>
                  </a:cxn>
                  <a:cxn ang="0">
                    <a:pos x="18" y="90"/>
                  </a:cxn>
                  <a:cxn ang="0">
                    <a:pos x="36" y="90"/>
                  </a:cxn>
                  <a:cxn ang="0">
                    <a:pos x="45" y="90"/>
                  </a:cxn>
                  <a:cxn ang="0">
                    <a:pos x="63" y="80"/>
                  </a:cxn>
                  <a:cxn ang="0">
                    <a:pos x="73" y="60"/>
                  </a:cxn>
                  <a:cxn ang="0">
                    <a:pos x="73" y="40"/>
                  </a:cxn>
                  <a:cxn ang="0">
                    <a:pos x="73" y="30"/>
                  </a:cxn>
                  <a:cxn ang="0">
                    <a:pos x="63" y="10"/>
                  </a:cxn>
                  <a:cxn ang="0">
                    <a:pos x="45" y="0"/>
                  </a:cxn>
                  <a:cxn ang="0">
                    <a:pos x="36" y="0"/>
                  </a:cxn>
                </a:cxnLst>
                <a:rect l="0" t="0" r="r" b="b"/>
                <a:pathLst>
                  <a:path w="73" h="90">
                    <a:moveTo>
                      <a:pt x="36" y="0"/>
                    </a:moveTo>
                    <a:lnTo>
                      <a:pt x="18" y="0"/>
                    </a:lnTo>
                    <a:lnTo>
                      <a:pt x="9" y="10"/>
                    </a:lnTo>
                    <a:lnTo>
                      <a:pt x="0" y="30"/>
                    </a:lnTo>
                    <a:lnTo>
                      <a:pt x="0" y="40"/>
                    </a:lnTo>
                    <a:lnTo>
                      <a:pt x="0" y="60"/>
                    </a:lnTo>
                    <a:lnTo>
                      <a:pt x="9" y="80"/>
                    </a:lnTo>
                    <a:lnTo>
                      <a:pt x="18" y="90"/>
                    </a:lnTo>
                    <a:lnTo>
                      <a:pt x="36" y="90"/>
                    </a:lnTo>
                    <a:lnTo>
                      <a:pt x="45" y="90"/>
                    </a:lnTo>
                    <a:lnTo>
                      <a:pt x="63" y="80"/>
                    </a:lnTo>
                    <a:lnTo>
                      <a:pt x="73" y="60"/>
                    </a:lnTo>
                    <a:lnTo>
                      <a:pt x="73" y="40"/>
                    </a:lnTo>
                    <a:lnTo>
                      <a:pt x="73" y="30"/>
                    </a:lnTo>
                    <a:lnTo>
                      <a:pt x="63" y="10"/>
                    </a:lnTo>
                    <a:lnTo>
                      <a:pt x="45" y="0"/>
                    </a:lnTo>
                    <a:lnTo>
                      <a:pt x="36" y="0"/>
                    </a:lnTo>
                    <a:close/>
                  </a:path>
                </a:pathLst>
              </a:custGeom>
              <a:solidFill>
                <a:srgbClr val="333333"/>
              </a:solidFill>
              <a:ln w="9525">
                <a:noFill/>
                <a:round/>
                <a:headEnd/>
                <a:tailEnd/>
              </a:ln>
            </p:spPr>
            <p:txBody>
              <a:bodyPr/>
              <a:lstStyle/>
              <a:p>
                <a:endParaRPr lang="en-US"/>
              </a:p>
            </p:txBody>
          </p:sp>
          <p:sp>
            <p:nvSpPr>
              <p:cNvPr id="30946" name="Rectangle 226"/>
              <p:cNvSpPr>
                <a:spLocks noChangeArrowheads="1"/>
              </p:cNvSpPr>
              <p:nvPr/>
            </p:nvSpPr>
            <p:spPr bwMode="auto">
              <a:xfrm>
                <a:off x="4224" y="1920"/>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D</a:t>
                </a:r>
                <a:endParaRPr lang="en-US"/>
              </a:p>
            </p:txBody>
          </p:sp>
          <p:sp>
            <p:nvSpPr>
              <p:cNvPr id="30947" name="Rectangle 227"/>
              <p:cNvSpPr>
                <a:spLocks noChangeArrowheads="1"/>
              </p:cNvSpPr>
              <p:nvPr/>
            </p:nvSpPr>
            <p:spPr bwMode="auto">
              <a:xfrm>
                <a:off x="4368" y="672"/>
                <a:ext cx="92"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A</a:t>
                </a:r>
                <a:endParaRPr lang="en-US"/>
              </a:p>
            </p:txBody>
          </p:sp>
          <p:sp>
            <p:nvSpPr>
              <p:cNvPr id="30948" name="Rectangle 228"/>
              <p:cNvSpPr>
                <a:spLocks noChangeArrowheads="1"/>
              </p:cNvSpPr>
              <p:nvPr/>
            </p:nvSpPr>
            <p:spPr bwMode="auto">
              <a:xfrm>
                <a:off x="4224" y="1152"/>
                <a:ext cx="64" cy="154"/>
              </a:xfrm>
              <a:prstGeom prst="rect">
                <a:avLst/>
              </a:prstGeom>
              <a:noFill/>
              <a:ln w="9525">
                <a:noFill/>
                <a:miter lim="800000"/>
                <a:headEnd/>
                <a:tailEnd/>
              </a:ln>
            </p:spPr>
            <p:txBody>
              <a:bodyPr wrap="none" lIns="0" tIns="0" rIns="0" bIns="0">
                <a:spAutoFit/>
              </a:bodyPr>
              <a:lstStyle/>
              <a:p>
                <a:r>
                  <a:rPr lang="en-US" sz="1600" b="1">
                    <a:solidFill>
                      <a:srgbClr val="000000"/>
                    </a:solidFill>
                    <a:latin typeface="Times New Roman" pitchFamily="18" charset="0"/>
                  </a:rPr>
                  <a:t>1</a:t>
                </a:r>
                <a:endParaRPr lang="en-US"/>
              </a:p>
            </p:txBody>
          </p:sp>
          <p:sp>
            <p:nvSpPr>
              <p:cNvPr id="30949" name="Line 229"/>
              <p:cNvSpPr>
                <a:spLocks noChangeShapeType="1"/>
              </p:cNvSpPr>
              <p:nvPr/>
            </p:nvSpPr>
            <p:spPr bwMode="auto">
              <a:xfrm flipH="1">
                <a:off x="4272" y="912"/>
                <a:ext cx="164" cy="879"/>
              </a:xfrm>
              <a:prstGeom prst="line">
                <a:avLst/>
              </a:prstGeom>
              <a:noFill/>
              <a:ln w="28575">
                <a:solidFill>
                  <a:srgbClr val="000000"/>
                </a:solidFill>
                <a:round/>
                <a:headEnd/>
                <a:tailEnd/>
              </a:ln>
            </p:spPr>
            <p:txBody>
              <a:bodyPr/>
              <a:lstStyle/>
              <a:p>
                <a:endParaRPr lang="en-US"/>
              </a:p>
            </p:txBody>
          </p:sp>
          <p:sp>
            <p:nvSpPr>
              <p:cNvPr id="30950" name="Freeform 230"/>
              <p:cNvSpPr>
                <a:spLocks/>
              </p:cNvSpPr>
              <p:nvPr/>
            </p:nvSpPr>
            <p:spPr bwMode="auto">
              <a:xfrm>
                <a:off x="4416" y="816"/>
                <a:ext cx="82" cy="90"/>
              </a:xfrm>
              <a:custGeom>
                <a:avLst/>
                <a:gdLst/>
                <a:ahLst/>
                <a:cxnLst>
                  <a:cxn ang="0">
                    <a:pos x="37" y="0"/>
                  </a:cxn>
                  <a:cxn ang="0">
                    <a:pos x="28" y="0"/>
                  </a:cxn>
                  <a:cxn ang="0">
                    <a:pos x="19" y="10"/>
                  </a:cxn>
                  <a:cxn ang="0">
                    <a:pos x="9" y="30"/>
                  </a:cxn>
                  <a:cxn ang="0">
                    <a:pos x="0" y="40"/>
                  </a:cxn>
                  <a:cxn ang="0">
                    <a:pos x="9" y="60"/>
                  </a:cxn>
                  <a:cxn ang="0">
                    <a:pos x="19" y="80"/>
                  </a:cxn>
                  <a:cxn ang="0">
                    <a:pos x="28" y="90"/>
                  </a:cxn>
                  <a:cxn ang="0">
                    <a:pos x="37" y="90"/>
                  </a:cxn>
                  <a:cxn ang="0">
                    <a:pos x="55" y="90"/>
                  </a:cxn>
                  <a:cxn ang="0">
                    <a:pos x="64" y="80"/>
                  </a:cxn>
                  <a:cxn ang="0">
                    <a:pos x="73" y="60"/>
                  </a:cxn>
                  <a:cxn ang="0">
                    <a:pos x="82" y="40"/>
                  </a:cxn>
                  <a:cxn ang="0">
                    <a:pos x="73" y="30"/>
                  </a:cxn>
                  <a:cxn ang="0">
                    <a:pos x="64" y="10"/>
                  </a:cxn>
                  <a:cxn ang="0">
                    <a:pos x="55" y="0"/>
                  </a:cxn>
                  <a:cxn ang="0">
                    <a:pos x="37" y="0"/>
                  </a:cxn>
                </a:cxnLst>
                <a:rect l="0" t="0" r="r" b="b"/>
                <a:pathLst>
                  <a:path w="82" h="90">
                    <a:moveTo>
                      <a:pt x="37" y="0"/>
                    </a:moveTo>
                    <a:lnTo>
                      <a:pt x="28" y="0"/>
                    </a:lnTo>
                    <a:lnTo>
                      <a:pt x="19" y="10"/>
                    </a:lnTo>
                    <a:lnTo>
                      <a:pt x="9" y="30"/>
                    </a:lnTo>
                    <a:lnTo>
                      <a:pt x="0" y="40"/>
                    </a:lnTo>
                    <a:lnTo>
                      <a:pt x="9" y="60"/>
                    </a:lnTo>
                    <a:lnTo>
                      <a:pt x="19" y="80"/>
                    </a:lnTo>
                    <a:lnTo>
                      <a:pt x="28" y="90"/>
                    </a:lnTo>
                    <a:lnTo>
                      <a:pt x="37" y="90"/>
                    </a:lnTo>
                    <a:lnTo>
                      <a:pt x="55" y="90"/>
                    </a:lnTo>
                    <a:lnTo>
                      <a:pt x="64" y="80"/>
                    </a:lnTo>
                    <a:lnTo>
                      <a:pt x="73" y="60"/>
                    </a:lnTo>
                    <a:lnTo>
                      <a:pt x="82" y="40"/>
                    </a:lnTo>
                    <a:lnTo>
                      <a:pt x="73" y="30"/>
                    </a:lnTo>
                    <a:lnTo>
                      <a:pt x="64" y="10"/>
                    </a:lnTo>
                    <a:lnTo>
                      <a:pt x="55" y="0"/>
                    </a:lnTo>
                    <a:lnTo>
                      <a:pt x="37" y="0"/>
                    </a:lnTo>
                    <a:close/>
                  </a:path>
                </a:pathLst>
              </a:custGeom>
              <a:solidFill>
                <a:srgbClr val="333333"/>
              </a:solidFill>
              <a:ln w="9525">
                <a:noFill/>
                <a:round/>
                <a:headEnd/>
                <a:tailEnd/>
              </a:ln>
            </p:spPr>
            <p:txBody>
              <a:bodyPr/>
              <a:lstStyle/>
              <a:p>
                <a:endParaRPr lang="en-US"/>
              </a:p>
            </p:txBody>
          </p:sp>
          <p:sp>
            <p:nvSpPr>
              <p:cNvPr id="30951" name="Freeform 231"/>
              <p:cNvSpPr>
                <a:spLocks/>
              </p:cNvSpPr>
              <p:nvPr/>
            </p:nvSpPr>
            <p:spPr bwMode="auto">
              <a:xfrm>
                <a:off x="4224" y="1776"/>
                <a:ext cx="73" cy="100"/>
              </a:xfrm>
              <a:custGeom>
                <a:avLst/>
                <a:gdLst/>
                <a:ahLst/>
                <a:cxnLst>
                  <a:cxn ang="0">
                    <a:pos x="37" y="0"/>
                  </a:cxn>
                  <a:cxn ang="0">
                    <a:pos x="18" y="10"/>
                  </a:cxn>
                  <a:cxn ang="0">
                    <a:pos x="9" y="20"/>
                  </a:cxn>
                  <a:cxn ang="0">
                    <a:pos x="0" y="30"/>
                  </a:cxn>
                  <a:cxn ang="0">
                    <a:pos x="0" y="50"/>
                  </a:cxn>
                  <a:cxn ang="0">
                    <a:pos x="0" y="70"/>
                  </a:cxn>
                  <a:cxn ang="0">
                    <a:pos x="9" y="80"/>
                  </a:cxn>
                  <a:cxn ang="0">
                    <a:pos x="18" y="90"/>
                  </a:cxn>
                  <a:cxn ang="0">
                    <a:pos x="37" y="100"/>
                  </a:cxn>
                  <a:cxn ang="0">
                    <a:pos x="46" y="90"/>
                  </a:cxn>
                  <a:cxn ang="0">
                    <a:pos x="64" y="80"/>
                  </a:cxn>
                  <a:cxn ang="0">
                    <a:pos x="73" y="70"/>
                  </a:cxn>
                  <a:cxn ang="0">
                    <a:pos x="73" y="50"/>
                  </a:cxn>
                  <a:cxn ang="0">
                    <a:pos x="73" y="30"/>
                  </a:cxn>
                  <a:cxn ang="0">
                    <a:pos x="64" y="20"/>
                  </a:cxn>
                  <a:cxn ang="0">
                    <a:pos x="46" y="10"/>
                  </a:cxn>
                  <a:cxn ang="0">
                    <a:pos x="37" y="0"/>
                  </a:cxn>
                </a:cxnLst>
                <a:rect l="0" t="0" r="r" b="b"/>
                <a:pathLst>
                  <a:path w="73" h="100">
                    <a:moveTo>
                      <a:pt x="37" y="0"/>
                    </a:moveTo>
                    <a:lnTo>
                      <a:pt x="18" y="10"/>
                    </a:lnTo>
                    <a:lnTo>
                      <a:pt x="9" y="20"/>
                    </a:lnTo>
                    <a:lnTo>
                      <a:pt x="0" y="30"/>
                    </a:lnTo>
                    <a:lnTo>
                      <a:pt x="0" y="50"/>
                    </a:lnTo>
                    <a:lnTo>
                      <a:pt x="0" y="70"/>
                    </a:lnTo>
                    <a:lnTo>
                      <a:pt x="9" y="80"/>
                    </a:lnTo>
                    <a:lnTo>
                      <a:pt x="18" y="90"/>
                    </a:lnTo>
                    <a:lnTo>
                      <a:pt x="37" y="100"/>
                    </a:lnTo>
                    <a:lnTo>
                      <a:pt x="46" y="90"/>
                    </a:lnTo>
                    <a:lnTo>
                      <a:pt x="64" y="80"/>
                    </a:lnTo>
                    <a:lnTo>
                      <a:pt x="73" y="70"/>
                    </a:lnTo>
                    <a:lnTo>
                      <a:pt x="73" y="50"/>
                    </a:lnTo>
                    <a:lnTo>
                      <a:pt x="73" y="30"/>
                    </a:lnTo>
                    <a:lnTo>
                      <a:pt x="64" y="20"/>
                    </a:lnTo>
                    <a:lnTo>
                      <a:pt x="46" y="10"/>
                    </a:lnTo>
                    <a:lnTo>
                      <a:pt x="37" y="0"/>
                    </a:lnTo>
                  </a:path>
                </a:pathLst>
              </a:custGeom>
              <a:noFill/>
              <a:ln w="14288">
                <a:solidFill>
                  <a:srgbClr val="000000"/>
                </a:solidFill>
                <a:prstDash val="solid"/>
                <a:round/>
                <a:headEnd/>
                <a:tailEnd/>
              </a:ln>
            </p:spPr>
            <p:txBody>
              <a:bodyPr/>
              <a:lstStyle/>
              <a:p>
                <a:endParaRPr lang="en-US"/>
              </a:p>
            </p:txBody>
          </p:sp>
        </p:gr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fld id="{6D03C528-77FE-474C-BC0F-1057451AC583}" type="datetime1">
              <a:rPr lang="en-US"/>
              <a:pPr/>
              <a:t>9/20/2009</a:t>
            </a:fld>
            <a:endParaRPr lang="en-US"/>
          </a:p>
        </p:txBody>
      </p:sp>
      <p:sp>
        <p:nvSpPr>
          <p:cNvPr id="6" name="Footer Placeholder 4"/>
          <p:cNvSpPr>
            <a:spLocks noGrp="1"/>
          </p:cNvSpPr>
          <p:nvPr>
            <p:ph type="ftr" sz="quarter" idx="11"/>
          </p:nvPr>
        </p:nvSpPr>
        <p:spPr/>
        <p:txBody>
          <a:bodyPr/>
          <a:lstStyle/>
          <a:p>
            <a:r>
              <a:rPr lang="en-US"/>
              <a:t>CSE 5311 Fall 2007</a:t>
            </a:r>
          </a:p>
          <a:p>
            <a:r>
              <a:rPr lang="en-US"/>
              <a:t>M Kumar</a:t>
            </a:r>
          </a:p>
        </p:txBody>
      </p:sp>
      <p:sp>
        <p:nvSpPr>
          <p:cNvPr id="7" name="Slide Number Placeholder 5"/>
          <p:cNvSpPr>
            <a:spLocks noGrp="1"/>
          </p:cNvSpPr>
          <p:nvPr>
            <p:ph type="sldNum" sz="quarter" idx="12"/>
          </p:nvPr>
        </p:nvSpPr>
        <p:spPr/>
        <p:txBody>
          <a:bodyPr/>
          <a:lstStyle/>
          <a:p>
            <a:fld id="{C382B1CB-236B-4436-B4B6-018B340D8F57}" type="slidenum">
              <a:rPr lang="en-US"/>
              <a:pPr/>
              <a:t>16</a:t>
            </a:fld>
            <a:endParaRPr lang="en-US"/>
          </a:p>
        </p:txBody>
      </p:sp>
      <p:sp>
        <p:nvSpPr>
          <p:cNvPr id="74754" name="Rectangle 2"/>
          <p:cNvSpPr>
            <a:spLocks noGrp="1" noChangeArrowheads="1"/>
          </p:cNvSpPr>
          <p:nvPr>
            <p:ph type="title"/>
          </p:nvPr>
        </p:nvSpPr>
        <p:spPr/>
        <p:txBody>
          <a:bodyPr/>
          <a:lstStyle/>
          <a:p>
            <a:r>
              <a:rPr lang="en-US" altLang="ko-KR" sz="2800" b="1">
                <a:ea typeface="Gulim" pitchFamily="34" charset="-127"/>
              </a:rPr>
              <a:t>Single-Source Shortest Paths</a:t>
            </a:r>
            <a:r>
              <a:rPr lang="en-US" altLang="ko-KR">
                <a:ea typeface="Gulim" pitchFamily="34" charset="-127"/>
              </a:rPr>
              <a:t> </a:t>
            </a:r>
            <a:endParaRPr lang="en-US"/>
          </a:p>
        </p:txBody>
      </p:sp>
      <p:graphicFrame>
        <p:nvGraphicFramePr>
          <p:cNvPr id="74755" name="Object 3"/>
          <p:cNvGraphicFramePr>
            <a:graphicFrameLocks noChangeAspect="1"/>
          </p:cNvGraphicFramePr>
          <p:nvPr>
            <p:ph idx="1"/>
          </p:nvPr>
        </p:nvGraphicFramePr>
        <p:xfrm>
          <a:off x="3690938" y="1887538"/>
          <a:ext cx="3871912" cy="2933700"/>
        </p:xfrm>
        <a:graphic>
          <a:graphicData uri="http://schemas.openxmlformats.org/presentationml/2006/ole">
            <p:oleObj spid="_x0000_s74755" name="Picture" r:id="rId4" imgW="2743200" imgH="1828800" progId="Word.Picture.8">
              <p:embed/>
            </p:oleObj>
          </a:graphicData>
        </a:graphic>
      </p:graphicFrame>
      <p:sp>
        <p:nvSpPr>
          <p:cNvPr id="74756" name="Text Box 4"/>
          <p:cNvSpPr txBox="1">
            <a:spLocks noChangeArrowheads="1"/>
          </p:cNvSpPr>
          <p:nvPr/>
        </p:nvSpPr>
        <p:spPr bwMode="auto">
          <a:xfrm>
            <a:off x="668338" y="2133600"/>
            <a:ext cx="2568575" cy="3444875"/>
          </a:xfrm>
          <a:prstGeom prst="rect">
            <a:avLst/>
          </a:prstGeom>
          <a:noFill/>
          <a:ln w="12700" cap="sq">
            <a:noFill/>
            <a:miter lim="800000"/>
            <a:headEnd type="none" w="sm" len="sm"/>
            <a:tailEnd type="none" w="sm" len="sm"/>
          </a:ln>
          <a:effectLst/>
        </p:spPr>
        <p:txBody>
          <a:bodyPr>
            <a:spAutoFit/>
          </a:bodyPr>
          <a:lstStyle/>
          <a:p>
            <a:pPr>
              <a:spcBef>
                <a:spcPct val="50000"/>
              </a:spcBef>
            </a:pPr>
            <a:r>
              <a:rPr lang="en-US" altLang="ko-KR" sz="2000">
                <a:solidFill>
                  <a:schemeClr val="accent2"/>
                </a:solidFill>
                <a:ea typeface="Gulim" pitchFamily="34" charset="-127"/>
              </a:rPr>
              <a:t>A motorist wishes to find the shortest  possible route from from Perth to  Brisbane. Given the map of Australia on which the distance between each pair of cities is marked, how can we determine the shortest route? </a:t>
            </a:r>
            <a:endParaRPr lang="en-US" sz="2000">
              <a:solidFill>
                <a:schemeClr val="accent2"/>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F138081-9202-4183-BE99-D3AC7C9DFA72}"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DB376379-07D4-4278-BE53-B27F72E91809}" type="slidenum">
              <a:rPr lang="en-US"/>
              <a:pPr/>
              <a:t>17</a:t>
            </a:fld>
            <a:endParaRPr lang="en-US"/>
          </a:p>
        </p:txBody>
      </p:sp>
      <p:sp>
        <p:nvSpPr>
          <p:cNvPr id="75778" name="Rectangle 2"/>
          <p:cNvSpPr>
            <a:spLocks noGrp="1" noChangeArrowheads="1"/>
          </p:cNvSpPr>
          <p:nvPr>
            <p:ph type="title"/>
          </p:nvPr>
        </p:nvSpPr>
        <p:spPr/>
        <p:txBody>
          <a:bodyPr/>
          <a:lstStyle/>
          <a:p>
            <a:r>
              <a:rPr lang="en-US" sz="2800"/>
              <a:t>Single Source Shortest Path</a:t>
            </a:r>
          </a:p>
        </p:txBody>
      </p:sp>
      <p:sp>
        <p:nvSpPr>
          <p:cNvPr id="75779" name="Rectangle 3"/>
          <p:cNvSpPr>
            <a:spLocks noGrp="1" noChangeArrowheads="1"/>
          </p:cNvSpPr>
          <p:nvPr>
            <p:ph type="body" idx="1"/>
          </p:nvPr>
        </p:nvSpPr>
        <p:spPr/>
        <p:txBody>
          <a:bodyPr/>
          <a:lstStyle/>
          <a:p>
            <a:pPr>
              <a:lnSpc>
                <a:spcPct val="90000"/>
              </a:lnSpc>
            </a:pPr>
            <a:r>
              <a:rPr lang="en-US" sz="2000"/>
              <a:t>In a shortest-paths problem, we are given a weighted, directed graph G = (V,E), with weights assigned to each edge in the graph. The weight of the path p = (v0, v1, v2, …, vk) is the sum of the weights of its constituent edges:</a:t>
            </a:r>
          </a:p>
          <a:p>
            <a:pPr>
              <a:lnSpc>
                <a:spcPct val="90000"/>
              </a:lnSpc>
            </a:pPr>
            <a:r>
              <a:rPr lang="en-US" sz="2000"/>
              <a:t>v0 </a:t>
            </a:r>
            <a:r>
              <a:rPr lang="en-US" sz="2000">
                <a:sym typeface="Symbol" pitchFamily="18" charset="2"/>
              </a:rPr>
              <a:t></a:t>
            </a:r>
            <a:r>
              <a:rPr lang="en-US" sz="2000"/>
              <a:t> v1 </a:t>
            </a:r>
            <a:r>
              <a:rPr lang="en-US" sz="2000">
                <a:sym typeface="Symbol" pitchFamily="18" charset="2"/>
              </a:rPr>
              <a:t></a:t>
            </a:r>
            <a:r>
              <a:rPr lang="en-US" sz="2000"/>
              <a:t> v2  .   .    . </a:t>
            </a:r>
            <a:r>
              <a:rPr lang="en-US" sz="2000">
                <a:sym typeface="Symbol" pitchFamily="18" charset="2"/>
              </a:rPr>
              <a:t></a:t>
            </a:r>
            <a:r>
              <a:rPr lang="en-US" sz="2000"/>
              <a:t> vk-1</a:t>
            </a:r>
            <a:r>
              <a:rPr lang="en-US" sz="2000">
                <a:sym typeface="Symbol" pitchFamily="18" charset="2"/>
              </a:rPr>
              <a:t></a:t>
            </a:r>
            <a:r>
              <a:rPr lang="en-US" sz="2000"/>
              <a:t> vk</a:t>
            </a:r>
            <a:endParaRPr lang="en-AU" sz="2000"/>
          </a:p>
          <a:p>
            <a:pPr>
              <a:lnSpc>
                <a:spcPct val="90000"/>
              </a:lnSpc>
            </a:pPr>
            <a:r>
              <a:rPr lang="en-AU" sz="2000"/>
              <a:t/>
            </a:r>
            <a:br>
              <a:rPr lang="en-AU" sz="2000"/>
            </a:br>
            <a:endParaRPr lang="en-US" sz="2000"/>
          </a:p>
          <a:p>
            <a:pPr>
              <a:lnSpc>
                <a:spcPct val="90000"/>
              </a:lnSpc>
            </a:pPr>
            <a:r>
              <a:rPr lang="en-US" sz="2000"/>
              <a:t>The shortest-path from  u to v is given by</a:t>
            </a:r>
          </a:p>
          <a:p>
            <a:pPr>
              <a:lnSpc>
                <a:spcPct val="90000"/>
              </a:lnSpc>
            </a:pPr>
            <a:r>
              <a:rPr lang="en-US" sz="2000"/>
              <a:t>d(u,v) =  min {weight (p) : if there are one or more paths  from u to v</a:t>
            </a:r>
          </a:p>
          <a:p>
            <a:pPr>
              <a:lnSpc>
                <a:spcPct val="90000"/>
              </a:lnSpc>
            </a:pPr>
            <a:r>
              <a:rPr lang="en-US" sz="2000"/>
              <a:t>          = </a:t>
            </a:r>
            <a:r>
              <a:rPr lang="en-US" sz="2000">
                <a:sym typeface="Symbol" pitchFamily="18" charset="2"/>
              </a:rPr>
              <a:t></a:t>
            </a:r>
            <a:r>
              <a:rPr lang="en-US" sz="2000"/>
              <a:t> otherwise</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128C767B-75F4-4897-BBFD-F27D930D8674}" type="datetime1">
              <a:rPr lang="en-US"/>
              <a:pPr/>
              <a:t>9/20/2009</a:t>
            </a:fld>
            <a:endParaRPr lang="en-US"/>
          </a:p>
        </p:txBody>
      </p:sp>
      <p:sp>
        <p:nvSpPr>
          <p:cNvPr id="5" name="Footer Placeholder 3"/>
          <p:cNvSpPr>
            <a:spLocks noGrp="1"/>
          </p:cNvSpPr>
          <p:nvPr>
            <p:ph type="ftr" sz="quarter" idx="11"/>
          </p:nvPr>
        </p:nvSpPr>
        <p:spPr/>
        <p:txBody>
          <a:bodyPr/>
          <a:lstStyle/>
          <a:p>
            <a:r>
              <a:rPr lang="en-US"/>
              <a:t>CSE 5311 Fall 2007</a:t>
            </a:r>
          </a:p>
          <a:p>
            <a:r>
              <a:rPr lang="en-US"/>
              <a:t>M Kumar</a:t>
            </a:r>
          </a:p>
        </p:txBody>
      </p:sp>
      <p:sp>
        <p:nvSpPr>
          <p:cNvPr id="6" name="Slide Number Placeholder 4"/>
          <p:cNvSpPr>
            <a:spLocks noGrp="1"/>
          </p:cNvSpPr>
          <p:nvPr>
            <p:ph type="sldNum" sz="quarter" idx="12"/>
          </p:nvPr>
        </p:nvSpPr>
        <p:spPr/>
        <p:txBody>
          <a:bodyPr/>
          <a:lstStyle/>
          <a:p>
            <a:fld id="{56D2EA01-FA48-412C-8543-C0176D89EF4E}" type="slidenum">
              <a:rPr lang="en-US"/>
              <a:pPr/>
              <a:t>18</a:t>
            </a:fld>
            <a:endParaRPr lang="en-US"/>
          </a:p>
        </p:txBody>
      </p:sp>
      <p:sp>
        <p:nvSpPr>
          <p:cNvPr id="76802" name="Rectangle 2"/>
          <p:cNvSpPr>
            <a:spLocks noGrp="1" noChangeArrowheads="1"/>
          </p:cNvSpPr>
          <p:nvPr>
            <p:ph type="title"/>
          </p:nvPr>
        </p:nvSpPr>
        <p:spPr>
          <a:xfrm>
            <a:off x="0" y="0"/>
            <a:ext cx="8915400" cy="762000"/>
          </a:xfrm>
        </p:spPr>
        <p:txBody>
          <a:bodyPr/>
          <a:lstStyle/>
          <a:p>
            <a:pPr algn="l"/>
            <a:r>
              <a:rPr lang="en-US" sz="2400" b="1"/>
              <a:t>The single-source shortest paths problem</a:t>
            </a:r>
            <a:r>
              <a:rPr lang="en-US"/>
              <a:t> </a:t>
            </a:r>
          </a:p>
        </p:txBody>
      </p:sp>
      <p:sp>
        <p:nvSpPr>
          <p:cNvPr id="76803" name="Text Box 3"/>
          <p:cNvSpPr txBox="1">
            <a:spLocks noChangeArrowheads="1"/>
          </p:cNvSpPr>
          <p:nvPr/>
        </p:nvSpPr>
        <p:spPr bwMode="auto">
          <a:xfrm>
            <a:off x="228600" y="1066800"/>
            <a:ext cx="8534400" cy="5211763"/>
          </a:xfrm>
          <a:prstGeom prst="rect">
            <a:avLst/>
          </a:prstGeom>
          <a:noFill/>
          <a:ln w="9525">
            <a:noFill/>
            <a:miter lim="800000"/>
            <a:headEnd/>
            <a:tailEnd/>
          </a:ln>
          <a:effectLst/>
        </p:spPr>
        <p:txBody>
          <a:bodyPr>
            <a:spAutoFit/>
          </a:bodyPr>
          <a:lstStyle/>
          <a:p>
            <a:pPr eaLnBrk="0" hangingPunct="0"/>
            <a:r>
              <a:rPr lang="en-US" sz="2000" b="1">
                <a:solidFill>
                  <a:schemeClr val="accent2"/>
                </a:solidFill>
              </a:rPr>
              <a:t>Given G (V,E), find the shortest path from a given vertex </a:t>
            </a:r>
          </a:p>
          <a:p>
            <a:pPr eaLnBrk="0" hangingPunct="0"/>
            <a:r>
              <a:rPr lang="en-US" sz="2000" b="1">
                <a:solidFill>
                  <a:schemeClr val="accent2"/>
                </a:solidFill>
              </a:rPr>
              <a:t> u </a:t>
            </a:r>
            <a:r>
              <a:rPr lang="en-US" sz="2000" b="1">
                <a:solidFill>
                  <a:schemeClr val="accent2"/>
                </a:solidFill>
                <a:sym typeface="Symbol" pitchFamily="18" charset="2"/>
              </a:rPr>
              <a:t></a:t>
            </a:r>
            <a:r>
              <a:rPr lang="en-US" sz="2000" b="1">
                <a:solidFill>
                  <a:schemeClr val="accent2"/>
                </a:solidFill>
              </a:rPr>
              <a:t> V to every vertex v </a:t>
            </a:r>
            <a:r>
              <a:rPr lang="en-US" sz="2000" b="1">
                <a:solidFill>
                  <a:schemeClr val="accent2"/>
                </a:solidFill>
                <a:sym typeface="Symbol" pitchFamily="18" charset="2"/>
              </a:rPr>
              <a:t></a:t>
            </a:r>
            <a:r>
              <a:rPr lang="en-US" sz="2000" b="1">
                <a:solidFill>
                  <a:schemeClr val="accent2"/>
                </a:solidFill>
              </a:rPr>
              <a:t> V ( u </a:t>
            </a:r>
            <a:r>
              <a:rPr lang="en-US" sz="2000" b="1">
                <a:solidFill>
                  <a:schemeClr val="accent2"/>
                </a:solidFill>
                <a:sym typeface="Symbol" pitchFamily="18" charset="2"/>
              </a:rPr>
              <a:t>v)</a:t>
            </a:r>
            <a:r>
              <a:rPr lang="en-US" sz="2000" b="1">
                <a:solidFill>
                  <a:schemeClr val="accent2"/>
                </a:solidFill>
              </a:rPr>
              <a:t>. </a:t>
            </a:r>
          </a:p>
          <a:p>
            <a:pPr eaLnBrk="0" hangingPunct="0"/>
            <a:r>
              <a:rPr lang="en-US" sz="2000" b="1"/>
              <a:t> </a:t>
            </a:r>
          </a:p>
          <a:p>
            <a:pPr eaLnBrk="0" hangingPunct="0"/>
            <a:r>
              <a:rPr lang="en-US" sz="2000" b="1"/>
              <a:t>For each vertex v </a:t>
            </a:r>
            <a:r>
              <a:rPr lang="en-US" sz="2000" b="1">
                <a:sym typeface="Symbol" pitchFamily="18" charset="2"/>
              </a:rPr>
              <a:t></a:t>
            </a:r>
            <a:r>
              <a:rPr lang="en-US" sz="2000" b="1"/>
              <a:t> V in the weighted directed graph, d[v] represents the distance from u to v.</a:t>
            </a:r>
          </a:p>
          <a:p>
            <a:pPr eaLnBrk="0" hangingPunct="0"/>
            <a:endParaRPr lang="en-US" sz="2000" b="1"/>
          </a:p>
          <a:p>
            <a:pPr eaLnBrk="0" hangingPunct="0"/>
            <a:r>
              <a:rPr lang="en-US" sz="2000" b="1"/>
              <a:t>Initially, </a:t>
            </a:r>
            <a:r>
              <a:rPr lang="en-US" sz="2000" b="1">
                <a:solidFill>
                  <a:schemeClr val="accent2"/>
                </a:solidFill>
              </a:rPr>
              <a:t>d[v] = 0 when u = v.</a:t>
            </a:r>
          </a:p>
          <a:p>
            <a:pPr eaLnBrk="0" hangingPunct="0"/>
            <a:r>
              <a:rPr lang="en-US" sz="2000" b="1">
                <a:solidFill>
                  <a:schemeClr val="accent2"/>
                </a:solidFill>
              </a:rPr>
              <a:t> 	 d[v] = </a:t>
            </a:r>
            <a:r>
              <a:rPr lang="en-US" sz="2000" b="1">
                <a:solidFill>
                  <a:schemeClr val="accent2"/>
                </a:solidFill>
                <a:sym typeface="Symbol" pitchFamily="18" charset="2"/>
              </a:rPr>
              <a:t></a:t>
            </a:r>
            <a:r>
              <a:rPr lang="en-US" sz="2000" b="1">
                <a:solidFill>
                  <a:schemeClr val="accent2"/>
                </a:solidFill>
              </a:rPr>
              <a:t> if (u,v) is not an edge</a:t>
            </a:r>
          </a:p>
          <a:p>
            <a:pPr eaLnBrk="0" hangingPunct="0"/>
            <a:r>
              <a:rPr lang="en-US" sz="2000" b="1">
                <a:solidFill>
                  <a:schemeClr val="accent2"/>
                </a:solidFill>
              </a:rPr>
              <a:t>              d[v] = weight of edge (u,v) if (u,v) exists.</a:t>
            </a:r>
          </a:p>
          <a:p>
            <a:pPr eaLnBrk="0" hangingPunct="0"/>
            <a:endParaRPr lang="en-US" sz="2000" b="1"/>
          </a:p>
          <a:p>
            <a:pPr eaLnBrk="0" hangingPunct="0"/>
            <a:r>
              <a:rPr lang="en-US" sz="2000" b="1"/>
              <a:t>Dijkstra's Algorithm : At every step of the algorithm, we compute,</a:t>
            </a:r>
          </a:p>
          <a:p>
            <a:pPr eaLnBrk="0" hangingPunct="0"/>
            <a:r>
              <a:rPr lang="en-US" sz="2000" b="1">
                <a:solidFill>
                  <a:schemeClr val="accent2"/>
                </a:solidFill>
              </a:rPr>
              <a:t> 	d[y] = min {d[</a:t>
            </a:r>
            <a:r>
              <a:rPr lang="en-US" sz="2000" b="1" i="1">
                <a:solidFill>
                  <a:schemeClr val="accent2"/>
                </a:solidFill>
              </a:rPr>
              <a:t>y</a:t>
            </a:r>
            <a:r>
              <a:rPr lang="en-US" sz="2000" b="1">
                <a:solidFill>
                  <a:schemeClr val="accent2"/>
                </a:solidFill>
              </a:rPr>
              <a:t>], d[</a:t>
            </a:r>
            <a:r>
              <a:rPr lang="en-US" sz="2000" b="1" i="1">
                <a:solidFill>
                  <a:schemeClr val="accent2"/>
                </a:solidFill>
              </a:rPr>
              <a:t>x</a:t>
            </a:r>
            <a:r>
              <a:rPr lang="en-US" sz="2000" b="1">
                <a:solidFill>
                  <a:schemeClr val="accent2"/>
                </a:solidFill>
              </a:rPr>
              <a:t>] + w(</a:t>
            </a:r>
            <a:r>
              <a:rPr lang="en-US" sz="2000" b="1" i="1">
                <a:solidFill>
                  <a:schemeClr val="accent2"/>
                </a:solidFill>
              </a:rPr>
              <a:t>x,y</a:t>
            </a:r>
            <a:r>
              <a:rPr lang="en-US" sz="2000" b="1">
                <a:solidFill>
                  <a:schemeClr val="accent2"/>
                </a:solidFill>
              </a:rPr>
              <a:t>)}, where </a:t>
            </a:r>
            <a:r>
              <a:rPr lang="en-US" sz="2000" b="1" i="1">
                <a:solidFill>
                  <a:schemeClr val="accent2"/>
                </a:solidFill>
              </a:rPr>
              <a:t>x,y </a:t>
            </a:r>
            <a:r>
              <a:rPr lang="en-US" sz="2000" b="1" i="1">
                <a:solidFill>
                  <a:schemeClr val="accent2"/>
                </a:solidFill>
                <a:sym typeface="Symbol" pitchFamily="18" charset="2"/>
              </a:rPr>
              <a:t></a:t>
            </a:r>
            <a:r>
              <a:rPr lang="en-US" sz="2000" b="1" i="1">
                <a:solidFill>
                  <a:schemeClr val="accent2"/>
                </a:solidFill>
              </a:rPr>
              <a:t> V</a:t>
            </a:r>
            <a:r>
              <a:rPr lang="en-US" sz="2000" b="1">
                <a:solidFill>
                  <a:schemeClr val="accent2"/>
                </a:solidFill>
              </a:rPr>
              <a:t>.</a:t>
            </a:r>
          </a:p>
          <a:p>
            <a:pPr eaLnBrk="0" hangingPunct="0"/>
            <a:endParaRPr lang="en-US" sz="2000" b="1">
              <a:solidFill>
                <a:schemeClr val="accent2"/>
              </a:solidFill>
            </a:endParaRPr>
          </a:p>
          <a:p>
            <a:pPr eaLnBrk="0" hangingPunct="0"/>
            <a:r>
              <a:rPr lang="en-US" sz="2000" b="1"/>
              <a:t>Dijkstra's algorithm is based on the greedy principle because at every step we pick the path of least weight. </a:t>
            </a:r>
          </a:p>
          <a:p>
            <a:pPr eaLnBrk="0" hangingPunct="0">
              <a:spcBef>
                <a:spcPct val="50000"/>
              </a:spcBef>
            </a:pPr>
            <a:endParaRPr lang="en-US" sz="2400">
              <a:latin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047FCA1-8607-42BB-B4F6-3B6BC427FC1A}"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C23E2AB5-3FE4-4629-A97A-E96C7493C9CF}" type="slidenum">
              <a:rPr lang="en-US"/>
              <a:pPr/>
              <a:t>19</a:t>
            </a:fld>
            <a:endParaRPr lang="en-US"/>
          </a:p>
        </p:txBody>
      </p:sp>
      <p:sp>
        <p:nvSpPr>
          <p:cNvPr id="77826" name="Rectangle 2"/>
          <p:cNvSpPr>
            <a:spLocks noGrp="1" noChangeArrowheads="1"/>
          </p:cNvSpPr>
          <p:nvPr>
            <p:ph type="title"/>
          </p:nvPr>
        </p:nvSpPr>
        <p:spPr/>
        <p:txBody>
          <a:bodyPr/>
          <a:lstStyle/>
          <a:p>
            <a:endParaRPr lang="en-US"/>
          </a:p>
        </p:txBody>
      </p:sp>
      <p:sp>
        <p:nvSpPr>
          <p:cNvPr id="77827" name="Rectangle 3"/>
          <p:cNvSpPr>
            <a:spLocks noGrp="1" noChangeArrowheads="1"/>
          </p:cNvSpPr>
          <p:nvPr>
            <p:ph type="body" idx="1"/>
          </p:nvPr>
        </p:nvSpPr>
        <p:spPr/>
        <p:txBody>
          <a:bodyPr/>
          <a:lstStyle/>
          <a:p>
            <a:r>
              <a:rPr lang="en-US"/>
              <a:t>Dijkstra's Algorithm : At every step of the algorithm, we compute,</a:t>
            </a:r>
          </a:p>
          <a:p>
            <a:pPr>
              <a:buFontTx/>
              <a:buNone/>
            </a:pPr>
            <a:r>
              <a:rPr lang="en-US"/>
              <a:t>   </a:t>
            </a:r>
            <a:r>
              <a:rPr lang="en-US" i="1"/>
              <a:t>d</a:t>
            </a:r>
            <a:r>
              <a:rPr lang="en-US"/>
              <a:t>[</a:t>
            </a:r>
            <a:r>
              <a:rPr lang="en-US" i="1"/>
              <a:t>y</a:t>
            </a:r>
            <a:r>
              <a:rPr lang="en-US"/>
              <a:t>] = min {d[</a:t>
            </a:r>
            <a:r>
              <a:rPr lang="en-US" i="1"/>
              <a:t>y</a:t>
            </a:r>
            <a:r>
              <a:rPr lang="en-US"/>
              <a:t>], d[</a:t>
            </a:r>
            <a:r>
              <a:rPr lang="en-US" i="1"/>
              <a:t>x</a:t>
            </a:r>
            <a:r>
              <a:rPr lang="en-US"/>
              <a:t>] + </a:t>
            </a:r>
            <a:r>
              <a:rPr lang="en-US" i="1"/>
              <a:t>w</a:t>
            </a:r>
            <a:r>
              <a:rPr lang="en-US"/>
              <a:t>(</a:t>
            </a:r>
            <a:r>
              <a:rPr lang="en-US" i="1"/>
              <a:t>x,y</a:t>
            </a:r>
            <a:r>
              <a:rPr lang="en-US"/>
              <a:t>)}, where </a:t>
            </a:r>
            <a:r>
              <a:rPr lang="en-US" i="1"/>
              <a:t>x,y </a:t>
            </a:r>
            <a:r>
              <a:rPr lang="en-US" i="1">
                <a:sym typeface="Symbol" pitchFamily="18" charset="2"/>
              </a:rPr>
              <a:t></a:t>
            </a:r>
            <a:r>
              <a:rPr lang="en-US" i="1"/>
              <a:t> V</a:t>
            </a:r>
            <a:r>
              <a:rPr lang="en-US"/>
              <a:t>.</a:t>
            </a:r>
          </a:p>
          <a:p>
            <a:r>
              <a:rPr lang="en-US"/>
              <a:t>Dijkstra's algorithm is based on the greedy principle because at every step we pick the path of least path.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EDFD0FC-4B89-4CA4-B4D6-7A9131088F64}"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0C583FFD-D8BB-423A-9F29-F71BCF937936}" type="slidenum">
              <a:rPr lang="en-US"/>
              <a:pPr/>
              <a:t>2</a:t>
            </a:fld>
            <a:endParaRPr lang="en-US"/>
          </a:p>
        </p:txBody>
      </p:sp>
      <p:sp>
        <p:nvSpPr>
          <p:cNvPr id="6146" name="Rectangle 2"/>
          <p:cNvSpPr>
            <a:spLocks noGrp="1" noChangeArrowheads="1"/>
          </p:cNvSpPr>
          <p:nvPr>
            <p:ph type="title"/>
          </p:nvPr>
        </p:nvSpPr>
        <p:spPr>
          <a:xfrm>
            <a:off x="685800" y="304800"/>
            <a:ext cx="7772400" cy="1143000"/>
          </a:xfrm>
        </p:spPr>
        <p:txBody>
          <a:bodyPr/>
          <a:lstStyle/>
          <a:p>
            <a:r>
              <a:rPr lang="en-US" sz="2400" b="1"/>
              <a:t>The Greedy Principle</a:t>
            </a:r>
          </a:p>
        </p:txBody>
      </p:sp>
      <p:sp>
        <p:nvSpPr>
          <p:cNvPr id="6147" name="Rectangle 3"/>
          <p:cNvSpPr>
            <a:spLocks noGrp="1" noChangeArrowheads="1"/>
          </p:cNvSpPr>
          <p:nvPr>
            <p:ph type="body" idx="1"/>
          </p:nvPr>
        </p:nvSpPr>
        <p:spPr>
          <a:xfrm>
            <a:off x="685800" y="1524000"/>
            <a:ext cx="8001000" cy="4572000"/>
          </a:xfrm>
        </p:spPr>
        <p:txBody>
          <a:bodyPr/>
          <a:lstStyle/>
          <a:p>
            <a:pPr>
              <a:lnSpc>
                <a:spcPct val="80000"/>
              </a:lnSpc>
            </a:pPr>
            <a:r>
              <a:rPr lang="en-US" sz="2000" b="1"/>
              <a:t>The problem: </a:t>
            </a:r>
            <a:r>
              <a:rPr lang="en-US" sz="2000"/>
              <a:t>We are required to find a feasible solution that either maximizes or minimizes a given objective solution</a:t>
            </a:r>
            <a:r>
              <a:rPr lang="en-US" sz="2000" b="1"/>
              <a:t>.</a:t>
            </a:r>
            <a:endParaRPr lang="en-US" sz="2000"/>
          </a:p>
          <a:p>
            <a:pPr>
              <a:lnSpc>
                <a:spcPct val="80000"/>
              </a:lnSpc>
            </a:pPr>
            <a:r>
              <a:rPr lang="en-US" sz="2000"/>
              <a:t>It is easy to determine a feasible solution but not necessarily an optimal solution.</a:t>
            </a:r>
          </a:p>
          <a:p>
            <a:pPr>
              <a:lnSpc>
                <a:spcPct val="80000"/>
              </a:lnSpc>
            </a:pPr>
            <a:r>
              <a:rPr lang="en-US" sz="2000"/>
              <a:t>The greedy method solves this problem in stages, at each stage, a decision is made considering inputs in an order determined by the selection procedure which may be  based on an optimization measure.</a:t>
            </a:r>
          </a:p>
          <a:p>
            <a:pPr>
              <a:lnSpc>
                <a:spcPct val="80000"/>
              </a:lnSpc>
            </a:pPr>
            <a:r>
              <a:rPr lang="en-US" sz="2000"/>
              <a:t>The greedy algorithm always makes the choice that looks best at the moment.</a:t>
            </a:r>
          </a:p>
          <a:p>
            <a:pPr lvl="1">
              <a:lnSpc>
                <a:spcPct val="80000"/>
              </a:lnSpc>
            </a:pPr>
            <a:r>
              <a:rPr lang="en-US" sz="2000"/>
              <a:t>For each decision point in the greedy algorithm, the choice that seems best at the moment is chosen</a:t>
            </a:r>
          </a:p>
          <a:p>
            <a:pPr>
              <a:lnSpc>
                <a:spcPct val="80000"/>
              </a:lnSpc>
            </a:pPr>
            <a:r>
              <a:rPr lang="en-US" sz="2000"/>
              <a:t>It makes a local optimal choice that may lead to a global optimal choice.</a:t>
            </a:r>
          </a:p>
          <a:p>
            <a:pPr>
              <a:lnSpc>
                <a:spcPct val="80000"/>
              </a:lnSpc>
            </a:pPr>
            <a:endParaRPr lang="en-US" sz="2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fld id="{A1B36A5C-8431-4878-A457-08C6ABA49503}" type="datetime1">
              <a:rPr lang="en-US"/>
              <a:pPr/>
              <a:t>9/20/2009</a:t>
            </a:fld>
            <a:endParaRPr lang="en-US"/>
          </a:p>
        </p:txBody>
      </p:sp>
      <p:sp>
        <p:nvSpPr>
          <p:cNvPr id="4" name="Footer Placeholder 2"/>
          <p:cNvSpPr>
            <a:spLocks noGrp="1"/>
          </p:cNvSpPr>
          <p:nvPr>
            <p:ph type="ftr" sz="quarter" idx="11"/>
          </p:nvPr>
        </p:nvSpPr>
        <p:spPr/>
        <p:txBody>
          <a:bodyPr/>
          <a:lstStyle/>
          <a:p>
            <a:r>
              <a:rPr lang="en-US"/>
              <a:t>CSE 5311 Fall 2007</a:t>
            </a:r>
          </a:p>
          <a:p>
            <a:r>
              <a:rPr lang="en-US"/>
              <a:t>M Kumar</a:t>
            </a:r>
          </a:p>
        </p:txBody>
      </p:sp>
      <p:sp>
        <p:nvSpPr>
          <p:cNvPr id="5" name="Slide Number Placeholder 3"/>
          <p:cNvSpPr>
            <a:spLocks noGrp="1"/>
          </p:cNvSpPr>
          <p:nvPr>
            <p:ph type="sldNum" sz="quarter" idx="12"/>
          </p:nvPr>
        </p:nvSpPr>
        <p:spPr/>
        <p:txBody>
          <a:bodyPr/>
          <a:lstStyle/>
          <a:p>
            <a:fld id="{032EF816-F6F4-444A-9F28-716B13B091EC}" type="slidenum">
              <a:rPr lang="en-US"/>
              <a:pPr/>
              <a:t>20</a:t>
            </a:fld>
            <a:endParaRPr lang="en-US"/>
          </a:p>
        </p:txBody>
      </p:sp>
      <p:graphicFrame>
        <p:nvGraphicFramePr>
          <p:cNvPr id="78850" name="Object 2"/>
          <p:cNvGraphicFramePr>
            <a:graphicFrameLocks noChangeAspect="1"/>
          </p:cNvGraphicFramePr>
          <p:nvPr/>
        </p:nvGraphicFramePr>
        <p:xfrm>
          <a:off x="1055688" y="1265238"/>
          <a:ext cx="3957637" cy="2857500"/>
        </p:xfrm>
        <a:graphic>
          <a:graphicData uri="http://schemas.openxmlformats.org/presentationml/2006/ole">
            <p:oleObj spid="_x0000_s78850" name="Picture" r:id="rId4" imgW="2743200" imgH="1828800" progId="Word.Picture.8">
              <p:embed/>
            </p:oleObj>
          </a:graphicData>
        </a:graphic>
      </p:graphicFrame>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 name="Date Placeholder 1"/>
          <p:cNvSpPr>
            <a:spLocks noGrp="1"/>
          </p:cNvSpPr>
          <p:nvPr>
            <p:ph type="dt" sz="half" idx="10"/>
          </p:nvPr>
        </p:nvSpPr>
        <p:spPr/>
        <p:txBody>
          <a:bodyPr/>
          <a:lstStyle/>
          <a:p>
            <a:fld id="{FF96B6F3-0872-4285-836A-79E3FF1A8327}" type="datetime1">
              <a:rPr lang="en-US"/>
              <a:pPr/>
              <a:t>9/20/2009</a:t>
            </a:fld>
            <a:endParaRPr lang="en-US"/>
          </a:p>
        </p:txBody>
      </p:sp>
      <p:sp>
        <p:nvSpPr>
          <p:cNvPr id="154" name="Footer Placeholder 2"/>
          <p:cNvSpPr>
            <a:spLocks noGrp="1"/>
          </p:cNvSpPr>
          <p:nvPr>
            <p:ph type="ftr" sz="quarter" idx="11"/>
          </p:nvPr>
        </p:nvSpPr>
        <p:spPr/>
        <p:txBody>
          <a:bodyPr/>
          <a:lstStyle/>
          <a:p>
            <a:r>
              <a:rPr lang="en-US"/>
              <a:t>CSE 5311 Fall 2007</a:t>
            </a:r>
          </a:p>
          <a:p>
            <a:r>
              <a:rPr lang="en-US"/>
              <a:t>M Kumar</a:t>
            </a:r>
          </a:p>
        </p:txBody>
      </p:sp>
      <p:sp>
        <p:nvSpPr>
          <p:cNvPr id="155" name="Slide Number Placeholder 3"/>
          <p:cNvSpPr>
            <a:spLocks noGrp="1"/>
          </p:cNvSpPr>
          <p:nvPr>
            <p:ph type="sldNum" sz="quarter" idx="12"/>
          </p:nvPr>
        </p:nvSpPr>
        <p:spPr/>
        <p:txBody>
          <a:bodyPr/>
          <a:lstStyle/>
          <a:p>
            <a:fld id="{E4A53AE1-F456-43C6-AA5E-BB2F0B5DB23E}" type="slidenum">
              <a:rPr lang="en-US"/>
              <a:pPr/>
              <a:t>21</a:t>
            </a:fld>
            <a:endParaRPr lang="en-US"/>
          </a:p>
        </p:txBody>
      </p:sp>
      <p:graphicFrame>
        <p:nvGraphicFramePr>
          <p:cNvPr id="79874" name="Object 2"/>
          <p:cNvGraphicFramePr>
            <a:graphicFrameLocks noChangeAspect="1"/>
          </p:cNvGraphicFramePr>
          <p:nvPr/>
        </p:nvGraphicFramePr>
        <p:xfrm>
          <a:off x="422275" y="554038"/>
          <a:ext cx="2814638" cy="2032000"/>
        </p:xfrm>
        <a:graphic>
          <a:graphicData uri="http://schemas.openxmlformats.org/presentationml/2006/ole">
            <p:oleObj spid="_x0000_s79874" name="Picture" r:id="rId4" imgW="2743200" imgH="1828800" progId="Word.Picture.8">
              <p:embed/>
            </p:oleObj>
          </a:graphicData>
        </a:graphic>
      </p:graphicFrame>
      <p:sp>
        <p:nvSpPr>
          <p:cNvPr id="79875" name="Rectangle 3"/>
          <p:cNvSpPr>
            <a:spLocks noChangeArrowheads="1"/>
          </p:cNvSpPr>
          <p:nvPr/>
        </p:nvSpPr>
        <p:spPr bwMode="auto">
          <a:xfrm>
            <a:off x="0" y="1066800"/>
            <a:ext cx="712788" cy="639763"/>
          </a:xfrm>
          <a:prstGeom prst="rect">
            <a:avLst/>
          </a:prstGeom>
          <a:noFill/>
          <a:ln w="12700" cap="sq">
            <a:noFill/>
            <a:miter lim="800000"/>
            <a:headEnd type="none" w="sm" len="sm"/>
            <a:tailEnd type="none" w="sm" len="sm"/>
          </a:ln>
          <a:effectLst/>
        </p:spPr>
        <p:txBody>
          <a:bodyPr wrap="none" anchor="ctr">
            <a:spAutoFit/>
          </a:bodyPr>
          <a:lstStyle/>
          <a:p>
            <a:pPr eaLnBrk="0" hangingPunct="0"/>
            <a:r>
              <a:rPr lang="en-US" sz="1200">
                <a:latin typeface="Times New Roman" pitchFamily="18" charset="0"/>
                <a:cs typeface="Times New Roman" pitchFamily="18" charset="0"/>
              </a:rPr>
              <a:t>Example:</a:t>
            </a:r>
            <a:endParaRPr lang="en-US" sz="1200">
              <a:latin typeface="Times New Roman" pitchFamily="18" charset="0"/>
            </a:endParaRPr>
          </a:p>
          <a:p>
            <a:pPr eaLnBrk="0" hangingPunct="0"/>
            <a:endParaRPr lang="en-US" sz="2400">
              <a:latin typeface="Times New Roman" pitchFamily="18" charset="0"/>
            </a:endParaRPr>
          </a:p>
        </p:txBody>
      </p:sp>
      <p:sp>
        <p:nvSpPr>
          <p:cNvPr id="79876" name="Rectangle 4"/>
          <p:cNvSpPr>
            <a:spLocks noChangeArrowheads="1"/>
          </p:cNvSpPr>
          <p:nvPr/>
        </p:nvSpPr>
        <p:spPr bwMode="auto">
          <a:xfrm>
            <a:off x="0" y="1706563"/>
            <a:ext cx="169863" cy="609600"/>
          </a:xfrm>
          <a:prstGeom prst="rect">
            <a:avLst/>
          </a:prstGeom>
          <a:noFill/>
          <a:ln w="12700" cap="sq">
            <a:noFill/>
            <a:miter lim="800000"/>
            <a:headEnd type="none" w="sm" len="sm"/>
            <a:tailEnd type="none" w="sm" len="sm"/>
          </a:ln>
          <a:effectLst/>
        </p:spPr>
        <p:txBody>
          <a:bodyPr wrap="none" anchor="ctr">
            <a:spAutoFit/>
          </a:bodyPr>
          <a:lstStyle/>
          <a:p>
            <a:pPr eaLnBrk="0" hangingPunct="0"/>
            <a:r>
              <a:rPr lang="en-AU" sz="1000">
                <a:latin typeface="Times New Roman" pitchFamily="18" charset="0"/>
                <a:cs typeface="Times New Roman" pitchFamily="18" charset="0"/>
              </a:rPr>
              <a:t/>
            </a:r>
            <a:br>
              <a:rPr lang="en-AU" sz="1000">
                <a:latin typeface="Times New Roman" pitchFamily="18" charset="0"/>
                <a:cs typeface="Times New Roman" pitchFamily="18" charset="0"/>
              </a:rPr>
            </a:br>
            <a:endParaRPr lang="en-AU" sz="2400">
              <a:latin typeface="Times New Roman" pitchFamily="18" charset="0"/>
            </a:endParaRPr>
          </a:p>
        </p:txBody>
      </p:sp>
      <p:graphicFrame>
        <p:nvGraphicFramePr>
          <p:cNvPr id="79877" name="Group 5"/>
          <p:cNvGraphicFramePr>
            <a:graphicFrameLocks noGrp="1"/>
          </p:cNvGraphicFramePr>
          <p:nvPr/>
        </p:nvGraphicFramePr>
        <p:xfrm>
          <a:off x="1865313" y="2532063"/>
          <a:ext cx="5699125" cy="3562353"/>
        </p:xfrm>
        <a:graphic>
          <a:graphicData uri="http://schemas.openxmlformats.org/drawingml/2006/table">
            <a:tbl>
              <a:tblPr/>
              <a:tblGrid>
                <a:gridCol w="471487"/>
                <a:gridCol w="862013"/>
                <a:gridCol w="368300"/>
                <a:gridCol w="366712"/>
                <a:gridCol w="366713"/>
                <a:gridCol w="368300"/>
                <a:gridCol w="366712"/>
                <a:gridCol w="368300"/>
                <a:gridCol w="366713"/>
                <a:gridCol w="366712"/>
                <a:gridCol w="334963"/>
                <a:gridCol w="1092200"/>
              </a:tblGrid>
              <a:tr h="2794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Step</a:t>
                      </a:r>
                      <a:endParaRPr kumimoji="0" lang="en-US" sz="900" b="1" i="0" u="none" strike="noStrike" cap="none" normalizeH="0" baseline="0" smtClean="0">
                        <a:ln>
                          <a:noFill/>
                        </a:ln>
                        <a:solidFill>
                          <a:schemeClr val="accent2"/>
                        </a:solidFill>
                        <a:effectLst/>
                        <a:latin typeface="Arial" pitchFamily="34" charset="0"/>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 #</a:t>
                      </a:r>
                      <a:endParaRPr kumimoji="0" lang="en-US" sz="2000" b="1" i="0" u="none" strike="noStrike" cap="none" normalizeH="0" baseline="0" smtClean="0">
                        <a:ln>
                          <a:noFill/>
                        </a:ln>
                        <a:solidFill>
                          <a:schemeClr val="accent2"/>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Vertex to</a:t>
                      </a:r>
                      <a:endParaRPr kumimoji="0" lang="en-US" sz="900" b="1" i="0" u="none" strike="noStrike" cap="none" normalizeH="0" baseline="0" smtClean="0">
                        <a:ln>
                          <a:noFill/>
                        </a:ln>
                        <a:solidFill>
                          <a:schemeClr val="accent2"/>
                        </a:solidFill>
                        <a:effectLst/>
                        <a:latin typeface="Arial" pitchFamily="34" charset="0"/>
                        <a:ea typeface="SimSun" pitchFamily="2" charset="-122"/>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be marked</a:t>
                      </a:r>
                      <a:endParaRPr kumimoji="0" lang="en-US" sz="2000" b="1" i="0" u="none" strike="noStrike" cap="none" normalizeH="0" baseline="0" smtClean="0">
                        <a:ln>
                          <a:noFill/>
                        </a:ln>
                        <a:solidFill>
                          <a:schemeClr val="accent2"/>
                        </a:solidFill>
                        <a:effectLst/>
                        <a:latin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gridSpan="9">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Distance to vertex</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Unmarked vertices</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561975">
                <a:tc vMerge="1">
                  <a:txBody>
                    <a:bodyPr/>
                    <a:lstStyle/>
                    <a:p>
                      <a:endParaRPr lang="en-US"/>
                    </a:p>
                  </a:txBody>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u</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a</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b</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c</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d</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e</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f</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g</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vMerge="1">
                  <a:txBody>
                    <a:bodyPr/>
                    <a:lstStyle/>
                    <a:p>
                      <a:endParaRPr lang="en-US"/>
                    </a:p>
                  </a:txBody>
                  <a:tcPr/>
                </a:tc>
              </a:tr>
              <a:tr h="468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u</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a,b,c,d,e,f,g,h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a</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b,c,d,e,f,g,h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c</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b,d,e,f,g,h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b</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d,e,f,g,h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4</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d</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cs typeface="Times New Roman" pitchFamily="18" charset="0"/>
                          <a:sym typeface="Symbol" pitchFamily="18" charset="2"/>
                        </a:rPr>
                        <a:t></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e,f,g,h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e</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f,g,h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6</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g,h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g</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h</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r h="2809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f</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0</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5</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3</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7</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8</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12</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11</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9</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accent2"/>
                          </a:solidFill>
                          <a:effectLst/>
                          <a:latin typeface="Arial" pitchFamily="34" charset="0"/>
                          <a:ea typeface="Times New Roman" pitchFamily="18" charset="0"/>
                          <a:cs typeface="Arial" pitchFamily="34" charset="0"/>
                        </a:rPr>
                        <a:t>--</a:t>
                      </a:r>
                      <a:endParaRPr kumimoji="0" lang="en-US" sz="2000" b="1" i="0" u="none" strike="noStrike" cap="none" normalizeH="0" baseline="0" smtClean="0">
                        <a:ln>
                          <a:noFill/>
                        </a:ln>
                        <a:solidFill>
                          <a:schemeClr val="accent2"/>
                        </a:solidFill>
                        <a:effectLst/>
                        <a:latin typeface="Arial" pitchFamily="34" charset="0"/>
                        <a:ea typeface="Times New Roman" pitchFamily="18" charset="0"/>
                        <a:cs typeface="Arial" pitchFamily="34"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r>
            </a:tbl>
          </a:graphicData>
        </a:graphic>
      </p:graphicFrame>
      <p:sp>
        <p:nvSpPr>
          <p:cNvPr id="80024" name="Rectangle 152"/>
          <p:cNvSpPr>
            <a:spLocks noChangeArrowheads="1"/>
          </p:cNvSpPr>
          <p:nvPr/>
        </p:nvSpPr>
        <p:spPr bwMode="auto">
          <a:xfrm>
            <a:off x="0" y="5789613"/>
            <a:ext cx="9144000" cy="0"/>
          </a:xfrm>
          <a:prstGeom prst="rect">
            <a:avLst/>
          </a:prstGeom>
          <a:noFill/>
          <a:ln w="12700" cap="sq">
            <a:noFill/>
            <a:miter lim="800000"/>
            <a:headEnd type="none" w="sm" len="sm"/>
            <a:tailEnd type="none" w="sm" len="sm"/>
          </a:ln>
          <a:effectLst/>
        </p:spPr>
        <p:txBody>
          <a:bodyPr wrap="none" anchor="ctr">
            <a:spAutoFit/>
          </a:bodyPr>
          <a:lstStyle/>
          <a:p>
            <a:pPr eaLnBrk="0" hangingPunct="0"/>
            <a:endParaRPr lang="en-US" sz="2400">
              <a:latin typeface="Times New Roman" pitchFamily="18" charset="0"/>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91D1BA8-F4C7-46F2-93E5-4DF7127D721C}"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52285940-BD39-47C4-9916-1AE7F7E88302}" type="slidenum">
              <a:rPr lang="en-US"/>
              <a:pPr/>
              <a:t>22</a:t>
            </a:fld>
            <a:endParaRPr lang="en-US"/>
          </a:p>
        </p:txBody>
      </p:sp>
      <p:sp>
        <p:nvSpPr>
          <p:cNvPr id="80898" name="Rectangle 2"/>
          <p:cNvSpPr>
            <a:spLocks noGrp="1" noChangeArrowheads="1"/>
          </p:cNvSpPr>
          <p:nvPr>
            <p:ph type="title"/>
          </p:nvPr>
        </p:nvSpPr>
        <p:spPr/>
        <p:txBody>
          <a:bodyPr/>
          <a:lstStyle/>
          <a:p>
            <a:r>
              <a:rPr lang="en-US" sz="2400" b="1"/>
              <a:t>Dijkstra's Single-source shortest path</a:t>
            </a:r>
          </a:p>
        </p:txBody>
      </p:sp>
      <p:sp>
        <p:nvSpPr>
          <p:cNvPr id="80899" name="Rectangle 3"/>
          <p:cNvSpPr>
            <a:spLocks noGrp="1" noChangeArrowheads="1"/>
          </p:cNvSpPr>
          <p:nvPr>
            <p:ph type="body" idx="1"/>
          </p:nvPr>
        </p:nvSpPr>
        <p:spPr/>
        <p:txBody>
          <a:bodyPr/>
          <a:lstStyle/>
          <a:p>
            <a:pPr>
              <a:lnSpc>
                <a:spcPct val="80000"/>
              </a:lnSpc>
            </a:pPr>
            <a:r>
              <a:rPr lang="en-US" sz="1600"/>
              <a:t>Procedure </a:t>
            </a:r>
            <a:r>
              <a:rPr lang="en-US" sz="1600" b="1"/>
              <a:t>Dijkstra's Single-source shortest path_G(V,E,u)</a:t>
            </a:r>
            <a:endParaRPr lang="en-US" sz="1600"/>
          </a:p>
          <a:p>
            <a:pPr>
              <a:lnSpc>
                <a:spcPct val="80000"/>
              </a:lnSpc>
            </a:pPr>
            <a:r>
              <a:rPr lang="en-US" sz="1600"/>
              <a:t>Input: </a:t>
            </a:r>
            <a:r>
              <a:rPr lang="en-US" sz="1600" i="1"/>
              <a:t>G</a:t>
            </a:r>
            <a:r>
              <a:rPr lang="en-US" sz="1600"/>
              <a:t> =(</a:t>
            </a:r>
            <a:r>
              <a:rPr lang="en-US" sz="1600" i="1"/>
              <a:t>V,E</a:t>
            </a:r>
            <a:r>
              <a:rPr lang="en-US" sz="1600"/>
              <a:t>), the weighted directed graph and v the source vertex</a:t>
            </a:r>
          </a:p>
          <a:p>
            <a:pPr>
              <a:lnSpc>
                <a:spcPct val="80000"/>
              </a:lnSpc>
            </a:pPr>
            <a:r>
              <a:rPr lang="en-US" sz="1600"/>
              <a:t>Output: for each vertex, </a:t>
            </a:r>
            <a:r>
              <a:rPr lang="en-US" sz="1600" i="1"/>
              <a:t>v</a:t>
            </a:r>
            <a:r>
              <a:rPr lang="en-US" sz="1600"/>
              <a:t>, d[</a:t>
            </a:r>
            <a:r>
              <a:rPr lang="en-US" sz="1600" i="1"/>
              <a:t>v</a:t>
            </a:r>
            <a:r>
              <a:rPr lang="en-US" sz="1600"/>
              <a:t>] is the length of the shortest path from u to v.</a:t>
            </a:r>
          </a:p>
          <a:p>
            <a:pPr>
              <a:lnSpc>
                <a:spcPct val="80000"/>
              </a:lnSpc>
            </a:pPr>
            <a:r>
              <a:rPr lang="en-US" sz="1600"/>
              <a:t>mark vertex </a:t>
            </a:r>
            <a:r>
              <a:rPr lang="en-US" sz="1600" i="1"/>
              <a:t>u</a:t>
            </a:r>
            <a:r>
              <a:rPr lang="en-US" sz="1600"/>
              <a:t>;</a:t>
            </a:r>
          </a:p>
          <a:p>
            <a:pPr>
              <a:lnSpc>
                <a:spcPct val="80000"/>
              </a:lnSpc>
            </a:pPr>
            <a:r>
              <a:rPr lang="en-US" sz="1600" i="1"/>
              <a:t>d</a:t>
            </a:r>
            <a:r>
              <a:rPr lang="en-US" sz="1600"/>
              <a:t>[</a:t>
            </a:r>
            <a:r>
              <a:rPr lang="en-US" sz="1600" i="1"/>
              <a:t>u</a:t>
            </a:r>
            <a:r>
              <a:rPr lang="en-US" sz="1600"/>
              <a:t>] </a:t>
            </a:r>
            <a:r>
              <a:rPr lang="en-US" sz="1600">
                <a:sym typeface="Symbol" pitchFamily="18" charset="2"/>
              </a:rPr>
              <a:t></a:t>
            </a:r>
            <a:r>
              <a:rPr lang="en-US" sz="1600"/>
              <a:t> 0; </a:t>
            </a:r>
            <a:endParaRPr lang="en-US" sz="1600" b="1"/>
          </a:p>
          <a:p>
            <a:pPr>
              <a:lnSpc>
                <a:spcPct val="80000"/>
              </a:lnSpc>
            </a:pPr>
            <a:r>
              <a:rPr lang="en-US" sz="1600" b="1"/>
              <a:t>for </a:t>
            </a:r>
            <a:r>
              <a:rPr lang="en-US" sz="1600"/>
              <a:t>each unmarked vertex  </a:t>
            </a:r>
            <a:r>
              <a:rPr lang="en-US" sz="1600" i="1"/>
              <a:t>v</a:t>
            </a:r>
            <a:r>
              <a:rPr lang="en-US" sz="1600"/>
              <a:t> </a:t>
            </a:r>
            <a:r>
              <a:rPr lang="en-US" sz="1600">
                <a:sym typeface="Symbol" pitchFamily="18" charset="2"/>
              </a:rPr>
              <a:t></a:t>
            </a:r>
            <a:r>
              <a:rPr lang="en-US" sz="1600"/>
              <a:t> </a:t>
            </a:r>
            <a:r>
              <a:rPr lang="en-US" sz="1600" i="1"/>
              <a:t>V</a:t>
            </a:r>
            <a:r>
              <a:rPr lang="en-US" sz="1600"/>
              <a:t> </a:t>
            </a:r>
            <a:r>
              <a:rPr lang="en-US" sz="1600" b="1"/>
              <a:t>do</a:t>
            </a:r>
            <a:endParaRPr lang="en-US" sz="1600"/>
          </a:p>
          <a:p>
            <a:pPr>
              <a:lnSpc>
                <a:spcPct val="80000"/>
              </a:lnSpc>
            </a:pPr>
            <a:r>
              <a:rPr lang="en-US" sz="1600"/>
              <a:t> 	</a:t>
            </a:r>
            <a:r>
              <a:rPr lang="en-US" sz="1600" b="1"/>
              <a:t>if </a:t>
            </a:r>
            <a:r>
              <a:rPr lang="en-US" sz="1600"/>
              <a:t>edge (</a:t>
            </a:r>
            <a:r>
              <a:rPr lang="en-US" sz="1600" i="1"/>
              <a:t>u,v</a:t>
            </a:r>
            <a:r>
              <a:rPr lang="en-US" sz="1600"/>
              <a:t>) exists</a:t>
            </a:r>
            <a:r>
              <a:rPr lang="en-US" sz="1600" b="1"/>
              <a:t> </a:t>
            </a:r>
            <a:r>
              <a:rPr lang="en-US" sz="1600"/>
              <a:t>d [</a:t>
            </a:r>
            <a:r>
              <a:rPr lang="en-US" sz="1600" i="1"/>
              <a:t>v</a:t>
            </a:r>
            <a:r>
              <a:rPr lang="en-US" sz="1600"/>
              <a:t>] </a:t>
            </a:r>
            <a:r>
              <a:rPr lang="en-US" sz="1600">
                <a:sym typeface="Symbol" pitchFamily="18" charset="2"/>
              </a:rPr>
              <a:t></a:t>
            </a:r>
            <a:r>
              <a:rPr lang="en-US" sz="1600"/>
              <a:t> weight (</a:t>
            </a:r>
            <a:r>
              <a:rPr lang="en-US" sz="1600" i="1"/>
              <a:t>u,v</a:t>
            </a:r>
            <a:r>
              <a:rPr lang="en-US" sz="1600"/>
              <a:t>);</a:t>
            </a:r>
          </a:p>
          <a:p>
            <a:pPr>
              <a:lnSpc>
                <a:spcPct val="80000"/>
              </a:lnSpc>
            </a:pPr>
            <a:r>
              <a:rPr lang="en-US" sz="1600"/>
              <a:t> 		</a:t>
            </a:r>
            <a:r>
              <a:rPr lang="en-US" sz="1600" b="1"/>
              <a:t>else </a:t>
            </a:r>
            <a:r>
              <a:rPr lang="en-US" sz="1600" i="1"/>
              <a:t>d</a:t>
            </a:r>
            <a:r>
              <a:rPr lang="en-US" sz="1600"/>
              <a:t>[</a:t>
            </a:r>
            <a:r>
              <a:rPr lang="en-US" sz="1600" i="1"/>
              <a:t>v</a:t>
            </a:r>
            <a:r>
              <a:rPr lang="en-US" sz="1600"/>
              <a:t>] </a:t>
            </a:r>
            <a:r>
              <a:rPr lang="en-US" sz="1600">
                <a:sym typeface="Symbol" pitchFamily="18" charset="2"/>
              </a:rPr>
              <a:t></a:t>
            </a:r>
            <a:r>
              <a:rPr lang="en-US" sz="1600"/>
              <a:t> </a:t>
            </a:r>
            <a:r>
              <a:rPr lang="en-US" sz="1600">
                <a:sym typeface="Symbol" pitchFamily="18" charset="2"/>
              </a:rPr>
              <a:t></a:t>
            </a:r>
            <a:r>
              <a:rPr lang="en-US" sz="1600"/>
              <a:t>;</a:t>
            </a:r>
            <a:endParaRPr lang="en-US" sz="1600" b="1"/>
          </a:p>
          <a:p>
            <a:pPr>
              <a:lnSpc>
                <a:spcPct val="80000"/>
              </a:lnSpc>
            </a:pPr>
            <a:r>
              <a:rPr lang="en-US" sz="1600" b="1"/>
              <a:t>while </a:t>
            </a:r>
            <a:r>
              <a:rPr lang="en-US" sz="1600"/>
              <a:t>there exists an unmarked vertex </a:t>
            </a:r>
            <a:r>
              <a:rPr lang="en-US" sz="1600" b="1"/>
              <a:t>do</a:t>
            </a:r>
            <a:endParaRPr lang="en-US" sz="1600"/>
          </a:p>
          <a:p>
            <a:pPr>
              <a:lnSpc>
                <a:spcPct val="80000"/>
              </a:lnSpc>
            </a:pPr>
            <a:r>
              <a:rPr lang="en-US" sz="1600"/>
              <a:t> 	let </a:t>
            </a:r>
            <a:r>
              <a:rPr lang="en-US" sz="1600" i="1"/>
              <a:t>v</a:t>
            </a:r>
            <a:r>
              <a:rPr lang="en-US" sz="1600"/>
              <a:t> be an unmarked vertex such that </a:t>
            </a:r>
            <a:r>
              <a:rPr lang="en-US" sz="1600" i="1"/>
              <a:t>d</a:t>
            </a:r>
            <a:r>
              <a:rPr lang="en-US" sz="1600"/>
              <a:t>[</a:t>
            </a:r>
            <a:r>
              <a:rPr lang="en-US" sz="1600" i="1"/>
              <a:t>v</a:t>
            </a:r>
            <a:r>
              <a:rPr lang="en-US" sz="1600"/>
              <a:t>] is minimal;</a:t>
            </a:r>
          </a:p>
          <a:p>
            <a:pPr>
              <a:lnSpc>
                <a:spcPct val="80000"/>
              </a:lnSpc>
            </a:pPr>
            <a:r>
              <a:rPr lang="en-US" sz="1600"/>
              <a:t> 	mark vertex </a:t>
            </a:r>
            <a:r>
              <a:rPr lang="en-US" sz="1600" i="1"/>
              <a:t>v</a:t>
            </a:r>
            <a:r>
              <a:rPr lang="en-US" sz="1600"/>
              <a:t>;</a:t>
            </a:r>
            <a:endParaRPr lang="en-US" sz="1600" b="1"/>
          </a:p>
          <a:p>
            <a:pPr>
              <a:lnSpc>
                <a:spcPct val="80000"/>
              </a:lnSpc>
            </a:pPr>
            <a:r>
              <a:rPr lang="en-US" sz="1600" b="1"/>
              <a:t> 	for</a:t>
            </a:r>
            <a:r>
              <a:rPr lang="en-US" sz="1600"/>
              <a:t> all edges (</a:t>
            </a:r>
            <a:r>
              <a:rPr lang="en-US" sz="1600" i="1"/>
              <a:t>v,x</a:t>
            </a:r>
            <a:r>
              <a:rPr lang="en-US" sz="1600"/>
              <a:t>) such that </a:t>
            </a:r>
            <a:r>
              <a:rPr lang="en-US" sz="1600" i="1"/>
              <a:t>x</a:t>
            </a:r>
            <a:r>
              <a:rPr lang="en-US" sz="1600"/>
              <a:t> is unmarked </a:t>
            </a:r>
            <a:r>
              <a:rPr lang="en-US" sz="1600" b="1"/>
              <a:t>do</a:t>
            </a:r>
          </a:p>
          <a:p>
            <a:pPr>
              <a:lnSpc>
                <a:spcPct val="80000"/>
              </a:lnSpc>
            </a:pPr>
            <a:r>
              <a:rPr lang="en-US" sz="1600" b="1"/>
              <a:t> 	 	</a:t>
            </a:r>
            <a:r>
              <a:rPr lang="en-US" sz="1600"/>
              <a:t>if d[x] &gt; d[v] + weight[v,x] </a:t>
            </a:r>
            <a:r>
              <a:rPr lang="en-US" sz="1600" b="1"/>
              <a:t>then</a:t>
            </a:r>
            <a:endParaRPr lang="en-US" sz="1600"/>
          </a:p>
          <a:p>
            <a:pPr>
              <a:lnSpc>
                <a:spcPct val="80000"/>
              </a:lnSpc>
            </a:pPr>
            <a:r>
              <a:rPr lang="en-US" sz="1600"/>
              <a:t> 		 	d[x] </a:t>
            </a:r>
            <a:r>
              <a:rPr lang="en-US" sz="1600">
                <a:sym typeface="Symbol" pitchFamily="18" charset="2"/>
              </a:rPr>
              <a:t></a:t>
            </a:r>
            <a:r>
              <a:rPr lang="en-US" sz="1600"/>
              <a:t> d[v] + weight[v,x]</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AFE7C3F-2A7A-459B-B929-59FCBBB9E4CF}"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AE710B66-8E55-498E-AD1F-88EFBE8D4568}" type="slidenum">
              <a:rPr lang="en-US"/>
              <a:pPr/>
              <a:t>23</a:t>
            </a:fld>
            <a:endParaRPr lang="en-US"/>
          </a:p>
        </p:txBody>
      </p:sp>
      <p:sp>
        <p:nvSpPr>
          <p:cNvPr id="81922" name="Rectangle 2"/>
          <p:cNvSpPr>
            <a:spLocks noGrp="1" noChangeArrowheads="1"/>
          </p:cNvSpPr>
          <p:nvPr>
            <p:ph type="title"/>
          </p:nvPr>
        </p:nvSpPr>
        <p:spPr/>
        <p:txBody>
          <a:bodyPr/>
          <a:lstStyle/>
          <a:p>
            <a:endParaRPr lang="en-US"/>
          </a:p>
        </p:txBody>
      </p:sp>
      <p:sp>
        <p:nvSpPr>
          <p:cNvPr id="81923" name="Rectangle 3"/>
          <p:cNvSpPr>
            <a:spLocks noGrp="1" noChangeArrowheads="1"/>
          </p:cNvSpPr>
          <p:nvPr>
            <p:ph type="body" idx="1"/>
          </p:nvPr>
        </p:nvSpPr>
        <p:spPr/>
        <p:txBody>
          <a:bodyPr/>
          <a:lstStyle/>
          <a:p>
            <a:r>
              <a:rPr lang="en-US" sz="2400"/>
              <a:t>Complexity of Dijkstra's algorithm:</a:t>
            </a:r>
          </a:p>
          <a:p>
            <a:r>
              <a:rPr lang="en-US" sz="2400"/>
              <a:t>Steps 1 and 2 take </a:t>
            </a:r>
            <a:r>
              <a:rPr lang="en-US" sz="2400">
                <a:sym typeface="Symbol" pitchFamily="18" charset="2"/>
              </a:rPr>
              <a:t></a:t>
            </a:r>
            <a:r>
              <a:rPr lang="en-US" sz="2400"/>
              <a:t> (1) time</a:t>
            </a:r>
          </a:p>
          <a:p>
            <a:r>
              <a:rPr lang="en-US" sz="2400"/>
              <a:t>Steps 3 to 5 take O(</a:t>
            </a:r>
            <a:r>
              <a:rPr lang="en-US" sz="2400">
                <a:sym typeface="Symbol" pitchFamily="18" charset="2"/>
              </a:rPr>
              <a:t></a:t>
            </a:r>
            <a:r>
              <a:rPr lang="en-US" sz="2400" i="1"/>
              <a:t>V</a:t>
            </a:r>
            <a:r>
              <a:rPr lang="en-US" sz="2400">
                <a:sym typeface="Symbol" pitchFamily="18" charset="2"/>
              </a:rPr>
              <a:t></a:t>
            </a:r>
            <a:r>
              <a:rPr lang="en-US" sz="2400"/>
              <a:t>) time</a:t>
            </a:r>
          </a:p>
          <a:p>
            <a:r>
              <a:rPr lang="en-US" sz="2400"/>
              <a:t>The vertices are arranged in a heap in order of their paths from </a:t>
            </a:r>
            <a:r>
              <a:rPr lang="en-US" sz="2400" i="1"/>
              <a:t>u</a:t>
            </a:r>
          </a:p>
          <a:p>
            <a:r>
              <a:rPr lang="en-US" sz="2400"/>
              <a:t>Updating the length of a path takes </a:t>
            </a:r>
            <a:r>
              <a:rPr lang="en-US" sz="2400" i="1"/>
              <a:t>O(log V)</a:t>
            </a:r>
            <a:r>
              <a:rPr lang="en-US" sz="2400"/>
              <a:t> time.</a:t>
            </a:r>
          </a:p>
          <a:p>
            <a:r>
              <a:rPr lang="en-US" sz="2400"/>
              <a:t>There are </a:t>
            </a:r>
            <a:r>
              <a:rPr lang="en-US" sz="2400">
                <a:sym typeface="Symbol" pitchFamily="18" charset="2"/>
              </a:rPr>
              <a:t></a:t>
            </a:r>
            <a:r>
              <a:rPr lang="en-US" sz="2400" i="1"/>
              <a:t>V</a:t>
            </a:r>
            <a:r>
              <a:rPr lang="en-US" sz="2400">
                <a:sym typeface="Symbol" pitchFamily="18" charset="2"/>
              </a:rPr>
              <a:t></a:t>
            </a:r>
            <a:r>
              <a:rPr lang="en-US" sz="2400"/>
              <a:t> iterations,  and at most </a:t>
            </a:r>
            <a:r>
              <a:rPr lang="en-US" sz="2400">
                <a:sym typeface="Symbol" pitchFamily="18" charset="2"/>
              </a:rPr>
              <a:t></a:t>
            </a:r>
            <a:r>
              <a:rPr lang="en-US" sz="2400" i="1"/>
              <a:t>E</a:t>
            </a:r>
            <a:r>
              <a:rPr lang="en-US" sz="2400">
                <a:sym typeface="Symbol" pitchFamily="18" charset="2"/>
              </a:rPr>
              <a:t></a:t>
            </a:r>
            <a:r>
              <a:rPr lang="en-US" sz="2400"/>
              <a:t> updates</a:t>
            </a:r>
          </a:p>
          <a:p>
            <a:r>
              <a:rPr lang="en-US" sz="2400"/>
              <a:t>Therefore the algorithm takes O((</a:t>
            </a:r>
            <a:r>
              <a:rPr lang="en-US" sz="2400">
                <a:sym typeface="Symbol" pitchFamily="18" charset="2"/>
              </a:rPr>
              <a:t></a:t>
            </a:r>
            <a:r>
              <a:rPr lang="en-US" sz="2400" i="1"/>
              <a:t>E</a:t>
            </a:r>
            <a:r>
              <a:rPr lang="en-US" sz="2400">
                <a:sym typeface="Symbol" pitchFamily="18" charset="2"/>
              </a:rPr>
              <a:t></a:t>
            </a:r>
            <a:r>
              <a:rPr lang="en-US" sz="2400"/>
              <a:t>+</a:t>
            </a:r>
            <a:r>
              <a:rPr lang="en-US" sz="2400">
                <a:sym typeface="Symbol" pitchFamily="18" charset="2"/>
              </a:rPr>
              <a:t></a:t>
            </a:r>
            <a:r>
              <a:rPr lang="en-US" sz="2400" i="1"/>
              <a:t>V</a:t>
            </a:r>
            <a:r>
              <a:rPr lang="en-US" sz="2400">
                <a:sym typeface="Symbol" pitchFamily="18" charset="2"/>
              </a:rPr>
              <a:t></a:t>
            </a:r>
            <a:r>
              <a:rPr lang="en-US" sz="2400"/>
              <a:t>) log </a:t>
            </a:r>
            <a:r>
              <a:rPr lang="en-US" sz="2400">
                <a:sym typeface="Symbol" pitchFamily="18" charset="2"/>
              </a:rPr>
              <a:t></a:t>
            </a:r>
            <a:r>
              <a:rPr lang="en-US" sz="2400" i="1"/>
              <a:t>V</a:t>
            </a:r>
            <a:r>
              <a:rPr lang="en-US" sz="2400">
                <a:sym typeface="Symbol" pitchFamily="18" charset="2"/>
              </a:rPr>
              <a:t></a:t>
            </a:r>
            <a:r>
              <a:rPr lang="en-US" sz="2400"/>
              <a:t>) time.</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fld id="{606B41D0-4341-40F4-B6EA-DB81151AC988}" type="datetime1">
              <a:rPr lang="en-US"/>
              <a:pPr/>
              <a:t>9/20/2009</a:t>
            </a:fld>
            <a:endParaRPr lang="en-US"/>
          </a:p>
        </p:txBody>
      </p:sp>
      <p:sp>
        <p:nvSpPr>
          <p:cNvPr id="6" name="Footer Placeholder 3"/>
          <p:cNvSpPr>
            <a:spLocks noGrp="1"/>
          </p:cNvSpPr>
          <p:nvPr>
            <p:ph type="ftr" sz="quarter" idx="11"/>
          </p:nvPr>
        </p:nvSpPr>
        <p:spPr/>
        <p:txBody>
          <a:bodyPr/>
          <a:lstStyle/>
          <a:p>
            <a:r>
              <a:rPr lang="en-US"/>
              <a:t>CSE 5311 Fall 2007</a:t>
            </a:r>
          </a:p>
          <a:p>
            <a:r>
              <a:rPr lang="en-US"/>
              <a:t>M Kumar</a:t>
            </a:r>
          </a:p>
        </p:txBody>
      </p:sp>
      <p:sp>
        <p:nvSpPr>
          <p:cNvPr id="7" name="Slide Number Placeholder 4"/>
          <p:cNvSpPr>
            <a:spLocks noGrp="1"/>
          </p:cNvSpPr>
          <p:nvPr>
            <p:ph type="sldNum" sz="quarter" idx="12"/>
          </p:nvPr>
        </p:nvSpPr>
        <p:spPr/>
        <p:txBody>
          <a:bodyPr/>
          <a:lstStyle/>
          <a:p>
            <a:fld id="{A2973941-86A2-4E30-BA37-F8E6F73748AF}" type="slidenum">
              <a:rPr lang="en-US"/>
              <a:pPr/>
              <a:t>24</a:t>
            </a:fld>
            <a:endParaRPr lang="en-US"/>
          </a:p>
        </p:txBody>
      </p:sp>
      <p:sp>
        <p:nvSpPr>
          <p:cNvPr id="10242" name="Rectangle 2"/>
          <p:cNvSpPr>
            <a:spLocks noGrp="1" noChangeArrowheads="1"/>
          </p:cNvSpPr>
          <p:nvPr>
            <p:ph type="title"/>
          </p:nvPr>
        </p:nvSpPr>
        <p:spPr>
          <a:xfrm>
            <a:off x="0" y="0"/>
            <a:ext cx="7772400" cy="762000"/>
          </a:xfrm>
        </p:spPr>
        <p:txBody>
          <a:bodyPr/>
          <a:lstStyle/>
          <a:p>
            <a:pPr algn="l"/>
            <a:r>
              <a:rPr lang="en-US">
                <a:solidFill>
                  <a:schemeClr val="tx1"/>
                </a:solidFill>
              </a:rPr>
              <a:t>Huffman codes</a:t>
            </a:r>
            <a:endParaRPr lang="en-US" sz="2000">
              <a:solidFill>
                <a:schemeClr val="tx1"/>
              </a:solidFill>
            </a:endParaRPr>
          </a:p>
        </p:txBody>
      </p:sp>
      <p:sp>
        <p:nvSpPr>
          <p:cNvPr id="10243" name="Text Box 3"/>
          <p:cNvSpPr txBox="1">
            <a:spLocks noChangeArrowheads="1"/>
          </p:cNvSpPr>
          <p:nvPr/>
        </p:nvSpPr>
        <p:spPr bwMode="auto">
          <a:xfrm>
            <a:off x="457200" y="990600"/>
            <a:ext cx="8077200" cy="701675"/>
          </a:xfrm>
          <a:prstGeom prst="rect">
            <a:avLst/>
          </a:prstGeom>
          <a:noFill/>
          <a:ln w="9525">
            <a:noFill/>
            <a:miter lim="800000"/>
            <a:headEnd/>
            <a:tailEnd/>
          </a:ln>
          <a:effectLst/>
        </p:spPr>
        <p:txBody>
          <a:bodyPr>
            <a:spAutoFit/>
          </a:bodyPr>
          <a:lstStyle/>
          <a:p>
            <a:pPr eaLnBrk="0" hangingPunct="0">
              <a:spcBef>
                <a:spcPct val="50000"/>
              </a:spcBef>
            </a:pPr>
            <a:r>
              <a:rPr lang="en-US" sz="2000" b="1">
                <a:solidFill>
                  <a:schemeClr val="accent2"/>
                </a:solidFill>
              </a:rPr>
              <a:t>Huffman codes are used to compress data. We will study Huffman's greedy algorithm for encoding compressed data.</a:t>
            </a:r>
          </a:p>
        </p:txBody>
      </p:sp>
      <p:sp>
        <p:nvSpPr>
          <p:cNvPr id="10244" name="Text Box 4"/>
          <p:cNvSpPr txBox="1">
            <a:spLocks noChangeArrowheads="1"/>
          </p:cNvSpPr>
          <p:nvPr/>
        </p:nvSpPr>
        <p:spPr bwMode="auto">
          <a:xfrm>
            <a:off x="228600" y="1981200"/>
            <a:ext cx="8610600" cy="3946525"/>
          </a:xfrm>
          <a:prstGeom prst="rect">
            <a:avLst/>
          </a:prstGeom>
          <a:noFill/>
          <a:ln w="9525">
            <a:noFill/>
            <a:miter lim="800000"/>
            <a:headEnd/>
            <a:tailEnd/>
          </a:ln>
          <a:effectLst/>
        </p:spPr>
        <p:txBody>
          <a:bodyPr>
            <a:spAutoFit/>
          </a:bodyPr>
          <a:lstStyle/>
          <a:p>
            <a:pPr eaLnBrk="0" hangingPunct="0"/>
            <a:r>
              <a:rPr lang="en-US" sz="2400" b="1">
                <a:solidFill>
                  <a:schemeClr val="accent2"/>
                </a:solidFill>
              </a:rPr>
              <a:t>Data Compression</a:t>
            </a:r>
            <a:endParaRPr lang="en-US" sz="2400"/>
          </a:p>
          <a:p>
            <a:pPr eaLnBrk="0" hangingPunct="0"/>
            <a:endParaRPr lang="en-US" sz="2400" b="1">
              <a:solidFill>
                <a:srgbClr val="000000"/>
              </a:solidFill>
            </a:endParaRPr>
          </a:p>
          <a:p>
            <a:pPr eaLnBrk="0" hangingPunct="0">
              <a:lnSpc>
                <a:spcPct val="125000"/>
              </a:lnSpc>
              <a:buFontTx/>
              <a:buChar char="•"/>
            </a:pPr>
            <a:r>
              <a:rPr lang="en-US" sz="2400" b="1">
                <a:solidFill>
                  <a:srgbClr val="000000"/>
                </a:solidFill>
              </a:rPr>
              <a:t>	</a:t>
            </a:r>
            <a:r>
              <a:rPr lang="en-US" sz="2000" b="1">
                <a:solidFill>
                  <a:srgbClr val="000000"/>
                </a:solidFill>
              </a:rPr>
              <a:t>A given file can be considered as a string of 				characters. </a:t>
            </a:r>
          </a:p>
          <a:p>
            <a:pPr eaLnBrk="0" hangingPunct="0">
              <a:lnSpc>
                <a:spcPct val="125000"/>
              </a:lnSpc>
              <a:buFontTx/>
              <a:buChar char="•"/>
            </a:pPr>
            <a:r>
              <a:rPr lang="en-US" sz="2000" b="1">
                <a:solidFill>
                  <a:srgbClr val="000000"/>
                </a:solidFill>
              </a:rPr>
              <a:t>	The work involved in compressing and uncompressing    		should justify the savings in terms of storage area and/or 	communication costs.  </a:t>
            </a:r>
          </a:p>
          <a:p>
            <a:pPr eaLnBrk="0" hangingPunct="0">
              <a:lnSpc>
                <a:spcPct val="125000"/>
              </a:lnSpc>
              <a:buFontTx/>
              <a:buChar char="•"/>
            </a:pPr>
            <a:r>
              <a:rPr lang="en-US" sz="2000" b="1">
                <a:solidFill>
                  <a:srgbClr val="000000"/>
                </a:solidFill>
              </a:rPr>
              <a:t>	In ASCII all characters are represented by bit 	strings of size 7.</a:t>
            </a:r>
          </a:p>
          <a:p>
            <a:pPr eaLnBrk="0" hangingPunct="0">
              <a:lnSpc>
                <a:spcPct val="125000"/>
              </a:lnSpc>
              <a:buFontTx/>
              <a:buChar char="•"/>
            </a:pPr>
            <a:r>
              <a:rPr lang="en-US" sz="2000" b="1">
                <a:solidFill>
                  <a:srgbClr val="000000"/>
                </a:solidFill>
              </a:rPr>
              <a:t>	For example if we had  100000 characters in a file 			then we need 700000 bits to  store the file using ASCII. </a:t>
            </a:r>
            <a:endParaRPr lang="en-US" sz="2000" b="1">
              <a:latin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D8B89200-9A18-423D-AABB-B5D009B9B005}" type="datetime1">
              <a:rPr lang="en-US"/>
              <a:pPr/>
              <a:t>9/20/2009</a:t>
            </a:fld>
            <a:endParaRPr lang="en-US"/>
          </a:p>
        </p:txBody>
      </p:sp>
      <p:sp>
        <p:nvSpPr>
          <p:cNvPr id="5" name="Footer Placeholder 3"/>
          <p:cNvSpPr>
            <a:spLocks noGrp="1"/>
          </p:cNvSpPr>
          <p:nvPr>
            <p:ph type="ftr" sz="quarter" idx="11"/>
          </p:nvPr>
        </p:nvSpPr>
        <p:spPr/>
        <p:txBody>
          <a:bodyPr/>
          <a:lstStyle/>
          <a:p>
            <a:r>
              <a:rPr lang="en-US"/>
              <a:t>CSE 5311 Fall 2007</a:t>
            </a:r>
          </a:p>
          <a:p>
            <a:r>
              <a:rPr lang="en-US"/>
              <a:t>M Kumar</a:t>
            </a:r>
          </a:p>
        </p:txBody>
      </p:sp>
      <p:sp>
        <p:nvSpPr>
          <p:cNvPr id="6" name="Slide Number Placeholder 4"/>
          <p:cNvSpPr>
            <a:spLocks noGrp="1"/>
          </p:cNvSpPr>
          <p:nvPr>
            <p:ph type="sldNum" sz="quarter" idx="12"/>
          </p:nvPr>
        </p:nvSpPr>
        <p:spPr/>
        <p:txBody>
          <a:bodyPr/>
          <a:lstStyle/>
          <a:p>
            <a:fld id="{2E70E404-61C3-47CA-AE41-8BC91216CC80}" type="slidenum">
              <a:rPr lang="en-US"/>
              <a:pPr/>
              <a:t>25</a:t>
            </a:fld>
            <a:endParaRPr lang="en-US"/>
          </a:p>
        </p:txBody>
      </p:sp>
      <p:sp>
        <p:nvSpPr>
          <p:cNvPr id="11266" name="Rectangle 2"/>
          <p:cNvSpPr>
            <a:spLocks noGrp="1" noChangeArrowheads="1"/>
          </p:cNvSpPr>
          <p:nvPr>
            <p:ph type="title"/>
          </p:nvPr>
        </p:nvSpPr>
        <p:spPr>
          <a:xfrm>
            <a:off x="0" y="0"/>
            <a:ext cx="7772400" cy="838200"/>
          </a:xfrm>
        </p:spPr>
        <p:txBody>
          <a:bodyPr/>
          <a:lstStyle/>
          <a:p>
            <a:pPr algn="l"/>
            <a:r>
              <a:rPr lang="en-US" sz="2400" b="1"/>
              <a:t>Example</a:t>
            </a:r>
            <a:endParaRPr lang="en-US"/>
          </a:p>
        </p:txBody>
      </p:sp>
      <p:sp>
        <p:nvSpPr>
          <p:cNvPr id="11267" name="Text Box 3"/>
          <p:cNvSpPr txBox="1">
            <a:spLocks noChangeArrowheads="1"/>
          </p:cNvSpPr>
          <p:nvPr/>
        </p:nvSpPr>
        <p:spPr bwMode="auto">
          <a:xfrm>
            <a:off x="381000" y="609600"/>
            <a:ext cx="8458200" cy="5454650"/>
          </a:xfrm>
          <a:prstGeom prst="rect">
            <a:avLst/>
          </a:prstGeom>
          <a:noFill/>
          <a:ln w="9525">
            <a:noFill/>
            <a:miter lim="800000"/>
            <a:headEnd/>
            <a:tailEnd/>
          </a:ln>
          <a:effectLst/>
        </p:spPr>
        <p:txBody>
          <a:bodyPr>
            <a:spAutoFit/>
          </a:bodyPr>
          <a:lstStyle/>
          <a:p>
            <a:pPr algn="just" eaLnBrk="0" hangingPunct="0"/>
            <a:r>
              <a:rPr lang="en-US" b="1">
                <a:solidFill>
                  <a:schemeClr val="accent2"/>
                </a:solidFill>
              </a:rPr>
              <a:t>The file consists of only 6 characters as shown in the table below.</a:t>
            </a:r>
          </a:p>
          <a:p>
            <a:pPr algn="just" eaLnBrk="0" hangingPunct="0"/>
            <a:r>
              <a:rPr lang="en-US" b="1">
                <a:solidFill>
                  <a:schemeClr val="accent2"/>
                </a:solidFill>
              </a:rPr>
              <a:t>Using the fixed-length binary code, the whole file can be encoded in 300,000 bits. </a:t>
            </a:r>
          </a:p>
          <a:p>
            <a:pPr algn="just" eaLnBrk="0" hangingPunct="0"/>
            <a:r>
              <a:rPr lang="en-US" b="1">
                <a:solidFill>
                  <a:schemeClr val="accent2"/>
                </a:solidFill>
              </a:rPr>
              <a:t>However using the variable-length code , the file can be encoded in 224,000 bits.</a:t>
            </a:r>
            <a:r>
              <a:rPr lang="en-US" sz="2000" b="1">
                <a:solidFill>
                  <a:schemeClr val="accent2"/>
                </a:solidFill>
              </a:rPr>
              <a:t> </a:t>
            </a:r>
            <a:endParaRPr lang="en-US" sz="2400"/>
          </a:p>
          <a:p>
            <a:pPr eaLnBrk="0" hangingPunct="0"/>
            <a:r>
              <a:rPr lang="en-US" sz="2400"/>
              <a:t>			</a:t>
            </a:r>
            <a:r>
              <a:rPr lang="en-US" sz="2400" b="1">
                <a:solidFill>
                  <a:schemeClr val="accent2"/>
                </a:solidFill>
              </a:rPr>
              <a:t>a	b	c	d	e	f	</a:t>
            </a:r>
            <a:endParaRPr lang="en-US" sz="2400"/>
          </a:p>
          <a:p>
            <a:pPr eaLnBrk="0" hangingPunct="0"/>
            <a:r>
              <a:rPr lang="en-US" sz="2400" b="1">
                <a:solidFill>
                  <a:schemeClr val="accent2"/>
                </a:solidFill>
              </a:rPr>
              <a:t>Frequency	</a:t>
            </a:r>
            <a:r>
              <a:rPr lang="en-US" sz="2400"/>
              <a:t>	</a:t>
            </a:r>
            <a:r>
              <a:rPr lang="en-US" sz="2400" b="1"/>
              <a:t>45	13	12	16	9	5</a:t>
            </a:r>
            <a:r>
              <a:rPr lang="en-US" sz="2400"/>
              <a:t> </a:t>
            </a:r>
          </a:p>
          <a:p>
            <a:pPr eaLnBrk="0" hangingPunct="0"/>
            <a:r>
              <a:rPr lang="en-US" sz="2400" b="1">
                <a:solidFill>
                  <a:schemeClr val="accent2"/>
                </a:solidFill>
              </a:rPr>
              <a:t>(in thousands)</a:t>
            </a:r>
            <a:r>
              <a:rPr lang="en-US" sz="2400"/>
              <a:t> 	</a:t>
            </a:r>
          </a:p>
          <a:p>
            <a:pPr eaLnBrk="0" hangingPunct="0"/>
            <a:r>
              <a:rPr lang="en-US" sz="2400" b="1">
                <a:solidFill>
                  <a:schemeClr val="accent2"/>
                </a:solidFill>
              </a:rPr>
              <a:t>Fixed-length</a:t>
            </a:r>
            <a:r>
              <a:rPr lang="en-US" sz="2400"/>
              <a:t> 	</a:t>
            </a:r>
            <a:r>
              <a:rPr lang="en-US" sz="2400" b="1"/>
              <a:t>000	001	010	011	100	101</a:t>
            </a:r>
            <a:r>
              <a:rPr lang="en-US" sz="2400"/>
              <a:t> </a:t>
            </a:r>
            <a:r>
              <a:rPr lang="en-US" sz="2400" b="1">
                <a:solidFill>
                  <a:schemeClr val="accent2"/>
                </a:solidFill>
              </a:rPr>
              <a:t>codeword	</a:t>
            </a:r>
            <a:r>
              <a:rPr lang="en-US" sz="2400"/>
              <a:t>	</a:t>
            </a:r>
          </a:p>
          <a:p>
            <a:pPr eaLnBrk="0" hangingPunct="0"/>
            <a:r>
              <a:rPr lang="en-US" sz="2400" b="1">
                <a:solidFill>
                  <a:schemeClr val="accent2"/>
                </a:solidFill>
              </a:rPr>
              <a:t>Variable-length</a:t>
            </a:r>
            <a:r>
              <a:rPr lang="en-US" sz="2400"/>
              <a:t> 	</a:t>
            </a:r>
            <a:r>
              <a:rPr lang="en-US" sz="2400" b="1"/>
              <a:t>0	101	100	111	1101	1100	</a:t>
            </a:r>
            <a:endParaRPr lang="en-US" sz="2400"/>
          </a:p>
          <a:p>
            <a:pPr algn="just" eaLnBrk="0" hangingPunct="0"/>
            <a:r>
              <a:rPr lang="en-US" sz="2400" b="1">
                <a:solidFill>
                  <a:schemeClr val="accent2"/>
                </a:solidFill>
              </a:rPr>
              <a:t>codeword	</a:t>
            </a:r>
            <a:endParaRPr lang="en-US" sz="2400"/>
          </a:p>
          <a:p>
            <a:pPr algn="just" eaLnBrk="0" hangingPunct="0"/>
            <a:endParaRPr lang="en-US" b="1"/>
          </a:p>
          <a:p>
            <a:pPr algn="just" eaLnBrk="0" hangingPunct="0"/>
            <a:r>
              <a:rPr lang="en-US" b="1"/>
              <a:t>A variable length coding scheme assigns frequent characters, short code words and infrequent characters, long code words. </a:t>
            </a:r>
          </a:p>
          <a:p>
            <a:pPr algn="just" eaLnBrk="0" hangingPunct="0"/>
            <a:r>
              <a:rPr lang="en-US" b="1"/>
              <a:t>In the above variable-length code,  1-bit string represents the most frequent character a, and a 4-bit string represents the most infrequent character </a:t>
            </a:r>
            <a:r>
              <a:rPr lang="en-US" b="1" i="1"/>
              <a:t>f</a:t>
            </a:r>
            <a:r>
              <a:rPr lang="en-US" b="1"/>
              <a:t>.</a:t>
            </a:r>
            <a:r>
              <a:rPr lang="en-US" sz="2000" b="1"/>
              <a:t> </a:t>
            </a:r>
            <a:endParaRPr lang="en-US" sz="24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0C5B9AB8-7C58-4440-A8C1-49AFC37A674B}" type="datetime1">
              <a:rPr lang="en-US"/>
              <a:pPr/>
              <a:t>9/20/2009</a:t>
            </a:fld>
            <a:endParaRPr lang="en-US"/>
          </a:p>
        </p:txBody>
      </p:sp>
      <p:sp>
        <p:nvSpPr>
          <p:cNvPr id="5" name="Footer Placeholder 3"/>
          <p:cNvSpPr>
            <a:spLocks noGrp="1"/>
          </p:cNvSpPr>
          <p:nvPr>
            <p:ph type="ftr" sz="quarter" idx="11"/>
          </p:nvPr>
        </p:nvSpPr>
        <p:spPr/>
        <p:txBody>
          <a:bodyPr/>
          <a:lstStyle/>
          <a:p>
            <a:r>
              <a:rPr lang="en-US"/>
              <a:t>CSE 5311 Fall 2007</a:t>
            </a:r>
          </a:p>
          <a:p>
            <a:r>
              <a:rPr lang="en-US"/>
              <a:t>M Kumar</a:t>
            </a:r>
          </a:p>
        </p:txBody>
      </p:sp>
      <p:sp>
        <p:nvSpPr>
          <p:cNvPr id="6" name="Slide Number Placeholder 4"/>
          <p:cNvSpPr>
            <a:spLocks noGrp="1"/>
          </p:cNvSpPr>
          <p:nvPr>
            <p:ph type="sldNum" sz="quarter" idx="12"/>
          </p:nvPr>
        </p:nvSpPr>
        <p:spPr/>
        <p:txBody>
          <a:bodyPr/>
          <a:lstStyle/>
          <a:p>
            <a:fld id="{94ADAA17-04CE-46D1-B4B2-C891376D36C9}" type="slidenum">
              <a:rPr lang="en-US"/>
              <a:pPr/>
              <a:t>26</a:t>
            </a:fld>
            <a:endParaRPr lang="en-US"/>
          </a:p>
        </p:txBody>
      </p:sp>
      <p:sp>
        <p:nvSpPr>
          <p:cNvPr id="12290" name="Text Box 2"/>
          <p:cNvSpPr txBox="1">
            <a:spLocks noChangeArrowheads="1"/>
          </p:cNvSpPr>
          <p:nvPr/>
        </p:nvSpPr>
        <p:spPr bwMode="auto">
          <a:xfrm>
            <a:off x="457200" y="2209800"/>
            <a:ext cx="8077200" cy="4291013"/>
          </a:xfrm>
          <a:prstGeom prst="rect">
            <a:avLst/>
          </a:prstGeom>
          <a:noFill/>
          <a:ln w="9525">
            <a:noFill/>
            <a:miter lim="800000"/>
            <a:headEnd/>
            <a:tailEnd/>
          </a:ln>
          <a:effectLst/>
        </p:spPr>
        <p:txBody>
          <a:bodyPr>
            <a:spAutoFit/>
          </a:bodyPr>
          <a:lstStyle/>
          <a:p>
            <a:pPr algn="just" eaLnBrk="0" hangingPunct="0"/>
            <a:r>
              <a:rPr lang="en-US" sz="2400" b="1"/>
              <a:t>Let us denote the characters by </a:t>
            </a:r>
            <a:r>
              <a:rPr lang="en-US" sz="2400" b="1" i="1"/>
              <a:t>C</a:t>
            </a:r>
            <a:r>
              <a:rPr lang="en-US" sz="2400" b="1" i="1" baseline="-25000"/>
              <a:t>1</a:t>
            </a:r>
            <a:r>
              <a:rPr lang="en-US" sz="2400" b="1" i="1"/>
              <a:t>, C</a:t>
            </a:r>
            <a:r>
              <a:rPr lang="en-US" sz="2400" b="1" i="1" baseline="-25000"/>
              <a:t>2</a:t>
            </a:r>
            <a:r>
              <a:rPr lang="en-US" sz="2400" b="1" i="1"/>
              <a:t>, …, C</a:t>
            </a:r>
            <a:r>
              <a:rPr lang="en-US" sz="2400" b="1" i="1" baseline="-25000"/>
              <a:t>n</a:t>
            </a:r>
            <a:r>
              <a:rPr lang="en-US" sz="2400" b="1"/>
              <a:t> and denote their frequencies by </a:t>
            </a:r>
            <a:r>
              <a:rPr lang="en-US" sz="2400" b="1" i="1"/>
              <a:t>f</a:t>
            </a:r>
            <a:r>
              <a:rPr lang="en-US" sz="2400" b="1" i="1" baseline="-25000"/>
              <a:t>1</a:t>
            </a:r>
            <a:r>
              <a:rPr lang="en-US" sz="2400" b="1" i="1"/>
              <a:t>, f</a:t>
            </a:r>
            <a:r>
              <a:rPr lang="en-US" sz="2400" b="1" i="1" baseline="-25000"/>
              <a:t>2</a:t>
            </a:r>
            <a:r>
              <a:rPr lang="en-US" sz="2400" b="1" i="1"/>
              <a:t>, ,,,, f</a:t>
            </a:r>
            <a:r>
              <a:rPr lang="en-US" sz="2400" b="1" i="1" baseline="-25000"/>
              <a:t>n</a:t>
            </a:r>
            <a:r>
              <a:rPr lang="en-US" sz="2400" b="1"/>
              <a:t>.  Suppose there is an encoding E in which a bit string </a:t>
            </a:r>
            <a:r>
              <a:rPr lang="en-US" sz="2400" b="1" i="1"/>
              <a:t>S</a:t>
            </a:r>
            <a:r>
              <a:rPr lang="en-US" sz="2400" b="1" i="1" baseline="-25000"/>
              <a:t>i</a:t>
            </a:r>
            <a:r>
              <a:rPr lang="en-US" sz="2400" b="1" baseline="-25000"/>
              <a:t> </a:t>
            </a:r>
            <a:r>
              <a:rPr lang="en-US" sz="2400" b="1"/>
              <a:t>of length </a:t>
            </a:r>
            <a:r>
              <a:rPr lang="en-US" sz="2400" b="1" i="1"/>
              <a:t>s</a:t>
            </a:r>
            <a:r>
              <a:rPr lang="en-US" sz="2400" b="1" i="1" baseline="-25000"/>
              <a:t>i </a:t>
            </a:r>
            <a:r>
              <a:rPr lang="en-US" sz="2400" b="1"/>
              <a:t>represents </a:t>
            </a:r>
            <a:r>
              <a:rPr lang="en-US" sz="2400" b="1" i="1"/>
              <a:t>C</a:t>
            </a:r>
            <a:r>
              <a:rPr lang="en-US" sz="2400" b="1" i="1" baseline="-25000"/>
              <a:t>i</a:t>
            </a:r>
            <a:r>
              <a:rPr lang="en-US" sz="2400" b="1"/>
              <a:t>, the length of the file compressed by using encoding </a:t>
            </a:r>
            <a:r>
              <a:rPr lang="en-US" sz="2400" b="1" i="1"/>
              <a:t>E </a:t>
            </a:r>
            <a:r>
              <a:rPr lang="en-US" sz="2400" b="1"/>
              <a:t>is </a:t>
            </a:r>
          </a:p>
          <a:p>
            <a:pPr algn="just" eaLnBrk="0" hangingPunct="0"/>
            <a:endParaRPr lang="en-US" sz="2400" b="1"/>
          </a:p>
          <a:p>
            <a:pPr algn="just" eaLnBrk="0" hangingPunct="0"/>
            <a:r>
              <a:rPr lang="en-US" sz="2400" b="1"/>
              <a:t>	</a:t>
            </a:r>
          </a:p>
          <a:p>
            <a:pPr algn="just" eaLnBrk="0" hangingPunct="0"/>
            <a:endParaRPr lang="en-US" sz="2400"/>
          </a:p>
          <a:p>
            <a:pPr algn="just" eaLnBrk="0" hangingPunct="0"/>
            <a:endParaRPr lang="en-US" sz="2400"/>
          </a:p>
          <a:p>
            <a:pPr algn="just" eaLnBrk="0" hangingPunct="0"/>
            <a:endParaRPr lang="en-US" sz="2400"/>
          </a:p>
          <a:p>
            <a:pPr eaLnBrk="0" hangingPunct="0">
              <a:spcBef>
                <a:spcPct val="50000"/>
              </a:spcBef>
            </a:pPr>
            <a:endParaRPr lang="en-US" sz="2400">
              <a:latin typeface="Times New Roman" pitchFamily="18" charset="0"/>
            </a:endParaRPr>
          </a:p>
        </p:txBody>
      </p:sp>
      <p:graphicFrame>
        <p:nvGraphicFramePr>
          <p:cNvPr id="12291" name="Object 3"/>
          <p:cNvGraphicFramePr>
            <a:graphicFrameLocks noChangeAspect="1"/>
          </p:cNvGraphicFramePr>
          <p:nvPr/>
        </p:nvGraphicFramePr>
        <p:xfrm>
          <a:off x="2971800" y="4267200"/>
          <a:ext cx="2819400" cy="1014413"/>
        </p:xfrm>
        <a:graphic>
          <a:graphicData uri="http://schemas.openxmlformats.org/presentationml/2006/ole">
            <p:oleObj spid="_x0000_s12291" name="Equation" r:id="rId4" imgW="1257120" imgH="431640" progId="Equation.3">
              <p:embed/>
            </p:oleObj>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D35B3933-6F84-4F65-938C-F37B992F6AEC}" type="datetime1">
              <a:rPr lang="en-US"/>
              <a:pPr/>
              <a:t>9/20/2009</a:t>
            </a:fld>
            <a:endParaRPr lang="en-US"/>
          </a:p>
        </p:txBody>
      </p:sp>
      <p:sp>
        <p:nvSpPr>
          <p:cNvPr id="5" name="Footer Placeholder 3"/>
          <p:cNvSpPr>
            <a:spLocks noGrp="1"/>
          </p:cNvSpPr>
          <p:nvPr>
            <p:ph type="ftr" sz="quarter" idx="11"/>
          </p:nvPr>
        </p:nvSpPr>
        <p:spPr/>
        <p:txBody>
          <a:bodyPr/>
          <a:lstStyle/>
          <a:p>
            <a:r>
              <a:rPr lang="en-US"/>
              <a:t>CSE 5311 Fall 2007</a:t>
            </a:r>
          </a:p>
          <a:p>
            <a:r>
              <a:rPr lang="en-US"/>
              <a:t>M Kumar</a:t>
            </a:r>
          </a:p>
        </p:txBody>
      </p:sp>
      <p:sp>
        <p:nvSpPr>
          <p:cNvPr id="6" name="Slide Number Placeholder 4"/>
          <p:cNvSpPr>
            <a:spLocks noGrp="1"/>
          </p:cNvSpPr>
          <p:nvPr>
            <p:ph type="sldNum" sz="quarter" idx="12"/>
          </p:nvPr>
        </p:nvSpPr>
        <p:spPr/>
        <p:txBody>
          <a:bodyPr/>
          <a:lstStyle/>
          <a:p>
            <a:fld id="{6DE4254E-70A7-47B3-B778-5E7F15C5DFC4}" type="slidenum">
              <a:rPr lang="en-US"/>
              <a:pPr/>
              <a:t>27</a:t>
            </a:fld>
            <a:endParaRPr lang="en-US"/>
          </a:p>
        </p:txBody>
      </p:sp>
      <p:sp>
        <p:nvSpPr>
          <p:cNvPr id="13314" name="Rectangle 2"/>
          <p:cNvSpPr>
            <a:spLocks noGrp="1" noChangeArrowheads="1"/>
          </p:cNvSpPr>
          <p:nvPr>
            <p:ph type="title"/>
          </p:nvPr>
        </p:nvSpPr>
        <p:spPr>
          <a:xfrm>
            <a:off x="0" y="0"/>
            <a:ext cx="7772400" cy="762000"/>
          </a:xfrm>
        </p:spPr>
        <p:txBody>
          <a:bodyPr/>
          <a:lstStyle/>
          <a:p>
            <a:pPr algn="l"/>
            <a:r>
              <a:rPr lang="en-US" sz="2400" b="1"/>
              <a:t>Prefix Codes</a:t>
            </a:r>
            <a:endParaRPr lang="en-US"/>
          </a:p>
        </p:txBody>
      </p:sp>
      <p:sp>
        <p:nvSpPr>
          <p:cNvPr id="13315" name="Text Box 3"/>
          <p:cNvSpPr txBox="1">
            <a:spLocks noChangeArrowheads="1"/>
          </p:cNvSpPr>
          <p:nvPr/>
        </p:nvSpPr>
        <p:spPr bwMode="auto">
          <a:xfrm>
            <a:off x="304800" y="741363"/>
            <a:ext cx="8305800" cy="4893647"/>
          </a:xfrm>
          <a:prstGeom prst="rect">
            <a:avLst/>
          </a:prstGeom>
          <a:noFill/>
          <a:ln w="9525">
            <a:noFill/>
            <a:miter lim="800000"/>
            <a:headEnd/>
            <a:tailEnd/>
          </a:ln>
          <a:effectLst/>
        </p:spPr>
        <p:txBody>
          <a:bodyPr>
            <a:spAutoFit/>
          </a:bodyPr>
          <a:lstStyle/>
          <a:p>
            <a:pPr algn="just" eaLnBrk="0" hangingPunct="0">
              <a:buFontTx/>
              <a:buChar char="•"/>
            </a:pPr>
            <a:r>
              <a:rPr lang="en-US" sz="2000" b="1" dirty="0">
                <a:solidFill>
                  <a:schemeClr val="accent2"/>
                </a:solidFill>
              </a:rPr>
              <a:t>	</a:t>
            </a:r>
            <a:r>
              <a:rPr lang="en-US" sz="2400" b="1" dirty="0">
                <a:solidFill>
                  <a:schemeClr val="accent2"/>
                </a:solidFill>
              </a:rPr>
              <a:t>The prefixes of an encoding of </a:t>
            </a:r>
            <a:r>
              <a:rPr lang="en-US" sz="2400" b="1" dirty="0">
                <a:solidFill>
                  <a:srgbClr val="CC3300"/>
                </a:solidFill>
              </a:rPr>
              <a:t>one character 	must not be 	equal to a complete encoding</a:t>
            </a:r>
            <a:r>
              <a:rPr lang="en-US" sz="2400" b="1" dirty="0">
                <a:solidFill>
                  <a:schemeClr val="accent2"/>
                </a:solidFill>
              </a:rPr>
              <a:t> of 	another character. </a:t>
            </a:r>
          </a:p>
          <a:p>
            <a:pPr lvl="3" algn="just" eaLnBrk="0" hangingPunct="0">
              <a:buFontTx/>
              <a:buChar char="•"/>
            </a:pPr>
            <a:r>
              <a:rPr lang="en-US" sz="2400" b="1" dirty="0">
                <a:solidFill>
                  <a:schemeClr val="accent2"/>
                </a:solidFill>
              </a:rPr>
              <a:t>1100   and 11001 are not valid codes</a:t>
            </a:r>
          </a:p>
          <a:p>
            <a:pPr lvl="4" algn="just" eaLnBrk="0" hangingPunct="0">
              <a:buFontTx/>
              <a:buChar char="•"/>
            </a:pPr>
            <a:r>
              <a:rPr lang="en-US" sz="2400" b="1" dirty="0">
                <a:solidFill>
                  <a:schemeClr val="accent2"/>
                </a:solidFill>
              </a:rPr>
              <a:t>because 1100 is a prefix of 11001</a:t>
            </a:r>
          </a:p>
          <a:p>
            <a:pPr algn="just" eaLnBrk="0" hangingPunct="0">
              <a:buFontTx/>
              <a:buChar char="•"/>
            </a:pPr>
            <a:r>
              <a:rPr lang="en-US" sz="2400" b="1" dirty="0">
                <a:solidFill>
                  <a:schemeClr val="accent2"/>
                </a:solidFill>
              </a:rPr>
              <a:t>	This constraint is called the prefix constraint.  </a:t>
            </a:r>
          </a:p>
          <a:p>
            <a:pPr algn="just" eaLnBrk="0" hangingPunct="0">
              <a:buFontTx/>
              <a:buChar char="•"/>
            </a:pPr>
            <a:r>
              <a:rPr lang="en-US" sz="2400" b="1" dirty="0">
                <a:solidFill>
                  <a:schemeClr val="accent2"/>
                </a:solidFill>
              </a:rPr>
              <a:t>	Codes in which no codeword is also a prefix of 	some other 	code word are called prefix codes.  </a:t>
            </a:r>
          </a:p>
          <a:p>
            <a:pPr algn="just" eaLnBrk="0" hangingPunct="0">
              <a:buFontTx/>
              <a:buChar char="•"/>
            </a:pPr>
            <a:r>
              <a:rPr lang="en-US" sz="2400" b="1" dirty="0">
                <a:solidFill>
                  <a:schemeClr val="accent2"/>
                </a:solidFill>
              </a:rPr>
              <a:t>	Shortening the encoding of one character may 	lengthen the encodings of others. </a:t>
            </a:r>
          </a:p>
          <a:p>
            <a:pPr algn="just" eaLnBrk="0" hangingPunct="0">
              <a:buFontTx/>
              <a:buChar char="•"/>
            </a:pPr>
            <a:r>
              <a:rPr lang="en-US" sz="2400" b="1" dirty="0">
                <a:solidFill>
                  <a:schemeClr val="accent2"/>
                </a:solidFill>
              </a:rPr>
              <a:t>	</a:t>
            </a:r>
            <a:r>
              <a:rPr lang="en-US" sz="2400" b="1" dirty="0">
                <a:solidFill>
                  <a:srgbClr val="990033"/>
                </a:solidFill>
              </a:rPr>
              <a:t>To find an encoding </a:t>
            </a:r>
            <a:r>
              <a:rPr lang="en-US" sz="2400" b="1" i="1" dirty="0">
                <a:solidFill>
                  <a:srgbClr val="990033"/>
                </a:solidFill>
              </a:rPr>
              <a:t>E</a:t>
            </a:r>
            <a:r>
              <a:rPr lang="en-US" sz="2400" b="1" dirty="0">
                <a:solidFill>
                  <a:srgbClr val="990033"/>
                </a:solidFill>
              </a:rPr>
              <a:t> that satisfies the prefix 		constraint and minimizes L(</a:t>
            </a:r>
            <a:r>
              <a:rPr lang="en-US" sz="2400" b="1" i="1" dirty="0">
                <a:solidFill>
                  <a:srgbClr val="990033"/>
                </a:solidFill>
              </a:rPr>
              <a:t>E,F</a:t>
            </a:r>
            <a:r>
              <a:rPr lang="en-US" sz="2400" b="1" dirty="0">
                <a:solidFill>
                  <a:srgbClr val="990033"/>
                </a:solidFill>
              </a:rPr>
              <a:t>). </a:t>
            </a:r>
          </a:p>
          <a:p>
            <a:pPr algn="just" eaLnBrk="0" hangingPunct="0"/>
            <a:endParaRPr lang="en-US" sz="2400" dirty="0">
              <a:solidFill>
                <a:srgbClr val="990033"/>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Date Placeholder 2"/>
          <p:cNvSpPr>
            <a:spLocks noGrp="1"/>
          </p:cNvSpPr>
          <p:nvPr>
            <p:ph type="dt" sz="half" idx="10"/>
          </p:nvPr>
        </p:nvSpPr>
        <p:spPr/>
        <p:txBody>
          <a:bodyPr/>
          <a:lstStyle/>
          <a:p>
            <a:fld id="{FBEC8DA1-CA68-42E4-99D8-B9BAC97DA273}" type="datetime1">
              <a:rPr lang="en-US"/>
              <a:pPr/>
              <a:t>9/20/2009</a:t>
            </a:fld>
            <a:endParaRPr lang="en-US"/>
          </a:p>
        </p:txBody>
      </p:sp>
      <p:sp>
        <p:nvSpPr>
          <p:cNvPr id="59" name="Footer Placeholder 3"/>
          <p:cNvSpPr>
            <a:spLocks noGrp="1"/>
          </p:cNvSpPr>
          <p:nvPr>
            <p:ph type="ftr" sz="quarter" idx="11"/>
          </p:nvPr>
        </p:nvSpPr>
        <p:spPr/>
        <p:txBody>
          <a:bodyPr/>
          <a:lstStyle/>
          <a:p>
            <a:r>
              <a:rPr lang="en-US"/>
              <a:t>CSE 5311 Fall 2007</a:t>
            </a:r>
          </a:p>
          <a:p>
            <a:r>
              <a:rPr lang="en-US"/>
              <a:t>M Kumar</a:t>
            </a:r>
          </a:p>
        </p:txBody>
      </p:sp>
      <p:sp>
        <p:nvSpPr>
          <p:cNvPr id="60" name="Slide Number Placeholder 4"/>
          <p:cNvSpPr>
            <a:spLocks noGrp="1"/>
          </p:cNvSpPr>
          <p:nvPr>
            <p:ph type="sldNum" sz="quarter" idx="12"/>
          </p:nvPr>
        </p:nvSpPr>
        <p:spPr/>
        <p:txBody>
          <a:bodyPr/>
          <a:lstStyle/>
          <a:p>
            <a:fld id="{D1C7CFA0-874E-4B52-96F1-D5BEEACC4F19}" type="slidenum">
              <a:rPr lang="en-US"/>
              <a:pPr/>
              <a:t>28</a:t>
            </a:fld>
            <a:endParaRPr lang="en-US"/>
          </a:p>
        </p:txBody>
      </p:sp>
      <p:sp>
        <p:nvSpPr>
          <p:cNvPr id="14338" name="Text Box 2"/>
          <p:cNvSpPr txBox="1">
            <a:spLocks noChangeArrowheads="1"/>
          </p:cNvSpPr>
          <p:nvPr/>
        </p:nvSpPr>
        <p:spPr bwMode="auto">
          <a:xfrm>
            <a:off x="457200" y="838200"/>
            <a:ext cx="3200400" cy="4845050"/>
          </a:xfrm>
          <a:prstGeom prst="rect">
            <a:avLst/>
          </a:prstGeom>
          <a:noFill/>
          <a:ln w="9525">
            <a:noFill/>
            <a:miter lim="800000"/>
            <a:headEnd/>
            <a:tailEnd/>
          </a:ln>
          <a:effectLst/>
        </p:spPr>
        <p:txBody>
          <a:bodyPr>
            <a:spAutoFit/>
          </a:bodyPr>
          <a:lstStyle/>
          <a:p>
            <a:pPr eaLnBrk="0" hangingPunct="0"/>
            <a:r>
              <a:rPr lang="en-US" sz="2000" b="1">
                <a:solidFill>
                  <a:schemeClr val="accent2"/>
                </a:solidFill>
              </a:rPr>
              <a:t>The prefix code for file can be represented by a binary tree in which every non leaf node has two children.  Consider the variable-length code of the table above, a tree corresponding to the variable-length code of the table is shown below. </a:t>
            </a:r>
          </a:p>
          <a:p>
            <a:pPr eaLnBrk="0" hangingPunct="0"/>
            <a:endParaRPr lang="en-US" sz="2000" b="1">
              <a:solidFill>
                <a:schemeClr val="accent2"/>
              </a:solidFill>
            </a:endParaRPr>
          </a:p>
          <a:p>
            <a:pPr eaLnBrk="0" hangingPunct="0">
              <a:spcBef>
                <a:spcPct val="50000"/>
              </a:spcBef>
            </a:pPr>
            <a:endParaRPr lang="en-US" sz="2400">
              <a:latin typeface="Times New Roman" pitchFamily="18" charset="0"/>
            </a:endParaRPr>
          </a:p>
          <a:p>
            <a:pPr eaLnBrk="0" hangingPunct="0">
              <a:spcBef>
                <a:spcPct val="50000"/>
              </a:spcBef>
            </a:pPr>
            <a:endParaRPr lang="en-US" sz="2400">
              <a:latin typeface="Times New Roman" pitchFamily="18" charset="0"/>
            </a:endParaRPr>
          </a:p>
        </p:txBody>
      </p:sp>
      <p:sp>
        <p:nvSpPr>
          <p:cNvPr id="14339" name="Rectangle 3"/>
          <p:cNvSpPr>
            <a:spLocks noChangeArrowheads="1"/>
          </p:cNvSpPr>
          <p:nvPr/>
        </p:nvSpPr>
        <p:spPr bwMode="auto">
          <a:xfrm>
            <a:off x="7150100" y="4684713"/>
            <a:ext cx="638175" cy="735012"/>
          </a:xfrm>
          <a:prstGeom prst="rect">
            <a:avLst/>
          </a:prstGeom>
          <a:solidFill>
            <a:srgbClr val="FFFFFF"/>
          </a:solidFill>
          <a:ln w="46038">
            <a:solidFill>
              <a:srgbClr val="FFFFFF"/>
            </a:solidFill>
            <a:miter lim="800000"/>
            <a:headEnd/>
            <a:tailEnd/>
          </a:ln>
        </p:spPr>
        <p:txBody>
          <a:bodyPr/>
          <a:lstStyle/>
          <a:p>
            <a:endParaRPr lang="en-US"/>
          </a:p>
        </p:txBody>
      </p:sp>
      <p:sp>
        <p:nvSpPr>
          <p:cNvPr id="14340" name="Rectangle 4"/>
          <p:cNvSpPr>
            <a:spLocks noChangeArrowheads="1"/>
          </p:cNvSpPr>
          <p:nvPr/>
        </p:nvSpPr>
        <p:spPr bwMode="auto">
          <a:xfrm>
            <a:off x="7407275" y="4927600"/>
            <a:ext cx="238125" cy="501650"/>
          </a:xfrm>
          <a:prstGeom prst="rect">
            <a:avLst/>
          </a:prstGeom>
          <a:noFill/>
          <a:ln w="9525">
            <a:noFill/>
            <a:miter lim="800000"/>
            <a:headEnd/>
            <a:tailEnd/>
          </a:ln>
        </p:spPr>
        <p:txBody>
          <a:bodyPr wrap="none" lIns="0" tIns="0" rIns="0" bIns="0">
            <a:spAutoFit/>
          </a:bodyPr>
          <a:lstStyle/>
          <a:p>
            <a:pPr eaLnBrk="0" hangingPunct="0"/>
            <a:r>
              <a:rPr lang="en-US" sz="2900">
                <a:solidFill>
                  <a:srgbClr val="000000"/>
                </a:solidFill>
                <a:latin typeface="Times New Roman" pitchFamily="18" charset="0"/>
              </a:rPr>
              <a:t>1</a:t>
            </a:r>
            <a:endParaRPr lang="en-US" sz="2400">
              <a:latin typeface="Times New Roman" pitchFamily="18" charset="0"/>
            </a:endParaRPr>
          </a:p>
        </p:txBody>
      </p:sp>
      <p:sp>
        <p:nvSpPr>
          <p:cNvPr id="14341" name="Rectangle 5"/>
          <p:cNvSpPr>
            <a:spLocks noChangeArrowheads="1"/>
          </p:cNvSpPr>
          <p:nvPr/>
        </p:nvSpPr>
        <p:spPr bwMode="auto">
          <a:xfrm>
            <a:off x="5537200" y="3017838"/>
            <a:ext cx="728663" cy="949325"/>
          </a:xfrm>
          <a:prstGeom prst="rect">
            <a:avLst/>
          </a:prstGeom>
          <a:solidFill>
            <a:srgbClr val="FFFFFF"/>
          </a:solidFill>
          <a:ln w="46038">
            <a:solidFill>
              <a:srgbClr val="FFFFFF"/>
            </a:solidFill>
            <a:miter lim="800000"/>
            <a:headEnd/>
            <a:tailEnd/>
          </a:ln>
        </p:spPr>
        <p:txBody>
          <a:bodyPr/>
          <a:lstStyle/>
          <a:p>
            <a:endParaRPr lang="en-US"/>
          </a:p>
        </p:txBody>
      </p:sp>
      <p:sp>
        <p:nvSpPr>
          <p:cNvPr id="14342" name="Rectangle 6"/>
          <p:cNvSpPr>
            <a:spLocks noChangeArrowheads="1"/>
          </p:cNvSpPr>
          <p:nvPr/>
        </p:nvSpPr>
        <p:spPr bwMode="auto">
          <a:xfrm>
            <a:off x="5794375" y="3276600"/>
            <a:ext cx="246063"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1</a:t>
            </a:r>
            <a:endParaRPr lang="en-US" sz="2400">
              <a:latin typeface="Times New Roman" pitchFamily="18" charset="0"/>
            </a:endParaRPr>
          </a:p>
        </p:txBody>
      </p:sp>
      <p:sp>
        <p:nvSpPr>
          <p:cNvPr id="14343" name="Rectangle 7"/>
          <p:cNvSpPr>
            <a:spLocks noChangeArrowheads="1"/>
          </p:cNvSpPr>
          <p:nvPr/>
        </p:nvSpPr>
        <p:spPr bwMode="auto">
          <a:xfrm>
            <a:off x="8150225" y="3335338"/>
            <a:ext cx="639763" cy="728662"/>
          </a:xfrm>
          <a:prstGeom prst="rect">
            <a:avLst/>
          </a:prstGeom>
          <a:solidFill>
            <a:srgbClr val="FFFFFF"/>
          </a:solidFill>
          <a:ln w="46038">
            <a:solidFill>
              <a:srgbClr val="FFFFFF"/>
            </a:solidFill>
            <a:miter lim="800000"/>
            <a:headEnd/>
            <a:tailEnd/>
          </a:ln>
        </p:spPr>
        <p:txBody>
          <a:bodyPr/>
          <a:lstStyle/>
          <a:p>
            <a:endParaRPr lang="en-US"/>
          </a:p>
        </p:txBody>
      </p:sp>
      <p:sp>
        <p:nvSpPr>
          <p:cNvPr id="14344" name="Rectangle 8"/>
          <p:cNvSpPr>
            <a:spLocks noChangeArrowheads="1"/>
          </p:cNvSpPr>
          <p:nvPr/>
        </p:nvSpPr>
        <p:spPr bwMode="auto">
          <a:xfrm>
            <a:off x="8407400" y="3573463"/>
            <a:ext cx="238125" cy="501650"/>
          </a:xfrm>
          <a:prstGeom prst="rect">
            <a:avLst/>
          </a:prstGeom>
          <a:noFill/>
          <a:ln w="9525">
            <a:noFill/>
            <a:miter lim="800000"/>
            <a:headEnd/>
            <a:tailEnd/>
          </a:ln>
        </p:spPr>
        <p:txBody>
          <a:bodyPr wrap="none" lIns="0" tIns="0" rIns="0" bIns="0">
            <a:spAutoFit/>
          </a:bodyPr>
          <a:lstStyle/>
          <a:p>
            <a:pPr eaLnBrk="0" hangingPunct="0"/>
            <a:r>
              <a:rPr lang="en-US" sz="2900">
                <a:solidFill>
                  <a:srgbClr val="000000"/>
                </a:solidFill>
                <a:latin typeface="Times New Roman" pitchFamily="18" charset="0"/>
              </a:rPr>
              <a:t>1</a:t>
            </a:r>
            <a:endParaRPr lang="en-US" sz="2400">
              <a:latin typeface="Times New Roman" pitchFamily="18" charset="0"/>
            </a:endParaRPr>
          </a:p>
        </p:txBody>
      </p:sp>
      <p:sp>
        <p:nvSpPr>
          <p:cNvPr id="14345" name="Rectangle 9"/>
          <p:cNvSpPr>
            <a:spLocks noChangeArrowheads="1"/>
          </p:cNvSpPr>
          <p:nvPr/>
        </p:nvSpPr>
        <p:spPr bwMode="auto">
          <a:xfrm>
            <a:off x="6923088" y="1824038"/>
            <a:ext cx="685800" cy="852487"/>
          </a:xfrm>
          <a:prstGeom prst="rect">
            <a:avLst/>
          </a:prstGeom>
          <a:solidFill>
            <a:srgbClr val="FFFFFF"/>
          </a:solidFill>
          <a:ln w="46038">
            <a:solidFill>
              <a:srgbClr val="FFFFFF"/>
            </a:solidFill>
            <a:miter lim="800000"/>
            <a:headEnd/>
            <a:tailEnd/>
          </a:ln>
        </p:spPr>
        <p:txBody>
          <a:bodyPr/>
          <a:lstStyle/>
          <a:p>
            <a:endParaRPr lang="en-US"/>
          </a:p>
        </p:txBody>
      </p:sp>
      <p:sp>
        <p:nvSpPr>
          <p:cNvPr id="14346" name="Rectangle 10"/>
          <p:cNvSpPr>
            <a:spLocks noChangeArrowheads="1"/>
          </p:cNvSpPr>
          <p:nvPr/>
        </p:nvSpPr>
        <p:spPr bwMode="auto">
          <a:xfrm>
            <a:off x="7180263" y="2082800"/>
            <a:ext cx="246062"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1</a:t>
            </a:r>
            <a:endParaRPr lang="en-US" sz="2400">
              <a:latin typeface="Times New Roman" pitchFamily="18" charset="0"/>
            </a:endParaRPr>
          </a:p>
        </p:txBody>
      </p:sp>
      <p:sp>
        <p:nvSpPr>
          <p:cNvPr id="14347" name="Rectangle 11"/>
          <p:cNvSpPr>
            <a:spLocks noChangeArrowheads="1"/>
          </p:cNvSpPr>
          <p:nvPr/>
        </p:nvSpPr>
        <p:spPr bwMode="auto">
          <a:xfrm>
            <a:off x="5740400" y="4718050"/>
            <a:ext cx="684213" cy="728663"/>
          </a:xfrm>
          <a:prstGeom prst="rect">
            <a:avLst/>
          </a:prstGeom>
          <a:solidFill>
            <a:srgbClr val="FFFFFF"/>
          </a:solidFill>
          <a:ln w="46038">
            <a:solidFill>
              <a:srgbClr val="FFFFFF"/>
            </a:solidFill>
            <a:miter lim="800000"/>
            <a:headEnd/>
            <a:tailEnd/>
          </a:ln>
        </p:spPr>
        <p:txBody>
          <a:bodyPr/>
          <a:lstStyle/>
          <a:p>
            <a:endParaRPr lang="en-US"/>
          </a:p>
        </p:txBody>
      </p:sp>
      <p:sp>
        <p:nvSpPr>
          <p:cNvPr id="14348" name="Rectangle 12"/>
          <p:cNvSpPr>
            <a:spLocks noChangeArrowheads="1"/>
          </p:cNvSpPr>
          <p:nvPr/>
        </p:nvSpPr>
        <p:spPr bwMode="auto">
          <a:xfrm>
            <a:off x="5997575" y="4960938"/>
            <a:ext cx="238125" cy="501650"/>
          </a:xfrm>
          <a:prstGeom prst="rect">
            <a:avLst/>
          </a:prstGeom>
          <a:noFill/>
          <a:ln w="9525">
            <a:noFill/>
            <a:miter lim="800000"/>
            <a:headEnd/>
            <a:tailEnd/>
          </a:ln>
        </p:spPr>
        <p:txBody>
          <a:bodyPr wrap="none" lIns="0" tIns="0" rIns="0" bIns="0">
            <a:spAutoFit/>
          </a:bodyPr>
          <a:lstStyle/>
          <a:p>
            <a:pPr eaLnBrk="0" hangingPunct="0"/>
            <a:r>
              <a:rPr lang="en-US" sz="2900">
                <a:solidFill>
                  <a:srgbClr val="000000"/>
                </a:solidFill>
                <a:latin typeface="Times New Roman" pitchFamily="18" charset="0"/>
              </a:rPr>
              <a:t>0</a:t>
            </a:r>
            <a:endParaRPr lang="en-US" sz="2400">
              <a:latin typeface="Times New Roman" pitchFamily="18" charset="0"/>
            </a:endParaRPr>
          </a:p>
        </p:txBody>
      </p:sp>
      <p:sp>
        <p:nvSpPr>
          <p:cNvPr id="14349" name="Rectangle 13"/>
          <p:cNvSpPr>
            <a:spLocks noChangeArrowheads="1"/>
          </p:cNvSpPr>
          <p:nvPr/>
        </p:nvSpPr>
        <p:spPr bwMode="auto">
          <a:xfrm>
            <a:off x="6557963" y="3114675"/>
            <a:ext cx="822325" cy="820738"/>
          </a:xfrm>
          <a:prstGeom prst="rect">
            <a:avLst/>
          </a:prstGeom>
          <a:solidFill>
            <a:srgbClr val="FFFFFF"/>
          </a:solidFill>
          <a:ln w="46038">
            <a:solidFill>
              <a:srgbClr val="FFFFFF"/>
            </a:solidFill>
            <a:miter lim="800000"/>
            <a:headEnd/>
            <a:tailEnd/>
          </a:ln>
        </p:spPr>
        <p:txBody>
          <a:bodyPr/>
          <a:lstStyle/>
          <a:p>
            <a:endParaRPr lang="en-US"/>
          </a:p>
        </p:txBody>
      </p:sp>
      <p:sp>
        <p:nvSpPr>
          <p:cNvPr id="14350" name="Rectangle 14"/>
          <p:cNvSpPr>
            <a:spLocks noChangeArrowheads="1"/>
          </p:cNvSpPr>
          <p:nvPr/>
        </p:nvSpPr>
        <p:spPr bwMode="auto">
          <a:xfrm>
            <a:off x="6815138" y="3357563"/>
            <a:ext cx="246062"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0</a:t>
            </a:r>
            <a:endParaRPr lang="en-US" sz="2400">
              <a:latin typeface="Times New Roman" pitchFamily="18" charset="0"/>
            </a:endParaRPr>
          </a:p>
        </p:txBody>
      </p:sp>
      <p:sp>
        <p:nvSpPr>
          <p:cNvPr id="14351" name="Rectangle 15"/>
          <p:cNvSpPr>
            <a:spLocks noChangeArrowheads="1"/>
          </p:cNvSpPr>
          <p:nvPr/>
        </p:nvSpPr>
        <p:spPr bwMode="auto">
          <a:xfrm>
            <a:off x="4014788" y="3049588"/>
            <a:ext cx="750887" cy="885825"/>
          </a:xfrm>
          <a:prstGeom prst="rect">
            <a:avLst/>
          </a:prstGeom>
          <a:solidFill>
            <a:srgbClr val="FFFFFF"/>
          </a:solidFill>
          <a:ln w="46038">
            <a:solidFill>
              <a:srgbClr val="FFFFFF"/>
            </a:solidFill>
            <a:miter lim="800000"/>
            <a:headEnd/>
            <a:tailEnd/>
          </a:ln>
        </p:spPr>
        <p:txBody>
          <a:bodyPr/>
          <a:lstStyle/>
          <a:p>
            <a:endParaRPr lang="en-US"/>
          </a:p>
        </p:txBody>
      </p:sp>
      <p:sp>
        <p:nvSpPr>
          <p:cNvPr id="14352" name="Rectangle 16"/>
          <p:cNvSpPr>
            <a:spLocks noChangeArrowheads="1"/>
          </p:cNvSpPr>
          <p:nvPr/>
        </p:nvSpPr>
        <p:spPr bwMode="auto">
          <a:xfrm>
            <a:off x="4271963" y="3308350"/>
            <a:ext cx="246062"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0</a:t>
            </a:r>
            <a:endParaRPr lang="en-US" sz="2400">
              <a:latin typeface="Times New Roman" pitchFamily="18" charset="0"/>
            </a:endParaRPr>
          </a:p>
        </p:txBody>
      </p:sp>
      <p:sp>
        <p:nvSpPr>
          <p:cNvPr id="14353" name="Rectangle 17"/>
          <p:cNvSpPr>
            <a:spLocks noChangeArrowheads="1"/>
          </p:cNvSpPr>
          <p:nvPr/>
        </p:nvSpPr>
        <p:spPr bwMode="auto">
          <a:xfrm>
            <a:off x="5170488" y="1851025"/>
            <a:ext cx="822325" cy="825500"/>
          </a:xfrm>
          <a:prstGeom prst="rect">
            <a:avLst/>
          </a:prstGeom>
          <a:solidFill>
            <a:srgbClr val="FFFFFF"/>
          </a:solidFill>
          <a:ln w="46038">
            <a:solidFill>
              <a:srgbClr val="FFFFFF"/>
            </a:solidFill>
            <a:miter lim="800000"/>
            <a:headEnd/>
            <a:tailEnd/>
          </a:ln>
        </p:spPr>
        <p:txBody>
          <a:bodyPr/>
          <a:lstStyle/>
          <a:p>
            <a:endParaRPr lang="en-US"/>
          </a:p>
        </p:txBody>
      </p:sp>
      <p:sp>
        <p:nvSpPr>
          <p:cNvPr id="14354" name="Rectangle 18"/>
          <p:cNvSpPr>
            <a:spLocks noChangeArrowheads="1"/>
          </p:cNvSpPr>
          <p:nvPr/>
        </p:nvSpPr>
        <p:spPr bwMode="auto">
          <a:xfrm>
            <a:off x="5432425" y="2093913"/>
            <a:ext cx="246063"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0</a:t>
            </a:r>
            <a:endParaRPr lang="en-US" sz="2400">
              <a:latin typeface="Times New Roman" pitchFamily="18" charset="0"/>
            </a:endParaRPr>
          </a:p>
        </p:txBody>
      </p:sp>
      <p:sp>
        <p:nvSpPr>
          <p:cNvPr id="14355" name="Rectangle 19"/>
          <p:cNvSpPr>
            <a:spLocks noChangeArrowheads="1"/>
          </p:cNvSpPr>
          <p:nvPr/>
        </p:nvSpPr>
        <p:spPr bwMode="auto">
          <a:xfrm>
            <a:off x="5561013" y="373063"/>
            <a:ext cx="820737" cy="890587"/>
          </a:xfrm>
          <a:prstGeom prst="rect">
            <a:avLst/>
          </a:prstGeom>
          <a:solidFill>
            <a:srgbClr val="FFFFFF"/>
          </a:solidFill>
          <a:ln w="46038">
            <a:solidFill>
              <a:srgbClr val="FFFFFF"/>
            </a:solidFill>
            <a:miter lim="800000"/>
            <a:headEnd/>
            <a:tailEnd/>
          </a:ln>
        </p:spPr>
        <p:txBody>
          <a:bodyPr/>
          <a:lstStyle/>
          <a:p>
            <a:endParaRPr lang="en-US"/>
          </a:p>
        </p:txBody>
      </p:sp>
      <p:sp>
        <p:nvSpPr>
          <p:cNvPr id="14356" name="Rectangle 20"/>
          <p:cNvSpPr>
            <a:spLocks noChangeArrowheads="1"/>
          </p:cNvSpPr>
          <p:nvPr/>
        </p:nvSpPr>
        <p:spPr bwMode="auto">
          <a:xfrm>
            <a:off x="5818188" y="631825"/>
            <a:ext cx="246062"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1</a:t>
            </a:r>
            <a:endParaRPr lang="en-US" sz="2400">
              <a:latin typeface="Times New Roman" pitchFamily="18" charset="0"/>
            </a:endParaRPr>
          </a:p>
        </p:txBody>
      </p:sp>
      <p:sp>
        <p:nvSpPr>
          <p:cNvPr id="14357" name="Rectangle 21"/>
          <p:cNvSpPr>
            <a:spLocks noChangeArrowheads="1"/>
          </p:cNvSpPr>
          <p:nvPr/>
        </p:nvSpPr>
        <p:spPr bwMode="auto">
          <a:xfrm>
            <a:off x="3832225" y="593725"/>
            <a:ext cx="754063" cy="825500"/>
          </a:xfrm>
          <a:prstGeom prst="rect">
            <a:avLst/>
          </a:prstGeom>
          <a:solidFill>
            <a:srgbClr val="FFFFFF"/>
          </a:solidFill>
          <a:ln w="46038">
            <a:solidFill>
              <a:srgbClr val="FFFFFF"/>
            </a:solidFill>
            <a:miter lim="800000"/>
            <a:headEnd/>
            <a:tailEnd/>
          </a:ln>
        </p:spPr>
        <p:txBody>
          <a:bodyPr/>
          <a:lstStyle/>
          <a:p>
            <a:endParaRPr lang="en-US"/>
          </a:p>
        </p:txBody>
      </p:sp>
      <p:sp>
        <p:nvSpPr>
          <p:cNvPr id="14358" name="Rectangle 22"/>
          <p:cNvSpPr>
            <a:spLocks noChangeArrowheads="1"/>
          </p:cNvSpPr>
          <p:nvPr/>
        </p:nvSpPr>
        <p:spPr bwMode="auto">
          <a:xfrm>
            <a:off x="4087813" y="836613"/>
            <a:ext cx="246062"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0</a:t>
            </a:r>
            <a:endParaRPr lang="en-US" sz="2400">
              <a:latin typeface="Times New Roman" pitchFamily="18" charset="0"/>
            </a:endParaRPr>
          </a:p>
        </p:txBody>
      </p:sp>
      <p:sp>
        <p:nvSpPr>
          <p:cNvPr id="14359" name="Oval 23"/>
          <p:cNvSpPr>
            <a:spLocks noChangeArrowheads="1"/>
          </p:cNvSpPr>
          <p:nvPr/>
        </p:nvSpPr>
        <p:spPr bwMode="auto">
          <a:xfrm>
            <a:off x="4446588" y="312738"/>
            <a:ext cx="1296987" cy="950912"/>
          </a:xfrm>
          <a:prstGeom prst="ellipse">
            <a:avLst/>
          </a:prstGeom>
          <a:solidFill>
            <a:srgbClr val="FFFFFF"/>
          </a:solidFill>
          <a:ln w="46038">
            <a:solidFill>
              <a:srgbClr val="000000"/>
            </a:solidFill>
            <a:round/>
            <a:headEnd/>
            <a:tailEnd/>
          </a:ln>
        </p:spPr>
        <p:txBody>
          <a:bodyPr/>
          <a:lstStyle/>
          <a:p>
            <a:endParaRPr lang="en-US"/>
          </a:p>
        </p:txBody>
      </p:sp>
      <p:sp>
        <p:nvSpPr>
          <p:cNvPr id="14360" name="Rectangle 24"/>
          <p:cNvSpPr>
            <a:spLocks noChangeArrowheads="1"/>
          </p:cNvSpPr>
          <p:nvPr/>
        </p:nvSpPr>
        <p:spPr bwMode="auto">
          <a:xfrm>
            <a:off x="4821238" y="636588"/>
            <a:ext cx="509587"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100</a:t>
            </a:r>
            <a:endParaRPr lang="en-US" sz="2400">
              <a:latin typeface="Times New Roman" pitchFamily="18" charset="0"/>
            </a:endParaRPr>
          </a:p>
        </p:txBody>
      </p:sp>
      <p:sp>
        <p:nvSpPr>
          <p:cNvPr id="14361" name="Oval 25"/>
          <p:cNvSpPr>
            <a:spLocks noChangeArrowheads="1"/>
          </p:cNvSpPr>
          <p:nvPr/>
        </p:nvSpPr>
        <p:spPr bwMode="auto">
          <a:xfrm>
            <a:off x="5853113" y="1284288"/>
            <a:ext cx="1093787" cy="1079500"/>
          </a:xfrm>
          <a:prstGeom prst="ellipse">
            <a:avLst/>
          </a:prstGeom>
          <a:solidFill>
            <a:srgbClr val="FFFFFF"/>
          </a:solidFill>
          <a:ln w="46038">
            <a:solidFill>
              <a:srgbClr val="000000"/>
            </a:solidFill>
            <a:round/>
            <a:headEnd/>
            <a:tailEnd/>
          </a:ln>
        </p:spPr>
        <p:txBody>
          <a:bodyPr/>
          <a:lstStyle/>
          <a:p>
            <a:endParaRPr lang="en-US"/>
          </a:p>
        </p:txBody>
      </p:sp>
      <p:sp>
        <p:nvSpPr>
          <p:cNvPr id="14362" name="Rectangle 26"/>
          <p:cNvSpPr>
            <a:spLocks noChangeArrowheads="1"/>
          </p:cNvSpPr>
          <p:nvPr/>
        </p:nvSpPr>
        <p:spPr bwMode="auto">
          <a:xfrm>
            <a:off x="6196013" y="1646238"/>
            <a:ext cx="377825"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55</a:t>
            </a:r>
            <a:endParaRPr lang="en-US" sz="2400">
              <a:latin typeface="Times New Roman" pitchFamily="18" charset="0"/>
            </a:endParaRPr>
          </a:p>
        </p:txBody>
      </p:sp>
      <p:sp>
        <p:nvSpPr>
          <p:cNvPr id="14363" name="Oval 27"/>
          <p:cNvSpPr>
            <a:spLocks noChangeArrowheads="1"/>
          </p:cNvSpPr>
          <p:nvPr/>
        </p:nvSpPr>
        <p:spPr bwMode="auto">
          <a:xfrm>
            <a:off x="7445375" y="2579688"/>
            <a:ext cx="1001713" cy="1009650"/>
          </a:xfrm>
          <a:prstGeom prst="ellipse">
            <a:avLst/>
          </a:prstGeom>
          <a:solidFill>
            <a:srgbClr val="FFFFFF"/>
          </a:solidFill>
          <a:ln w="46038">
            <a:solidFill>
              <a:srgbClr val="000000"/>
            </a:solidFill>
            <a:round/>
            <a:headEnd/>
            <a:tailEnd/>
          </a:ln>
        </p:spPr>
        <p:txBody>
          <a:bodyPr/>
          <a:lstStyle/>
          <a:p>
            <a:endParaRPr lang="en-US"/>
          </a:p>
        </p:txBody>
      </p:sp>
      <p:sp>
        <p:nvSpPr>
          <p:cNvPr id="14364" name="Rectangle 28"/>
          <p:cNvSpPr>
            <a:spLocks noChangeArrowheads="1"/>
          </p:cNvSpPr>
          <p:nvPr/>
        </p:nvSpPr>
        <p:spPr bwMode="auto">
          <a:xfrm>
            <a:off x="7772400" y="2930525"/>
            <a:ext cx="377825"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30</a:t>
            </a:r>
            <a:endParaRPr lang="en-US" sz="2400">
              <a:latin typeface="Times New Roman" pitchFamily="18" charset="0"/>
            </a:endParaRPr>
          </a:p>
        </p:txBody>
      </p:sp>
      <p:sp>
        <p:nvSpPr>
          <p:cNvPr id="14365" name="Oval 29"/>
          <p:cNvSpPr>
            <a:spLocks noChangeArrowheads="1"/>
          </p:cNvSpPr>
          <p:nvPr/>
        </p:nvSpPr>
        <p:spPr bwMode="auto">
          <a:xfrm>
            <a:off x="4625975" y="2671763"/>
            <a:ext cx="1028700" cy="949325"/>
          </a:xfrm>
          <a:prstGeom prst="ellipse">
            <a:avLst/>
          </a:prstGeom>
          <a:solidFill>
            <a:srgbClr val="FFFFFF"/>
          </a:solidFill>
          <a:ln w="46038">
            <a:solidFill>
              <a:srgbClr val="000000"/>
            </a:solidFill>
            <a:round/>
            <a:headEnd/>
            <a:tailEnd/>
          </a:ln>
        </p:spPr>
        <p:txBody>
          <a:bodyPr/>
          <a:lstStyle/>
          <a:p>
            <a:endParaRPr lang="en-US"/>
          </a:p>
        </p:txBody>
      </p:sp>
      <p:sp>
        <p:nvSpPr>
          <p:cNvPr id="14366" name="Rectangle 30"/>
          <p:cNvSpPr>
            <a:spLocks noChangeArrowheads="1"/>
          </p:cNvSpPr>
          <p:nvPr/>
        </p:nvSpPr>
        <p:spPr bwMode="auto">
          <a:xfrm>
            <a:off x="4960938" y="2995613"/>
            <a:ext cx="377825"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25</a:t>
            </a:r>
            <a:endParaRPr lang="en-US" sz="2400">
              <a:latin typeface="Times New Roman" pitchFamily="18" charset="0"/>
            </a:endParaRPr>
          </a:p>
        </p:txBody>
      </p:sp>
      <p:sp>
        <p:nvSpPr>
          <p:cNvPr id="14367" name="Oval 31"/>
          <p:cNvSpPr>
            <a:spLocks noChangeArrowheads="1"/>
          </p:cNvSpPr>
          <p:nvPr/>
        </p:nvSpPr>
        <p:spPr bwMode="auto">
          <a:xfrm>
            <a:off x="6196013" y="3994150"/>
            <a:ext cx="1069975" cy="1014413"/>
          </a:xfrm>
          <a:prstGeom prst="ellipse">
            <a:avLst/>
          </a:prstGeom>
          <a:solidFill>
            <a:srgbClr val="FFFFFF"/>
          </a:solidFill>
          <a:ln w="46038">
            <a:solidFill>
              <a:srgbClr val="000000"/>
            </a:solidFill>
            <a:round/>
            <a:headEnd/>
            <a:tailEnd/>
          </a:ln>
        </p:spPr>
        <p:txBody>
          <a:bodyPr/>
          <a:lstStyle/>
          <a:p>
            <a:endParaRPr lang="en-US"/>
          </a:p>
        </p:txBody>
      </p:sp>
      <p:sp>
        <p:nvSpPr>
          <p:cNvPr id="14368" name="Rectangle 32"/>
          <p:cNvSpPr>
            <a:spLocks noChangeArrowheads="1"/>
          </p:cNvSpPr>
          <p:nvPr/>
        </p:nvSpPr>
        <p:spPr bwMode="auto">
          <a:xfrm>
            <a:off x="6534150" y="4344988"/>
            <a:ext cx="377825"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14</a:t>
            </a:r>
            <a:endParaRPr lang="en-US" sz="2400">
              <a:latin typeface="Times New Roman" pitchFamily="18" charset="0"/>
            </a:endParaRPr>
          </a:p>
        </p:txBody>
      </p:sp>
      <p:sp>
        <p:nvSpPr>
          <p:cNvPr id="14369" name="Rectangle 33"/>
          <p:cNvSpPr>
            <a:spLocks noChangeArrowheads="1"/>
          </p:cNvSpPr>
          <p:nvPr/>
        </p:nvSpPr>
        <p:spPr bwMode="auto">
          <a:xfrm>
            <a:off x="3695700" y="1538288"/>
            <a:ext cx="1028700" cy="793750"/>
          </a:xfrm>
          <a:prstGeom prst="rect">
            <a:avLst/>
          </a:prstGeom>
          <a:solidFill>
            <a:srgbClr val="FFFFFF"/>
          </a:solidFill>
          <a:ln w="46038">
            <a:solidFill>
              <a:srgbClr val="000000"/>
            </a:solidFill>
            <a:miter lim="800000"/>
            <a:headEnd/>
            <a:tailEnd/>
          </a:ln>
        </p:spPr>
        <p:txBody>
          <a:bodyPr/>
          <a:lstStyle/>
          <a:p>
            <a:endParaRPr lang="en-US"/>
          </a:p>
        </p:txBody>
      </p:sp>
      <p:sp>
        <p:nvSpPr>
          <p:cNvPr id="14370" name="Rectangle 34"/>
          <p:cNvSpPr>
            <a:spLocks noChangeArrowheads="1"/>
          </p:cNvSpPr>
          <p:nvPr/>
        </p:nvSpPr>
        <p:spPr bwMode="auto">
          <a:xfrm>
            <a:off x="3952875" y="1781175"/>
            <a:ext cx="771525" cy="441325"/>
          </a:xfrm>
          <a:prstGeom prst="rect">
            <a:avLst/>
          </a:prstGeom>
          <a:noFill/>
          <a:ln w="9525">
            <a:noFill/>
            <a:miter lim="800000"/>
            <a:headEnd/>
            <a:tailEnd/>
          </a:ln>
        </p:spPr>
        <p:txBody>
          <a:bodyPr lIns="0" tIns="0" rIns="0" bIns="0">
            <a:spAutoFit/>
          </a:bodyPr>
          <a:lstStyle/>
          <a:p>
            <a:pPr eaLnBrk="0" hangingPunct="0"/>
            <a:r>
              <a:rPr lang="en-US" sz="2900" b="1">
                <a:solidFill>
                  <a:srgbClr val="000000"/>
                </a:solidFill>
                <a:latin typeface="Times New Roman" pitchFamily="18" charset="0"/>
              </a:rPr>
              <a:t>a:45</a:t>
            </a:r>
            <a:endParaRPr lang="en-US" sz="2400">
              <a:latin typeface="Times New Roman" pitchFamily="18" charset="0"/>
            </a:endParaRPr>
          </a:p>
        </p:txBody>
      </p:sp>
      <p:sp>
        <p:nvSpPr>
          <p:cNvPr id="14371" name="Rectangle 35"/>
          <p:cNvSpPr>
            <a:spLocks noChangeArrowheads="1"/>
          </p:cNvSpPr>
          <p:nvPr/>
        </p:nvSpPr>
        <p:spPr bwMode="auto">
          <a:xfrm>
            <a:off x="3962400" y="2286000"/>
            <a:ext cx="184150" cy="441325"/>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5</a:t>
            </a:r>
            <a:endParaRPr lang="en-US" sz="2400">
              <a:latin typeface="Times New Roman" pitchFamily="18" charset="0"/>
            </a:endParaRPr>
          </a:p>
        </p:txBody>
      </p:sp>
      <p:sp>
        <p:nvSpPr>
          <p:cNvPr id="14372" name="Rectangle 36"/>
          <p:cNvSpPr>
            <a:spLocks noChangeArrowheads="1"/>
          </p:cNvSpPr>
          <p:nvPr/>
        </p:nvSpPr>
        <p:spPr bwMode="auto">
          <a:xfrm>
            <a:off x="3765550" y="4025900"/>
            <a:ext cx="1047750" cy="885825"/>
          </a:xfrm>
          <a:prstGeom prst="rect">
            <a:avLst/>
          </a:prstGeom>
          <a:solidFill>
            <a:srgbClr val="FFFFFF"/>
          </a:solidFill>
          <a:ln w="46038">
            <a:solidFill>
              <a:srgbClr val="000000"/>
            </a:solidFill>
            <a:miter lim="800000"/>
            <a:headEnd/>
            <a:tailEnd/>
          </a:ln>
        </p:spPr>
        <p:txBody>
          <a:bodyPr/>
          <a:lstStyle/>
          <a:p>
            <a:endParaRPr lang="en-US"/>
          </a:p>
        </p:txBody>
      </p:sp>
      <p:sp>
        <p:nvSpPr>
          <p:cNvPr id="14373" name="Rectangle 37"/>
          <p:cNvSpPr>
            <a:spLocks noChangeArrowheads="1"/>
          </p:cNvSpPr>
          <p:nvPr/>
        </p:nvSpPr>
        <p:spPr bwMode="auto">
          <a:xfrm>
            <a:off x="4022725" y="4286250"/>
            <a:ext cx="584200"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c:12</a:t>
            </a:r>
            <a:endParaRPr lang="en-US" sz="2400">
              <a:latin typeface="Times New Roman" pitchFamily="18" charset="0"/>
            </a:endParaRPr>
          </a:p>
        </p:txBody>
      </p:sp>
      <p:sp>
        <p:nvSpPr>
          <p:cNvPr id="14374" name="Rectangle 38"/>
          <p:cNvSpPr>
            <a:spLocks noChangeArrowheads="1"/>
          </p:cNvSpPr>
          <p:nvPr/>
        </p:nvSpPr>
        <p:spPr bwMode="auto">
          <a:xfrm>
            <a:off x="4992688" y="4025900"/>
            <a:ext cx="1136650" cy="885825"/>
          </a:xfrm>
          <a:prstGeom prst="rect">
            <a:avLst/>
          </a:prstGeom>
          <a:solidFill>
            <a:srgbClr val="FFFFFF"/>
          </a:solidFill>
          <a:ln w="46038">
            <a:solidFill>
              <a:srgbClr val="000000"/>
            </a:solidFill>
            <a:miter lim="800000"/>
            <a:headEnd/>
            <a:tailEnd/>
          </a:ln>
        </p:spPr>
        <p:txBody>
          <a:bodyPr/>
          <a:lstStyle/>
          <a:p>
            <a:endParaRPr lang="en-US"/>
          </a:p>
        </p:txBody>
      </p:sp>
      <p:sp>
        <p:nvSpPr>
          <p:cNvPr id="14375" name="Rectangle 39"/>
          <p:cNvSpPr>
            <a:spLocks noChangeArrowheads="1"/>
          </p:cNvSpPr>
          <p:nvPr/>
        </p:nvSpPr>
        <p:spPr bwMode="auto">
          <a:xfrm>
            <a:off x="5249863" y="4286250"/>
            <a:ext cx="615950" cy="496888"/>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b:13</a:t>
            </a:r>
            <a:endParaRPr lang="en-US" sz="2400">
              <a:latin typeface="Times New Roman" pitchFamily="18" charset="0"/>
            </a:endParaRPr>
          </a:p>
        </p:txBody>
      </p:sp>
      <p:sp>
        <p:nvSpPr>
          <p:cNvPr id="14376" name="Rectangle 40"/>
          <p:cNvSpPr>
            <a:spLocks noChangeArrowheads="1"/>
          </p:cNvSpPr>
          <p:nvPr/>
        </p:nvSpPr>
        <p:spPr bwMode="auto">
          <a:xfrm>
            <a:off x="6943725" y="5381625"/>
            <a:ext cx="1093788" cy="884238"/>
          </a:xfrm>
          <a:prstGeom prst="rect">
            <a:avLst/>
          </a:prstGeom>
          <a:solidFill>
            <a:srgbClr val="FFFFFF"/>
          </a:solidFill>
          <a:ln w="46038">
            <a:solidFill>
              <a:srgbClr val="000000"/>
            </a:solidFill>
            <a:miter lim="800000"/>
            <a:headEnd/>
            <a:tailEnd/>
          </a:ln>
        </p:spPr>
        <p:txBody>
          <a:bodyPr/>
          <a:lstStyle/>
          <a:p>
            <a:endParaRPr lang="en-US"/>
          </a:p>
        </p:txBody>
      </p:sp>
      <p:sp>
        <p:nvSpPr>
          <p:cNvPr id="14377" name="Rectangle 41"/>
          <p:cNvSpPr>
            <a:spLocks noChangeArrowheads="1"/>
          </p:cNvSpPr>
          <p:nvPr/>
        </p:nvSpPr>
        <p:spPr bwMode="auto">
          <a:xfrm>
            <a:off x="7204075" y="5640388"/>
            <a:ext cx="452438"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e:9</a:t>
            </a:r>
            <a:endParaRPr lang="en-US" sz="2400">
              <a:latin typeface="Times New Roman" pitchFamily="18" charset="0"/>
            </a:endParaRPr>
          </a:p>
        </p:txBody>
      </p:sp>
      <p:sp>
        <p:nvSpPr>
          <p:cNvPr id="14378" name="Rectangle 42"/>
          <p:cNvSpPr>
            <a:spLocks noChangeArrowheads="1"/>
          </p:cNvSpPr>
          <p:nvPr/>
        </p:nvSpPr>
        <p:spPr bwMode="auto">
          <a:xfrm>
            <a:off x="5491163" y="5348288"/>
            <a:ext cx="1117600" cy="854075"/>
          </a:xfrm>
          <a:prstGeom prst="rect">
            <a:avLst/>
          </a:prstGeom>
          <a:solidFill>
            <a:srgbClr val="FFFFFF"/>
          </a:solidFill>
          <a:ln w="46038">
            <a:solidFill>
              <a:srgbClr val="000000"/>
            </a:solidFill>
            <a:miter lim="800000"/>
            <a:headEnd/>
            <a:tailEnd/>
          </a:ln>
        </p:spPr>
        <p:txBody>
          <a:bodyPr/>
          <a:lstStyle/>
          <a:p>
            <a:endParaRPr lang="en-US"/>
          </a:p>
        </p:txBody>
      </p:sp>
      <p:sp>
        <p:nvSpPr>
          <p:cNvPr id="14379" name="Rectangle 43"/>
          <p:cNvSpPr>
            <a:spLocks noChangeArrowheads="1"/>
          </p:cNvSpPr>
          <p:nvPr/>
        </p:nvSpPr>
        <p:spPr bwMode="auto">
          <a:xfrm>
            <a:off x="5748338" y="5608638"/>
            <a:ext cx="423862" cy="496887"/>
          </a:xfrm>
          <a:prstGeom prst="rect">
            <a:avLst/>
          </a:prstGeom>
          <a:noFill/>
          <a:ln w="9525">
            <a:noFill/>
            <a:miter lim="800000"/>
            <a:headEnd/>
            <a:tailEnd/>
          </a:ln>
        </p:spPr>
        <p:txBody>
          <a:bodyPr wrap="none" lIns="0" tIns="0" rIns="0" bIns="0">
            <a:spAutoFit/>
          </a:bodyPr>
          <a:lstStyle/>
          <a:p>
            <a:pPr eaLnBrk="0" hangingPunct="0"/>
            <a:r>
              <a:rPr lang="en-US" sz="2900" b="1">
                <a:solidFill>
                  <a:srgbClr val="000000"/>
                </a:solidFill>
                <a:latin typeface="Times New Roman" pitchFamily="18" charset="0"/>
              </a:rPr>
              <a:t>f:5</a:t>
            </a:r>
            <a:endParaRPr lang="en-US" sz="2400">
              <a:latin typeface="Times New Roman" pitchFamily="18" charset="0"/>
            </a:endParaRPr>
          </a:p>
        </p:txBody>
      </p:sp>
      <p:sp>
        <p:nvSpPr>
          <p:cNvPr id="14380" name="Rectangle 44"/>
          <p:cNvSpPr>
            <a:spLocks noChangeArrowheads="1"/>
          </p:cNvSpPr>
          <p:nvPr/>
        </p:nvSpPr>
        <p:spPr bwMode="auto">
          <a:xfrm>
            <a:off x="7742238" y="4059238"/>
            <a:ext cx="976312" cy="820737"/>
          </a:xfrm>
          <a:prstGeom prst="rect">
            <a:avLst/>
          </a:prstGeom>
          <a:solidFill>
            <a:srgbClr val="FFFFFF"/>
          </a:solidFill>
          <a:ln w="46038">
            <a:solidFill>
              <a:srgbClr val="000000"/>
            </a:solidFill>
            <a:miter lim="800000"/>
            <a:headEnd/>
            <a:tailEnd/>
          </a:ln>
        </p:spPr>
        <p:txBody>
          <a:bodyPr/>
          <a:lstStyle/>
          <a:p>
            <a:endParaRPr lang="en-US"/>
          </a:p>
        </p:txBody>
      </p:sp>
      <p:sp>
        <p:nvSpPr>
          <p:cNvPr id="14381" name="Rectangle 45"/>
          <p:cNvSpPr>
            <a:spLocks noChangeArrowheads="1"/>
          </p:cNvSpPr>
          <p:nvPr/>
        </p:nvSpPr>
        <p:spPr bwMode="auto">
          <a:xfrm>
            <a:off x="7999413" y="4302125"/>
            <a:ext cx="839787" cy="441325"/>
          </a:xfrm>
          <a:prstGeom prst="rect">
            <a:avLst/>
          </a:prstGeom>
          <a:noFill/>
          <a:ln w="9525">
            <a:noFill/>
            <a:miter lim="800000"/>
            <a:headEnd/>
            <a:tailEnd/>
          </a:ln>
        </p:spPr>
        <p:txBody>
          <a:bodyPr lIns="0" tIns="0" rIns="0" bIns="0">
            <a:spAutoFit/>
          </a:bodyPr>
          <a:lstStyle/>
          <a:p>
            <a:pPr eaLnBrk="0" hangingPunct="0"/>
            <a:r>
              <a:rPr lang="en-US" sz="2900" b="1">
                <a:solidFill>
                  <a:srgbClr val="000000"/>
                </a:solidFill>
                <a:latin typeface="Times New Roman" pitchFamily="18" charset="0"/>
              </a:rPr>
              <a:t>d:16</a:t>
            </a:r>
            <a:endParaRPr lang="en-US" sz="2400">
              <a:latin typeface="Times New Roman" pitchFamily="18" charset="0"/>
            </a:endParaRPr>
          </a:p>
        </p:txBody>
      </p:sp>
      <p:sp>
        <p:nvSpPr>
          <p:cNvPr id="14382" name="Freeform 46"/>
          <p:cNvSpPr>
            <a:spLocks/>
          </p:cNvSpPr>
          <p:nvPr/>
        </p:nvSpPr>
        <p:spPr bwMode="auto">
          <a:xfrm>
            <a:off x="6089650" y="4911725"/>
            <a:ext cx="436563" cy="463550"/>
          </a:xfrm>
          <a:custGeom>
            <a:avLst/>
            <a:gdLst/>
            <a:ahLst/>
            <a:cxnLst>
              <a:cxn ang="0">
                <a:pos x="275" y="34"/>
              </a:cxn>
              <a:cxn ang="0">
                <a:pos x="258" y="0"/>
              </a:cxn>
              <a:cxn ang="0">
                <a:pos x="0" y="258"/>
              </a:cxn>
              <a:cxn ang="0">
                <a:pos x="18" y="292"/>
              </a:cxn>
              <a:cxn ang="0">
                <a:pos x="275" y="34"/>
              </a:cxn>
            </a:cxnLst>
            <a:rect l="0" t="0" r="r" b="b"/>
            <a:pathLst>
              <a:path w="275" h="292">
                <a:moveTo>
                  <a:pt x="275" y="34"/>
                </a:moveTo>
                <a:lnTo>
                  <a:pt x="258" y="0"/>
                </a:lnTo>
                <a:lnTo>
                  <a:pt x="0" y="258"/>
                </a:lnTo>
                <a:lnTo>
                  <a:pt x="18" y="292"/>
                </a:lnTo>
                <a:lnTo>
                  <a:pt x="275" y="34"/>
                </a:lnTo>
                <a:close/>
              </a:path>
            </a:pathLst>
          </a:custGeom>
          <a:solidFill>
            <a:srgbClr val="000000"/>
          </a:solidFill>
          <a:ln w="9525">
            <a:noFill/>
            <a:round/>
            <a:headEnd/>
            <a:tailEnd/>
          </a:ln>
        </p:spPr>
        <p:txBody>
          <a:bodyPr/>
          <a:lstStyle/>
          <a:p>
            <a:endParaRPr lang="en-US"/>
          </a:p>
        </p:txBody>
      </p:sp>
      <p:sp>
        <p:nvSpPr>
          <p:cNvPr id="14383" name="Freeform 47"/>
          <p:cNvSpPr>
            <a:spLocks/>
          </p:cNvSpPr>
          <p:nvPr/>
        </p:nvSpPr>
        <p:spPr bwMode="auto">
          <a:xfrm>
            <a:off x="4275138" y="3492500"/>
            <a:ext cx="549275" cy="620713"/>
          </a:xfrm>
          <a:custGeom>
            <a:avLst/>
            <a:gdLst/>
            <a:ahLst/>
            <a:cxnLst>
              <a:cxn ang="0">
                <a:pos x="346" y="34"/>
              </a:cxn>
              <a:cxn ang="0">
                <a:pos x="329" y="0"/>
              </a:cxn>
              <a:cxn ang="0">
                <a:pos x="0" y="357"/>
              </a:cxn>
              <a:cxn ang="0">
                <a:pos x="17" y="391"/>
              </a:cxn>
              <a:cxn ang="0">
                <a:pos x="346" y="34"/>
              </a:cxn>
            </a:cxnLst>
            <a:rect l="0" t="0" r="r" b="b"/>
            <a:pathLst>
              <a:path w="346" h="391">
                <a:moveTo>
                  <a:pt x="346" y="34"/>
                </a:moveTo>
                <a:lnTo>
                  <a:pt x="329" y="0"/>
                </a:lnTo>
                <a:lnTo>
                  <a:pt x="0" y="357"/>
                </a:lnTo>
                <a:lnTo>
                  <a:pt x="17" y="391"/>
                </a:lnTo>
                <a:lnTo>
                  <a:pt x="346" y="34"/>
                </a:lnTo>
                <a:close/>
              </a:path>
            </a:pathLst>
          </a:custGeom>
          <a:solidFill>
            <a:srgbClr val="000000"/>
          </a:solidFill>
          <a:ln w="9525">
            <a:noFill/>
            <a:round/>
            <a:headEnd/>
            <a:tailEnd/>
          </a:ln>
        </p:spPr>
        <p:txBody>
          <a:bodyPr/>
          <a:lstStyle/>
          <a:p>
            <a:endParaRPr lang="en-US"/>
          </a:p>
        </p:txBody>
      </p:sp>
      <p:sp>
        <p:nvSpPr>
          <p:cNvPr id="14384" name="Freeform 48"/>
          <p:cNvSpPr>
            <a:spLocks/>
          </p:cNvSpPr>
          <p:nvPr/>
        </p:nvSpPr>
        <p:spPr bwMode="auto">
          <a:xfrm>
            <a:off x="4181475" y="1101725"/>
            <a:ext cx="436563" cy="463550"/>
          </a:xfrm>
          <a:custGeom>
            <a:avLst/>
            <a:gdLst/>
            <a:ahLst/>
            <a:cxnLst>
              <a:cxn ang="0">
                <a:pos x="275" y="34"/>
              </a:cxn>
              <a:cxn ang="0">
                <a:pos x="258" y="0"/>
              </a:cxn>
              <a:cxn ang="0">
                <a:pos x="0" y="258"/>
              </a:cxn>
              <a:cxn ang="0">
                <a:pos x="18" y="292"/>
              </a:cxn>
              <a:cxn ang="0">
                <a:pos x="275" y="34"/>
              </a:cxn>
            </a:cxnLst>
            <a:rect l="0" t="0" r="r" b="b"/>
            <a:pathLst>
              <a:path w="275" h="292">
                <a:moveTo>
                  <a:pt x="275" y="34"/>
                </a:moveTo>
                <a:lnTo>
                  <a:pt x="258" y="0"/>
                </a:lnTo>
                <a:lnTo>
                  <a:pt x="0" y="258"/>
                </a:lnTo>
                <a:lnTo>
                  <a:pt x="18" y="292"/>
                </a:lnTo>
                <a:lnTo>
                  <a:pt x="275" y="34"/>
                </a:lnTo>
                <a:close/>
              </a:path>
            </a:pathLst>
          </a:custGeom>
          <a:solidFill>
            <a:srgbClr val="000000"/>
          </a:solidFill>
          <a:ln w="9525">
            <a:noFill/>
            <a:round/>
            <a:headEnd/>
            <a:tailEnd/>
          </a:ln>
        </p:spPr>
        <p:txBody>
          <a:bodyPr/>
          <a:lstStyle/>
          <a:p>
            <a:endParaRPr lang="en-US"/>
          </a:p>
        </p:txBody>
      </p:sp>
      <p:sp>
        <p:nvSpPr>
          <p:cNvPr id="14385" name="Freeform 49"/>
          <p:cNvSpPr>
            <a:spLocks/>
          </p:cNvSpPr>
          <p:nvPr/>
        </p:nvSpPr>
        <p:spPr bwMode="auto">
          <a:xfrm>
            <a:off x="5478463" y="944563"/>
            <a:ext cx="568325" cy="523875"/>
          </a:xfrm>
          <a:custGeom>
            <a:avLst/>
            <a:gdLst/>
            <a:ahLst/>
            <a:cxnLst>
              <a:cxn ang="0">
                <a:pos x="15" y="0"/>
              </a:cxn>
              <a:cxn ang="0">
                <a:pos x="0" y="34"/>
              </a:cxn>
              <a:cxn ang="0">
                <a:pos x="344" y="330"/>
              </a:cxn>
              <a:cxn ang="0">
                <a:pos x="358" y="296"/>
              </a:cxn>
              <a:cxn ang="0">
                <a:pos x="15" y="0"/>
              </a:cxn>
            </a:cxnLst>
            <a:rect l="0" t="0" r="r" b="b"/>
            <a:pathLst>
              <a:path w="358" h="330">
                <a:moveTo>
                  <a:pt x="15" y="0"/>
                </a:moveTo>
                <a:lnTo>
                  <a:pt x="0" y="34"/>
                </a:lnTo>
                <a:lnTo>
                  <a:pt x="344" y="330"/>
                </a:lnTo>
                <a:lnTo>
                  <a:pt x="358" y="296"/>
                </a:lnTo>
                <a:lnTo>
                  <a:pt x="15" y="0"/>
                </a:lnTo>
                <a:close/>
              </a:path>
            </a:pathLst>
          </a:custGeom>
          <a:solidFill>
            <a:srgbClr val="000000"/>
          </a:solidFill>
          <a:ln w="9525">
            <a:noFill/>
            <a:round/>
            <a:headEnd/>
            <a:tailEnd/>
          </a:ln>
        </p:spPr>
        <p:txBody>
          <a:bodyPr/>
          <a:lstStyle/>
          <a:p>
            <a:endParaRPr lang="en-US"/>
          </a:p>
        </p:txBody>
      </p:sp>
      <p:sp>
        <p:nvSpPr>
          <p:cNvPr id="14386" name="Freeform 50"/>
          <p:cNvSpPr>
            <a:spLocks/>
          </p:cNvSpPr>
          <p:nvPr/>
        </p:nvSpPr>
        <p:spPr bwMode="auto">
          <a:xfrm>
            <a:off x="5389563" y="2170113"/>
            <a:ext cx="592137" cy="593725"/>
          </a:xfrm>
          <a:custGeom>
            <a:avLst/>
            <a:gdLst/>
            <a:ahLst/>
            <a:cxnLst>
              <a:cxn ang="0">
                <a:pos x="373" y="34"/>
              </a:cxn>
              <a:cxn ang="0">
                <a:pos x="356" y="0"/>
              </a:cxn>
              <a:cxn ang="0">
                <a:pos x="0" y="340"/>
              </a:cxn>
              <a:cxn ang="0">
                <a:pos x="17" y="374"/>
              </a:cxn>
              <a:cxn ang="0">
                <a:pos x="373" y="34"/>
              </a:cxn>
            </a:cxnLst>
            <a:rect l="0" t="0" r="r" b="b"/>
            <a:pathLst>
              <a:path w="373" h="374">
                <a:moveTo>
                  <a:pt x="373" y="34"/>
                </a:moveTo>
                <a:lnTo>
                  <a:pt x="356" y="0"/>
                </a:lnTo>
                <a:lnTo>
                  <a:pt x="0" y="340"/>
                </a:lnTo>
                <a:lnTo>
                  <a:pt x="17" y="374"/>
                </a:lnTo>
                <a:lnTo>
                  <a:pt x="373" y="34"/>
                </a:lnTo>
                <a:close/>
              </a:path>
            </a:pathLst>
          </a:custGeom>
          <a:solidFill>
            <a:srgbClr val="000000"/>
          </a:solidFill>
          <a:ln w="9525">
            <a:noFill/>
            <a:round/>
            <a:headEnd/>
            <a:tailEnd/>
          </a:ln>
        </p:spPr>
        <p:txBody>
          <a:bodyPr/>
          <a:lstStyle/>
          <a:p>
            <a:endParaRPr lang="en-US"/>
          </a:p>
        </p:txBody>
      </p:sp>
      <p:sp>
        <p:nvSpPr>
          <p:cNvPr id="14387" name="Freeform 51"/>
          <p:cNvSpPr>
            <a:spLocks/>
          </p:cNvSpPr>
          <p:nvPr/>
        </p:nvSpPr>
        <p:spPr bwMode="auto">
          <a:xfrm>
            <a:off x="6772275" y="2109788"/>
            <a:ext cx="731838" cy="746125"/>
          </a:xfrm>
          <a:custGeom>
            <a:avLst/>
            <a:gdLst/>
            <a:ahLst/>
            <a:cxnLst>
              <a:cxn ang="0">
                <a:pos x="17" y="0"/>
              </a:cxn>
              <a:cxn ang="0">
                <a:pos x="0" y="34"/>
              </a:cxn>
              <a:cxn ang="0">
                <a:pos x="444" y="470"/>
              </a:cxn>
              <a:cxn ang="0">
                <a:pos x="461" y="436"/>
              </a:cxn>
              <a:cxn ang="0">
                <a:pos x="17" y="0"/>
              </a:cxn>
            </a:cxnLst>
            <a:rect l="0" t="0" r="r" b="b"/>
            <a:pathLst>
              <a:path w="461" h="470">
                <a:moveTo>
                  <a:pt x="17" y="0"/>
                </a:moveTo>
                <a:lnTo>
                  <a:pt x="0" y="34"/>
                </a:lnTo>
                <a:lnTo>
                  <a:pt x="444" y="470"/>
                </a:lnTo>
                <a:lnTo>
                  <a:pt x="461" y="436"/>
                </a:lnTo>
                <a:lnTo>
                  <a:pt x="17" y="0"/>
                </a:lnTo>
                <a:close/>
              </a:path>
            </a:pathLst>
          </a:custGeom>
          <a:solidFill>
            <a:srgbClr val="000000"/>
          </a:solidFill>
          <a:ln w="9525">
            <a:noFill/>
            <a:round/>
            <a:headEnd/>
            <a:tailEnd/>
          </a:ln>
        </p:spPr>
        <p:txBody>
          <a:bodyPr/>
          <a:lstStyle/>
          <a:p>
            <a:endParaRPr lang="en-US"/>
          </a:p>
        </p:txBody>
      </p:sp>
      <p:sp>
        <p:nvSpPr>
          <p:cNvPr id="14388" name="Freeform 52"/>
          <p:cNvSpPr>
            <a:spLocks/>
          </p:cNvSpPr>
          <p:nvPr/>
        </p:nvSpPr>
        <p:spPr bwMode="auto">
          <a:xfrm>
            <a:off x="5405438" y="3503613"/>
            <a:ext cx="241300" cy="576262"/>
          </a:xfrm>
          <a:custGeom>
            <a:avLst/>
            <a:gdLst/>
            <a:ahLst/>
            <a:cxnLst>
              <a:cxn ang="0">
                <a:pos x="22" y="0"/>
              </a:cxn>
              <a:cxn ang="0">
                <a:pos x="0" y="23"/>
              </a:cxn>
              <a:cxn ang="0">
                <a:pos x="130" y="363"/>
              </a:cxn>
              <a:cxn ang="0">
                <a:pos x="152" y="340"/>
              </a:cxn>
              <a:cxn ang="0">
                <a:pos x="22" y="0"/>
              </a:cxn>
            </a:cxnLst>
            <a:rect l="0" t="0" r="r" b="b"/>
            <a:pathLst>
              <a:path w="152" h="363">
                <a:moveTo>
                  <a:pt x="22" y="0"/>
                </a:moveTo>
                <a:lnTo>
                  <a:pt x="0" y="23"/>
                </a:lnTo>
                <a:lnTo>
                  <a:pt x="130" y="363"/>
                </a:lnTo>
                <a:lnTo>
                  <a:pt x="152" y="340"/>
                </a:lnTo>
                <a:lnTo>
                  <a:pt x="22" y="0"/>
                </a:lnTo>
                <a:close/>
              </a:path>
            </a:pathLst>
          </a:custGeom>
          <a:solidFill>
            <a:srgbClr val="000000"/>
          </a:solidFill>
          <a:ln w="9525">
            <a:noFill/>
            <a:round/>
            <a:headEnd/>
            <a:tailEnd/>
          </a:ln>
        </p:spPr>
        <p:txBody>
          <a:bodyPr/>
          <a:lstStyle/>
          <a:p>
            <a:endParaRPr lang="en-US"/>
          </a:p>
        </p:txBody>
      </p:sp>
      <p:sp>
        <p:nvSpPr>
          <p:cNvPr id="14389" name="Freeform 53"/>
          <p:cNvSpPr>
            <a:spLocks/>
          </p:cNvSpPr>
          <p:nvPr/>
        </p:nvSpPr>
        <p:spPr bwMode="auto">
          <a:xfrm>
            <a:off x="6954838" y="3432175"/>
            <a:ext cx="658812" cy="620713"/>
          </a:xfrm>
          <a:custGeom>
            <a:avLst/>
            <a:gdLst/>
            <a:ahLst/>
            <a:cxnLst>
              <a:cxn ang="0">
                <a:pos x="415" y="34"/>
              </a:cxn>
              <a:cxn ang="0">
                <a:pos x="400" y="0"/>
              </a:cxn>
              <a:cxn ang="0">
                <a:pos x="0" y="357"/>
              </a:cxn>
              <a:cxn ang="0">
                <a:pos x="15" y="391"/>
              </a:cxn>
              <a:cxn ang="0">
                <a:pos x="415" y="34"/>
              </a:cxn>
            </a:cxnLst>
            <a:rect l="0" t="0" r="r" b="b"/>
            <a:pathLst>
              <a:path w="415" h="391">
                <a:moveTo>
                  <a:pt x="415" y="34"/>
                </a:moveTo>
                <a:lnTo>
                  <a:pt x="400" y="0"/>
                </a:lnTo>
                <a:lnTo>
                  <a:pt x="0" y="357"/>
                </a:lnTo>
                <a:lnTo>
                  <a:pt x="15" y="391"/>
                </a:lnTo>
                <a:lnTo>
                  <a:pt x="415" y="34"/>
                </a:lnTo>
                <a:close/>
              </a:path>
            </a:pathLst>
          </a:custGeom>
          <a:solidFill>
            <a:srgbClr val="000000"/>
          </a:solidFill>
          <a:ln w="9525">
            <a:noFill/>
            <a:round/>
            <a:headEnd/>
            <a:tailEnd/>
          </a:ln>
        </p:spPr>
        <p:txBody>
          <a:bodyPr/>
          <a:lstStyle/>
          <a:p>
            <a:endParaRPr lang="en-US"/>
          </a:p>
        </p:txBody>
      </p:sp>
      <p:sp>
        <p:nvSpPr>
          <p:cNvPr id="14390" name="Freeform 54"/>
          <p:cNvSpPr>
            <a:spLocks/>
          </p:cNvSpPr>
          <p:nvPr/>
        </p:nvSpPr>
        <p:spPr bwMode="auto">
          <a:xfrm>
            <a:off x="7045325" y="4884738"/>
            <a:ext cx="346075" cy="523875"/>
          </a:xfrm>
          <a:custGeom>
            <a:avLst/>
            <a:gdLst/>
            <a:ahLst/>
            <a:cxnLst>
              <a:cxn ang="0">
                <a:pos x="17" y="0"/>
              </a:cxn>
              <a:cxn ang="0">
                <a:pos x="0" y="31"/>
              </a:cxn>
              <a:cxn ang="0">
                <a:pos x="201" y="330"/>
              </a:cxn>
              <a:cxn ang="0">
                <a:pos x="218" y="299"/>
              </a:cxn>
              <a:cxn ang="0">
                <a:pos x="17" y="0"/>
              </a:cxn>
            </a:cxnLst>
            <a:rect l="0" t="0" r="r" b="b"/>
            <a:pathLst>
              <a:path w="218" h="330">
                <a:moveTo>
                  <a:pt x="17" y="0"/>
                </a:moveTo>
                <a:lnTo>
                  <a:pt x="0" y="31"/>
                </a:lnTo>
                <a:lnTo>
                  <a:pt x="201" y="330"/>
                </a:lnTo>
                <a:lnTo>
                  <a:pt x="218" y="299"/>
                </a:lnTo>
                <a:lnTo>
                  <a:pt x="17" y="0"/>
                </a:lnTo>
                <a:close/>
              </a:path>
            </a:pathLst>
          </a:custGeom>
          <a:solidFill>
            <a:srgbClr val="000000"/>
          </a:solidFill>
          <a:ln w="9525">
            <a:noFill/>
            <a:round/>
            <a:headEnd/>
            <a:tailEnd/>
          </a:ln>
        </p:spPr>
        <p:txBody>
          <a:bodyPr/>
          <a:lstStyle/>
          <a:p>
            <a:endParaRPr lang="en-US"/>
          </a:p>
        </p:txBody>
      </p:sp>
      <p:sp>
        <p:nvSpPr>
          <p:cNvPr id="14391" name="Freeform 55"/>
          <p:cNvSpPr>
            <a:spLocks/>
          </p:cNvSpPr>
          <p:nvPr/>
        </p:nvSpPr>
        <p:spPr bwMode="auto">
          <a:xfrm>
            <a:off x="8131175" y="3497263"/>
            <a:ext cx="327025" cy="555625"/>
          </a:xfrm>
          <a:custGeom>
            <a:avLst/>
            <a:gdLst/>
            <a:ahLst/>
            <a:cxnLst>
              <a:cxn ang="0">
                <a:pos x="20" y="0"/>
              </a:cxn>
              <a:cxn ang="0">
                <a:pos x="0" y="31"/>
              </a:cxn>
              <a:cxn ang="0">
                <a:pos x="186" y="350"/>
              </a:cxn>
              <a:cxn ang="0">
                <a:pos x="206" y="320"/>
              </a:cxn>
              <a:cxn ang="0">
                <a:pos x="20" y="0"/>
              </a:cxn>
            </a:cxnLst>
            <a:rect l="0" t="0" r="r" b="b"/>
            <a:pathLst>
              <a:path w="206" h="350">
                <a:moveTo>
                  <a:pt x="20" y="0"/>
                </a:moveTo>
                <a:lnTo>
                  <a:pt x="0" y="31"/>
                </a:lnTo>
                <a:lnTo>
                  <a:pt x="186" y="350"/>
                </a:lnTo>
                <a:lnTo>
                  <a:pt x="206" y="320"/>
                </a:lnTo>
                <a:lnTo>
                  <a:pt x="20" y="0"/>
                </a:lnTo>
                <a:close/>
              </a:path>
            </a:pathLst>
          </a:custGeom>
          <a:solidFill>
            <a:srgbClr val="000000"/>
          </a:solidFill>
          <a:ln w="9525">
            <a:noFill/>
            <a:round/>
            <a:headEnd/>
            <a:tailEnd/>
          </a:ln>
        </p:spPr>
        <p:txBody>
          <a:bodyPr/>
          <a:lstStyle/>
          <a:p>
            <a:endParaRPr lang="en-US"/>
          </a:p>
        </p:txBody>
      </p:sp>
      <p:sp>
        <p:nvSpPr>
          <p:cNvPr id="14392" name="Text Box 56"/>
          <p:cNvSpPr txBox="1">
            <a:spLocks noChangeArrowheads="1"/>
          </p:cNvSpPr>
          <p:nvPr/>
        </p:nvSpPr>
        <p:spPr bwMode="auto">
          <a:xfrm>
            <a:off x="381000" y="4343400"/>
            <a:ext cx="2743200" cy="1920875"/>
          </a:xfrm>
          <a:prstGeom prst="rect">
            <a:avLst/>
          </a:prstGeom>
          <a:noFill/>
          <a:ln w="9525">
            <a:noFill/>
            <a:miter lim="800000"/>
            <a:headEnd/>
            <a:tailEnd/>
          </a:ln>
          <a:effectLst/>
        </p:spPr>
        <p:txBody>
          <a:bodyPr>
            <a:spAutoFit/>
          </a:bodyPr>
          <a:lstStyle/>
          <a:p>
            <a:pPr algn="just" eaLnBrk="0" hangingPunct="0"/>
            <a:r>
              <a:rPr lang="en-US" sz="2000" b="1"/>
              <a:t>Note that the length of the code for a character is equal to the depth of the character in the tree shown. </a:t>
            </a:r>
            <a:endParaRPr lang="en-US" sz="2400">
              <a:latin typeface="Times New Roman" pitchFamily="18" charset="0"/>
            </a:endParaRPr>
          </a:p>
        </p:txBody>
      </p:sp>
      <p:sp>
        <p:nvSpPr>
          <p:cNvPr id="14393" name="Rectangle 57"/>
          <p:cNvSpPr>
            <a:spLocks noChangeArrowheads="1"/>
          </p:cNvSpPr>
          <p:nvPr/>
        </p:nvSpPr>
        <p:spPr bwMode="auto">
          <a:xfrm>
            <a:off x="533400" y="0"/>
            <a:ext cx="5264150" cy="366713"/>
          </a:xfrm>
          <a:prstGeom prst="rect">
            <a:avLst/>
          </a:prstGeom>
          <a:noFill/>
          <a:ln w="9525">
            <a:noFill/>
            <a:miter lim="800000"/>
            <a:headEnd/>
            <a:tailEnd/>
          </a:ln>
          <a:effectLst/>
        </p:spPr>
        <p:txBody>
          <a:bodyPr wrap="none">
            <a:spAutoFit/>
          </a:bodyPr>
          <a:lstStyle/>
          <a:p>
            <a:r>
              <a:rPr lang="en-US" b="1"/>
              <a:t>0	101	100	111	1101	1100</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fld id="{4B9CDF46-8AD8-48C5-9AB4-BDC8AF6FCE77}" type="datetime1">
              <a:rPr lang="en-US"/>
              <a:pPr/>
              <a:t>9/20/2009</a:t>
            </a:fld>
            <a:endParaRPr lang="en-US"/>
          </a:p>
        </p:txBody>
      </p:sp>
      <p:sp>
        <p:nvSpPr>
          <p:cNvPr id="5" name="Footer Placeholder 3"/>
          <p:cNvSpPr>
            <a:spLocks noGrp="1"/>
          </p:cNvSpPr>
          <p:nvPr>
            <p:ph type="ftr" sz="quarter" idx="11"/>
          </p:nvPr>
        </p:nvSpPr>
        <p:spPr/>
        <p:txBody>
          <a:bodyPr/>
          <a:lstStyle/>
          <a:p>
            <a:r>
              <a:rPr lang="en-US"/>
              <a:t>CSE 5311 Fall 2007</a:t>
            </a:r>
          </a:p>
          <a:p>
            <a:r>
              <a:rPr lang="en-US"/>
              <a:t>M Kumar</a:t>
            </a:r>
          </a:p>
        </p:txBody>
      </p:sp>
      <p:sp>
        <p:nvSpPr>
          <p:cNvPr id="6" name="Slide Number Placeholder 4"/>
          <p:cNvSpPr>
            <a:spLocks noGrp="1"/>
          </p:cNvSpPr>
          <p:nvPr>
            <p:ph type="sldNum" sz="quarter" idx="12"/>
          </p:nvPr>
        </p:nvSpPr>
        <p:spPr/>
        <p:txBody>
          <a:bodyPr/>
          <a:lstStyle/>
          <a:p>
            <a:fld id="{3085A9E3-AA7C-443D-A0BA-409B4DF0B701}" type="slidenum">
              <a:rPr lang="en-US"/>
              <a:pPr/>
              <a:t>29</a:t>
            </a:fld>
            <a:endParaRPr lang="en-US"/>
          </a:p>
        </p:txBody>
      </p:sp>
      <p:sp>
        <p:nvSpPr>
          <p:cNvPr id="15362" name="Rectangle 2"/>
          <p:cNvSpPr>
            <a:spLocks noGrp="1" noChangeArrowheads="1"/>
          </p:cNvSpPr>
          <p:nvPr>
            <p:ph type="title"/>
          </p:nvPr>
        </p:nvSpPr>
        <p:spPr>
          <a:xfrm>
            <a:off x="0" y="0"/>
            <a:ext cx="9144000" cy="1524000"/>
          </a:xfrm>
        </p:spPr>
        <p:txBody>
          <a:bodyPr/>
          <a:lstStyle/>
          <a:p>
            <a:pPr algn="l"/>
            <a:r>
              <a:rPr lang="en-US" sz="2400" b="1">
                <a:solidFill>
                  <a:schemeClr val="tx1"/>
                </a:solidFill>
              </a:rPr>
              <a:t>Greedy Algorithm for Constructing a Huffman Code</a:t>
            </a:r>
            <a:endParaRPr lang="en-US" b="1">
              <a:solidFill>
                <a:schemeClr val="tx1"/>
              </a:solidFill>
            </a:endParaRPr>
          </a:p>
        </p:txBody>
      </p:sp>
      <p:sp>
        <p:nvSpPr>
          <p:cNvPr id="15363" name="Text Box 3"/>
          <p:cNvSpPr txBox="1">
            <a:spLocks noChangeArrowheads="1"/>
          </p:cNvSpPr>
          <p:nvPr/>
        </p:nvSpPr>
        <p:spPr bwMode="auto">
          <a:xfrm>
            <a:off x="228600" y="1524000"/>
            <a:ext cx="8153400" cy="2830513"/>
          </a:xfrm>
          <a:prstGeom prst="rect">
            <a:avLst/>
          </a:prstGeom>
          <a:noFill/>
          <a:ln w="9525">
            <a:noFill/>
            <a:miter lim="800000"/>
            <a:headEnd/>
            <a:tailEnd/>
          </a:ln>
          <a:effectLst/>
        </p:spPr>
        <p:txBody>
          <a:bodyPr>
            <a:spAutoFit/>
          </a:bodyPr>
          <a:lstStyle/>
          <a:p>
            <a:pPr algn="just" eaLnBrk="0" hangingPunct="0"/>
            <a:r>
              <a:rPr lang="en-US" sz="2400" b="1"/>
              <a:t>The algorithm builds the tree corresponding to the optimal code in a bottom-up manner.</a:t>
            </a:r>
          </a:p>
          <a:p>
            <a:pPr algn="just" eaLnBrk="0" hangingPunct="0"/>
            <a:r>
              <a:rPr lang="en-US" sz="2400" b="1"/>
              <a:t>The algorithm begins with a set of </a:t>
            </a:r>
            <a:r>
              <a:rPr lang="en-US" sz="2400" b="1">
                <a:sym typeface="Symbol" pitchFamily="18" charset="2"/>
              </a:rPr>
              <a:t></a:t>
            </a:r>
            <a:r>
              <a:rPr lang="en-US" sz="2400" b="1" i="1"/>
              <a:t>C</a:t>
            </a:r>
            <a:r>
              <a:rPr lang="en-US" sz="2400" b="1">
                <a:sym typeface="Symbol" pitchFamily="18" charset="2"/>
              </a:rPr>
              <a:t></a:t>
            </a:r>
            <a:r>
              <a:rPr lang="en-US" sz="2400" b="1"/>
              <a:t> leaves and performs a sequence of 'merging' operations to create the tree.</a:t>
            </a:r>
          </a:p>
          <a:p>
            <a:pPr algn="just" eaLnBrk="0" hangingPunct="0"/>
            <a:r>
              <a:rPr lang="en-US" sz="2400" b="1"/>
              <a:t> </a:t>
            </a:r>
            <a:r>
              <a:rPr lang="en-US" sz="2400" b="1" i="1"/>
              <a:t>C</a:t>
            </a:r>
            <a:r>
              <a:rPr lang="en-US" sz="2400" b="1"/>
              <a:t> is the set of characters in the alphabet.</a:t>
            </a:r>
          </a:p>
          <a:p>
            <a:pPr eaLnBrk="0" hangingPunct="0">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463B411-33E0-4593-9F6D-E989EEC8FDF1}"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C42D4870-310B-4234-8C20-C818E89D23AA}" type="slidenum">
              <a:rPr lang="en-US"/>
              <a:pPr/>
              <a:t>3</a:t>
            </a:fld>
            <a:endParaRPr lang="en-US"/>
          </a:p>
        </p:txBody>
      </p:sp>
      <p:sp>
        <p:nvSpPr>
          <p:cNvPr id="7170" name="Rectangle 2"/>
          <p:cNvSpPr>
            <a:spLocks noGrp="1" noChangeArrowheads="1"/>
          </p:cNvSpPr>
          <p:nvPr>
            <p:ph type="title"/>
          </p:nvPr>
        </p:nvSpPr>
        <p:spPr>
          <a:xfrm>
            <a:off x="457200" y="274638"/>
            <a:ext cx="8229600" cy="477837"/>
          </a:xfrm>
        </p:spPr>
        <p:txBody>
          <a:bodyPr/>
          <a:lstStyle/>
          <a:p>
            <a:r>
              <a:rPr lang="en-US" sz="2400" b="1"/>
              <a:t>Activity Selection Problem</a:t>
            </a:r>
          </a:p>
        </p:txBody>
      </p:sp>
      <p:sp>
        <p:nvSpPr>
          <p:cNvPr id="7171" name="Rectangle 3"/>
          <p:cNvSpPr>
            <a:spLocks noGrp="1" noChangeArrowheads="1"/>
          </p:cNvSpPr>
          <p:nvPr>
            <p:ph type="body" idx="1"/>
          </p:nvPr>
        </p:nvSpPr>
        <p:spPr>
          <a:xfrm>
            <a:off x="685800" y="1447800"/>
            <a:ext cx="7772400" cy="4648200"/>
          </a:xfrm>
        </p:spPr>
        <p:txBody>
          <a:bodyPr/>
          <a:lstStyle/>
          <a:p>
            <a:pPr>
              <a:lnSpc>
                <a:spcPct val="80000"/>
              </a:lnSpc>
            </a:pPr>
            <a:r>
              <a:rPr lang="en-US" sz="2200"/>
              <a:t>Scheduling a resource among several competing activities.</a:t>
            </a:r>
          </a:p>
          <a:p>
            <a:pPr>
              <a:lnSpc>
                <a:spcPct val="80000"/>
              </a:lnSpc>
            </a:pPr>
            <a:r>
              <a:rPr lang="en-US" sz="2200"/>
              <a:t>S = {1,2, 3, …, </a:t>
            </a:r>
            <a:r>
              <a:rPr lang="en-US" sz="2200" i="1"/>
              <a:t>n</a:t>
            </a:r>
            <a:r>
              <a:rPr lang="en-US" sz="2200"/>
              <a:t>} is the set of </a:t>
            </a:r>
            <a:r>
              <a:rPr lang="en-US" sz="2200" i="1"/>
              <a:t>n</a:t>
            </a:r>
            <a:r>
              <a:rPr lang="en-US" sz="2200"/>
              <a:t> proposed activities</a:t>
            </a:r>
          </a:p>
          <a:p>
            <a:pPr>
              <a:lnSpc>
                <a:spcPct val="80000"/>
              </a:lnSpc>
            </a:pPr>
            <a:r>
              <a:rPr lang="en-US" sz="2200"/>
              <a:t>The activities share a resource, which can be used by only one activity at a time -a Tennis Court, a Lecture Hall etc.,</a:t>
            </a:r>
          </a:p>
          <a:p>
            <a:pPr>
              <a:lnSpc>
                <a:spcPct val="80000"/>
              </a:lnSpc>
            </a:pPr>
            <a:r>
              <a:rPr lang="en-US" sz="2200"/>
              <a:t>Each activity </a:t>
            </a:r>
            <a:r>
              <a:rPr lang="en-US" sz="2200" i="1"/>
              <a:t>i</a:t>
            </a:r>
            <a:r>
              <a:rPr lang="en-US" sz="2200"/>
              <a:t> has a start time, </a:t>
            </a:r>
            <a:r>
              <a:rPr lang="en-US" sz="2200" i="1"/>
              <a:t>s</a:t>
            </a:r>
            <a:r>
              <a:rPr lang="en-US" sz="2200" i="1" baseline="-25000"/>
              <a:t>i</a:t>
            </a:r>
            <a:r>
              <a:rPr lang="en-US" sz="2200" baseline="-25000"/>
              <a:t> </a:t>
            </a:r>
            <a:r>
              <a:rPr lang="en-US" sz="2200"/>
              <a:t>and a finish time </a:t>
            </a:r>
            <a:r>
              <a:rPr lang="en-US" sz="2200" i="1"/>
              <a:t>f</a:t>
            </a:r>
            <a:r>
              <a:rPr lang="en-US" sz="2200" i="1" baseline="-25000"/>
              <a:t>i</a:t>
            </a:r>
            <a:r>
              <a:rPr lang="en-US" sz="2200"/>
              <a:t>, where </a:t>
            </a:r>
            <a:r>
              <a:rPr lang="en-US" sz="2200" i="1"/>
              <a:t>s</a:t>
            </a:r>
            <a:r>
              <a:rPr lang="en-US" sz="2200" i="1" baseline="-25000"/>
              <a:t>i </a:t>
            </a:r>
            <a:r>
              <a:rPr lang="en-US" sz="2200" i="1">
                <a:sym typeface="Symbol" pitchFamily="18" charset="2"/>
              </a:rPr>
              <a:t></a:t>
            </a:r>
            <a:r>
              <a:rPr lang="en-US" sz="2200" i="1"/>
              <a:t> f</a:t>
            </a:r>
            <a:r>
              <a:rPr lang="en-US" sz="2200" i="1" baseline="-25000"/>
              <a:t>i</a:t>
            </a:r>
            <a:r>
              <a:rPr lang="en-US" sz="2200"/>
              <a:t>. </a:t>
            </a:r>
          </a:p>
          <a:p>
            <a:pPr>
              <a:lnSpc>
                <a:spcPct val="80000"/>
              </a:lnSpc>
            </a:pPr>
            <a:r>
              <a:rPr lang="en-US" sz="2200"/>
              <a:t>When selected, the  activity takes place during time (</a:t>
            </a:r>
            <a:r>
              <a:rPr lang="en-US" sz="2200" i="1"/>
              <a:t>s</a:t>
            </a:r>
            <a:r>
              <a:rPr lang="en-US" sz="2200" i="1" baseline="-25000"/>
              <a:t>i</a:t>
            </a:r>
            <a:r>
              <a:rPr lang="en-US" sz="2200" i="1"/>
              <a:t>, f</a:t>
            </a:r>
            <a:r>
              <a:rPr lang="en-US" sz="2200" i="1" baseline="-25000"/>
              <a:t>i</a:t>
            </a:r>
            <a:r>
              <a:rPr lang="en-US" sz="2200"/>
              <a:t>)</a:t>
            </a:r>
          </a:p>
          <a:p>
            <a:pPr>
              <a:lnSpc>
                <a:spcPct val="80000"/>
              </a:lnSpc>
            </a:pPr>
            <a:r>
              <a:rPr lang="en-US" sz="2200"/>
              <a:t>Activities </a:t>
            </a:r>
            <a:r>
              <a:rPr lang="en-US" sz="2200" i="1"/>
              <a:t>i</a:t>
            </a:r>
            <a:r>
              <a:rPr lang="en-US" sz="2200"/>
              <a:t> and </a:t>
            </a:r>
            <a:r>
              <a:rPr lang="en-US" sz="2200" i="1"/>
              <a:t>j</a:t>
            </a:r>
            <a:r>
              <a:rPr lang="en-US" sz="2200"/>
              <a:t> are compatible if </a:t>
            </a:r>
            <a:r>
              <a:rPr lang="en-US" sz="2200" i="1"/>
              <a:t>s</a:t>
            </a:r>
            <a:r>
              <a:rPr lang="en-US" sz="2200" i="1" baseline="-25000"/>
              <a:t>i</a:t>
            </a:r>
            <a:r>
              <a:rPr lang="en-US" sz="2200" i="1"/>
              <a:t> </a:t>
            </a:r>
            <a:r>
              <a:rPr lang="en-US" sz="2200" i="1">
                <a:sym typeface="Symbol" pitchFamily="18" charset="2"/>
              </a:rPr>
              <a:t></a:t>
            </a:r>
            <a:r>
              <a:rPr lang="en-US" sz="2200" i="1"/>
              <a:t> f</a:t>
            </a:r>
            <a:r>
              <a:rPr lang="en-US" sz="2200" i="1" baseline="-25000"/>
              <a:t>j</a:t>
            </a:r>
            <a:r>
              <a:rPr lang="en-US" sz="2200" baseline="-25000"/>
              <a:t> </a:t>
            </a:r>
            <a:r>
              <a:rPr lang="en-US" sz="2200">
                <a:solidFill>
                  <a:srgbClr val="FF3300"/>
                </a:solidFill>
              </a:rPr>
              <a:t>or</a:t>
            </a:r>
            <a:r>
              <a:rPr lang="en-US" sz="2200"/>
              <a:t> </a:t>
            </a:r>
            <a:r>
              <a:rPr lang="en-US" sz="2200" i="1"/>
              <a:t>s</a:t>
            </a:r>
            <a:r>
              <a:rPr lang="en-US" sz="2200" i="1" baseline="-25000"/>
              <a:t>j </a:t>
            </a:r>
            <a:r>
              <a:rPr lang="en-US" sz="2200" i="1">
                <a:sym typeface="Symbol" pitchFamily="18" charset="2"/>
              </a:rPr>
              <a:t></a:t>
            </a:r>
            <a:r>
              <a:rPr lang="en-US" sz="2200" i="1"/>
              <a:t> f</a:t>
            </a:r>
            <a:r>
              <a:rPr lang="en-US" sz="2200" i="1" baseline="-25000"/>
              <a:t>i</a:t>
            </a:r>
            <a:r>
              <a:rPr lang="en-US" sz="2200" i="1"/>
              <a:t> </a:t>
            </a:r>
            <a:endParaRPr lang="en-US" sz="2200"/>
          </a:p>
          <a:p>
            <a:pPr>
              <a:lnSpc>
                <a:spcPct val="80000"/>
              </a:lnSpc>
            </a:pPr>
            <a:r>
              <a:rPr lang="en-US" sz="2200"/>
              <a:t>The activity-selection problem selects the maximum-size set of mutually compatible activities</a:t>
            </a:r>
          </a:p>
          <a:p>
            <a:pPr>
              <a:lnSpc>
                <a:spcPct val="80000"/>
              </a:lnSpc>
            </a:pPr>
            <a:r>
              <a:rPr lang="en-US" sz="2200"/>
              <a:t>The input activities are in order by increasing finishing times.</a:t>
            </a:r>
            <a:endParaRPr lang="en-US" sz="2200" i="1"/>
          </a:p>
          <a:p>
            <a:pPr>
              <a:lnSpc>
                <a:spcPct val="80000"/>
              </a:lnSpc>
            </a:pPr>
            <a:r>
              <a:rPr lang="en-US" sz="2200" i="1"/>
              <a:t>f</a:t>
            </a:r>
            <a:r>
              <a:rPr lang="en-US" sz="2200" i="1" baseline="-25000"/>
              <a:t>1</a:t>
            </a:r>
            <a:r>
              <a:rPr lang="en-US" sz="2200" i="1"/>
              <a:t> </a:t>
            </a:r>
            <a:r>
              <a:rPr lang="en-US" sz="2200" i="1">
                <a:sym typeface="Symbol" pitchFamily="18" charset="2"/>
              </a:rPr>
              <a:t></a:t>
            </a:r>
            <a:r>
              <a:rPr lang="en-US" sz="2200" i="1"/>
              <a:t> f</a:t>
            </a:r>
            <a:r>
              <a:rPr lang="en-US" sz="2200" i="1" baseline="-25000"/>
              <a:t>2</a:t>
            </a:r>
            <a:r>
              <a:rPr lang="en-US" sz="2200" i="1"/>
              <a:t> </a:t>
            </a:r>
            <a:r>
              <a:rPr lang="en-US" sz="2200" i="1">
                <a:sym typeface="Symbol" pitchFamily="18" charset="2"/>
              </a:rPr>
              <a:t></a:t>
            </a:r>
            <a:r>
              <a:rPr lang="en-US" sz="2200" i="1"/>
              <a:t> f</a:t>
            </a:r>
            <a:r>
              <a:rPr lang="en-US" sz="2200" i="1" baseline="-25000"/>
              <a:t>3</a:t>
            </a:r>
            <a:r>
              <a:rPr lang="en-US" sz="2200" i="1"/>
              <a:t> … </a:t>
            </a:r>
            <a:r>
              <a:rPr lang="en-US" sz="2200" i="1">
                <a:sym typeface="Symbol" pitchFamily="18" charset="2"/>
              </a:rPr>
              <a:t></a:t>
            </a:r>
            <a:r>
              <a:rPr lang="en-US" sz="2200" i="1"/>
              <a:t> f</a:t>
            </a:r>
            <a:r>
              <a:rPr lang="en-US" sz="2200" i="1" baseline="-25000"/>
              <a:t>n</a:t>
            </a:r>
            <a:r>
              <a:rPr lang="en-US" sz="2200"/>
              <a:t> ;  Can be sorted in O (</a:t>
            </a:r>
            <a:r>
              <a:rPr lang="en-US" sz="2200" i="1"/>
              <a:t>n log n</a:t>
            </a:r>
            <a:r>
              <a:rPr lang="en-US" sz="2200"/>
              <a:t> ) time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0EDD5B9-73AE-4913-9983-AC97013EE419}" type="datetime1">
              <a:rPr lang="en-US"/>
              <a:pPr/>
              <a:t>9/20/2009</a:t>
            </a:fld>
            <a:endParaRPr lang="en-US"/>
          </a:p>
        </p:txBody>
      </p:sp>
      <p:sp>
        <p:nvSpPr>
          <p:cNvPr id="4" name="Footer Placeholder 3"/>
          <p:cNvSpPr>
            <a:spLocks noGrp="1"/>
          </p:cNvSpPr>
          <p:nvPr>
            <p:ph type="ftr" sz="quarter" idx="11"/>
          </p:nvPr>
        </p:nvSpPr>
        <p:spPr/>
        <p:txBody>
          <a:bodyPr/>
          <a:lstStyle/>
          <a:p>
            <a:r>
              <a:rPr lang="en-US"/>
              <a:t>CSE 5311 Fall 2007</a:t>
            </a:r>
          </a:p>
          <a:p>
            <a:r>
              <a:rPr lang="en-US"/>
              <a:t>M Kumar</a:t>
            </a:r>
          </a:p>
        </p:txBody>
      </p:sp>
      <p:sp>
        <p:nvSpPr>
          <p:cNvPr id="5" name="Slide Number Placeholder 4"/>
          <p:cNvSpPr>
            <a:spLocks noGrp="1"/>
          </p:cNvSpPr>
          <p:nvPr>
            <p:ph type="sldNum" sz="quarter" idx="12"/>
          </p:nvPr>
        </p:nvSpPr>
        <p:spPr/>
        <p:txBody>
          <a:bodyPr/>
          <a:lstStyle/>
          <a:p>
            <a:fld id="{1276BB3E-C704-4C5A-ADD6-DE7906C1BB51}" type="slidenum">
              <a:rPr lang="en-US"/>
              <a:pPr/>
              <a:t>30</a:t>
            </a:fld>
            <a:endParaRPr lang="en-US"/>
          </a:p>
        </p:txBody>
      </p:sp>
      <p:sp>
        <p:nvSpPr>
          <p:cNvPr id="16386" name="Text Box 2"/>
          <p:cNvSpPr txBox="1">
            <a:spLocks noChangeArrowheads="1"/>
          </p:cNvSpPr>
          <p:nvPr/>
        </p:nvSpPr>
        <p:spPr bwMode="auto">
          <a:xfrm>
            <a:off x="609600" y="376238"/>
            <a:ext cx="8001000" cy="5934075"/>
          </a:xfrm>
          <a:prstGeom prst="rect">
            <a:avLst/>
          </a:prstGeom>
          <a:noFill/>
          <a:ln w="9525">
            <a:noFill/>
            <a:miter lim="800000"/>
            <a:headEnd/>
            <a:tailEnd/>
          </a:ln>
          <a:effectLst/>
        </p:spPr>
        <p:txBody>
          <a:bodyPr>
            <a:spAutoFit/>
          </a:bodyPr>
          <a:lstStyle/>
          <a:p>
            <a:pPr algn="just" eaLnBrk="0" hangingPunct="0"/>
            <a:r>
              <a:rPr lang="en-US" sz="2400" b="1"/>
              <a:t>Procedure </a:t>
            </a:r>
            <a:r>
              <a:rPr lang="en-US" sz="2400" b="1">
                <a:solidFill>
                  <a:schemeClr val="accent2"/>
                </a:solidFill>
              </a:rPr>
              <a:t>Huffman_Encoding(</a:t>
            </a:r>
            <a:r>
              <a:rPr lang="en-US" sz="2400" b="1" i="1">
                <a:solidFill>
                  <a:schemeClr val="accent2"/>
                </a:solidFill>
              </a:rPr>
              <a:t>S,f</a:t>
            </a:r>
            <a:r>
              <a:rPr lang="en-US" sz="2400" b="1">
                <a:solidFill>
                  <a:schemeClr val="accent2"/>
                </a:solidFill>
              </a:rPr>
              <a:t>);</a:t>
            </a:r>
            <a:endParaRPr lang="en-US" sz="2400" b="1"/>
          </a:p>
          <a:p>
            <a:pPr algn="just" eaLnBrk="0" hangingPunct="0"/>
            <a:r>
              <a:rPr lang="en-US" sz="2400" b="1"/>
              <a:t>Input : </a:t>
            </a:r>
            <a:r>
              <a:rPr lang="en-US" sz="2400" b="1" i="1"/>
              <a:t>S</a:t>
            </a:r>
            <a:r>
              <a:rPr lang="en-US" sz="2400" b="1"/>
              <a:t> (a string of characters) and </a:t>
            </a:r>
            <a:r>
              <a:rPr lang="en-US" sz="2400" b="1" i="1"/>
              <a:t>f</a:t>
            </a:r>
            <a:r>
              <a:rPr lang="en-US" sz="2400" b="1"/>
              <a:t> (an array of frequencies).</a:t>
            </a:r>
          </a:p>
          <a:p>
            <a:pPr algn="just" eaLnBrk="0" hangingPunct="0"/>
            <a:r>
              <a:rPr lang="en-US" sz="2400" b="1"/>
              <a:t>Output : </a:t>
            </a:r>
            <a:r>
              <a:rPr lang="en-US" sz="2400" b="1" i="1"/>
              <a:t>T</a:t>
            </a:r>
            <a:r>
              <a:rPr lang="en-US" sz="2400" b="1"/>
              <a:t> (the Huffman tree for </a:t>
            </a:r>
            <a:r>
              <a:rPr lang="en-US" sz="2400" b="1" i="1"/>
              <a:t>S</a:t>
            </a:r>
            <a:r>
              <a:rPr lang="en-US" sz="2400" b="1"/>
              <a:t>)</a:t>
            </a:r>
          </a:p>
          <a:p>
            <a:pPr algn="just" eaLnBrk="0" hangingPunct="0"/>
            <a:endParaRPr lang="en-US" sz="2400" b="1"/>
          </a:p>
          <a:p>
            <a:pPr algn="just" eaLnBrk="0" hangingPunct="0"/>
            <a:r>
              <a:rPr lang="en-US" sz="2400" b="1"/>
              <a:t>1.	insert all characters into a heap </a:t>
            </a:r>
            <a:r>
              <a:rPr lang="en-US" sz="2400" b="1" i="1"/>
              <a:t>H</a:t>
            </a:r>
            <a:r>
              <a:rPr lang="en-US" sz="2400" b="1"/>
              <a:t> according to 					their frequencies;</a:t>
            </a:r>
          </a:p>
          <a:p>
            <a:pPr algn="just" eaLnBrk="0" hangingPunct="0"/>
            <a:r>
              <a:rPr lang="en-US" sz="2400" b="1"/>
              <a:t>2.	</a:t>
            </a:r>
            <a:r>
              <a:rPr lang="en-US" sz="2400" b="1">
                <a:solidFill>
                  <a:schemeClr val="accent2"/>
                </a:solidFill>
              </a:rPr>
              <a:t>while</a:t>
            </a:r>
            <a:r>
              <a:rPr lang="en-US" sz="2400" b="1"/>
              <a:t> </a:t>
            </a:r>
            <a:r>
              <a:rPr lang="en-US" sz="2400" b="1" i="1"/>
              <a:t>H</a:t>
            </a:r>
            <a:r>
              <a:rPr lang="en-US" sz="2400" b="1"/>
              <a:t> is not empty </a:t>
            </a:r>
            <a:r>
              <a:rPr lang="en-US" sz="2400" b="1">
                <a:solidFill>
                  <a:schemeClr val="accent2"/>
                </a:solidFill>
              </a:rPr>
              <a:t>do</a:t>
            </a:r>
            <a:r>
              <a:rPr lang="en-US" sz="2400" b="1"/>
              <a:t> 	</a:t>
            </a:r>
          </a:p>
          <a:p>
            <a:pPr algn="just" eaLnBrk="0" hangingPunct="0"/>
            <a:r>
              <a:rPr lang="en-US" sz="2400" b="1"/>
              <a:t>3.	     </a:t>
            </a:r>
            <a:r>
              <a:rPr lang="en-US" sz="2400" b="1">
                <a:solidFill>
                  <a:schemeClr val="accent2"/>
                </a:solidFill>
              </a:rPr>
              <a:t>if</a:t>
            </a:r>
            <a:r>
              <a:rPr lang="en-US" sz="2400" b="1"/>
              <a:t>  </a:t>
            </a:r>
            <a:r>
              <a:rPr lang="en-US" sz="2400" b="1" i="1"/>
              <a:t>H</a:t>
            </a:r>
            <a:r>
              <a:rPr lang="en-US" sz="2400" b="1"/>
              <a:t> contains only one character </a:t>
            </a:r>
            <a:r>
              <a:rPr lang="en-US" sz="2400" i="1"/>
              <a:t>x</a:t>
            </a:r>
            <a:r>
              <a:rPr lang="en-US" sz="2400" b="1"/>
              <a:t> </a:t>
            </a:r>
            <a:r>
              <a:rPr lang="en-US" sz="2400" b="1">
                <a:solidFill>
                  <a:schemeClr val="accent2"/>
                </a:solidFill>
              </a:rPr>
              <a:t>then</a:t>
            </a:r>
          </a:p>
          <a:p>
            <a:pPr algn="just" eaLnBrk="0" hangingPunct="0"/>
            <a:r>
              <a:rPr lang="en-US" sz="2400" b="1"/>
              <a:t>4.</a:t>
            </a:r>
            <a:r>
              <a:rPr lang="en-US" sz="2400" b="1">
                <a:solidFill>
                  <a:schemeClr val="accent2"/>
                </a:solidFill>
              </a:rPr>
              <a:t>		</a:t>
            </a:r>
            <a:r>
              <a:rPr lang="en-US" sz="2400" b="1" i="1"/>
              <a:t>x</a:t>
            </a:r>
            <a:r>
              <a:rPr lang="en-US" sz="2400" b="1"/>
              <a:t> </a:t>
            </a:r>
            <a:r>
              <a:rPr lang="en-US" sz="2400" b="1">
                <a:sym typeface="Symbol" pitchFamily="18" charset="2"/>
              </a:rPr>
              <a:t></a:t>
            </a:r>
            <a:r>
              <a:rPr lang="en-US" sz="2400" b="1"/>
              <a:t> root (T);</a:t>
            </a:r>
          </a:p>
          <a:p>
            <a:pPr algn="just" eaLnBrk="0" hangingPunct="0"/>
            <a:r>
              <a:rPr lang="en-US" sz="2400" b="1"/>
              <a:t>5.	     </a:t>
            </a:r>
            <a:r>
              <a:rPr lang="en-US" sz="2400" b="1">
                <a:solidFill>
                  <a:schemeClr val="accent2"/>
                </a:solidFill>
              </a:rPr>
              <a:t>else</a:t>
            </a:r>
            <a:r>
              <a:rPr lang="en-US" sz="2400" b="1"/>
              <a:t> 	</a:t>
            </a:r>
          </a:p>
          <a:p>
            <a:pPr algn="just" eaLnBrk="0" hangingPunct="0"/>
            <a:r>
              <a:rPr lang="en-US" sz="2400" b="1"/>
              <a:t>6.		</a:t>
            </a:r>
            <a:r>
              <a:rPr lang="en-US" sz="2400" b="1" i="1"/>
              <a:t>z</a:t>
            </a:r>
            <a:r>
              <a:rPr lang="en-US" sz="2400" b="1"/>
              <a:t> </a:t>
            </a:r>
            <a:r>
              <a:rPr lang="en-US" sz="2400" b="1">
                <a:sym typeface="Symbol" pitchFamily="18" charset="2"/>
              </a:rPr>
              <a:t></a:t>
            </a:r>
            <a:r>
              <a:rPr lang="en-US" sz="2400" b="1"/>
              <a:t> ALLOCATE_NODE();</a:t>
            </a:r>
          </a:p>
          <a:p>
            <a:pPr algn="just" eaLnBrk="0" hangingPunct="0"/>
            <a:r>
              <a:rPr lang="en-US" sz="2400" b="1"/>
              <a:t>7.		</a:t>
            </a:r>
            <a:r>
              <a:rPr lang="en-US" sz="2400" b="1" i="1"/>
              <a:t>x</a:t>
            </a:r>
            <a:r>
              <a:rPr lang="en-US" sz="2400" b="1"/>
              <a:t> </a:t>
            </a:r>
            <a:r>
              <a:rPr lang="en-US" sz="2400" b="1">
                <a:sym typeface="Symbol" pitchFamily="18" charset="2"/>
              </a:rPr>
              <a:t></a:t>
            </a:r>
            <a:r>
              <a:rPr lang="en-US" sz="2400" b="1"/>
              <a:t> left[</a:t>
            </a:r>
            <a:r>
              <a:rPr lang="en-US" sz="2400" b="1" i="1"/>
              <a:t>T,z</a:t>
            </a:r>
            <a:r>
              <a:rPr lang="en-US" sz="2400" b="1"/>
              <a:t>] </a:t>
            </a:r>
            <a:r>
              <a:rPr lang="en-US" sz="2400" b="1">
                <a:sym typeface="Symbol" pitchFamily="18" charset="2"/>
              </a:rPr>
              <a:t></a:t>
            </a:r>
            <a:r>
              <a:rPr lang="en-US" sz="2400" b="1"/>
              <a:t> EXTRACT_MIN(H);</a:t>
            </a:r>
          </a:p>
          <a:p>
            <a:pPr algn="just" eaLnBrk="0" hangingPunct="0"/>
            <a:r>
              <a:rPr lang="en-US" sz="2400" b="1"/>
              <a:t>8.		</a:t>
            </a:r>
            <a:r>
              <a:rPr lang="en-US" sz="2400" b="1" i="1"/>
              <a:t>y</a:t>
            </a:r>
            <a:r>
              <a:rPr lang="en-US" sz="2400" b="1"/>
              <a:t> </a:t>
            </a:r>
            <a:r>
              <a:rPr lang="en-US" sz="2400" b="1">
                <a:sym typeface="Symbol" pitchFamily="18" charset="2"/>
              </a:rPr>
              <a:t></a:t>
            </a:r>
            <a:r>
              <a:rPr lang="en-US" sz="2400" b="1"/>
              <a:t> right[</a:t>
            </a:r>
            <a:r>
              <a:rPr lang="en-US" sz="2400" b="1" i="1"/>
              <a:t>T,z</a:t>
            </a:r>
            <a:r>
              <a:rPr lang="en-US" sz="2400" b="1"/>
              <a:t>] </a:t>
            </a:r>
            <a:r>
              <a:rPr lang="en-US" sz="2400" b="1">
                <a:sym typeface="Symbol" pitchFamily="18" charset="2"/>
              </a:rPr>
              <a:t></a:t>
            </a:r>
            <a:r>
              <a:rPr lang="en-US" sz="2400" b="1"/>
              <a:t> EXTRACT_MIN(H);</a:t>
            </a:r>
          </a:p>
          <a:p>
            <a:pPr algn="just" eaLnBrk="0" hangingPunct="0"/>
            <a:r>
              <a:rPr lang="en-US" sz="2400" b="1"/>
              <a:t>9.		</a:t>
            </a:r>
            <a:r>
              <a:rPr lang="en-US" sz="2400" b="1" i="1"/>
              <a:t>f</a:t>
            </a:r>
            <a:r>
              <a:rPr lang="en-US" sz="2400" b="1" i="1" baseline="-25000"/>
              <a:t>z</a:t>
            </a:r>
            <a:r>
              <a:rPr lang="en-US" sz="2400" b="1"/>
              <a:t> </a:t>
            </a:r>
            <a:r>
              <a:rPr lang="en-US" sz="2400" b="1">
                <a:sym typeface="Symbol" pitchFamily="18" charset="2"/>
              </a:rPr>
              <a:t></a:t>
            </a:r>
            <a:r>
              <a:rPr lang="en-US" sz="2400" b="1"/>
              <a:t> </a:t>
            </a:r>
            <a:r>
              <a:rPr lang="en-US" sz="2400" b="1" i="1"/>
              <a:t>f</a:t>
            </a:r>
            <a:r>
              <a:rPr lang="en-US" sz="2400" b="1" i="1" baseline="-25000"/>
              <a:t>x</a:t>
            </a:r>
            <a:r>
              <a:rPr lang="en-US" sz="2400" b="1"/>
              <a:t> + </a:t>
            </a:r>
            <a:r>
              <a:rPr lang="en-US" sz="2400" b="1" i="1"/>
              <a:t>f</a:t>
            </a:r>
            <a:r>
              <a:rPr lang="en-US" sz="2400" b="1" i="1" baseline="-25000"/>
              <a:t>y</a:t>
            </a:r>
            <a:r>
              <a:rPr lang="en-US" sz="2400" b="1"/>
              <a:t>;</a:t>
            </a:r>
          </a:p>
          <a:p>
            <a:pPr algn="just" eaLnBrk="0" hangingPunct="0"/>
            <a:r>
              <a:rPr lang="en-US" sz="2400" b="1"/>
              <a:t>10.		INSERT(</a:t>
            </a:r>
            <a:r>
              <a:rPr lang="en-US" sz="2400" b="1" i="1"/>
              <a:t>H,z</a:t>
            </a:r>
            <a:r>
              <a:rPr lang="en-US" sz="2400" b="1"/>
              <a:t>);</a:t>
            </a:r>
            <a:endParaRPr lang="en-US" sz="2400" b="1">
              <a:latin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Date Placeholder 2"/>
          <p:cNvSpPr>
            <a:spLocks noGrp="1"/>
          </p:cNvSpPr>
          <p:nvPr>
            <p:ph type="dt" sz="half" idx="10"/>
          </p:nvPr>
        </p:nvSpPr>
        <p:spPr/>
        <p:txBody>
          <a:bodyPr/>
          <a:lstStyle/>
          <a:p>
            <a:fld id="{DF0C64B0-DF7E-43BB-BCE1-7E3EC3976BE0}" type="datetime1">
              <a:rPr lang="en-US"/>
              <a:pPr/>
              <a:t>9/20/2009</a:t>
            </a:fld>
            <a:endParaRPr lang="en-US"/>
          </a:p>
        </p:txBody>
      </p:sp>
      <p:sp>
        <p:nvSpPr>
          <p:cNvPr id="43" name="Footer Placeholder 3"/>
          <p:cNvSpPr>
            <a:spLocks noGrp="1"/>
          </p:cNvSpPr>
          <p:nvPr>
            <p:ph type="ftr" sz="quarter" idx="11"/>
          </p:nvPr>
        </p:nvSpPr>
        <p:spPr/>
        <p:txBody>
          <a:bodyPr/>
          <a:lstStyle/>
          <a:p>
            <a:r>
              <a:rPr lang="en-US"/>
              <a:t>CSE 5311 Fall 2007</a:t>
            </a:r>
          </a:p>
          <a:p>
            <a:r>
              <a:rPr lang="en-US"/>
              <a:t>M Kumar</a:t>
            </a:r>
          </a:p>
        </p:txBody>
      </p:sp>
      <p:sp>
        <p:nvSpPr>
          <p:cNvPr id="44" name="Slide Number Placeholder 4"/>
          <p:cNvSpPr>
            <a:spLocks noGrp="1"/>
          </p:cNvSpPr>
          <p:nvPr>
            <p:ph type="sldNum" sz="quarter" idx="12"/>
          </p:nvPr>
        </p:nvSpPr>
        <p:spPr/>
        <p:txBody>
          <a:bodyPr/>
          <a:lstStyle/>
          <a:p>
            <a:fld id="{BC037ACF-CE83-4E09-A04F-3B1BAB3294E1}" type="slidenum">
              <a:rPr lang="en-US"/>
              <a:pPr/>
              <a:t>31</a:t>
            </a:fld>
            <a:endParaRPr lang="en-US"/>
          </a:p>
        </p:txBody>
      </p:sp>
      <p:grpSp>
        <p:nvGrpSpPr>
          <p:cNvPr id="17410" name="Group 2"/>
          <p:cNvGrpSpPr>
            <a:grpSpLocks/>
          </p:cNvGrpSpPr>
          <p:nvPr/>
        </p:nvGrpSpPr>
        <p:grpSpPr bwMode="auto">
          <a:xfrm>
            <a:off x="762000" y="457200"/>
            <a:ext cx="6400800" cy="485775"/>
            <a:chOff x="432" y="912"/>
            <a:chExt cx="4032" cy="306"/>
          </a:xfrm>
        </p:grpSpPr>
        <p:sp>
          <p:nvSpPr>
            <p:cNvPr id="17411" name="Text Box 3"/>
            <p:cNvSpPr txBox="1">
              <a:spLocks noChangeArrowheads="1"/>
            </p:cNvSpPr>
            <p:nvPr/>
          </p:nvSpPr>
          <p:spPr bwMode="auto">
            <a:xfrm>
              <a:off x="432"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7412" name="Text Box 4"/>
            <p:cNvSpPr txBox="1">
              <a:spLocks noChangeArrowheads="1"/>
            </p:cNvSpPr>
            <p:nvPr/>
          </p:nvSpPr>
          <p:spPr bwMode="auto">
            <a:xfrm>
              <a:off x="1104"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7413" name="Text Box 5"/>
            <p:cNvSpPr txBox="1">
              <a:spLocks noChangeArrowheads="1"/>
            </p:cNvSpPr>
            <p:nvPr/>
          </p:nvSpPr>
          <p:spPr bwMode="auto">
            <a:xfrm>
              <a:off x="1776"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7414" name="Text Box 6"/>
            <p:cNvSpPr txBox="1">
              <a:spLocks noChangeArrowheads="1"/>
            </p:cNvSpPr>
            <p:nvPr/>
          </p:nvSpPr>
          <p:spPr bwMode="auto">
            <a:xfrm>
              <a:off x="2496"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7415" name="Text Box 7"/>
            <p:cNvSpPr txBox="1">
              <a:spLocks noChangeArrowheads="1"/>
            </p:cNvSpPr>
            <p:nvPr/>
          </p:nvSpPr>
          <p:spPr bwMode="auto">
            <a:xfrm>
              <a:off x="3216"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sp>
          <p:nvSpPr>
            <p:cNvPr id="17416" name="Text Box 8"/>
            <p:cNvSpPr txBox="1">
              <a:spLocks noChangeArrowheads="1"/>
            </p:cNvSpPr>
            <p:nvPr/>
          </p:nvSpPr>
          <p:spPr bwMode="auto">
            <a:xfrm>
              <a:off x="3936" y="9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grpSp>
      <p:grpSp>
        <p:nvGrpSpPr>
          <p:cNvPr id="17417" name="Group 9"/>
          <p:cNvGrpSpPr>
            <a:grpSpLocks/>
          </p:cNvGrpSpPr>
          <p:nvPr/>
        </p:nvGrpSpPr>
        <p:grpSpPr bwMode="auto">
          <a:xfrm>
            <a:off x="685800" y="2895600"/>
            <a:ext cx="7162800" cy="3228975"/>
            <a:chOff x="336" y="2112"/>
            <a:chExt cx="4512" cy="2034"/>
          </a:xfrm>
        </p:grpSpPr>
        <p:sp>
          <p:nvSpPr>
            <p:cNvPr id="17418" name="Text Box 10"/>
            <p:cNvSpPr txBox="1">
              <a:spLocks noChangeArrowheads="1"/>
            </p:cNvSpPr>
            <p:nvPr/>
          </p:nvSpPr>
          <p:spPr bwMode="auto">
            <a:xfrm>
              <a:off x="528" y="21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7419" name="Text Box 11"/>
            <p:cNvSpPr txBox="1">
              <a:spLocks noChangeArrowheads="1"/>
            </p:cNvSpPr>
            <p:nvPr/>
          </p:nvSpPr>
          <p:spPr bwMode="auto">
            <a:xfrm>
              <a:off x="1200" y="21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7420" name="Text Box 12"/>
            <p:cNvSpPr txBox="1">
              <a:spLocks noChangeArrowheads="1"/>
            </p:cNvSpPr>
            <p:nvPr/>
          </p:nvSpPr>
          <p:spPr bwMode="auto">
            <a:xfrm>
              <a:off x="3312" y="21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sp>
          <p:nvSpPr>
            <p:cNvPr id="17421" name="Text Box 13"/>
            <p:cNvSpPr txBox="1">
              <a:spLocks noChangeArrowheads="1"/>
            </p:cNvSpPr>
            <p:nvPr/>
          </p:nvSpPr>
          <p:spPr bwMode="auto">
            <a:xfrm>
              <a:off x="4032" y="21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sp>
          <p:nvSpPr>
            <p:cNvPr id="17422" name="Text Box 14"/>
            <p:cNvSpPr txBox="1">
              <a:spLocks noChangeArrowheads="1"/>
            </p:cNvSpPr>
            <p:nvPr/>
          </p:nvSpPr>
          <p:spPr bwMode="auto">
            <a:xfrm>
              <a:off x="2976" y="2304"/>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7423" name="Text Box 15"/>
            <p:cNvSpPr txBox="1">
              <a:spLocks noChangeArrowheads="1"/>
            </p:cNvSpPr>
            <p:nvPr/>
          </p:nvSpPr>
          <p:spPr bwMode="auto">
            <a:xfrm>
              <a:off x="1968" y="2304"/>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7424" name="Oval 16"/>
            <p:cNvSpPr>
              <a:spLocks noChangeArrowheads="1"/>
            </p:cNvSpPr>
            <p:nvPr/>
          </p:nvSpPr>
          <p:spPr bwMode="auto">
            <a:xfrm>
              <a:off x="2304" y="2112"/>
              <a:ext cx="672" cy="384"/>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14</a:t>
              </a:r>
            </a:p>
          </p:txBody>
        </p:sp>
        <p:sp>
          <p:nvSpPr>
            <p:cNvPr id="17425" name="Text Box 17"/>
            <p:cNvSpPr txBox="1">
              <a:spLocks noChangeArrowheads="1"/>
            </p:cNvSpPr>
            <p:nvPr/>
          </p:nvSpPr>
          <p:spPr bwMode="auto">
            <a:xfrm>
              <a:off x="1824" y="2688"/>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7426" name="Text Box 18"/>
            <p:cNvSpPr txBox="1">
              <a:spLocks noChangeArrowheads="1"/>
            </p:cNvSpPr>
            <p:nvPr/>
          </p:nvSpPr>
          <p:spPr bwMode="auto">
            <a:xfrm>
              <a:off x="2832" y="2688"/>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7427" name="Line 19"/>
            <p:cNvSpPr>
              <a:spLocks noChangeShapeType="1"/>
            </p:cNvSpPr>
            <p:nvPr/>
          </p:nvSpPr>
          <p:spPr bwMode="auto">
            <a:xfrm flipH="1">
              <a:off x="2112" y="2448"/>
              <a:ext cx="288" cy="240"/>
            </a:xfrm>
            <a:prstGeom prst="line">
              <a:avLst/>
            </a:prstGeom>
            <a:noFill/>
            <a:ln w="28575">
              <a:solidFill>
                <a:schemeClr val="tx1"/>
              </a:solidFill>
              <a:round/>
              <a:headEnd/>
              <a:tailEnd/>
            </a:ln>
            <a:effectLst/>
          </p:spPr>
          <p:txBody>
            <a:bodyPr wrap="none" anchor="ctr"/>
            <a:lstStyle/>
            <a:p>
              <a:endParaRPr lang="en-US"/>
            </a:p>
          </p:txBody>
        </p:sp>
        <p:sp>
          <p:nvSpPr>
            <p:cNvPr id="17428" name="Line 20"/>
            <p:cNvSpPr>
              <a:spLocks noChangeShapeType="1"/>
            </p:cNvSpPr>
            <p:nvPr/>
          </p:nvSpPr>
          <p:spPr bwMode="auto">
            <a:xfrm>
              <a:off x="2832" y="2448"/>
              <a:ext cx="240" cy="240"/>
            </a:xfrm>
            <a:prstGeom prst="line">
              <a:avLst/>
            </a:prstGeom>
            <a:noFill/>
            <a:ln w="28575">
              <a:solidFill>
                <a:schemeClr val="tx1"/>
              </a:solidFill>
              <a:round/>
              <a:headEnd/>
              <a:tailEnd/>
            </a:ln>
            <a:effectLst/>
          </p:spPr>
          <p:txBody>
            <a:bodyPr wrap="none" anchor="ctr"/>
            <a:lstStyle/>
            <a:p>
              <a:endParaRPr lang="en-US"/>
            </a:p>
          </p:txBody>
        </p:sp>
        <p:grpSp>
          <p:nvGrpSpPr>
            <p:cNvPr id="17429" name="Group 21"/>
            <p:cNvGrpSpPr>
              <a:grpSpLocks/>
            </p:cNvGrpSpPr>
            <p:nvPr/>
          </p:nvGrpSpPr>
          <p:grpSpPr bwMode="auto">
            <a:xfrm>
              <a:off x="336" y="3264"/>
              <a:ext cx="4512" cy="882"/>
              <a:chOff x="336" y="3264"/>
              <a:chExt cx="4512" cy="882"/>
            </a:xfrm>
          </p:grpSpPr>
          <p:grpSp>
            <p:nvGrpSpPr>
              <p:cNvPr id="17430" name="Group 22"/>
              <p:cNvGrpSpPr>
                <a:grpSpLocks/>
              </p:cNvGrpSpPr>
              <p:nvPr/>
            </p:nvGrpSpPr>
            <p:grpSpPr bwMode="auto">
              <a:xfrm>
                <a:off x="336" y="3264"/>
                <a:ext cx="1536" cy="882"/>
                <a:chOff x="336" y="3264"/>
                <a:chExt cx="1536" cy="882"/>
              </a:xfrm>
            </p:grpSpPr>
            <p:sp>
              <p:nvSpPr>
                <p:cNvPr id="17431" name="Text Box 23"/>
                <p:cNvSpPr txBox="1">
                  <a:spLocks noChangeArrowheads="1"/>
                </p:cNvSpPr>
                <p:nvPr/>
              </p:nvSpPr>
              <p:spPr bwMode="auto">
                <a:xfrm>
                  <a:off x="1488" y="3456"/>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7432" name="Text Box 24"/>
                <p:cNvSpPr txBox="1">
                  <a:spLocks noChangeArrowheads="1"/>
                </p:cNvSpPr>
                <p:nvPr/>
              </p:nvSpPr>
              <p:spPr bwMode="auto">
                <a:xfrm>
                  <a:off x="480" y="3456"/>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7433" name="Oval 25"/>
                <p:cNvSpPr>
                  <a:spLocks noChangeArrowheads="1"/>
                </p:cNvSpPr>
                <p:nvPr/>
              </p:nvSpPr>
              <p:spPr bwMode="auto">
                <a:xfrm>
                  <a:off x="816" y="3264"/>
                  <a:ext cx="672" cy="384"/>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14</a:t>
                  </a:r>
                </a:p>
              </p:txBody>
            </p:sp>
            <p:sp>
              <p:nvSpPr>
                <p:cNvPr id="17434" name="Text Box 26"/>
                <p:cNvSpPr txBox="1">
                  <a:spLocks noChangeArrowheads="1"/>
                </p:cNvSpPr>
                <p:nvPr/>
              </p:nvSpPr>
              <p:spPr bwMode="auto">
                <a:xfrm>
                  <a:off x="336" y="3840"/>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7435" name="Text Box 27"/>
                <p:cNvSpPr txBox="1">
                  <a:spLocks noChangeArrowheads="1"/>
                </p:cNvSpPr>
                <p:nvPr/>
              </p:nvSpPr>
              <p:spPr bwMode="auto">
                <a:xfrm>
                  <a:off x="1344" y="3840"/>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7436" name="Line 28"/>
                <p:cNvSpPr>
                  <a:spLocks noChangeShapeType="1"/>
                </p:cNvSpPr>
                <p:nvPr/>
              </p:nvSpPr>
              <p:spPr bwMode="auto">
                <a:xfrm flipH="1">
                  <a:off x="624" y="3600"/>
                  <a:ext cx="288" cy="240"/>
                </a:xfrm>
                <a:prstGeom prst="line">
                  <a:avLst/>
                </a:prstGeom>
                <a:noFill/>
                <a:ln w="28575">
                  <a:solidFill>
                    <a:schemeClr val="tx1"/>
                  </a:solidFill>
                  <a:round/>
                  <a:headEnd/>
                  <a:tailEnd/>
                </a:ln>
                <a:effectLst/>
              </p:spPr>
              <p:txBody>
                <a:bodyPr wrap="none" anchor="ctr"/>
                <a:lstStyle/>
                <a:p>
                  <a:endParaRPr lang="en-US"/>
                </a:p>
              </p:txBody>
            </p:sp>
            <p:sp>
              <p:nvSpPr>
                <p:cNvPr id="17437" name="Line 29"/>
                <p:cNvSpPr>
                  <a:spLocks noChangeShapeType="1"/>
                </p:cNvSpPr>
                <p:nvPr/>
              </p:nvSpPr>
              <p:spPr bwMode="auto">
                <a:xfrm>
                  <a:off x="1344" y="3600"/>
                  <a:ext cx="240" cy="240"/>
                </a:xfrm>
                <a:prstGeom prst="line">
                  <a:avLst/>
                </a:prstGeom>
                <a:noFill/>
                <a:ln w="28575">
                  <a:solidFill>
                    <a:schemeClr val="tx1"/>
                  </a:solidFill>
                  <a:round/>
                  <a:headEnd/>
                  <a:tailEnd/>
                </a:ln>
                <a:effectLst/>
              </p:spPr>
              <p:txBody>
                <a:bodyPr wrap="none" anchor="ctr"/>
                <a:lstStyle/>
                <a:p>
                  <a:endParaRPr lang="en-US"/>
                </a:p>
              </p:txBody>
            </p:sp>
          </p:grpSp>
          <p:sp>
            <p:nvSpPr>
              <p:cNvPr id="17438" name="Text Box 30"/>
              <p:cNvSpPr txBox="1">
                <a:spLocks noChangeArrowheads="1"/>
              </p:cNvSpPr>
              <p:nvPr/>
            </p:nvSpPr>
            <p:spPr bwMode="auto">
              <a:xfrm>
                <a:off x="1920" y="3312"/>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grpSp>
            <p:nvGrpSpPr>
              <p:cNvPr id="17439" name="Group 31"/>
              <p:cNvGrpSpPr>
                <a:grpSpLocks/>
              </p:cNvGrpSpPr>
              <p:nvPr/>
            </p:nvGrpSpPr>
            <p:grpSpPr bwMode="auto">
              <a:xfrm>
                <a:off x="2544" y="3264"/>
                <a:ext cx="1536" cy="882"/>
                <a:chOff x="2544" y="3264"/>
                <a:chExt cx="1536" cy="882"/>
              </a:xfrm>
            </p:grpSpPr>
            <p:sp>
              <p:nvSpPr>
                <p:cNvPr id="17440" name="Text Box 32"/>
                <p:cNvSpPr txBox="1">
                  <a:spLocks noChangeArrowheads="1"/>
                </p:cNvSpPr>
                <p:nvPr/>
              </p:nvSpPr>
              <p:spPr bwMode="auto">
                <a:xfrm>
                  <a:off x="3696" y="3456"/>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7441" name="Text Box 33"/>
                <p:cNvSpPr txBox="1">
                  <a:spLocks noChangeArrowheads="1"/>
                </p:cNvSpPr>
                <p:nvPr/>
              </p:nvSpPr>
              <p:spPr bwMode="auto">
                <a:xfrm>
                  <a:off x="2688" y="3456"/>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7442" name="Oval 34"/>
                <p:cNvSpPr>
                  <a:spLocks noChangeArrowheads="1"/>
                </p:cNvSpPr>
                <p:nvPr/>
              </p:nvSpPr>
              <p:spPr bwMode="auto">
                <a:xfrm>
                  <a:off x="3024" y="3264"/>
                  <a:ext cx="672" cy="384"/>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25</a:t>
                  </a:r>
                </a:p>
              </p:txBody>
            </p:sp>
            <p:sp>
              <p:nvSpPr>
                <p:cNvPr id="17443" name="Text Box 35"/>
                <p:cNvSpPr txBox="1">
                  <a:spLocks noChangeArrowheads="1"/>
                </p:cNvSpPr>
                <p:nvPr/>
              </p:nvSpPr>
              <p:spPr bwMode="auto">
                <a:xfrm>
                  <a:off x="2544" y="3840"/>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7444" name="Text Box 36"/>
                <p:cNvSpPr txBox="1">
                  <a:spLocks noChangeArrowheads="1"/>
                </p:cNvSpPr>
                <p:nvPr/>
              </p:nvSpPr>
              <p:spPr bwMode="auto">
                <a:xfrm>
                  <a:off x="3552" y="3840"/>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7445" name="Line 37"/>
                <p:cNvSpPr>
                  <a:spLocks noChangeShapeType="1"/>
                </p:cNvSpPr>
                <p:nvPr/>
              </p:nvSpPr>
              <p:spPr bwMode="auto">
                <a:xfrm flipH="1">
                  <a:off x="2832" y="3600"/>
                  <a:ext cx="288" cy="240"/>
                </a:xfrm>
                <a:prstGeom prst="line">
                  <a:avLst/>
                </a:prstGeom>
                <a:noFill/>
                <a:ln w="28575">
                  <a:solidFill>
                    <a:schemeClr val="tx1"/>
                  </a:solidFill>
                  <a:round/>
                  <a:headEnd/>
                  <a:tailEnd/>
                </a:ln>
                <a:effectLst/>
              </p:spPr>
              <p:txBody>
                <a:bodyPr wrap="none" anchor="ctr"/>
                <a:lstStyle/>
                <a:p>
                  <a:endParaRPr lang="en-US"/>
                </a:p>
              </p:txBody>
            </p:sp>
            <p:sp>
              <p:nvSpPr>
                <p:cNvPr id="17446" name="Line 38"/>
                <p:cNvSpPr>
                  <a:spLocks noChangeShapeType="1"/>
                </p:cNvSpPr>
                <p:nvPr/>
              </p:nvSpPr>
              <p:spPr bwMode="auto">
                <a:xfrm>
                  <a:off x="3552" y="3600"/>
                  <a:ext cx="240" cy="240"/>
                </a:xfrm>
                <a:prstGeom prst="line">
                  <a:avLst/>
                </a:prstGeom>
                <a:noFill/>
                <a:ln w="28575">
                  <a:solidFill>
                    <a:schemeClr val="tx1"/>
                  </a:solidFill>
                  <a:round/>
                  <a:headEnd/>
                  <a:tailEnd/>
                </a:ln>
                <a:effectLst/>
              </p:spPr>
              <p:txBody>
                <a:bodyPr wrap="none" anchor="ctr"/>
                <a:lstStyle/>
                <a:p>
                  <a:endParaRPr lang="en-US"/>
                </a:p>
              </p:txBody>
            </p:sp>
          </p:grpSp>
          <p:sp>
            <p:nvSpPr>
              <p:cNvPr id="17447" name="Text Box 39"/>
              <p:cNvSpPr txBox="1">
                <a:spLocks noChangeArrowheads="1"/>
              </p:cNvSpPr>
              <p:nvPr/>
            </p:nvSpPr>
            <p:spPr bwMode="auto">
              <a:xfrm>
                <a:off x="4320" y="3264"/>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grpSp>
      </p:grpSp>
      <p:sp>
        <p:nvSpPr>
          <p:cNvPr id="17448" name="Text Box 40"/>
          <p:cNvSpPr txBox="1">
            <a:spLocks noChangeArrowheads="1"/>
          </p:cNvSpPr>
          <p:nvPr/>
        </p:nvSpPr>
        <p:spPr bwMode="auto">
          <a:xfrm>
            <a:off x="457200" y="1219200"/>
            <a:ext cx="8077200" cy="457200"/>
          </a:xfrm>
          <a:prstGeom prst="rect">
            <a:avLst/>
          </a:prstGeom>
          <a:noFill/>
          <a:ln w="9525">
            <a:noFill/>
            <a:miter lim="800000"/>
            <a:headEnd/>
            <a:tailEnd/>
          </a:ln>
          <a:effectLst/>
        </p:spPr>
        <p:txBody>
          <a:bodyPr>
            <a:spAutoFit/>
          </a:bodyPr>
          <a:lstStyle/>
          <a:p>
            <a:pPr eaLnBrk="0" hangingPunct="0">
              <a:spcBef>
                <a:spcPct val="50000"/>
              </a:spcBef>
            </a:pPr>
            <a:endParaRPr lang="en-US" sz="2400">
              <a:latin typeface="Times New Roman" pitchFamily="18" charset="0"/>
            </a:endParaRPr>
          </a:p>
        </p:txBody>
      </p:sp>
      <p:sp>
        <p:nvSpPr>
          <p:cNvPr id="17449" name="Text Box 41"/>
          <p:cNvSpPr txBox="1">
            <a:spLocks noChangeArrowheads="1"/>
          </p:cNvSpPr>
          <p:nvPr/>
        </p:nvSpPr>
        <p:spPr bwMode="auto">
          <a:xfrm>
            <a:off x="-533400" y="1447800"/>
            <a:ext cx="9677400" cy="1187450"/>
          </a:xfrm>
          <a:prstGeom prst="rect">
            <a:avLst/>
          </a:prstGeom>
          <a:noFill/>
          <a:ln w="9525">
            <a:noFill/>
            <a:miter lim="800000"/>
            <a:headEnd/>
            <a:tailEnd/>
          </a:ln>
          <a:effectLst/>
        </p:spPr>
        <p:txBody>
          <a:bodyPr>
            <a:spAutoFit/>
          </a:bodyPr>
          <a:lstStyle/>
          <a:p>
            <a:pPr lvl="2" eaLnBrk="0" hangingPunct="0">
              <a:buFont typeface="Symbol" pitchFamily="18" charset="2"/>
              <a:buChar char="·"/>
            </a:pPr>
            <a:r>
              <a:rPr lang="en-US" sz="2400" b="1">
                <a:solidFill>
                  <a:schemeClr val="accent2"/>
                </a:solidFill>
              </a:rPr>
              <a:t>The algorithm is based on a reduction of a problem with </a:t>
            </a:r>
            <a:r>
              <a:rPr lang="en-US" sz="2400" b="1" i="1">
                <a:solidFill>
                  <a:schemeClr val="accent2"/>
                </a:solidFill>
              </a:rPr>
              <a:t>n</a:t>
            </a:r>
            <a:r>
              <a:rPr lang="en-US" sz="2400" b="1">
                <a:solidFill>
                  <a:schemeClr val="accent2"/>
                </a:solidFill>
              </a:rPr>
              <a:t> characters to a problem with </a:t>
            </a:r>
            <a:r>
              <a:rPr lang="en-US" sz="2400" b="1" i="1">
                <a:solidFill>
                  <a:schemeClr val="accent2"/>
                </a:solidFill>
              </a:rPr>
              <a:t>n</a:t>
            </a:r>
            <a:r>
              <a:rPr lang="en-US" sz="2400" b="1">
                <a:solidFill>
                  <a:schemeClr val="accent2"/>
                </a:solidFill>
              </a:rPr>
              <a:t>-1 characters.</a:t>
            </a:r>
          </a:p>
          <a:p>
            <a:pPr lvl="2" eaLnBrk="0" hangingPunct="0">
              <a:buFont typeface="Symbol" pitchFamily="18" charset="2"/>
              <a:buChar char="·"/>
            </a:pPr>
            <a:r>
              <a:rPr lang="en-US" sz="2400" b="1">
                <a:solidFill>
                  <a:schemeClr val="accent2"/>
                </a:solidFill>
              </a:rPr>
              <a:t>A new character  replaces two existing ones.</a:t>
            </a:r>
            <a:endParaRPr lang="en-US" sz="2400">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Date Placeholder 2"/>
          <p:cNvSpPr>
            <a:spLocks noGrp="1"/>
          </p:cNvSpPr>
          <p:nvPr>
            <p:ph type="dt" sz="half" idx="10"/>
          </p:nvPr>
        </p:nvSpPr>
        <p:spPr/>
        <p:txBody>
          <a:bodyPr/>
          <a:lstStyle/>
          <a:p>
            <a:fld id="{15008E1E-7D65-46FD-A82B-042E35A71235}" type="datetime1">
              <a:rPr lang="en-US"/>
              <a:pPr/>
              <a:t>9/20/2009</a:t>
            </a:fld>
            <a:endParaRPr lang="en-US"/>
          </a:p>
        </p:txBody>
      </p:sp>
      <p:sp>
        <p:nvSpPr>
          <p:cNvPr id="53" name="Footer Placeholder 3"/>
          <p:cNvSpPr>
            <a:spLocks noGrp="1"/>
          </p:cNvSpPr>
          <p:nvPr>
            <p:ph type="ftr" sz="quarter" idx="11"/>
          </p:nvPr>
        </p:nvSpPr>
        <p:spPr/>
        <p:txBody>
          <a:bodyPr/>
          <a:lstStyle/>
          <a:p>
            <a:r>
              <a:rPr lang="en-US"/>
              <a:t>CSE 5311 Fall 2007</a:t>
            </a:r>
          </a:p>
          <a:p>
            <a:r>
              <a:rPr lang="en-US"/>
              <a:t>M Kumar</a:t>
            </a:r>
          </a:p>
        </p:txBody>
      </p:sp>
      <p:sp>
        <p:nvSpPr>
          <p:cNvPr id="54" name="Slide Number Placeholder 4"/>
          <p:cNvSpPr>
            <a:spLocks noGrp="1"/>
          </p:cNvSpPr>
          <p:nvPr>
            <p:ph type="sldNum" sz="quarter" idx="12"/>
          </p:nvPr>
        </p:nvSpPr>
        <p:spPr/>
        <p:txBody>
          <a:bodyPr/>
          <a:lstStyle/>
          <a:p>
            <a:fld id="{2B1B611C-64D4-4D29-A900-E866001162C4}" type="slidenum">
              <a:rPr lang="en-US"/>
              <a:pPr/>
              <a:t>32</a:t>
            </a:fld>
            <a:endParaRPr lang="en-US"/>
          </a:p>
        </p:txBody>
      </p:sp>
      <p:sp>
        <p:nvSpPr>
          <p:cNvPr id="18434" name="Text Box 2"/>
          <p:cNvSpPr txBox="1">
            <a:spLocks noChangeArrowheads="1"/>
          </p:cNvSpPr>
          <p:nvPr/>
        </p:nvSpPr>
        <p:spPr bwMode="auto">
          <a:xfrm>
            <a:off x="2286000" y="576263"/>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35" name="Text Box 3"/>
          <p:cNvSpPr txBox="1">
            <a:spLocks noChangeArrowheads="1"/>
          </p:cNvSpPr>
          <p:nvPr/>
        </p:nvSpPr>
        <p:spPr bwMode="auto">
          <a:xfrm>
            <a:off x="685800" y="576263"/>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36" name="Oval 4"/>
          <p:cNvSpPr>
            <a:spLocks noChangeArrowheads="1"/>
          </p:cNvSpPr>
          <p:nvPr/>
        </p:nvSpPr>
        <p:spPr bwMode="auto">
          <a:xfrm>
            <a:off x="1219200" y="304800"/>
            <a:ext cx="1066800" cy="541338"/>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25</a:t>
            </a:r>
          </a:p>
        </p:txBody>
      </p:sp>
      <p:sp>
        <p:nvSpPr>
          <p:cNvPr id="18437" name="Text Box 5"/>
          <p:cNvSpPr txBox="1">
            <a:spLocks noChangeArrowheads="1"/>
          </p:cNvSpPr>
          <p:nvPr/>
        </p:nvSpPr>
        <p:spPr bwMode="auto">
          <a:xfrm>
            <a:off x="457200" y="1117600"/>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8438" name="Text Box 6"/>
          <p:cNvSpPr txBox="1">
            <a:spLocks noChangeArrowheads="1"/>
          </p:cNvSpPr>
          <p:nvPr/>
        </p:nvSpPr>
        <p:spPr bwMode="auto">
          <a:xfrm>
            <a:off x="2057400" y="1117600"/>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8439" name="Line 7"/>
          <p:cNvSpPr>
            <a:spLocks noChangeShapeType="1"/>
          </p:cNvSpPr>
          <p:nvPr/>
        </p:nvSpPr>
        <p:spPr bwMode="auto">
          <a:xfrm flipH="1">
            <a:off x="914400" y="779463"/>
            <a:ext cx="457200" cy="338137"/>
          </a:xfrm>
          <a:prstGeom prst="line">
            <a:avLst/>
          </a:prstGeom>
          <a:noFill/>
          <a:ln w="28575">
            <a:solidFill>
              <a:schemeClr val="tx1"/>
            </a:solidFill>
            <a:round/>
            <a:headEnd/>
            <a:tailEnd/>
          </a:ln>
          <a:effectLst/>
        </p:spPr>
        <p:txBody>
          <a:bodyPr wrap="none" anchor="ctr"/>
          <a:lstStyle/>
          <a:p>
            <a:endParaRPr lang="en-US"/>
          </a:p>
        </p:txBody>
      </p:sp>
      <p:sp>
        <p:nvSpPr>
          <p:cNvPr id="18440" name="Line 8"/>
          <p:cNvSpPr>
            <a:spLocks noChangeShapeType="1"/>
          </p:cNvSpPr>
          <p:nvPr/>
        </p:nvSpPr>
        <p:spPr bwMode="auto">
          <a:xfrm>
            <a:off x="2057400" y="779463"/>
            <a:ext cx="381000" cy="338137"/>
          </a:xfrm>
          <a:prstGeom prst="line">
            <a:avLst/>
          </a:prstGeom>
          <a:noFill/>
          <a:ln w="28575">
            <a:solidFill>
              <a:schemeClr val="tx1"/>
            </a:solidFill>
            <a:round/>
            <a:headEnd/>
            <a:tailEnd/>
          </a:ln>
          <a:effectLst/>
        </p:spPr>
        <p:txBody>
          <a:bodyPr wrap="none" anchor="ctr"/>
          <a:lstStyle/>
          <a:p>
            <a:endParaRPr lang="en-US"/>
          </a:p>
        </p:txBody>
      </p:sp>
      <p:grpSp>
        <p:nvGrpSpPr>
          <p:cNvPr id="18441" name="Group 9"/>
          <p:cNvGrpSpPr>
            <a:grpSpLocks/>
          </p:cNvGrpSpPr>
          <p:nvPr/>
        </p:nvGrpSpPr>
        <p:grpSpPr bwMode="auto">
          <a:xfrm>
            <a:off x="2971800" y="304800"/>
            <a:ext cx="3276600" cy="2111375"/>
            <a:chOff x="1872" y="192"/>
            <a:chExt cx="2064" cy="1330"/>
          </a:xfrm>
        </p:grpSpPr>
        <p:sp>
          <p:nvSpPr>
            <p:cNvPr id="18442" name="Text Box 10"/>
            <p:cNvSpPr txBox="1">
              <a:spLocks noChangeArrowheads="1"/>
            </p:cNvSpPr>
            <p:nvPr/>
          </p:nvSpPr>
          <p:spPr bwMode="auto">
            <a:xfrm>
              <a:off x="3024" y="875"/>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43" name="Text Box 11"/>
            <p:cNvSpPr txBox="1">
              <a:spLocks noChangeArrowheads="1"/>
            </p:cNvSpPr>
            <p:nvPr/>
          </p:nvSpPr>
          <p:spPr bwMode="auto">
            <a:xfrm>
              <a:off x="2016" y="875"/>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44" name="Oval 12"/>
            <p:cNvSpPr>
              <a:spLocks noChangeArrowheads="1"/>
            </p:cNvSpPr>
            <p:nvPr/>
          </p:nvSpPr>
          <p:spPr bwMode="auto">
            <a:xfrm>
              <a:off x="2352" y="704"/>
              <a:ext cx="672" cy="341"/>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14</a:t>
              </a:r>
            </a:p>
          </p:txBody>
        </p:sp>
        <p:sp>
          <p:nvSpPr>
            <p:cNvPr id="18445" name="Text Box 13"/>
            <p:cNvSpPr txBox="1">
              <a:spLocks noChangeArrowheads="1"/>
            </p:cNvSpPr>
            <p:nvPr/>
          </p:nvSpPr>
          <p:spPr bwMode="auto">
            <a:xfrm>
              <a:off x="1872" y="1216"/>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8446" name="Text Box 14"/>
            <p:cNvSpPr txBox="1">
              <a:spLocks noChangeArrowheads="1"/>
            </p:cNvSpPr>
            <p:nvPr/>
          </p:nvSpPr>
          <p:spPr bwMode="auto">
            <a:xfrm>
              <a:off x="2880" y="1216"/>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8447" name="Line 15"/>
            <p:cNvSpPr>
              <a:spLocks noChangeShapeType="1"/>
            </p:cNvSpPr>
            <p:nvPr/>
          </p:nvSpPr>
          <p:spPr bwMode="auto">
            <a:xfrm flipH="1">
              <a:off x="2160" y="1003"/>
              <a:ext cx="288" cy="213"/>
            </a:xfrm>
            <a:prstGeom prst="line">
              <a:avLst/>
            </a:prstGeom>
            <a:noFill/>
            <a:ln w="28575">
              <a:solidFill>
                <a:schemeClr val="tx1"/>
              </a:solidFill>
              <a:round/>
              <a:headEnd/>
              <a:tailEnd/>
            </a:ln>
            <a:effectLst/>
          </p:spPr>
          <p:txBody>
            <a:bodyPr wrap="none" anchor="ctr"/>
            <a:lstStyle/>
            <a:p>
              <a:endParaRPr lang="en-US"/>
            </a:p>
          </p:txBody>
        </p:sp>
        <p:sp>
          <p:nvSpPr>
            <p:cNvPr id="18448" name="Line 16"/>
            <p:cNvSpPr>
              <a:spLocks noChangeShapeType="1"/>
            </p:cNvSpPr>
            <p:nvPr/>
          </p:nvSpPr>
          <p:spPr bwMode="auto">
            <a:xfrm>
              <a:off x="2880" y="1003"/>
              <a:ext cx="240" cy="213"/>
            </a:xfrm>
            <a:prstGeom prst="line">
              <a:avLst/>
            </a:prstGeom>
            <a:noFill/>
            <a:ln w="28575">
              <a:solidFill>
                <a:schemeClr val="tx1"/>
              </a:solidFill>
              <a:round/>
              <a:headEnd/>
              <a:tailEnd/>
            </a:ln>
            <a:effectLst/>
          </p:spPr>
          <p:txBody>
            <a:bodyPr wrap="none" anchor="ctr"/>
            <a:lstStyle/>
            <a:p>
              <a:endParaRPr lang="en-US"/>
            </a:p>
          </p:txBody>
        </p:sp>
        <p:sp>
          <p:nvSpPr>
            <p:cNvPr id="18449" name="Text Box 17"/>
            <p:cNvSpPr txBox="1">
              <a:spLocks noChangeArrowheads="1"/>
            </p:cNvSpPr>
            <p:nvPr/>
          </p:nvSpPr>
          <p:spPr bwMode="auto">
            <a:xfrm>
              <a:off x="3552" y="363"/>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50" name="Text Box 18"/>
            <p:cNvSpPr txBox="1">
              <a:spLocks noChangeArrowheads="1"/>
            </p:cNvSpPr>
            <p:nvPr/>
          </p:nvSpPr>
          <p:spPr bwMode="auto">
            <a:xfrm>
              <a:off x="2544" y="363"/>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51" name="Oval 19"/>
            <p:cNvSpPr>
              <a:spLocks noChangeArrowheads="1"/>
            </p:cNvSpPr>
            <p:nvPr/>
          </p:nvSpPr>
          <p:spPr bwMode="auto">
            <a:xfrm>
              <a:off x="2880" y="192"/>
              <a:ext cx="672" cy="341"/>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30</a:t>
              </a:r>
            </a:p>
          </p:txBody>
        </p:sp>
        <p:sp>
          <p:nvSpPr>
            <p:cNvPr id="18452" name="Text Box 20"/>
            <p:cNvSpPr txBox="1">
              <a:spLocks noChangeArrowheads="1"/>
            </p:cNvSpPr>
            <p:nvPr/>
          </p:nvSpPr>
          <p:spPr bwMode="auto">
            <a:xfrm>
              <a:off x="3408" y="704"/>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sp>
          <p:nvSpPr>
            <p:cNvPr id="18453" name="Line 21"/>
            <p:cNvSpPr>
              <a:spLocks noChangeShapeType="1"/>
            </p:cNvSpPr>
            <p:nvPr/>
          </p:nvSpPr>
          <p:spPr bwMode="auto">
            <a:xfrm flipH="1">
              <a:off x="2688" y="491"/>
              <a:ext cx="288" cy="213"/>
            </a:xfrm>
            <a:prstGeom prst="line">
              <a:avLst/>
            </a:prstGeom>
            <a:noFill/>
            <a:ln w="28575">
              <a:solidFill>
                <a:schemeClr val="tx1"/>
              </a:solidFill>
              <a:round/>
              <a:headEnd/>
              <a:tailEnd/>
            </a:ln>
            <a:effectLst/>
          </p:spPr>
          <p:txBody>
            <a:bodyPr wrap="none" anchor="ctr"/>
            <a:lstStyle/>
            <a:p>
              <a:endParaRPr lang="en-US"/>
            </a:p>
          </p:txBody>
        </p:sp>
        <p:sp>
          <p:nvSpPr>
            <p:cNvPr id="18454" name="Line 22"/>
            <p:cNvSpPr>
              <a:spLocks noChangeShapeType="1"/>
            </p:cNvSpPr>
            <p:nvPr/>
          </p:nvSpPr>
          <p:spPr bwMode="auto">
            <a:xfrm>
              <a:off x="3408" y="491"/>
              <a:ext cx="240" cy="213"/>
            </a:xfrm>
            <a:prstGeom prst="line">
              <a:avLst/>
            </a:prstGeom>
            <a:noFill/>
            <a:ln w="28575">
              <a:solidFill>
                <a:schemeClr val="tx1"/>
              </a:solidFill>
              <a:round/>
              <a:headEnd/>
              <a:tailEnd/>
            </a:ln>
            <a:effectLst/>
          </p:spPr>
          <p:txBody>
            <a:bodyPr wrap="none" anchor="ctr"/>
            <a:lstStyle/>
            <a:p>
              <a:endParaRPr lang="en-US"/>
            </a:p>
          </p:txBody>
        </p:sp>
      </p:grpSp>
      <p:sp>
        <p:nvSpPr>
          <p:cNvPr id="18455" name="Text Box 23"/>
          <p:cNvSpPr txBox="1">
            <a:spLocks noChangeArrowheads="1"/>
          </p:cNvSpPr>
          <p:nvPr/>
        </p:nvSpPr>
        <p:spPr bwMode="auto">
          <a:xfrm>
            <a:off x="7010400" y="304800"/>
            <a:ext cx="838200" cy="466725"/>
          </a:xfrm>
          <a:prstGeom prst="rect">
            <a:avLst/>
          </a:prstGeom>
          <a:noFill/>
          <a:ln w="952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grpSp>
        <p:nvGrpSpPr>
          <p:cNvPr id="18483" name="Group 51"/>
          <p:cNvGrpSpPr>
            <a:grpSpLocks/>
          </p:cNvGrpSpPr>
          <p:nvPr/>
        </p:nvGrpSpPr>
        <p:grpSpPr bwMode="auto">
          <a:xfrm>
            <a:off x="2590800" y="3733800"/>
            <a:ext cx="6248400" cy="2744788"/>
            <a:chOff x="1344" y="2400"/>
            <a:chExt cx="3936" cy="1729"/>
          </a:xfrm>
        </p:grpSpPr>
        <p:sp>
          <p:nvSpPr>
            <p:cNvPr id="18456" name="Text Box 24"/>
            <p:cNvSpPr txBox="1">
              <a:spLocks noChangeArrowheads="1"/>
            </p:cNvSpPr>
            <p:nvPr/>
          </p:nvSpPr>
          <p:spPr bwMode="auto">
            <a:xfrm>
              <a:off x="1344" y="2443"/>
              <a:ext cx="528" cy="294"/>
            </a:xfrm>
            <a:prstGeom prst="rect">
              <a:avLst/>
            </a:prstGeom>
            <a:noFill/>
            <a:ln w="952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sp>
          <p:nvSpPr>
            <p:cNvPr id="18457" name="Text Box 25"/>
            <p:cNvSpPr txBox="1">
              <a:spLocks noChangeArrowheads="1"/>
            </p:cNvSpPr>
            <p:nvPr/>
          </p:nvSpPr>
          <p:spPr bwMode="auto">
            <a:xfrm>
              <a:off x="2592" y="3004"/>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58" name="Text Box 26"/>
            <p:cNvSpPr txBox="1">
              <a:spLocks noChangeArrowheads="1"/>
            </p:cNvSpPr>
            <p:nvPr/>
          </p:nvSpPr>
          <p:spPr bwMode="auto">
            <a:xfrm>
              <a:off x="1584" y="3004"/>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59" name="Oval 27"/>
            <p:cNvSpPr>
              <a:spLocks noChangeArrowheads="1"/>
            </p:cNvSpPr>
            <p:nvPr/>
          </p:nvSpPr>
          <p:spPr bwMode="auto">
            <a:xfrm>
              <a:off x="1920" y="2831"/>
              <a:ext cx="672" cy="34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25</a:t>
              </a:r>
            </a:p>
          </p:txBody>
        </p:sp>
        <p:sp>
          <p:nvSpPr>
            <p:cNvPr id="18460" name="Text Box 28"/>
            <p:cNvSpPr txBox="1">
              <a:spLocks noChangeArrowheads="1"/>
            </p:cNvSpPr>
            <p:nvPr/>
          </p:nvSpPr>
          <p:spPr bwMode="auto">
            <a:xfrm>
              <a:off x="1440" y="3349"/>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8461" name="Text Box 29"/>
            <p:cNvSpPr txBox="1">
              <a:spLocks noChangeArrowheads="1"/>
            </p:cNvSpPr>
            <p:nvPr/>
          </p:nvSpPr>
          <p:spPr bwMode="auto">
            <a:xfrm>
              <a:off x="2448" y="3349"/>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8462" name="Line 30"/>
            <p:cNvSpPr>
              <a:spLocks noChangeShapeType="1"/>
            </p:cNvSpPr>
            <p:nvPr/>
          </p:nvSpPr>
          <p:spPr bwMode="auto">
            <a:xfrm flipH="1">
              <a:off x="1728" y="3133"/>
              <a:ext cx="288" cy="215"/>
            </a:xfrm>
            <a:prstGeom prst="line">
              <a:avLst/>
            </a:prstGeom>
            <a:noFill/>
            <a:ln w="28575">
              <a:solidFill>
                <a:schemeClr val="tx1"/>
              </a:solidFill>
              <a:round/>
              <a:headEnd/>
              <a:tailEnd/>
            </a:ln>
            <a:effectLst/>
          </p:spPr>
          <p:txBody>
            <a:bodyPr wrap="none" anchor="ctr"/>
            <a:lstStyle/>
            <a:p>
              <a:endParaRPr lang="en-US"/>
            </a:p>
          </p:txBody>
        </p:sp>
        <p:sp>
          <p:nvSpPr>
            <p:cNvPr id="18463" name="Line 31"/>
            <p:cNvSpPr>
              <a:spLocks noChangeShapeType="1"/>
            </p:cNvSpPr>
            <p:nvPr/>
          </p:nvSpPr>
          <p:spPr bwMode="auto">
            <a:xfrm>
              <a:off x="2448" y="3133"/>
              <a:ext cx="240" cy="215"/>
            </a:xfrm>
            <a:prstGeom prst="line">
              <a:avLst/>
            </a:prstGeom>
            <a:noFill/>
            <a:ln w="28575">
              <a:solidFill>
                <a:schemeClr val="tx1"/>
              </a:solidFill>
              <a:round/>
              <a:headEnd/>
              <a:tailEnd/>
            </a:ln>
            <a:effectLst/>
          </p:spPr>
          <p:txBody>
            <a:bodyPr wrap="none" anchor="ctr"/>
            <a:lstStyle/>
            <a:p>
              <a:endParaRPr lang="en-US"/>
            </a:p>
          </p:txBody>
        </p:sp>
        <p:sp>
          <p:nvSpPr>
            <p:cNvPr id="18464" name="Text Box 32"/>
            <p:cNvSpPr txBox="1">
              <a:spLocks noChangeArrowheads="1"/>
            </p:cNvSpPr>
            <p:nvPr/>
          </p:nvSpPr>
          <p:spPr bwMode="auto">
            <a:xfrm>
              <a:off x="4368" y="3478"/>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65" name="Text Box 33"/>
            <p:cNvSpPr txBox="1">
              <a:spLocks noChangeArrowheads="1"/>
            </p:cNvSpPr>
            <p:nvPr/>
          </p:nvSpPr>
          <p:spPr bwMode="auto">
            <a:xfrm>
              <a:off x="3360" y="3478"/>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66" name="Oval 34"/>
            <p:cNvSpPr>
              <a:spLocks noChangeArrowheads="1"/>
            </p:cNvSpPr>
            <p:nvPr/>
          </p:nvSpPr>
          <p:spPr bwMode="auto">
            <a:xfrm>
              <a:off x="3696" y="3305"/>
              <a:ext cx="672" cy="34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14</a:t>
              </a:r>
            </a:p>
          </p:txBody>
        </p:sp>
        <p:sp>
          <p:nvSpPr>
            <p:cNvPr id="18467" name="Text Box 35"/>
            <p:cNvSpPr txBox="1">
              <a:spLocks noChangeArrowheads="1"/>
            </p:cNvSpPr>
            <p:nvPr/>
          </p:nvSpPr>
          <p:spPr bwMode="auto">
            <a:xfrm>
              <a:off x="3216" y="3823"/>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8468" name="Text Box 36"/>
            <p:cNvSpPr txBox="1">
              <a:spLocks noChangeArrowheads="1"/>
            </p:cNvSpPr>
            <p:nvPr/>
          </p:nvSpPr>
          <p:spPr bwMode="auto">
            <a:xfrm>
              <a:off x="4224" y="3823"/>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8469" name="Line 37"/>
            <p:cNvSpPr>
              <a:spLocks noChangeShapeType="1"/>
            </p:cNvSpPr>
            <p:nvPr/>
          </p:nvSpPr>
          <p:spPr bwMode="auto">
            <a:xfrm flipH="1">
              <a:off x="3504" y="3607"/>
              <a:ext cx="288" cy="216"/>
            </a:xfrm>
            <a:prstGeom prst="line">
              <a:avLst/>
            </a:prstGeom>
            <a:noFill/>
            <a:ln w="28575">
              <a:solidFill>
                <a:schemeClr val="tx1"/>
              </a:solidFill>
              <a:round/>
              <a:headEnd/>
              <a:tailEnd/>
            </a:ln>
            <a:effectLst/>
          </p:spPr>
          <p:txBody>
            <a:bodyPr wrap="none" anchor="ctr"/>
            <a:lstStyle/>
            <a:p>
              <a:endParaRPr lang="en-US"/>
            </a:p>
          </p:txBody>
        </p:sp>
        <p:sp>
          <p:nvSpPr>
            <p:cNvPr id="18470" name="Line 38"/>
            <p:cNvSpPr>
              <a:spLocks noChangeShapeType="1"/>
            </p:cNvSpPr>
            <p:nvPr/>
          </p:nvSpPr>
          <p:spPr bwMode="auto">
            <a:xfrm>
              <a:off x="4224" y="3607"/>
              <a:ext cx="240" cy="216"/>
            </a:xfrm>
            <a:prstGeom prst="line">
              <a:avLst/>
            </a:prstGeom>
            <a:noFill/>
            <a:ln w="28575">
              <a:solidFill>
                <a:schemeClr val="tx1"/>
              </a:solidFill>
              <a:round/>
              <a:headEnd/>
              <a:tailEnd/>
            </a:ln>
            <a:effectLst/>
          </p:spPr>
          <p:txBody>
            <a:bodyPr wrap="none" anchor="ctr"/>
            <a:lstStyle/>
            <a:p>
              <a:endParaRPr lang="en-US"/>
            </a:p>
          </p:txBody>
        </p:sp>
        <p:sp>
          <p:nvSpPr>
            <p:cNvPr id="18471" name="Text Box 39"/>
            <p:cNvSpPr txBox="1">
              <a:spLocks noChangeArrowheads="1"/>
            </p:cNvSpPr>
            <p:nvPr/>
          </p:nvSpPr>
          <p:spPr bwMode="auto">
            <a:xfrm>
              <a:off x="4896" y="2960"/>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72" name="Text Box 40"/>
            <p:cNvSpPr txBox="1">
              <a:spLocks noChangeArrowheads="1"/>
            </p:cNvSpPr>
            <p:nvPr/>
          </p:nvSpPr>
          <p:spPr bwMode="auto">
            <a:xfrm>
              <a:off x="3888" y="2960"/>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73" name="Oval 41"/>
            <p:cNvSpPr>
              <a:spLocks noChangeArrowheads="1"/>
            </p:cNvSpPr>
            <p:nvPr/>
          </p:nvSpPr>
          <p:spPr bwMode="auto">
            <a:xfrm>
              <a:off x="4224" y="2788"/>
              <a:ext cx="672" cy="34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30</a:t>
              </a:r>
            </a:p>
          </p:txBody>
        </p:sp>
        <p:sp>
          <p:nvSpPr>
            <p:cNvPr id="18474" name="Text Box 42"/>
            <p:cNvSpPr txBox="1">
              <a:spLocks noChangeArrowheads="1"/>
            </p:cNvSpPr>
            <p:nvPr/>
          </p:nvSpPr>
          <p:spPr bwMode="auto">
            <a:xfrm>
              <a:off x="4752" y="3305"/>
              <a:ext cx="528" cy="306"/>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sp>
          <p:nvSpPr>
            <p:cNvPr id="18475" name="Line 43"/>
            <p:cNvSpPr>
              <a:spLocks noChangeShapeType="1"/>
            </p:cNvSpPr>
            <p:nvPr/>
          </p:nvSpPr>
          <p:spPr bwMode="auto">
            <a:xfrm flipH="1">
              <a:off x="4032" y="3090"/>
              <a:ext cx="288" cy="215"/>
            </a:xfrm>
            <a:prstGeom prst="line">
              <a:avLst/>
            </a:prstGeom>
            <a:noFill/>
            <a:ln w="28575">
              <a:solidFill>
                <a:schemeClr val="tx1"/>
              </a:solidFill>
              <a:round/>
              <a:headEnd/>
              <a:tailEnd/>
            </a:ln>
            <a:effectLst/>
          </p:spPr>
          <p:txBody>
            <a:bodyPr wrap="none" anchor="ctr"/>
            <a:lstStyle/>
            <a:p>
              <a:endParaRPr lang="en-US"/>
            </a:p>
          </p:txBody>
        </p:sp>
        <p:sp>
          <p:nvSpPr>
            <p:cNvPr id="18476" name="Line 44"/>
            <p:cNvSpPr>
              <a:spLocks noChangeShapeType="1"/>
            </p:cNvSpPr>
            <p:nvPr/>
          </p:nvSpPr>
          <p:spPr bwMode="auto">
            <a:xfrm>
              <a:off x="4752" y="3090"/>
              <a:ext cx="240" cy="215"/>
            </a:xfrm>
            <a:prstGeom prst="line">
              <a:avLst/>
            </a:prstGeom>
            <a:noFill/>
            <a:ln w="28575">
              <a:solidFill>
                <a:schemeClr val="tx1"/>
              </a:solidFill>
              <a:round/>
              <a:headEnd/>
              <a:tailEnd/>
            </a:ln>
            <a:effectLst/>
          </p:spPr>
          <p:txBody>
            <a:bodyPr wrap="none" anchor="ctr"/>
            <a:lstStyle/>
            <a:p>
              <a:endParaRPr lang="en-US"/>
            </a:p>
          </p:txBody>
        </p:sp>
        <p:sp>
          <p:nvSpPr>
            <p:cNvPr id="18477" name="Text Box 45"/>
            <p:cNvSpPr txBox="1">
              <a:spLocks noChangeArrowheads="1"/>
            </p:cNvSpPr>
            <p:nvPr/>
          </p:nvSpPr>
          <p:spPr bwMode="auto">
            <a:xfrm>
              <a:off x="3792" y="2572"/>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8478" name="Text Box 46"/>
            <p:cNvSpPr txBox="1">
              <a:spLocks noChangeArrowheads="1"/>
            </p:cNvSpPr>
            <p:nvPr/>
          </p:nvSpPr>
          <p:spPr bwMode="auto">
            <a:xfrm>
              <a:off x="2784" y="2572"/>
              <a:ext cx="240" cy="306"/>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8479" name="Oval 47"/>
            <p:cNvSpPr>
              <a:spLocks noChangeArrowheads="1"/>
            </p:cNvSpPr>
            <p:nvPr/>
          </p:nvSpPr>
          <p:spPr bwMode="auto">
            <a:xfrm>
              <a:off x="3120" y="2400"/>
              <a:ext cx="672" cy="34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55</a:t>
              </a:r>
            </a:p>
          </p:txBody>
        </p:sp>
        <p:sp>
          <p:nvSpPr>
            <p:cNvPr id="18480" name="Line 48"/>
            <p:cNvSpPr>
              <a:spLocks noChangeShapeType="1"/>
            </p:cNvSpPr>
            <p:nvPr/>
          </p:nvSpPr>
          <p:spPr bwMode="auto">
            <a:xfrm flipH="1">
              <a:off x="2496" y="2702"/>
              <a:ext cx="720" cy="215"/>
            </a:xfrm>
            <a:prstGeom prst="line">
              <a:avLst/>
            </a:prstGeom>
            <a:noFill/>
            <a:ln w="28575">
              <a:solidFill>
                <a:schemeClr val="tx1"/>
              </a:solidFill>
              <a:round/>
              <a:headEnd/>
              <a:tailEnd/>
            </a:ln>
            <a:effectLst/>
          </p:spPr>
          <p:txBody>
            <a:bodyPr wrap="none" anchor="ctr"/>
            <a:lstStyle/>
            <a:p>
              <a:endParaRPr lang="en-US"/>
            </a:p>
          </p:txBody>
        </p:sp>
        <p:sp>
          <p:nvSpPr>
            <p:cNvPr id="18481" name="Line 49"/>
            <p:cNvSpPr>
              <a:spLocks noChangeShapeType="1"/>
            </p:cNvSpPr>
            <p:nvPr/>
          </p:nvSpPr>
          <p:spPr bwMode="auto">
            <a:xfrm>
              <a:off x="3648" y="2702"/>
              <a:ext cx="624" cy="172"/>
            </a:xfrm>
            <a:prstGeom prst="line">
              <a:avLst/>
            </a:prstGeom>
            <a:noFill/>
            <a:ln w="28575">
              <a:solidFill>
                <a:schemeClr val="tx1"/>
              </a:solidFill>
              <a:round/>
              <a:headEnd/>
              <a:tailEnd/>
            </a:ln>
            <a:effectLst/>
          </p:spPr>
          <p:txBody>
            <a:bodyPr wrap="none" anchor="ctr"/>
            <a:lstStyle/>
            <a:p>
              <a:endParaRPr lang="en-US"/>
            </a:p>
          </p:txBody>
        </p:sp>
      </p:grpSp>
      <p:sp>
        <p:nvSpPr>
          <p:cNvPr id="18482" name="Text Box 50"/>
          <p:cNvSpPr txBox="1">
            <a:spLocks noChangeArrowheads="1"/>
          </p:cNvSpPr>
          <p:nvPr/>
        </p:nvSpPr>
        <p:spPr bwMode="auto">
          <a:xfrm>
            <a:off x="0" y="2667000"/>
            <a:ext cx="9144000" cy="1006475"/>
          </a:xfrm>
          <a:prstGeom prst="rect">
            <a:avLst/>
          </a:prstGeom>
          <a:noFill/>
          <a:ln w="9525">
            <a:noFill/>
            <a:miter lim="800000"/>
            <a:headEnd/>
            <a:tailEnd/>
          </a:ln>
          <a:effectLst/>
        </p:spPr>
        <p:txBody>
          <a:bodyPr>
            <a:spAutoFit/>
          </a:bodyPr>
          <a:lstStyle/>
          <a:p>
            <a:pPr eaLnBrk="0" hangingPunct="0"/>
            <a:r>
              <a:rPr lang="en-US" sz="2000" b="1">
                <a:solidFill>
                  <a:schemeClr val="accent2"/>
                </a:solidFill>
              </a:rPr>
              <a:t>Suppose  </a:t>
            </a:r>
            <a:r>
              <a:rPr lang="en-US" sz="2000" b="1" i="1">
                <a:solidFill>
                  <a:schemeClr val="accent2"/>
                </a:solidFill>
              </a:rPr>
              <a:t>C</a:t>
            </a:r>
            <a:r>
              <a:rPr lang="en-US" sz="2000" b="1" i="1" baseline="-25000">
                <a:solidFill>
                  <a:schemeClr val="accent2"/>
                </a:solidFill>
              </a:rPr>
              <a:t>i</a:t>
            </a:r>
            <a:r>
              <a:rPr lang="en-US" sz="2000" b="1">
                <a:solidFill>
                  <a:schemeClr val="accent2"/>
                </a:solidFill>
              </a:rPr>
              <a:t> and </a:t>
            </a:r>
            <a:r>
              <a:rPr lang="en-US" sz="2000" b="1" i="1">
                <a:solidFill>
                  <a:schemeClr val="accent2"/>
                </a:solidFill>
              </a:rPr>
              <a:t>C</a:t>
            </a:r>
            <a:r>
              <a:rPr lang="en-US" sz="2000" b="1" i="1" baseline="-25000">
                <a:solidFill>
                  <a:schemeClr val="accent2"/>
                </a:solidFill>
              </a:rPr>
              <a:t>j</a:t>
            </a:r>
            <a:r>
              <a:rPr lang="en-US" sz="2000" b="1">
                <a:solidFill>
                  <a:schemeClr val="accent2"/>
                </a:solidFill>
              </a:rPr>
              <a:t> are two characters with minimal frequency, there exists a tree that minimizes </a:t>
            </a:r>
            <a:r>
              <a:rPr lang="en-US" sz="2000" b="1" i="1">
                <a:solidFill>
                  <a:schemeClr val="accent2"/>
                </a:solidFill>
              </a:rPr>
              <a:t>L (E,F)</a:t>
            </a:r>
            <a:r>
              <a:rPr lang="en-US" sz="2000" b="1">
                <a:solidFill>
                  <a:schemeClr val="accent2"/>
                </a:solidFill>
              </a:rPr>
              <a:t> in which these characters correspond to leaves with the maximal distance from the root.</a:t>
            </a:r>
            <a:endParaRPr lang="en-US" sz="2400">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8441"/>
                                        </p:tgtEl>
                                        <p:attrNameLst>
                                          <p:attrName>style.visibility</p:attrName>
                                        </p:attrNameLst>
                                      </p:cBhvr>
                                      <p:to>
                                        <p:strVal val="visible"/>
                                      </p:to>
                                    </p:set>
                                    <p:anim calcmode="lin" valueType="num">
                                      <p:cBhvr additive="base">
                                        <p:cTn id="7" dur="500" fill="hold"/>
                                        <p:tgtEl>
                                          <p:spTgt spid="18441"/>
                                        </p:tgtEl>
                                        <p:attrNameLst>
                                          <p:attrName>ppt_x</p:attrName>
                                        </p:attrNameLst>
                                      </p:cBhvr>
                                      <p:tavLst>
                                        <p:tav tm="0">
                                          <p:val>
                                            <p:strVal val="0-#ppt_w/2"/>
                                          </p:val>
                                        </p:tav>
                                        <p:tav tm="100000">
                                          <p:val>
                                            <p:strVal val="#ppt_x"/>
                                          </p:val>
                                        </p:tav>
                                      </p:tavLst>
                                    </p:anim>
                                    <p:anim calcmode="lin" valueType="num">
                                      <p:cBhvr additive="base">
                                        <p:cTn id="8" dur="500" fill="hold"/>
                                        <p:tgtEl>
                                          <p:spTgt spid="1844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Date Placeholder 2"/>
          <p:cNvSpPr>
            <a:spLocks noGrp="1"/>
          </p:cNvSpPr>
          <p:nvPr>
            <p:ph type="dt" sz="half" idx="10"/>
          </p:nvPr>
        </p:nvSpPr>
        <p:spPr/>
        <p:txBody>
          <a:bodyPr/>
          <a:lstStyle/>
          <a:p>
            <a:fld id="{15C8094B-2624-4CAD-9EEC-D75EE0D277E4}" type="datetime1">
              <a:rPr lang="en-US"/>
              <a:pPr/>
              <a:t>9/20/2009</a:t>
            </a:fld>
            <a:endParaRPr lang="en-US"/>
          </a:p>
        </p:txBody>
      </p:sp>
      <p:sp>
        <p:nvSpPr>
          <p:cNvPr id="35" name="Footer Placeholder 3"/>
          <p:cNvSpPr>
            <a:spLocks noGrp="1"/>
          </p:cNvSpPr>
          <p:nvPr>
            <p:ph type="ftr" sz="quarter" idx="11"/>
          </p:nvPr>
        </p:nvSpPr>
        <p:spPr/>
        <p:txBody>
          <a:bodyPr/>
          <a:lstStyle/>
          <a:p>
            <a:r>
              <a:rPr lang="en-US"/>
              <a:t>CSE 5311 Fall 2007</a:t>
            </a:r>
          </a:p>
          <a:p>
            <a:r>
              <a:rPr lang="en-US"/>
              <a:t>M Kumar</a:t>
            </a:r>
          </a:p>
        </p:txBody>
      </p:sp>
      <p:sp>
        <p:nvSpPr>
          <p:cNvPr id="36" name="Slide Number Placeholder 4"/>
          <p:cNvSpPr>
            <a:spLocks noGrp="1"/>
          </p:cNvSpPr>
          <p:nvPr>
            <p:ph type="sldNum" sz="quarter" idx="12"/>
          </p:nvPr>
        </p:nvSpPr>
        <p:spPr/>
        <p:txBody>
          <a:bodyPr/>
          <a:lstStyle/>
          <a:p>
            <a:fld id="{2D75CB09-82F3-41A1-AA04-29548B9A0A97}" type="slidenum">
              <a:rPr lang="en-US"/>
              <a:pPr/>
              <a:t>33</a:t>
            </a:fld>
            <a:endParaRPr lang="en-US"/>
          </a:p>
        </p:txBody>
      </p:sp>
      <p:sp>
        <p:nvSpPr>
          <p:cNvPr id="19458" name="Text Box 2"/>
          <p:cNvSpPr txBox="1">
            <a:spLocks noChangeArrowheads="1"/>
          </p:cNvSpPr>
          <p:nvPr/>
        </p:nvSpPr>
        <p:spPr bwMode="auto">
          <a:xfrm>
            <a:off x="4343400" y="294005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9459" name="Text Box 3"/>
          <p:cNvSpPr txBox="1">
            <a:spLocks noChangeArrowheads="1"/>
          </p:cNvSpPr>
          <p:nvPr/>
        </p:nvSpPr>
        <p:spPr bwMode="auto">
          <a:xfrm>
            <a:off x="2743200" y="294005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9460" name="Oval 4"/>
          <p:cNvSpPr>
            <a:spLocks noChangeArrowheads="1"/>
          </p:cNvSpPr>
          <p:nvPr/>
        </p:nvSpPr>
        <p:spPr bwMode="auto">
          <a:xfrm>
            <a:off x="3276600" y="2557463"/>
            <a:ext cx="1066800" cy="76517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25</a:t>
            </a:r>
          </a:p>
        </p:txBody>
      </p:sp>
      <p:sp>
        <p:nvSpPr>
          <p:cNvPr id="19461" name="Text Box 5"/>
          <p:cNvSpPr txBox="1">
            <a:spLocks noChangeArrowheads="1"/>
          </p:cNvSpPr>
          <p:nvPr/>
        </p:nvSpPr>
        <p:spPr bwMode="auto">
          <a:xfrm>
            <a:off x="2514600" y="3708400"/>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c:12</a:t>
            </a:r>
            <a:endParaRPr lang="en-US" sz="2400">
              <a:latin typeface="Times New Roman" pitchFamily="18" charset="0"/>
            </a:endParaRPr>
          </a:p>
        </p:txBody>
      </p:sp>
      <p:sp>
        <p:nvSpPr>
          <p:cNvPr id="19462" name="Text Box 6"/>
          <p:cNvSpPr txBox="1">
            <a:spLocks noChangeArrowheads="1"/>
          </p:cNvSpPr>
          <p:nvPr/>
        </p:nvSpPr>
        <p:spPr bwMode="auto">
          <a:xfrm>
            <a:off x="4114800" y="3708400"/>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b:13</a:t>
            </a:r>
            <a:endParaRPr lang="en-US" sz="2400">
              <a:latin typeface="Times New Roman" pitchFamily="18" charset="0"/>
            </a:endParaRPr>
          </a:p>
        </p:txBody>
      </p:sp>
      <p:sp>
        <p:nvSpPr>
          <p:cNvPr id="19463" name="Line 7"/>
          <p:cNvSpPr>
            <a:spLocks noChangeShapeType="1"/>
          </p:cNvSpPr>
          <p:nvPr/>
        </p:nvSpPr>
        <p:spPr bwMode="auto">
          <a:xfrm flipH="1">
            <a:off x="2971800" y="3227388"/>
            <a:ext cx="457200" cy="477837"/>
          </a:xfrm>
          <a:prstGeom prst="line">
            <a:avLst/>
          </a:prstGeom>
          <a:noFill/>
          <a:ln w="28575">
            <a:solidFill>
              <a:schemeClr val="tx1"/>
            </a:solidFill>
            <a:round/>
            <a:headEnd/>
            <a:tailEnd/>
          </a:ln>
          <a:effectLst/>
        </p:spPr>
        <p:txBody>
          <a:bodyPr wrap="none" anchor="ctr"/>
          <a:lstStyle/>
          <a:p>
            <a:endParaRPr lang="en-US"/>
          </a:p>
        </p:txBody>
      </p:sp>
      <p:sp>
        <p:nvSpPr>
          <p:cNvPr id="19464" name="Line 8"/>
          <p:cNvSpPr>
            <a:spLocks noChangeShapeType="1"/>
          </p:cNvSpPr>
          <p:nvPr/>
        </p:nvSpPr>
        <p:spPr bwMode="auto">
          <a:xfrm>
            <a:off x="4114800" y="3227388"/>
            <a:ext cx="381000" cy="477837"/>
          </a:xfrm>
          <a:prstGeom prst="line">
            <a:avLst/>
          </a:prstGeom>
          <a:noFill/>
          <a:ln w="28575">
            <a:solidFill>
              <a:schemeClr val="tx1"/>
            </a:solidFill>
            <a:round/>
            <a:headEnd/>
            <a:tailEnd/>
          </a:ln>
          <a:effectLst/>
        </p:spPr>
        <p:txBody>
          <a:bodyPr wrap="none" anchor="ctr"/>
          <a:lstStyle/>
          <a:p>
            <a:endParaRPr lang="en-US"/>
          </a:p>
        </p:txBody>
      </p:sp>
      <p:sp>
        <p:nvSpPr>
          <p:cNvPr id="19465" name="Text Box 9"/>
          <p:cNvSpPr txBox="1">
            <a:spLocks noChangeArrowheads="1"/>
          </p:cNvSpPr>
          <p:nvPr/>
        </p:nvSpPr>
        <p:spPr bwMode="auto">
          <a:xfrm>
            <a:off x="7162800" y="3990975"/>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9466" name="Text Box 10"/>
          <p:cNvSpPr txBox="1">
            <a:spLocks noChangeArrowheads="1"/>
          </p:cNvSpPr>
          <p:nvPr/>
        </p:nvSpPr>
        <p:spPr bwMode="auto">
          <a:xfrm>
            <a:off x="5562600" y="3990975"/>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9467" name="Oval 11"/>
          <p:cNvSpPr>
            <a:spLocks noChangeArrowheads="1"/>
          </p:cNvSpPr>
          <p:nvPr/>
        </p:nvSpPr>
        <p:spPr bwMode="auto">
          <a:xfrm>
            <a:off x="6096000" y="3609975"/>
            <a:ext cx="1066800" cy="76517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14</a:t>
            </a:r>
          </a:p>
        </p:txBody>
      </p:sp>
      <p:sp>
        <p:nvSpPr>
          <p:cNvPr id="19468" name="Text Box 12"/>
          <p:cNvSpPr txBox="1">
            <a:spLocks noChangeArrowheads="1"/>
          </p:cNvSpPr>
          <p:nvPr/>
        </p:nvSpPr>
        <p:spPr bwMode="auto">
          <a:xfrm>
            <a:off x="5334000" y="4759325"/>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f:5</a:t>
            </a:r>
            <a:endParaRPr lang="en-US" sz="2400">
              <a:latin typeface="Times New Roman" pitchFamily="18" charset="0"/>
            </a:endParaRPr>
          </a:p>
        </p:txBody>
      </p:sp>
      <p:sp>
        <p:nvSpPr>
          <p:cNvPr id="19469" name="Text Box 13"/>
          <p:cNvSpPr txBox="1">
            <a:spLocks noChangeArrowheads="1"/>
          </p:cNvSpPr>
          <p:nvPr/>
        </p:nvSpPr>
        <p:spPr bwMode="auto">
          <a:xfrm>
            <a:off x="6934200" y="4759325"/>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e:9</a:t>
            </a:r>
            <a:endParaRPr lang="en-US" sz="2400">
              <a:latin typeface="Times New Roman" pitchFamily="18" charset="0"/>
            </a:endParaRPr>
          </a:p>
        </p:txBody>
      </p:sp>
      <p:sp>
        <p:nvSpPr>
          <p:cNvPr id="19470" name="Line 14"/>
          <p:cNvSpPr>
            <a:spLocks noChangeShapeType="1"/>
          </p:cNvSpPr>
          <p:nvPr/>
        </p:nvSpPr>
        <p:spPr bwMode="auto">
          <a:xfrm flipH="1">
            <a:off x="5791200" y="4279900"/>
            <a:ext cx="457200" cy="479425"/>
          </a:xfrm>
          <a:prstGeom prst="line">
            <a:avLst/>
          </a:prstGeom>
          <a:noFill/>
          <a:ln w="28575">
            <a:solidFill>
              <a:schemeClr val="tx1"/>
            </a:solidFill>
            <a:round/>
            <a:headEnd/>
            <a:tailEnd/>
          </a:ln>
          <a:effectLst/>
        </p:spPr>
        <p:txBody>
          <a:bodyPr wrap="none" anchor="ctr"/>
          <a:lstStyle/>
          <a:p>
            <a:endParaRPr lang="en-US"/>
          </a:p>
        </p:txBody>
      </p:sp>
      <p:sp>
        <p:nvSpPr>
          <p:cNvPr id="19471" name="Line 15"/>
          <p:cNvSpPr>
            <a:spLocks noChangeShapeType="1"/>
          </p:cNvSpPr>
          <p:nvPr/>
        </p:nvSpPr>
        <p:spPr bwMode="auto">
          <a:xfrm>
            <a:off x="6934200" y="4279900"/>
            <a:ext cx="381000" cy="479425"/>
          </a:xfrm>
          <a:prstGeom prst="line">
            <a:avLst/>
          </a:prstGeom>
          <a:noFill/>
          <a:ln w="28575">
            <a:solidFill>
              <a:schemeClr val="tx1"/>
            </a:solidFill>
            <a:round/>
            <a:headEnd/>
            <a:tailEnd/>
          </a:ln>
          <a:effectLst/>
        </p:spPr>
        <p:txBody>
          <a:bodyPr wrap="none" anchor="ctr"/>
          <a:lstStyle/>
          <a:p>
            <a:endParaRPr lang="en-US"/>
          </a:p>
        </p:txBody>
      </p:sp>
      <p:sp>
        <p:nvSpPr>
          <p:cNvPr id="19472" name="Text Box 16"/>
          <p:cNvSpPr txBox="1">
            <a:spLocks noChangeArrowheads="1"/>
          </p:cNvSpPr>
          <p:nvPr/>
        </p:nvSpPr>
        <p:spPr bwMode="auto">
          <a:xfrm>
            <a:off x="8001000" y="284480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9473" name="Text Box 17"/>
          <p:cNvSpPr txBox="1">
            <a:spLocks noChangeArrowheads="1"/>
          </p:cNvSpPr>
          <p:nvPr/>
        </p:nvSpPr>
        <p:spPr bwMode="auto">
          <a:xfrm>
            <a:off x="6400800" y="284480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9474" name="Oval 18"/>
          <p:cNvSpPr>
            <a:spLocks noChangeArrowheads="1"/>
          </p:cNvSpPr>
          <p:nvPr/>
        </p:nvSpPr>
        <p:spPr bwMode="auto">
          <a:xfrm>
            <a:off x="6934200" y="2462213"/>
            <a:ext cx="1066800" cy="76517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30</a:t>
            </a:r>
          </a:p>
        </p:txBody>
      </p:sp>
      <p:sp>
        <p:nvSpPr>
          <p:cNvPr id="19475" name="Text Box 19"/>
          <p:cNvSpPr txBox="1">
            <a:spLocks noChangeArrowheads="1"/>
          </p:cNvSpPr>
          <p:nvPr/>
        </p:nvSpPr>
        <p:spPr bwMode="auto">
          <a:xfrm>
            <a:off x="7772400" y="3608388"/>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d:16</a:t>
            </a:r>
            <a:endParaRPr lang="en-US" sz="2400">
              <a:latin typeface="Times New Roman" pitchFamily="18" charset="0"/>
            </a:endParaRPr>
          </a:p>
        </p:txBody>
      </p:sp>
      <p:sp>
        <p:nvSpPr>
          <p:cNvPr id="19476" name="Line 20"/>
          <p:cNvSpPr>
            <a:spLocks noChangeShapeType="1"/>
          </p:cNvSpPr>
          <p:nvPr/>
        </p:nvSpPr>
        <p:spPr bwMode="auto">
          <a:xfrm flipH="1">
            <a:off x="6629400" y="3132138"/>
            <a:ext cx="457200" cy="477837"/>
          </a:xfrm>
          <a:prstGeom prst="line">
            <a:avLst/>
          </a:prstGeom>
          <a:noFill/>
          <a:ln w="28575">
            <a:solidFill>
              <a:schemeClr val="tx1"/>
            </a:solidFill>
            <a:round/>
            <a:headEnd/>
            <a:tailEnd/>
          </a:ln>
          <a:effectLst/>
        </p:spPr>
        <p:txBody>
          <a:bodyPr wrap="none" anchor="ctr"/>
          <a:lstStyle/>
          <a:p>
            <a:endParaRPr lang="en-US"/>
          </a:p>
        </p:txBody>
      </p:sp>
      <p:sp>
        <p:nvSpPr>
          <p:cNvPr id="19477" name="Line 21"/>
          <p:cNvSpPr>
            <a:spLocks noChangeShapeType="1"/>
          </p:cNvSpPr>
          <p:nvPr/>
        </p:nvSpPr>
        <p:spPr bwMode="auto">
          <a:xfrm>
            <a:off x="7772400" y="3132138"/>
            <a:ext cx="381000" cy="477837"/>
          </a:xfrm>
          <a:prstGeom prst="line">
            <a:avLst/>
          </a:prstGeom>
          <a:noFill/>
          <a:ln w="28575">
            <a:solidFill>
              <a:schemeClr val="tx1"/>
            </a:solidFill>
            <a:round/>
            <a:headEnd/>
            <a:tailEnd/>
          </a:ln>
          <a:effectLst/>
        </p:spPr>
        <p:txBody>
          <a:bodyPr wrap="none" anchor="ctr"/>
          <a:lstStyle/>
          <a:p>
            <a:endParaRPr lang="en-US"/>
          </a:p>
        </p:txBody>
      </p:sp>
      <p:sp>
        <p:nvSpPr>
          <p:cNvPr id="19478" name="Text Box 22"/>
          <p:cNvSpPr txBox="1">
            <a:spLocks noChangeArrowheads="1"/>
          </p:cNvSpPr>
          <p:nvPr/>
        </p:nvSpPr>
        <p:spPr bwMode="auto">
          <a:xfrm>
            <a:off x="6248400" y="1982788"/>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9479" name="Text Box 23"/>
          <p:cNvSpPr txBox="1">
            <a:spLocks noChangeArrowheads="1"/>
          </p:cNvSpPr>
          <p:nvPr/>
        </p:nvSpPr>
        <p:spPr bwMode="auto">
          <a:xfrm>
            <a:off x="4648200" y="1982788"/>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9480" name="Oval 24"/>
          <p:cNvSpPr>
            <a:spLocks noChangeArrowheads="1"/>
          </p:cNvSpPr>
          <p:nvPr/>
        </p:nvSpPr>
        <p:spPr bwMode="auto">
          <a:xfrm>
            <a:off x="5181600" y="1600200"/>
            <a:ext cx="1066800" cy="765175"/>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55</a:t>
            </a:r>
          </a:p>
        </p:txBody>
      </p:sp>
      <p:sp>
        <p:nvSpPr>
          <p:cNvPr id="19481" name="Line 25"/>
          <p:cNvSpPr>
            <a:spLocks noChangeShapeType="1"/>
          </p:cNvSpPr>
          <p:nvPr/>
        </p:nvSpPr>
        <p:spPr bwMode="auto">
          <a:xfrm flipH="1">
            <a:off x="4191000" y="2270125"/>
            <a:ext cx="1143000" cy="477838"/>
          </a:xfrm>
          <a:prstGeom prst="line">
            <a:avLst/>
          </a:prstGeom>
          <a:noFill/>
          <a:ln w="28575">
            <a:solidFill>
              <a:schemeClr val="tx1"/>
            </a:solidFill>
            <a:round/>
            <a:headEnd/>
            <a:tailEnd/>
          </a:ln>
          <a:effectLst/>
        </p:spPr>
        <p:txBody>
          <a:bodyPr wrap="none" anchor="ctr"/>
          <a:lstStyle/>
          <a:p>
            <a:endParaRPr lang="en-US"/>
          </a:p>
        </p:txBody>
      </p:sp>
      <p:sp>
        <p:nvSpPr>
          <p:cNvPr id="19482" name="Line 26"/>
          <p:cNvSpPr>
            <a:spLocks noChangeShapeType="1"/>
          </p:cNvSpPr>
          <p:nvPr/>
        </p:nvSpPr>
        <p:spPr bwMode="auto">
          <a:xfrm>
            <a:off x="6019800" y="2270125"/>
            <a:ext cx="990600" cy="382588"/>
          </a:xfrm>
          <a:prstGeom prst="line">
            <a:avLst/>
          </a:prstGeom>
          <a:noFill/>
          <a:ln w="28575">
            <a:solidFill>
              <a:schemeClr val="tx1"/>
            </a:solidFill>
            <a:round/>
            <a:headEnd/>
            <a:tailEnd/>
          </a:ln>
          <a:effectLst/>
        </p:spPr>
        <p:txBody>
          <a:bodyPr wrap="none" anchor="ctr"/>
          <a:lstStyle/>
          <a:p>
            <a:endParaRPr lang="en-US"/>
          </a:p>
        </p:txBody>
      </p:sp>
      <p:sp>
        <p:nvSpPr>
          <p:cNvPr id="19483" name="Text Box 27"/>
          <p:cNvSpPr txBox="1">
            <a:spLocks noChangeArrowheads="1"/>
          </p:cNvSpPr>
          <p:nvPr/>
        </p:nvSpPr>
        <p:spPr bwMode="auto">
          <a:xfrm>
            <a:off x="1981200" y="1828800"/>
            <a:ext cx="838200" cy="485775"/>
          </a:xfrm>
          <a:prstGeom prst="rect">
            <a:avLst/>
          </a:prstGeom>
          <a:noFill/>
          <a:ln w="28575">
            <a:solidFill>
              <a:schemeClr val="tx1"/>
            </a:solidFill>
            <a:miter lim="800000"/>
            <a:headEnd/>
            <a:tailEnd/>
          </a:ln>
          <a:effectLst/>
        </p:spPr>
        <p:txBody>
          <a:bodyPr>
            <a:spAutoFit/>
          </a:bodyPr>
          <a:lstStyle/>
          <a:p>
            <a:pPr eaLnBrk="0" hangingPunct="0">
              <a:spcBef>
                <a:spcPct val="50000"/>
              </a:spcBef>
            </a:pPr>
            <a:r>
              <a:rPr lang="en-US" sz="2400" b="1">
                <a:latin typeface="Times New Roman" pitchFamily="18" charset="0"/>
              </a:rPr>
              <a:t>a:45</a:t>
            </a:r>
            <a:endParaRPr lang="en-US" sz="2400">
              <a:latin typeface="Times New Roman" pitchFamily="18" charset="0"/>
            </a:endParaRPr>
          </a:p>
        </p:txBody>
      </p:sp>
      <p:sp>
        <p:nvSpPr>
          <p:cNvPr id="19484" name="Text Box 28"/>
          <p:cNvSpPr txBox="1">
            <a:spLocks noChangeArrowheads="1"/>
          </p:cNvSpPr>
          <p:nvPr/>
        </p:nvSpPr>
        <p:spPr bwMode="auto">
          <a:xfrm>
            <a:off x="4648200" y="68580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1</a:t>
            </a:r>
            <a:endParaRPr lang="en-US" sz="2400">
              <a:latin typeface="Times New Roman" pitchFamily="18" charset="0"/>
            </a:endParaRPr>
          </a:p>
        </p:txBody>
      </p:sp>
      <p:sp>
        <p:nvSpPr>
          <p:cNvPr id="19485" name="Text Box 29"/>
          <p:cNvSpPr txBox="1">
            <a:spLocks noChangeArrowheads="1"/>
          </p:cNvSpPr>
          <p:nvPr/>
        </p:nvSpPr>
        <p:spPr bwMode="auto">
          <a:xfrm>
            <a:off x="3048000" y="685800"/>
            <a:ext cx="381000" cy="485775"/>
          </a:xfrm>
          <a:prstGeom prst="rect">
            <a:avLst/>
          </a:prstGeom>
          <a:noFill/>
          <a:ln w="28575">
            <a:solidFill>
              <a:schemeClr val="bg1"/>
            </a:solidFill>
            <a:miter lim="800000"/>
            <a:headEnd/>
            <a:tailEnd/>
          </a:ln>
          <a:effectLst/>
        </p:spPr>
        <p:txBody>
          <a:bodyPr>
            <a:spAutoFit/>
          </a:bodyPr>
          <a:lstStyle/>
          <a:p>
            <a:pPr eaLnBrk="0" hangingPunct="0">
              <a:spcBef>
                <a:spcPct val="50000"/>
              </a:spcBef>
            </a:pPr>
            <a:r>
              <a:rPr lang="en-US" sz="2400" b="1">
                <a:latin typeface="Times New Roman" pitchFamily="18" charset="0"/>
              </a:rPr>
              <a:t>0</a:t>
            </a:r>
            <a:endParaRPr lang="en-US" sz="2400">
              <a:latin typeface="Times New Roman" pitchFamily="18" charset="0"/>
            </a:endParaRPr>
          </a:p>
        </p:txBody>
      </p:sp>
      <p:sp>
        <p:nvSpPr>
          <p:cNvPr id="19486" name="Oval 30"/>
          <p:cNvSpPr>
            <a:spLocks noChangeArrowheads="1"/>
          </p:cNvSpPr>
          <p:nvPr/>
        </p:nvSpPr>
        <p:spPr bwMode="auto">
          <a:xfrm>
            <a:off x="3581400" y="381000"/>
            <a:ext cx="1066800" cy="609600"/>
          </a:xfrm>
          <a:prstGeom prst="ellipse">
            <a:avLst/>
          </a:prstGeom>
          <a:solidFill>
            <a:schemeClr val="accent1"/>
          </a:solidFill>
          <a:ln w="28575">
            <a:solidFill>
              <a:schemeClr val="tx1"/>
            </a:solidFill>
            <a:round/>
            <a:headEnd/>
            <a:tailEnd/>
          </a:ln>
          <a:effectLst/>
        </p:spPr>
        <p:txBody>
          <a:bodyPr wrap="none" anchor="ctr"/>
          <a:lstStyle/>
          <a:p>
            <a:pPr algn="ctr" eaLnBrk="0" hangingPunct="0"/>
            <a:r>
              <a:rPr lang="en-US" sz="2400" b="1">
                <a:latin typeface="Times New Roman" pitchFamily="18" charset="0"/>
              </a:rPr>
              <a:t>100</a:t>
            </a:r>
          </a:p>
        </p:txBody>
      </p:sp>
      <p:sp>
        <p:nvSpPr>
          <p:cNvPr id="19487" name="Line 31"/>
          <p:cNvSpPr>
            <a:spLocks noChangeShapeType="1"/>
          </p:cNvSpPr>
          <p:nvPr/>
        </p:nvSpPr>
        <p:spPr bwMode="auto">
          <a:xfrm flipH="1">
            <a:off x="2514600" y="914400"/>
            <a:ext cx="1219200" cy="914400"/>
          </a:xfrm>
          <a:prstGeom prst="line">
            <a:avLst/>
          </a:prstGeom>
          <a:noFill/>
          <a:ln w="28575">
            <a:solidFill>
              <a:schemeClr val="tx1"/>
            </a:solidFill>
            <a:round/>
            <a:headEnd/>
            <a:tailEnd/>
          </a:ln>
          <a:effectLst/>
        </p:spPr>
        <p:txBody>
          <a:bodyPr wrap="none" anchor="ctr"/>
          <a:lstStyle/>
          <a:p>
            <a:endParaRPr lang="en-US"/>
          </a:p>
        </p:txBody>
      </p:sp>
      <p:sp>
        <p:nvSpPr>
          <p:cNvPr id="19488" name="Line 32"/>
          <p:cNvSpPr>
            <a:spLocks noChangeShapeType="1"/>
          </p:cNvSpPr>
          <p:nvPr/>
        </p:nvSpPr>
        <p:spPr bwMode="auto">
          <a:xfrm>
            <a:off x="4419600" y="914400"/>
            <a:ext cx="990600" cy="838200"/>
          </a:xfrm>
          <a:prstGeom prst="line">
            <a:avLst/>
          </a:prstGeom>
          <a:noFill/>
          <a:ln w="28575">
            <a:solidFill>
              <a:schemeClr val="tx1"/>
            </a:solidFill>
            <a:round/>
            <a:headEnd/>
            <a:tailEnd/>
          </a:ln>
          <a:effectLst/>
        </p:spPr>
        <p:txBody>
          <a:bodyPr wrap="none" anchor="ctr"/>
          <a:lstStyle/>
          <a:p>
            <a:endParaRPr lang="en-US"/>
          </a:p>
        </p:txBody>
      </p:sp>
      <p:sp>
        <p:nvSpPr>
          <p:cNvPr id="19489" name="Rectangle 33"/>
          <p:cNvSpPr>
            <a:spLocks noChangeArrowheads="1"/>
          </p:cNvSpPr>
          <p:nvPr/>
        </p:nvSpPr>
        <p:spPr bwMode="auto">
          <a:xfrm>
            <a:off x="381000" y="5181600"/>
            <a:ext cx="5264150" cy="366713"/>
          </a:xfrm>
          <a:prstGeom prst="rect">
            <a:avLst/>
          </a:prstGeom>
          <a:noFill/>
          <a:ln w="9525">
            <a:noFill/>
            <a:miter lim="800000"/>
            <a:headEnd/>
            <a:tailEnd/>
          </a:ln>
          <a:effectLst/>
        </p:spPr>
        <p:txBody>
          <a:bodyPr wrap="none">
            <a:spAutoFit/>
          </a:bodyPr>
          <a:lstStyle/>
          <a:p>
            <a:r>
              <a:rPr lang="en-US" b="1"/>
              <a:t>0	101	100	111	1101	1100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D87DD6-4401-4D8A-82AB-875B3B71F452}" type="datetime1">
              <a:rPr lang="en-US"/>
              <a:pPr/>
              <a:t>9/20/2009</a:t>
            </a:fld>
            <a:endParaRPr lang="en-US"/>
          </a:p>
        </p:txBody>
      </p:sp>
      <p:sp>
        <p:nvSpPr>
          <p:cNvPr id="4" name="Footer Placeholder 3"/>
          <p:cNvSpPr>
            <a:spLocks noGrp="1"/>
          </p:cNvSpPr>
          <p:nvPr>
            <p:ph type="ftr" sz="quarter" idx="11"/>
          </p:nvPr>
        </p:nvSpPr>
        <p:spPr/>
        <p:txBody>
          <a:bodyPr/>
          <a:lstStyle/>
          <a:p>
            <a:r>
              <a:rPr lang="en-US"/>
              <a:t>CSE 5311 Fall 2007</a:t>
            </a:r>
          </a:p>
          <a:p>
            <a:r>
              <a:rPr lang="en-US"/>
              <a:t>M Kumar</a:t>
            </a:r>
          </a:p>
        </p:txBody>
      </p:sp>
      <p:sp>
        <p:nvSpPr>
          <p:cNvPr id="5" name="Slide Number Placeholder 4"/>
          <p:cNvSpPr>
            <a:spLocks noGrp="1"/>
          </p:cNvSpPr>
          <p:nvPr>
            <p:ph type="sldNum" sz="quarter" idx="12"/>
          </p:nvPr>
        </p:nvSpPr>
        <p:spPr/>
        <p:txBody>
          <a:bodyPr/>
          <a:lstStyle/>
          <a:p>
            <a:fld id="{A5075B9E-56E2-49B3-9F21-79460239FA59}" type="slidenum">
              <a:rPr lang="en-US"/>
              <a:pPr/>
              <a:t>34</a:t>
            </a:fld>
            <a:endParaRPr lang="en-US"/>
          </a:p>
        </p:txBody>
      </p:sp>
      <p:sp>
        <p:nvSpPr>
          <p:cNvPr id="20482" name="Text Box 2"/>
          <p:cNvSpPr txBox="1">
            <a:spLocks noChangeArrowheads="1"/>
          </p:cNvSpPr>
          <p:nvPr/>
        </p:nvSpPr>
        <p:spPr bwMode="auto">
          <a:xfrm>
            <a:off x="381000" y="457200"/>
            <a:ext cx="8229600" cy="4656138"/>
          </a:xfrm>
          <a:prstGeom prst="rect">
            <a:avLst/>
          </a:prstGeom>
          <a:noFill/>
          <a:ln w="9525">
            <a:noFill/>
            <a:miter lim="800000"/>
            <a:headEnd/>
            <a:tailEnd/>
          </a:ln>
          <a:effectLst/>
        </p:spPr>
        <p:txBody>
          <a:bodyPr>
            <a:spAutoFit/>
          </a:bodyPr>
          <a:lstStyle/>
          <a:p>
            <a:pPr algn="just" eaLnBrk="0" hangingPunct="0"/>
            <a:endParaRPr lang="en-US" sz="2400"/>
          </a:p>
          <a:p>
            <a:pPr algn="just" eaLnBrk="0" hangingPunct="0"/>
            <a:r>
              <a:rPr lang="en-US" sz="2400" b="1"/>
              <a:t>Complexity of the algorithm</a:t>
            </a:r>
          </a:p>
          <a:p>
            <a:pPr algn="just" eaLnBrk="0" hangingPunct="0"/>
            <a:endParaRPr lang="en-US" sz="2400"/>
          </a:p>
          <a:p>
            <a:pPr lvl="2" algn="just" eaLnBrk="0" hangingPunct="0"/>
            <a:r>
              <a:rPr lang="en-US" sz="2400" b="1">
                <a:solidFill>
                  <a:schemeClr val="accent2"/>
                </a:solidFill>
              </a:rPr>
              <a:t>Building a heap in step 1 takes O(</a:t>
            </a:r>
            <a:r>
              <a:rPr lang="en-US" sz="2400" b="1" i="1">
                <a:solidFill>
                  <a:schemeClr val="accent2"/>
                </a:solidFill>
              </a:rPr>
              <a:t>n</a:t>
            </a:r>
            <a:r>
              <a:rPr lang="en-US" sz="2400" b="1">
                <a:solidFill>
                  <a:schemeClr val="accent2"/>
                </a:solidFill>
              </a:rPr>
              <a:t>) time</a:t>
            </a:r>
          </a:p>
          <a:p>
            <a:pPr lvl="2" algn="just" eaLnBrk="0" hangingPunct="0"/>
            <a:r>
              <a:rPr lang="en-US" sz="2400" b="1">
                <a:solidFill>
                  <a:schemeClr val="accent2"/>
                </a:solidFill>
              </a:rPr>
              <a:t>Insertions (steps 7 and 8) and </a:t>
            </a:r>
          </a:p>
          <a:p>
            <a:pPr lvl="2" algn="just" eaLnBrk="0" hangingPunct="0"/>
            <a:r>
              <a:rPr lang="en-US" sz="2400" b="1">
                <a:solidFill>
                  <a:schemeClr val="accent2"/>
                </a:solidFill>
              </a:rPr>
              <a:t>deletions  (step 10) on H </a:t>
            </a:r>
          </a:p>
          <a:p>
            <a:pPr lvl="2" algn="just" eaLnBrk="0" hangingPunct="0"/>
            <a:r>
              <a:rPr lang="en-US" sz="2400" b="1">
                <a:solidFill>
                  <a:schemeClr val="accent2"/>
                </a:solidFill>
              </a:rPr>
              <a:t>	take O (</a:t>
            </a:r>
            <a:r>
              <a:rPr lang="en-US" sz="2400" b="1" i="1">
                <a:solidFill>
                  <a:schemeClr val="accent2"/>
                </a:solidFill>
              </a:rPr>
              <a:t>log n</a:t>
            </a:r>
            <a:r>
              <a:rPr lang="en-US" sz="2400" b="1">
                <a:solidFill>
                  <a:schemeClr val="accent2"/>
                </a:solidFill>
              </a:rPr>
              <a:t>)   time each</a:t>
            </a:r>
          </a:p>
          <a:p>
            <a:pPr lvl="2" algn="just" eaLnBrk="0" hangingPunct="0"/>
            <a:r>
              <a:rPr lang="en-US" sz="2400" b="1">
                <a:solidFill>
                  <a:schemeClr val="accent2"/>
                </a:solidFill>
              </a:rPr>
              <a:t>Therefore</a:t>
            </a:r>
            <a:r>
              <a:rPr lang="en-US" sz="2400" b="1">
                <a:solidFill>
                  <a:schemeClr val="accent2"/>
                </a:solidFill>
                <a:latin typeface="Times New Roman" pitchFamily="18" charset="0"/>
              </a:rPr>
              <a:t> </a:t>
            </a:r>
            <a:r>
              <a:rPr lang="en-US" sz="2400" b="1">
                <a:solidFill>
                  <a:schemeClr val="accent2"/>
                </a:solidFill>
              </a:rPr>
              <a:t>Steps 2 through 10 take O(</a:t>
            </a:r>
            <a:r>
              <a:rPr lang="en-US" sz="2400" b="1" i="1">
                <a:solidFill>
                  <a:schemeClr val="accent2"/>
                </a:solidFill>
              </a:rPr>
              <a:t>n logn</a:t>
            </a:r>
            <a:r>
              <a:rPr lang="en-US" sz="2400" b="1">
                <a:solidFill>
                  <a:schemeClr val="accent2"/>
                </a:solidFill>
              </a:rPr>
              <a:t>) time</a:t>
            </a:r>
          </a:p>
          <a:p>
            <a:pPr algn="just" eaLnBrk="0" hangingPunct="0"/>
            <a:endParaRPr lang="en-US" sz="2400" b="1">
              <a:solidFill>
                <a:schemeClr val="accent2"/>
              </a:solidFill>
            </a:endParaRPr>
          </a:p>
          <a:p>
            <a:pPr algn="just" eaLnBrk="0" hangingPunct="0"/>
            <a:r>
              <a:rPr lang="en-US" sz="2400" b="1">
                <a:solidFill>
                  <a:schemeClr val="accent2"/>
                </a:solidFill>
              </a:rPr>
              <a:t>Thus the overall complexity of the algorithm is </a:t>
            </a:r>
          </a:p>
          <a:p>
            <a:pPr algn="just" eaLnBrk="0" hangingPunct="0"/>
            <a:r>
              <a:rPr lang="en-US" sz="2400" b="1">
                <a:solidFill>
                  <a:schemeClr val="accent2"/>
                </a:solidFill>
              </a:rPr>
              <a:t>	O( </a:t>
            </a:r>
            <a:r>
              <a:rPr lang="en-US" sz="2400" b="1" i="1">
                <a:solidFill>
                  <a:schemeClr val="accent2"/>
                </a:solidFill>
              </a:rPr>
              <a:t>n logn</a:t>
            </a:r>
            <a:r>
              <a:rPr lang="en-US" sz="2400" b="1">
                <a:solidFill>
                  <a:schemeClr val="accent2"/>
                </a:solidFill>
              </a:rPr>
              <a:t> ).</a:t>
            </a:r>
            <a:endParaRPr lang="en-US" sz="2400"/>
          </a:p>
          <a:p>
            <a:pPr eaLnBrk="0" hangingPunct="0">
              <a:spcBef>
                <a:spcPct val="50000"/>
              </a:spcBef>
            </a:pPr>
            <a:endParaRPr lang="en-US" sz="2400">
              <a:latin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B9AF484-9640-4C8B-916F-EA7017151A09}"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9831899C-7352-4096-BA33-7C8EBD4A782D}" type="slidenum">
              <a:rPr lang="en-US"/>
              <a:pPr/>
              <a:t>35</a:t>
            </a:fld>
            <a:endParaRPr lang="en-US"/>
          </a:p>
        </p:txBody>
      </p:sp>
      <p:sp>
        <p:nvSpPr>
          <p:cNvPr id="63491" name="Rectangle 3"/>
          <p:cNvSpPr>
            <a:spLocks noGrp="1" noChangeArrowheads="1"/>
          </p:cNvSpPr>
          <p:nvPr>
            <p:ph type="body" idx="1"/>
          </p:nvPr>
        </p:nvSpPr>
        <p:spPr>
          <a:xfrm>
            <a:off x="533400" y="762000"/>
            <a:ext cx="8229600" cy="5257800"/>
          </a:xfrm>
        </p:spPr>
        <p:txBody>
          <a:bodyPr/>
          <a:lstStyle/>
          <a:p>
            <a:r>
              <a:rPr lang="en-US" altLang="ko-KR">
                <a:ea typeface="Gulim" pitchFamily="34" charset="-127"/>
              </a:rPr>
              <a:t>The fractional knapsack problem </a:t>
            </a:r>
          </a:p>
          <a:p>
            <a:pPr lvl="2"/>
            <a:r>
              <a:rPr lang="en-US" altLang="ko-KR">
                <a:ea typeface="Gulim" pitchFamily="34" charset="-127"/>
              </a:rPr>
              <a:t>Limited supply of each item</a:t>
            </a:r>
          </a:p>
          <a:p>
            <a:pPr lvl="2"/>
            <a:r>
              <a:rPr lang="en-US" altLang="ko-KR">
                <a:ea typeface="Gulim" pitchFamily="34" charset="-127"/>
              </a:rPr>
              <a:t>Each item has a size and a value per unit (e.g., Pound)</a:t>
            </a:r>
          </a:p>
          <a:p>
            <a:pPr lvl="1"/>
            <a:r>
              <a:rPr lang="en-US" altLang="ko-KR">
                <a:ea typeface="Gulim" pitchFamily="34" charset="-127"/>
              </a:rPr>
              <a:t>greedy strategy</a:t>
            </a:r>
          </a:p>
          <a:p>
            <a:pPr lvl="2"/>
            <a:r>
              <a:rPr lang="en-US" altLang="ko-KR">
                <a:ea typeface="Gulim" pitchFamily="34" charset="-127"/>
              </a:rPr>
              <a:t>Compute value per Pound  for each item</a:t>
            </a:r>
          </a:p>
          <a:p>
            <a:pPr lvl="2"/>
            <a:r>
              <a:rPr lang="en-US" altLang="ko-KR">
                <a:ea typeface="Gulim" pitchFamily="34" charset="-127"/>
              </a:rPr>
              <a:t>Arrange these in non-increasing order</a:t>
            </a:r>
          </a:p>
          <a:p>
            <a:pPr lvl="2"/>
            <a:r>
              <a:rPr lang="en-US" altLang="ko-KR">
                <a:ea typeface="Gulim" pitchFamily="34" charset="-127"/>
              </a:rPr>
              <a:t>Fill sack with the item of greatest value per pound until either the item is exhausted or the sack is full</a:t>
            </a:r>
          </a:p>
          <a:p>
            <a:pPr lvl="2"/>
            <a:r>
              <a:rPr lang="en-US" altLang="ko-KR">
                <a:ea typeface="Gulim" pitchFamily="34" charset="-127"/>
              </a:rPr>
              <a:t>If sack is not full, fill the remainder with the next item in the list</a:t>
            </a:r>
          </a:p>
          <a:p>
            <a:pPr lvl="2"/>
            <a:r>
              <a:rPr lang="en-US" altLang="ko-KR">
                <a:ea typeface="Gulim" pitchFamily="34" charset="-127"/>
              </a:rPr>
              <a:t>Repeat until sack is full</a:t>
            </a:r>
            <a:endParaRPr lang="en-US"/>
          </a:p>
        </p:txBody>
      </p:sp>
      <p:sp>
        <p:nvSpPr>
          <p:cNvPr id="63492" name="Text Box 4"/>
          <p:cNvSpPr txBox="1">
            <a:spLocks noChangeArrowheads="1"/>
          </p:cNvSpPr>
          <p:nvPr/>
        </p:nvSpPr>
        <p:spPr bwMode="auto">
          <a:xfrm>
            <a:off x="838200" y="5181600"/>
            <a:ext cx="7467600" cy="366713"/>
          </a:xfrm>
          <a:prstGeom prst="rect">
            <a:avLst/>
          </a:prstGeom>
          <a:noFill/>
          <a:ln w="9525">
            <a:noFill/>
            <a:miter lim="800000"/>
            <a:headEnd/>
            <a:tailEnd/>
          </a:ln>
          <a:effectLst/>
        </p:spPr>
        <p:txBody>
          <a:bodyPr>
            <a:spAutoFit/>
          </a:bodyPr>
          <a:lstStyle/>
          <a:p>
            <a:pPr>
              <a:spcBef>
                <a:spcPct val="50000"/>
              </a:spcBef>
            </a:pPr>
            <a:r>
              <a:rPr lang="en-US" b="1"/>
              <a:t>How about a 0-1 Knapsack?? Can we use Greedy strategy?</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F04738E-1054-4898-9259-33F524E5368B}"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C5CF0067-8C0D-44F4-823C-EE2352ABECB1}" type="slidenum">
              <a:rPr lang="en-US"/>
              <a:pPr/>
              <a:t>36</a:t>
            </a:fld>
            <a:endParaRPr lang="en-US"/>
          </a:p>
        </p:txBody>
      </p:sp>
      <p:sp>
        <p:nvSpPr>
          <p:cNvPr id="119810" name="Rectangle 2"/>
          <p:cNvSpPr>
            <a:spLocks noGrp="1" noChangeArrowheads="1"/>
          </p:cNvSpPr>
          <p:nvPr>
            <p:ph type="title"/>
          </p:nvPr>
        </p:nvSpPr>
        <p:spPr/>
        <p:txBody>
          <a:bodyPr/>
          <a:lstStyle/>
          <a:p>
            <a:r>
              <a:rPr lang="en-US" sz="3200" dirty="0"/>
              <a:t>Problems </a:t>
            </a:r>
            <a:br>
              <a:rPr lang="en-US" sz="3200" dirty="0"/>
            </a:br>
            <a:endParaRPr lang="en-US" sz="1600" dirty="0"/>
          </a:p>
        </p:txBody>
      </p:sp>
      <p:sp>
        <p:nvSpPr>
          <p:cNvPr id="119811" name="Rectangle 3"/>
          <p:cNvSpPr>
            <a:spLocks noGrp="1" noChangeArrowheads="1"/>
          </p:cNvSpPr>
          <p:nvPr>
            <p:ph type="body" idx="1"/>
          </p:nvPr>
        </p:nvSpPr>
        <p:spPr/>
        <p:txBody>
          <a:bodyPr/>
          <a:lstStyle/>
          <a:p>
            <a:pPr marL="533400" indent="-533400">
              <a:buFontTx/>
              <a:buAutoNum type="arabicPeriod"/>
            </a:pPr>
            <a:r>
              <a:rPr lang="en-US" sz="2000" dirty="0"/>
              <a:t>Suppose that we have a set of </a:t>
            </a:r>
            <a:r>
              <a:rPr lang="en-US" sz="2000" i="1" dirty="0"/>
              <a:t>k</a:t>
            </a:r>
            <a:r>
              <a:rPr lang="en-US" sz="2000" dirty="0"/>
              <a:t> activities to schedule among </a:t>
            </a:r>
            <a:r>
              <a:rPr lang="en-US" sz="2000" i="1" dirty="0"/>
              <a:t>n</a:t>
            </a:r>
            <a:r>
              <a:rPr lang="en-US" sz="2000" dirty="0"/>
              <a:t> number of lecture halls; activity </a:t>
            </a:r>
            <a:r>
              <a:rPr lang="en-US" sz="2000" i="1" dirty="0" err="1"/>
              <a:t>i</a:t>
            </a:r>
            <a:r>
              <a:rPr lang="en-US" sz="2000" dirty="0"/>
              <a:t> starts at time </a:t>
            </a:r>
            <a:r>
              <a:rPr lang="en-US" sz="2000" i="1" dirty="0" err="1"/>
              <a:t>si</a:t>
            </a:r>
            <a:r>
              <a:rPr lang="en-US" sz="2000" dirty="0"/>
              <a:t> and terminates at time </a:t>
            </a:r>
            <a:r>
              <a:rPr lang="en-US" sz="2000" i="1" dirty="0" err="1"/>
              <a:t>fi</a:t>
            </a:r>
            <a:r>
              <a:rPr lang="en-US" sz="2000" dirty="0"/>
              <a:t> 1 </a:t>
            </a:r>
            <a:r>
              <a:rPr lang="en-US" sz="2000" dirty="0">
                <a:sym typeface="Symbol" pitchFamily="18" charset="2"/>
              </a:rPr>
              <a:t></a:t>
            </a:r>
            <a:r>
              <a:rPr lang="en-US" sz="2000" dirty="0"/>
              <a:t> </a:t>
            </a:r>
            <a:r>
              <a:rPr lang="en-US" sz="2000" i="1" dirty="0" err="1"/>
              <a:t>i</a:t>
            </a:r>
            <a:r>
              <a:rPr lang="en-US" sz="2000" dirty="0"/>
              <a:t> </a:t>
            </a:r>
            <a:r>
              <a:rPr lang="en-US" sz="2000" dirty="0">
                <a:sym typeface="Symbol" pitchFamily="18" charset="2"/>
              </a:rPr>
              <a:t></a:t>
            </a:r>
            <a:r>
              <a:rPr lang="en-US" sz="2000" dirty="0"/>
              <a:t> </a:t>
            </a:r>
            <a:r>
              <a:rPr lang="en-US" sz="2000" i="1" dirty="0"/>
              <a:t>k</a:t>
            </a:r>
            <a:r>
              <a:rPr lang="en-US" sz="2000" dirty="0"/>
              <a:t>. We wish to schedule all activities using as few lecture halls as possible. Give an efficient greedy algorithm to determine which activity should use which lecture hall. </a:t>
            </a:r>
          </a:p>
          <a:p>
            <a:pPr marL="533400" indent="-533400">
              <a:buFontTx/>
              <a:buAutoNum type="arabicPeriod"/>
            </a:pPr>
            <a:r>
              <a:rPr lang="en-US" sz="2000" dirty="0"/>
              <a:t>You are required to purchase </a:t>
            </a:r>
            <a:r>
              <a:rPr lang="en-US" sz="2000" i="1" dirty="0"/>
              <a:t>n</a:t>
            </a:r>
            <a:r>
              <a:rPr lang="en-US" sz="2000" dirty="0"/>
              <a:t> different types of  items. Currently each item costs $</a:t>
            </a:r>
            <a:r>
              <a:rPr lang="en-US" sz="2000" i="1" dirty="0"/>
              <a:t>D</a:t>
            </a:r>
            <a:r>
              <a:rPr lang="en-US" sz="2000" dirty="0"/>
              <a:t>. However, the items will become more expensive according to exponential growth curves. In particular the cost of item </a:t>
            </a:r>
            <a:r>
              <a:rPr lang="en-US" sz="2000" i="1" dirty="0"/>
              <a:t>j</a:t>
            </a:r>
            <a:r>
              <a:rPr lang="en-US" sz="2000" dirty="0"/>
              <a:t> increases by a factor </a:t>
            </a:r>
            <a:r>
              <a:rPr lang="en-US" sz="2000" i="1" dirty="0" err="1"/>
              <a:t>r</a:t>
            </a:r>
            <a:r>
              <a:rPr lang="en-US" sz="2000" i="1" baseline="-25000" dirty="0" err="1"/>
              <a:t>j</a:t>
            </a:r>
            <a:r>
              <a:rPr lang="en-US" sz="2000" i="1" dirty="0"/>
              <a:t> </a:t>
            </a:r>
            <a:r>
              <a:rPr lang="en-US" sz="2000" dirty="0"/>
              <a:t>&gt; 1 each month, where </a:t>
            </a:r>
            <a:r>
              <a:rPr lang="en-US" sz="2000" i="1" dirty="0" err="1"/>
              <a:t>r</a:t>
            </a:r>
            <a:r>
              <a:rPr lang="en-US" sz="2000" i="1" baseline="-25000" dirty="0" err="1"/>
              <a:t>j</a:t>
            </a:r>
            <a:r>
              <a:rPr lang="en-US" sz="2000" i="1" dirty="0"/>
              <a:t> </a:t>
            </a:r>
            <a:r>
              <a:rPr lang="en-US" sz="2000" dirty="0"/>
              <a:t>is a given parameter. This means that if item</a:t>
            </a:r>
            <a:r>
              <a:rPr lang="en-US" sz="2000" i="1" dirty="0"/>
              <a:t> j</a:t>
            </a:r>
            <a:r>
              <a:rPr lang="en-US" sz="2000" dirty="0"/>
              <a:t> is purchased </a:t>
            </a:r>
            <a:r>
              <a:rPr lang="en-US" sz="2000" i="1" dirty="0"/>
              <a:t>t</a:t>
            </a:r>
            <a:r>
              <a:rPr lang="en-US" sz="2000" dirty="0"/>
              <a:t> months from now, it will cost </a:t>
            </a:r>
            <a:r>
              <a:rPr lang="en-US" sz="2000" i="1" dirty="0" err="1"/>
              <a:t>D</a:t>
            </a:r>
            <a:r>
              <a:rPr lang="en-US" sz="2000" i="1" dirty="0" err="1">
                <a:sym typeface="Symbol" pitchFamily="18" charset="2"/>
              </a:rPr>
              <a:t>r</a:t>
            </a:r>
            <a:r>
              <a:rPr lang="en-US" sz="2000" i="1" baseline="-25000" dirty="0" err="1">
                <a:sym typeface="Symbol" pitchFamily="18" charset="2"/>
              </a:rPr>
              <a:t>j</a:t>
            </a:r>
            <a:r>
              <a:rPr lang="en-US" sz="2000" i="1" baseline="30000" dirty="0" err="1">
                <a:sym typeface="Symbol" pitchFamily="18" charset="2"/>
              </a:rPr>
              <a:t>t</a:t>
            </a:r>
            <a:r>
              <a:rPr lang="en-US" sz="2000" dirty="0">
                <a:sym typeface="Symbol" pitchFamily="18" charset="2"/>
              </a:rPr>
              <a:t>. Assume that the growth rates are distinct, that is </a:t>
            </a:r>
            <a:r>
              <a:rPr lang="en-US" sz="2000" i="1" dirty="0" err="1"/>
              <a:t>r</a:t>
            </a:r>
            <a:r>
              <a:rPr lang="en-US" sz="2000" i="1" baseline="-25000" dirty="0" err="1"/>
              <a:t>i</a:t>
            </a:r>
            <a:r>
              <a:rPr lang="en-US" sz="2000" dirty="0"/>
              <a:t> = </a:t>
            </a:r>
            <a:r>
              <a:rPr lang="en-US" sz="2000" i="1" dirty="0" err="1"/>
              <a:t>r</a:t>
            </a:r>
            <a:r>
              <a:rPr lang="en-US" sz="2000" i="1" baseline="-25000" dirty="0" err="1"/>
              <a:t>j</a:t>
            </a:r>
            <a:r>
              <a:rPr lang="en-US" sz="2000" i="1" dirty="0"/>
              <a:t> for items </a:t>
            </a:r>
            <a:r>
              <a:rPr lang="en-US" sz="2000" i="1" dirty="0" err="1"/>
              <a:t>i</a:t>
            </a:r>
            <a:r>
              <a:rPr lang="en-US" sz="2000" i="1" dirty="0"/>
              <a:t> </a:t>
            </a:r>
            <a:r>
              <a:rPr lang="en-US" sz="2000" i="1" dirty="0">
                <a:sym typeface="Symbol" pitchFamily="18" charset="2"/>
              </a:rPr>
              <a:t> </a:t>
            </a:r>
            <a:r>
              <a:rPr lang="en-US" sz="2000" i="1" dirty="0"/>
              <a:t>j. </a:t>
            </a:r>
            <a:r>
              <a:rPr lang="en-US" sz="2000" dirty="0"/>
              <a:t>Given that you can buy only one item each month, design an algorithm that takes n rates of growth </a:t>
            </a:r>
            <a:r>
              <a:rPr lang="en-US" sz="2000" i="1" dirty="0"/>
              <a:t>r</a:t>
            </a:r>
            <a:r>
              <a:rPr lang="en-US" sz="2000" i="1" baseline="-25000" dirty="0"/>
              <a:t>1</a:t>
            </a:r>
            <a:r>
              <a:rPr lang="en-US" sz="2000" i="1" dirty="0"/>
              <a:t>, r</a:t>
            </a:r>
            <a:r>
              <a:rPr lang="en-US" sz="2000" i="1" baseline="-25000" dirty="0"/>
              <a:t>2,</a:t>
            </a:r>
            <a:r>
              <a:rPr lang="en-US" sz="2000" i="1" dirty="0"/>
              <a:t> …, </a:t>
            </a:r>
            <a:r>
              <a:rPr lang="en-US" sz="2000" i="1" dirty="0" err="1"/>
              <a:t>r</a:t>
            </a:r>
            <a:r>
              <a:rPr lang="en-US" sz="2000" i="1" baseline="-25000" dirty="0" err="1"/>
              <a:t>n</a:t>
            </a:r>
            <a:r>
              <a:rPr lang="en-US" sz="2000" i="1" baseline="-25000" dirty="0"/>
              <a:t>, </a:t>
            </a:r>
            <a:r>
              <a:rPr lang="en-US" sz="2000" i="1" dirty="0"/>
              <a:t>and computes an order in which to buy the items so that the total amount spent is minimized.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5251D7-22EA-43A1-A03F-F7AD5B533F2E}"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A3A0D825-ABD2-410C-863B-3C142B0BAA03}" type="slidenum">
              <a:rPr lang="en-US"/>
              <a:pPr/>
              <a:t>4</a:t>
            </a:fld>
            <a:endParaRPr lang="en-US"/>
          </a:p>
        </p:txBody>
      </p:sp>
      <p:sp>
        <p:nvSpPr>
          <p:cNvPr id="8194" name="Rectangle 2"/>
          <p:cNvSpPr>
            <a:spLocks noGrp="1" noChangeArrowheads="1"/>
          </p:cNvSpPr>
          <p:nvPr>
            <p:ph type="title"/>
          </p:nvPr>
        </p:nvSpPr>
        <p:spPr>
          <a:xfrm>
            <a:off x="457200" y="274638"/>
            <a:ext cx="8229600" cy="430212"/>
          </a:xfrm>
        </p:spPr>
        <p:txBody>
          <a:bodyPr/>
          <a:lstStyle/>
          <a:p>
            <a:r>
              <a:rPr lang="en-US" sz="2000" b="1"/>
              <a:t>Procedure for activity selection (from CLRS)</a:t>
            </a:r>
          </a:p>
        </p:txBody>
      </p:sp>
      <p:sp>
        <p:nvSpPr>
          <p:cNvPr id="8195" name="Rectangle 3"/>
          <p:cNvSpPr>
            <a:spLocks noGrp="1" noChangeArrowheads="1"/>
          </p:cNvSpPr>
          <p:nvPr>
            <p:ph type="body" idx="1"/>
          </p:nvPr>
        </p:nvSpPr>
        <p:spPr/>
        <p:txBody>
          <a:bodyPr/>
          <a:lstStyle/>
          <a:p>
            <a:pPr marL="609600" indent="-609600">
              <a:buFontTx/>
              <a:buNone/>
            </a:pPr>
            <a:r>
              <a:rPr lang="en-US" sz="2400"/>
              <a:t>Procedure GREEDY_ACTIVITY_SELECTOR(</a:t>
            </a:r>
            <a:r>
              <a:rPr lang="en-US" sz="2400" i="1"/>
              <a:t>s, f</a:t>
            </a:r>
            <a:r>
              <a:rPr lang="en-US" sz="2400"/>
              <a:t>)</a:t>
            </a:r>
            <a:endParaRPr lang="en-US" sz="2400" i="1"/>
          </a:p>
          <a:p>
            <a:pPr marL="609600" indent="-609600">
              <a:buFontTx/>
              <a:buNone/>
            </a:pPr>
            <a:r>
              <a:rPr lang="en-US" sz="2400" i="1"/>
              <a:t>n</a:t>
            </a:r>
            <a:r>
              <a:rPr lang="en-US" sz="2400"/>
              <a:t> </a:t>
            </a:r>
            <a:r>
              <a:rPr lang="en-US" sz="2400">
                <a:sym typeface="Symbol" pitchFamily="18" charset="2"/>
              </a:rPr>
              <a:t></a:t>
            </a:r>
            <a:r>
              <a:rPr lang="en-US" sz="2400"/>
              <a:t> length [</a:t>
            </a:r>
            <a:r>
              <a:rPr lang="en-US" sz="2400" i="1"/>
              <a:t>S</a:t>
            </a:r>
            <a:r>
              <a:rPr lang="en-US" sz="2400"/>
              <a:t>]; in order of increasing finishing times;</a:t>
            </a:r>
            <a:endParaRPr lang="en-US" sz="2400" i="1"/>
          </a:p>
          <a:p>
            <a:pPr marL="609600" indent="-609600">
              <a:buFontTx/>
              <a:buNone/>
            </a:pPr>
            <a:r>
              <a:rPr lang="en-US" sz="2400" i="1"/>
              <a:t>A</a:t>
            </a:r>
            <a:r>
              <a:rPr lang="en-US" sz="2400"/>
              <a:t> </a:t>
            </a:r>
            <a:r>
              <a:rPr lang="en-US" sz="2400">
                <a:sym typeface="Symbol" pitchFamily="18" charset="2"/>
              </a:rPr>
              <a:t></a:t>
            </a:r>
            <a:r>
              <a:rPr lang="en-US" sz="2400"/>
              <a:t> {1}; first job to finish</a:t>
            </a:r>
            <a:endParaRPr lang="en-US" sz="2400" i="1"/>
          </a:p>
          <a:p>
            <a:pPr marL="609600" indent="-609600">
              <a:buFontTx/>
              <a:buNone/>
            </a:pPr>
            <a:r>
              <a:rPr lang="en-US" sz="2400" i="1"/>
              <a:t>j</a:t>
            </a:r>
            <a:r>
              <a:rPr lang="en-US" sz="2400"/>
              <a:t> </a:t>
            </a:r>
            <a:r>
              <a:rPr lang="en-US" sz="2400">
                <a:sym typeface="Symbol" pitchFamily="18" charset="2"/>
              </a:rPr>
              <a:t></a:t>
            </a:r>
            <a:r>
              <a:rPr lang="en-US" sz="2400"/>
              <a:t> 1;</a:t>
            </a:r>
          </a:p>
          <a:p>
            <a:pPr marL="609600" indent="-609600">
              <a:buFontTx/>
              <a:buNone/>
            </a:pPr>
            <a:r>
              <a:rPr lang="en-US" sz="2400"/>
              <a:t>for </a:t>
            </a:r>
            <a:r>
              <a:rPr lang="en-US" sz="2400" i="1"/>
              <a:t>i</a:t>
            </a:r>
            <a:r>
              <a:rPr lang="en-US" sz="2400"/>
              <a:t> </a:t>
            </a:r>
            <a:r>
              <a:rPr lang="en-US" sz="2400">
                <a:sym typeface="Symbol" pitchFamily="18" charset="2"/>
              </a:rPr>
              <a:t></a:t>
            </a:r>
            <a:r>
              <a:rPr lang="en-US" sz="2400"/>
              <a:t> 2 to </a:t>
            </a:r>
            <a:r>
              <a:rPr lang="en-US" sz="2400" i="1"/>
              <a:t>n</a:t>
            </a:r>
            <a:endParaRPr lang="en-US" sz="2400"/>
          </a:p>
          <a:p>
            <a:pPr marL="609600" indent="-609600">
              <a:buFontTx/>
              <a:buNone/>
            </a:pPr>
            <a:r>
              <a:rPr lang="en-US" sz="2400"/>
              <a:t> 	do if </a:t>
            </a:r>
            <a:r>
              <a:rPr lang="en-US" sz="2400" i="1"/>
              <a:t>s</a:t>
            </a:r>
            <a:r>
              <a:rPr lang="en-US" sz="2400" i="1" baseline="-25000"/>
              <a:t>i </a:t>
            </a:r>
            <a:r>
              <a:rPr lang="en-US" sz="2400" i="1">
                <a:sym typeface="Symbol" pitchFamily="18" charset="2"/>
              </a:rPr>
              <a:t></a:t>
            </a:r>
            <a:r>
              <a:rPr lang="en-US" sz="2400" i="1"/>
              <a:t> f</a:t>
            </a:r>
            <a:r>
              <a:rPr lang="en-US" sz="2400" i="1" baseline="-25000"/>
              <a:t>j</a:t>
            </a:r>
            <a:endParaRPr lang="en-US" sz="2400" baseline="-25000"/>
          </a:p>
          <a:p>
            <a:pPr marL="609600" indent="-609600">
              <a:buFontTx/>
              <a:buNone/>
            </a:pPr>
            <a:r>
              <a:rPr lang="en-US" sz="2400"/>
              <a:t> 		then </a:t>
            </a:r>
            <a:r>
              <a:rPr lang="en-US" sz="2400" i="1"/>
              <a:t>A</a:t>
            </a:r>
            <a:r>
              <a:rPr lang="en-US" sz="2400"/>
              <a:t> </a:t>
            </a:r>
            <a:r>
              <a:rPr lang="en-US" sz="2400">
                <a:sym typeface="Symbol" pitchFamily="18" charset="2"/>
              </a:rPr>
              <a:t></a:t>
            </a:r>
            <a:r>
              <a:rPr lang="en-US" sz="2400"/>
              <a:t> </a:t>
            </a:r>
            <a:r>
              <a:rPr lang="en-US" sz="2400" i="1"/>
              <a:t>A</a:t>
            </a:r>
            <a:r>
              <a:rPr lang="en-US" sz="2400">
                <a:sym typeface="Symbol" pitchFamily="18" charset="2"/>
              </a:rPr>
              <a:t></a:t>
            </a:r>
            <a:r>
              <a:rPr lang="en-US" sz="2400"/>
              <a:t> {</a:t>
            </a:r>
            <a:r>
              <a:rPr lang="en-US" sz="2400" i="1"/>
              <a:t>i</a:t>
            </a:r>
            <a:r>
              <a:rPr lang="en-US" sz="2400"/>
              <a:t>};</a:t>
            </a:r>
          </a:p>
          <a:p>
            <a:pPr marL="609600" indent="-609600">
              <a:buFontTx/>
              <a:buNone/>
            </a:pPr>
            <a:r>
              <a:rPr lang="en-US" sz="2400"/>
              <a:t> 			</a:t>
            </a:r>
            <a:r>
              <a:rPr lang="en-US" sz="2400" i="1"/>
              <a:t>j</a:t>
            </a:r>
            <a:r>
              <a:rPr lang="en-US" sz="2400"/>
              <a:t> </a:t>
            </a:r>
            <a:r>
              <a:rPr lang="en-US" sz="2400">
                <a:sym typeface="Symbol" pitchFamily="18" charset="2"/>
              </a:rPr>
              <a:t></a:t>
            </a:r>
            <a:r>
              <a:rPr lang="en-US" sz="2400"/>
              <a:t> </a:t>
            </a:r>
            <a:r>
              <a:rPr lang="en-US" sz="2400" i="1"/>
              <a:t>i</a:t>
            </a:r>
            <a:r>
              <a:rPr lang="en-US" sz="240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fld id="{57765A6F-601A-4F53-9F07-AFBACCA9CA05}" type="datetime1">
              <a:rPr lang="en-US"/>
              <a:pPr/>
              <a:t>9/20/2009</a:t>
            </a:fld>
            <a:endParaRPr lang="en-US"/>
          </a:p>
        </p:txBody>
      </p:sp>
      <p:sp>
        <p:nvSpPr>
          <p:cNvPr id="5" name="Footer Placeholder 5"/>
          <p:cNvSpPr>
            <a:spLocks noGrp="1"/>
          </p:cNvSpPr>
          <p:nvPr>
            <p:ph type="ftr" sz="quarter" idx="11"/>
          </p:nvPr>
        </p:nvSpPr>
        <p:spPr/>
        <p:txBody>
          <a:bodyPr/>
          <a:lstStyle/>
          <a:p>
            <a:r>
              <a:rPr lang="en-US"/>
              <a:t>CSE 5311 Fall 2007</a:t>
            </a:r>
          </a:p>
          <a:p>
            <a:r>
              <a:rPr lang="en-US"/>
              <a:t>M Kumar</a:t>
            </a:r>
          </a:p>
        </p:txBody>
      </p:sp>
      <p:sp>
        <p:nvSpPr>
          <p:cNvPr id="6" name="Slide Number Placeholder 6"/>
          <p:cNvSpPr>
            <a:spLocks noGrp="1"/>
          </p:cNvSpPr>
          <p:nvPr>
            <p:ph type="sldNum" sz="quarter" idx="12"/>
          </p:nvPr>
        </p:nvSpPr>
        <p:spPr/>
        <p:txBody>
          <a:bodyPr/>
          <a:lstStyle/>
          <a:p>
            <a:fld id="{9A7BBCE5-9D42-48E5-B96D-F3B4AC9285B7}" type="slidenum">
              <a:rPr lang="en-US"/>
              <a:pPr/>
              <a:t>5</a:t>
            </a:fld>
            <a:endParaRPr lang="en-US"/>
          </a:p>
        </p:txBody>
      </p:sp>
      <p:sp>
        <p:nvSpPr>
          <p:cNvPr id="9218" name="Rectangle 2"/>
          <p:cNvSpPr>
            <a:spLocks noGrp="1" noChangeArrowheads="1"/>
          </p:cNvSpPr>
          <p:nvPr>
            <p:ph type="body" sz="half" idx="1"/>
          </p:nvPr>
        </p:nvSpPr>
        <p:spPr>
          <a:xfrm>
            <a:off x="685800" y="914400"/>
            <a:ext cx="3810000" cy="5181600"/>
          </a:xfrm>
        </p:spPr>
        <p:txBody>
          <a:bodyPr/>
          <a:lstStyle/>
          <a:p>
            <a:pPr>
              <a:lnSpc>
                <a:spcPct val="90000"/>
              </a:lnSpc>
            </a:pPr>
            <a:r>
              <a:rPr lang="en-US" sz="2400" u="sng"/>
              <a:t>i	s</a:t>
            </a:r>
            <a:r>
              <a:rPr lang="en-US" sz="2400" u="sng" baseline="-25000"/>
              <a:t>i</a:t>
            </a:r>
            <a:r>
              <a:rPr lang="en-US" sz="2400" u="sng"/>
              <a:t>	f</a:t>
            </a:r>
            <a:r>
              <a:rPr lang="en-US" sz="2400" u="sng" baseline="-25000"/>
              <a:t>i</a:t>
            </a:r>
            <a:r>
              <a:rPr lang="en-US" sz="2400" u="sng"/>
              <a:t>      </a:t>
            </a:r>
            <a:endParaRPr lang="en-US" sz="2400"/>
          </a:p>
          <a:p>
            <a:pPr>
              <a:lnSpc>
                <a:spcPct val="90000"/>
              </a:lnSpc>
            </a:pPr>
            <a:r>
              <a:rPr lang="en-US" sz="2400"/>
              <a:t>1	1	4    		</a:t>
            </a:r>
          </a:p>
          <a:p>
            <a:pPr>
              <a:lnSpc>
                <a:spcPct val="90000"/>
              </a:lnSpc>
            </a:pPr>
            <a:r>
              <a:rPr lang="en-US" sz="2400"/>
              <a:t>2	3	5</a:t>
            </a:r>
          </a:p>
          <a:p>
            <a:pPr>
              <a:lnSpc>
                <a:spcPct val="90000"/>
              </a:lnSpc>
            </a:pPr>
            <a:r>
              <a:rPr lang="en-US" sz="2400"/>
              <a:t>3	0	6</a:t>
            </a:r>
          </a:p>
          <a:p>
            <a:pPr>
              <a:lnSpc>
                <a:spcPct val="90000"/>
              </a:lnSpc>
            </a:pPr>
            <a:r>
              <a:rPr lang="en-US" sz="2400"/>
              <a:t>4	5	7</a:t>
            </a:r>
          </a:p>
          <a:p>
            <a:pPr>
              <a:lnSpc>
                <a:spcPct val="90000"/>
              </a:lnSpc>
            </a:pPr>
            <a:r>
              <a:rPr lang="en-US" sz="2400"/>
              <a:t>5	3	8</a:t>
            </a:r>
          </a:p>
          <a:p>
            <a:pPr>
              <a:lnSpc>
                <a:spcPct val="90000"/>
              </a:lnSpc>
            </a:pPr>
            <a:r>
              <a:rPr lang="en-US" sz="2400"/>
              <a:t>6	5	9</a:t>
            </a:r>
          </a:p>
          <a:p>
            <a:pPr>
              <a:lnSpc>
                <a:spcPct val="90000"/>
              </a:lnSpc>
            </a:pPr>
            <a:r>
              <a:rPr lang="en-US" sz="2400"/>
              <a:t>7	6	10</a:t>
            </a:r>
          </a:p>
          <a:p>
            <a:pPr>
              <a:lnSpc>
                <a:spcPct val="90000"/>
              </a:lnSpc>
            </a:pPr>
            <a:r>
              <a:rPr lang="en-US" sz="2400"/>
              <a:t>8	8	11</a:t>
            </a:r>
          </a:p>
          <a:p>
            <a:pPr>
              <a:lnSpc>
                <a:spcPct val="90000"/>
              </a:lnSpc>
            </a:pPr>
            <a:r>
              <a:rPr lang="en-US" sz="2400"/>
              <a:t>9	8	12</a:t>
            </a:r>
          </a:p>
          <a:p>
            <a:pPr>
              <a:lnSpc>
                <a:spcPct val="90000"/>
              </a:lnSpc>
            </a:pPr>
            <a:r>
              <a:rPr lang="en-US" sz="2400"/>
              <a:t>10	2	13</a:t>
            </a:r>
          </a:p>
          <a:p>
            <a:pPr>
              <a:lnSpc>
                <a:spcPct val="90000"/>
              </a:lnSpc>
            </a:pPr>
            <a:r>
              <a:rPr lang="en-US" sz="2400"/>
              <a:t>11	12	14</a:t>
            </a:r>
          </a:p>
        </p:txBody>
      </p:sp>
      <p:sp>
        <p:nvSpPr>
          <p:cNvPr id="9219" name="Rectangle 3"/>
          <p:cNvSpPr>
            <a:spLocks noGrp="1" noChangeArrowheads="1"/>
          </p:cNvSpPr>
          <p:nvPr>
            <p:ph type="body" sz="half" idx="2"/>
          </p:nvPr>
        </p:nvSpPr>
        <p:spPr>
          <a:xfrm>
            <a:off x="4648200" y="685800"/>
            <a:ext cx="3810000" cy="5410200"/>
          </a:xfrm>
        </p:spPr>
        <p:txBody>
          <a:bodyPr/>
          <a:lstStyle/>
          <a:p>
            <a:pPr>
              <a:lnSpc>
                <a:spcPct val="80000"/>
              </a:lnSpc>
            </a:pPr>
            <a:r>
              <a:rPr lang="en-US" sz="1800"/>
              <a:t>Initially we choose activity 1 as it has the least finish time.</a:t>
            </a:r>
          </a:p>
          <a:p>
            <a:pPr>
              <a:lnSpc>
                <a:spcPct val="80000"/>
              </a:lnSpc>
            </a:pPr>
            <a:r>
              <a:rPr lang="en-US" sz="1800"/>
              <a:t>Then, activities 2 and 3 are not compatible as s</a:t>
            </a:r>
            <a:r>
              <a:rPr lang="en-US" sz="1800" baseline="-25000"/>
              <a:t>2</a:t>
            </a:r>
            <a:r>
              <a:rPr lang="en-US" sz="1800"/>
              <a:t> &lt; f</a:t>
            </a:r>
            <a:r>
              <a:rPr lang="en-US" sz="1800" baseline="-25000"/>
              <a:t>1</a:t>
            </a:r>
            <a:r>
              <a:rPr lang="en-US" sz="1800"/>
              <a:t> and s</a:t>
            </a:r>
            <a:r>
              <a:rPr lang="en-US" sz="1800" baseline="-25000"/>
              <a:t>3</a:t>
            </a:r>
            <a:r>
              <a:rPr lang="en-US" sz="1800"/>
              <a:t> &lt; f</a:t>
            </a:r>
            <a:r>
              <a:rPr lang="en-US" sz="1800" baseline="-25000"/>
              <a:t>1</a:t>
            </a:r>
            <a:r>
              <a:rPr lang="en-US" sz="1800"/>
              <a:t>.</a:t>
            </a:r>
          </a:p>
          <a:p>
            <a:pPr>
              <a:lnSpc>
                <a:spcPct val="80000"/>
              </a:lnSpc>
            </a:pPr>
            <a:r>
              <a:rPr lang="en-US" sz="1800"/>
              <a:t>We choose activity 4, s</a:t>
            </a:r>
            <a:r>
              <a:rPr lang="en-US" sz="1800" baseline="-25000"/>
              <a:t>4</a:t>
            </a:r>
            <a:r>
              <a:rPr lang="en-US" sz="1800"/>
              <a:t> &gt; f</a:t>
            </a:r>
            <a:r>
              <a:rPr lang="en-US" sz="1800" baseline="-25000"/>
              <a:t>1</a:t>
            </a:r>
            <a:r>
              <a:rPr lang="en-US" sz="1800"/>
              <a:t>, and add activity 4 to the set A.</a:t>
            </a:r>
          </a:p>
          <a:p>
            <a:pPr>
              <a:lnSpc>
                <a:spcPct val="80000"/>
              </a:lnSpc>
            </a:pPr>
            <a:r>
              <a:rPr lang="en-US" sz="1800"/>
              <a:t>A = {1, 4}</a:t>
            </a:r>
          </a:p>
          <a:p>
            <a:pPr>
              <a:lnSpc>
                <a:spcPct val="80000"/>
              </a:lnSpc>
            </a:pPr>
            <a:r>
              <a:rPr lang="en-US" sz="1800"/>
              <a:t>Activities 5, 6, and 7 are incompatible and activity 8 is chosen </a:t>
            </a:r>
          </a:p>
          <a:p>
            <a:pPr>
              <a:lnSpc>
                <a:spcPct val="80000"/>
              </a:lnSpc>
            </a:pPr>
            <a:r>
              <a:rPr lang="en-US" sz="1800"/>
              <a:t>A = {1,4,8}</a:t>
            </a:r>
          </a:p>
          <a:p>
            <a:pPr>
              <a:lnSpc>
                <a:spcPct val="80000"/>
              </a:lnSpc>
            </a:pPr>
            <a:r>
              <a:rPr lang="en-US" sz="1800"/>
              <a:t>Finally activity 10 is incompatible and activity 11 is chosen </a:t>
            </a:r>
          </a:p>
          <a:p>
            <a:pPr>
              <a:lnSpc>
                <a:spcPct val="80000"/>
              </a:lnSpc>
            </a:pPr>
            <a:r>
              <a:rPr lang="en-US" sz="1800"/>
              <a:t>A {1,4,8,11}</a:t>
            </a:r>
            <a:endParaRPr lang="en-AU" sz="1800"/>
          </a:p>
          <a:p>
            <a:pPr>
              <a:lnSpc>
                <a:spcPct val="80000"/>
              </a:lnSpc>
            </a:pPr>
            <a:r>
              <a:rPr lang="en-US" sz="1800"/>
              <a:t>The algorithm can schedule a set of n activities in </a:t>
            </a:r>
            <a:r>
              <a:rPr lang="en-US" sz="1800">
                <a:sym typeface="Symbol" pitchFamily="18" charset="2"/>
              </a:rPr>
              <a:t></a:t>
            </a:r>
            <a:r>
              <a:rPr lang="en-US" sz="1800"/>
              <a:t> (n) time.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71E9379-A7E3-4F70-A1B6-0C27FCE824DD}"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B8263F7C-74A0-4C5E-BB6F-DA3B3AB24906}" type="slidenum">
              <a:rPr lang="en-US"/>
              <a:pPr/>
              <a:t>6</a:t>
            </a:fld>
            <a:endParaRPr lang="en-US"/>
          </a:p>
        </p:txBody>
      </p:sp>
      <p:sp>
        <p:nvSpPr>
          <p:cNvPr id="82946" name="Rectangle 2"/>
          <p:cNvSpPr>
            <a:spLocks noGrp="1" noChangeArrowheads="1"/>
          </p:cNvSpPr>
          <p:nvPr>
            <p:ph type="title"/>
          </p:nvPr>
        </p:nvSpPr>
        <p:spPr/>
        <p:txBody>
          <a:bodyPr/>
          <a:lstStyle/>
          <a:p>
            <a:r>
              <a:rPr lang="en-US"/>
              <a:t>Greedy Algorithms</a:t>
            </a:r>
          </a:p>
        </p:txBody>
      </p:sp>
      <p:sp>
        <p:nvSpPr>
          <p:cNvPr id="82947" name="Rectangle 3"/>
          <p:cNvSpPr>
            <a:spLocks noGrp="1" noChangeArrowheads="1"/>
          </p:cNvSpPr>
          <p:nvPr>
            <p:ph type="body" idx="1"/>
          </p:nvPr>
        </p:nvSpPr>
        <p:spPr/>
        <p:txBody>
          <a:bodyPr/>
          <a:lstStyle/>
          <a:p>
            <a:r>
              <a:rPr lang="en-US"/>
              <a:t>Minimum Cost Spanning Tree</a:t>
            </a:r>
          </a:p>
          <a:p>
            <a:pPr lvl="1"/>
            <a:r>
              <a:rPr lang="en-US"/>
              <a:t>Kruskal’s algorithm</a:t>
            </a:r>
          </a:p>
          <a:p>
            <a:pPr lvl="1"/>
            <a:r>
              <a:rPr lang="en-US"/>
              <a:t>Prim’s Algorithm</a:t>
            </a:r>
          </a:p>
          <a:p>
            <a:r>
              <a:rPr lang="en-US"/>
              <a:t>Single Source Shortest Path</a:t>
            </a:r>
          </a:p>
          <a:p>
            <a:r>
              <a:rPr lang="en-US">
                <a:solidFill>
                  <a:srgbClr val="CC3300"/>
                </a:solidFill>
              </a:rPr>
              <a:t>Huffman Codes</a:t>
            </a:r>
          </a:p>
          <a:p>
            <a:endParaRPr lang="en-US">
              <a:solidFill>
                <a:srgbClr val="CC33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DAAD9C9-1475-4599-AF3D-5AB8827C7832}"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D316535B-8B0F-4837-81A2-67E453897DD5}" type="slidenum">
              <a:rPr lang="en-US"/>
              <a:pPr/>
              <a:t>7</a:t>
            </a:fld>
            <a:endParaRPr lang="en-US"/>
          </a:p>
        </p:txBody>
      </p:sp>
      <p:sp>
        <p:nvSpPr>
          <p:cNvPr id="22530" name="Rectangle 2"/>
          <p:cNvSpPr>
            <a:spLocks noGrp="1" noChangeArrowheads="1"/>
          </p:cNvSpPr>
          <p:nvPr>
            <p:ph type="title"/>
          </p:nvPr>
        </p:nvSpPr>
        <p:spPr/>
        <p:txBody>
          <a:bodyPr/>
          <a:lstStyle/>
          <a:p>
            <a:r>
              <a:rPr lang="en-US" b="1"/>
              <a:t>Minimum-Cost Spanning Trees</a:t>
            </a:r>
          </a:p>
        </p:txBody>
      </p:sp>
      <p:sp>
        <p:nvSpPr>
          <p:cNvPr id="22531" name="Rectangle 3"/>
          <p:cNvSpPr>
            <a:spLocks noGrp="1" noChangeArrowheads="1"/>
          </p:cNvSpPr>
          <p:nvPr>
            <p:ph type="body" idx="1"/>
          </p:nvPr>
        </p:nvSpPr>
        <p:spPr/>
        <p:txBody>
          <a:bodyPr/>
          <a:lstStyle/>
          <a:p>
            <a:pPr>
              <a:lnSpc>
                <a:spcPct val="90000"/>
              </a:lnSpc>
              <a:buFontTx/>
              <a:buNone/>
            </a:pPr>
            <a:r>
              <a:rPr lang="en-US" altLang="ko-KR" sz="2000" b="1">
                <a:ea typeface="Gulim" pitchFamily="34" charset="-127"/>
              </a:rPr>
              <a:t>Consider a network of computers connected through bidirectional links. Each link is associated with a positive cost: the cost of sending a message on each link. </a:t>
            </a:r>
          </a:p>
          <a:p>
            <a:pPr>
              <a:lnSpc>
                <a:spcPct val="90000"/>
              </a:lnSpc>
              <a:buFontTx/>
              <a:buNone/>
            </a:pPr>
            <a:r>
              <a:rPr lang="en-US" altLang="ko-KR" sz="2000" b="1">
                <a:ea typeface="Gulim" pitchFamily="34" charset="-127"/>
              </a:rPr>
              <a:t>This network can be represented by an undirected graph with positive costs on each edge. </a:t>
            </a:r>
          </a:p>
          <a:p>
            <a:pPr>
              <a:lnSpc>
                <a:spcPct val="90000"/>
              </a:lnSpc>
              <a:buFontTx/>
              <a:buNone/>
            </a:pPr>
            <a:r>
              <a:rPr lang="en-US" altLang="ko-KR" sz="2000" b="1">
                <a:ea typeface="Gulim" pitchFamily="34" charset="-127"/>
              </a:rPr>
              <a:t>In bidirectional networks we can assume that the cost of sending a message on a link does not depend on the </a:t>
            </a:r>
            <a:r>
              <a:rPr lang="en-US" altLang="ko-KR" sz="2000" b="1">
                <a:solidFill>
                  <a:srgbClr val="CC3300"/>
                </a:solidFill>
                <a:ea typeface="Gulim" pitchFamily="34" charset="-127"/>
              </a:rPr>
              <a:t>direction</a:t>
            </a:r>
            <a:r>
              <a:rPr lang="en-US" altLang="ko-KR" sz="2000" b="1">
                <a:ea typeface="Gulim" pitchFamily="34" charset="-127"/>
              </a:rPr>
              <a:t>.  </a:t>
            </a:r>
          </a:p>
          <a:p>
            <a:pPr>
              <a:lnSpc>
                <a:spcPct val="90000"/>
              </a:lnSpc>
              <a:buFontTx/>
              <a:buNone/>
            </a:pPr>
            <a:r>
              <a:rPr lang="en-US" altLang="ko-KR" sz="2000" b="1">
                <a:ea typeface="Gulim" pitchFamily="34" charset="-127"/>
              </a:rPr>
              <a:t>Suppose we want to broadcast a message to all the computers from an arbitrary computer. </a:t>
            </a:r>
          </a:p>
          <a:p>
            <a:pPr>
              <a:lnSpc>
                <a:spcPct val="90000"/>
              </a:lnSpc>
              <a:buFontTx/>
              <a:buNone/>
            </a:pPr>
            <a:r>
              <a:rPr lang="en-US" altLang="ko-KR" sz="2000" b="1">
                <a:ea typeface="Gulim" pitchFamily="34" charset="-127"/>
              </a:rPr>
              <a:t>The cost of the broadcast is the sum of the costs of links used to forward the message. </a:t>
            </a:r>
            <a:endParaRPr lang="en-US" sz="20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99BDAB-E0B7-4F3F-A7AD-D68F92291305}" type="datetime1">
              <a:rPr lang="en-US"/>
              <a:pPr/>
              <a:t>9/20/2009</a:t>
            </a:fld>
            <a:endParaRPr lang="en-US"/>
          </a:p>
        </p:txBody>
      </p:sp>
      <p:sp>
        <p:nvSpPr>
          <p:cNvPr id="5" name="Footer Placeholder 4"/>
          <p:cNvSpPr>
            <a:spLocks noGrp="1"/>
          </p:cNvSpPr>
          <p:nvPr>
            <p:ph type="ftr" sz="quarter" idx="11"/>
          </p:nvPr>
        </p:nvSpPr>
        <p:spPr/>
        <p:txBody>
          <a:bodyPr/>
          <a:lstStyle/>
          <a:p>
            <a:r>
              <a:rPr lang="en-US"/>
              <a:t>CSE 5311 Fall 2007</a:t>
            </a:r>
          </a:p>
          <a:p>
            <a:r>
              <a:rPr lang="en-US"/>
              <a:t>M Kumar</a:t>
            </a:r>
          </a:p>
        </p:txBody>
      </p:sp>
      <p:sp>
        <p:nvSpPr>
          <p:cNvPr id="6" name="Slide Number Placeholder 5"/>
          <p:cNvSpPr>
            <a:spLocks noGrp="1"/>
          </p:cNvSpPr>
          <p:nvPr>
            <p:ph type="sldNum" sz="quarter" idx="12"/>
          </p:nvPr>
        </p:nvSpPr>
        <p:spPr/>
        <p:txBody>
          <a:bodyPr/>
          <a:lstStyle/>
          <a:p>
            <a:fld id="{8901B778-703B-436D-B51F-4C17045752B4}" type="slidenum">
              <a:rPr lang="en-US"/>
              <a:pPr/>
              <a:t>8</a:t>
            </a:fld>
            <a:endParaRPr lang="en-US"/>
          </a:p>
        </p:txBody>
      </p:sp>
      <p:sp>
        <p:nvSpPr>
          <p:cNvPr id="23554" name="Rectangle 2"/>
          <p:cNvSpPr>
            <a:spLocks noGrp="1" noChangeArrowheads="1"/>
          </p:cNvSpPr>
          <p:nvPr>
            <p:ph type="title"/>
          </p:nvPr>
        </p:nvSpPr>
        <p:spPr/>
        <p:txBody>
          <a:bodyPr/>
          <a:lstStyle/>
          <a:p>
            <a:r>
              <a:rPr lang="en-US" sz="2800" b="1"/>
              <a:t>Minimum-Cost Spanning Trees</a:t>
            </a:r>
          </a:p>
        </p:txBody>
      </p:sp>
      <p:sp>
        <p:nvSpPr>
          <p:cNvPr id="23555" name="Rectangle 3"/>
          <p:cNvSpPr>
            <a:spLocks noGrp="1" noChangeArrowheads="1"/>
          </p:cNvSpPr>
          <p:nvPr>
            <p:ph type="body" idx="1"/>
          </p:nvPr>
        </p:nvSpPr>
        <p:spPr/>
        <p:txBody>
          <a:bodyPr/>
          <a:lstStyle/>
          <a:p>
            <a:pPr>
              <a:lnSpc>
                <a:spcPct val="90000"/>
              </a:lnSpc>
            </a:pPr>
            <a:r>
              <a:rPr lang="en-US" sz="2000" b="1"/>
              <a:t>Find a fixed connected subgraph, containing all the vertices such that the sum of the costs of  the edges in the subgraph is minimum.  This subgraph  is a tree as it does not contain any cycles.  </a:t>
            </a:r>
          </a:p>
          <a:p>
            <a:pPr>
              <a:lnSpc>
                <a:spcPct val="90000"/>
              </a:lnSpc>
            </a:pPr>
            <a:r>
              <a:rPr lang="en-US" sz="2000" b="1"/>
              <a:t>Such a tree is called the spanning tree since it spans the entire graph G. </a:t>
            </a:r>
            <a:endParaRPr lang="en-AU" sz="2000" b="1"/>
          </a:p>
          <a:p>
            <a:pPr>
              <a:lnSpc>
                <a:spcPct val="90000"/>
              </a:lnSpc>
            </a:pPr>
            <a:r>
              <a:rPr lang="en-AU" sz="2000" b="1"/>
              <a:t>A given graph may have more than one spanning tree</a:t>
            </a:r>
          </a:p>
          <a:p>
            <a:pPr>
              <a:lnSpc>
                <a:spcPct val="90000"/>
              </a:lnSpc>
            </a:pPr>
            <a:r>
              <a:rPr lang="en-US" sz="2000" b="1"/>
              <a:t>The minimum-cost spanning tree (MCST) is one whose edge weights add up to the least among all the spanning trees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AD0F0D1-9E48-4317-A2BE-703B873853E6}" type="datetime1">
              <a:rPr lang="en-US"/>
              <a:pPr/>
              <a:t>9/20/2009</a:t>
            </a:fld>
            <a:endParaRPr lang="en-US"/>
          </a:p>
        </p:txBody>
      </p:sp>
      <p:sp>
        <p:nvSpPr>
          <p:cNvPr id="6" name="Footer Placeholder 5"/>
          <p:cNvSpPr>
            <a:spLocks noGrp="1"/>
          </p:cNvSpPr>
          <p:nvPr>
            <p:ph type="ftr" sz="quarter" idx="11"/>
          </p:nvPr>
        </p:nvSpPr>
        <p:spPr/>
        <p:txBody>
          <a:bodyPr/>
          <a:lstStyle/>
          <a:p>
            <a:r>
              <a:rPr lang="en-US"/>
              <a:t>CSE 5311 Fall 2007</a:t>
            </a:r>
          </a:p>
          <a:p>
            <a:r>
              <a:rPr lang="en-US"/>
              <a:t>M Kumar</a:t>
            </a:r>
          </a:p>
        </p:txBody>
      </p:sp>
      <p:sp>
        <p:nvSpPr>
          <p:cNvPr id="7" name="Slide Number Placeholder 6"/>
          <p:cNvSpPr>
            <a:spLocks noGrp="1"/>
          </p:cNvSpPr>
          <p:nvPr>
            <p:ph type="sldNum" sz="quarter" idx="12"/>
          </p:nvPr>
        </p:nvSpPr>
        <p:spPr/>
        <p:txBody>
          <a:bodyPr/>
          <a:lstStyle/>
          <a:p>
            <a:fld id="{085E4F41-BAE6-4659-A3BB-282E1B15DB2D}" type="slidenum">
              <a:rPr lang="en-US"/>
              <a:pPr/>
              <a:t>9</a:t>
            </a:fld>
            <a:endParaRPr lang="en-US"/>
          </a:p>
        </p:txBody>
      </p:sp>
      <p:sp>
        <p:nvSpPr>
          <p:cNvPr id="24578" name="Rectangle 2"/>
          <p:cNvSpPr>
            <a:spLocks noGrp="1" noChangeArrowheads="1"/>
          </p:cNvSpPr>
          <p:nvPr>
            <p:ph type="title"/>
          </p:nvPr>
        </p:nvSpPr>
        <p:spPr/>
        <p:txBody>
          <a:bodyPr/>
          <a:lstStyle/>
          <a:p>
            <a:r>
              <a:rPr lang="en-US"/>
              <a:t>MCST</a:t>
            </a:r>
          </a:p>
        </p:txBody>
      </p:sp>
      <p:graphicFrame>
        <p:nvGraphicFramePr>
          <p:cNvPr id="24579" name="Object 3"/>
          <p:cNvGraphicFramePr>
            <a:graphicFrameLocks noChangeAspect="1"/>
          </p:cNvGraphicFramePr>
          <p:nvPr>
            <p:ph sz="half" idx="1"/>
          </p:nvPr>
        </p:nvGraphicFramePr>
        <p:xfrm>
          <a:off x="598488" y="2189163"/>
          <a:ext cx="3744912" cy="2840037"/>
        </p:xfrm>
        <a:graphic>
          <a:graphicData uri="http://schemas.openxmlformats.org/presentationml/2006/ole">
            <p:oleObj spid="_x0000_s24579" name="Picture" r:id="rId4" imgW="2743200" imgH="1828800" progId="Word.Picture.8">
              <p:embed/>
            </p:oleObj>
          </a:graphicData>
        </a:graphic>
      </p:graphicFrame>
      <p:graphicFrame>
        <p:nvGraphicFramePr>
          <p:cNvPr id="24580" name="Object 4"/>
          <p:cNvGraphicFramePr>
            <a:graphicFrameLocks noChangeAspect="1"/>
          </p:cNvGraphicFramePr>
          <p:nvPr>
            <p:ph sz="half" idx="2"/>
          </p:nvPr>
        </p:nvGraphicFramePr>
        <p:xfrm>
          <a:off x="4500563" y="2447925"/>
          <a:ext cx="3429000" cy="2600325"/>
        </p:xfrm>
        <a:graphic>
          <a:graphicData uri="http://schemas.openxmlformats.org/presentationml/2006/ole">
            <p:oleObj spid="_x0000_s24580" name="Picture" r:id="rId5" imgW="2743200" imgH="1828800" progId="Word.Picture.8">
              <p:embed/>
            </p:oleObj>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4163</TotalTime>
  <Words>3040</Words>
  <Application>Microsoft Office PowerPoint</Application>
  <PresentationFormat>On-screen Show (4:3)</PresentationFormat>
  <Paragraphs>806</Paragraphs>
  <Slides>36</Slides>
  <Notes>35</Notes>
  <HiddenSlides>16</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36</vt:i4>
      </vt:variant>
    </vt:vector>
  </HeadingPairs>
  <TitlesOfParts>
    <vt:vector size="44" baseType="lpstr">
      <vt:lpstr>Arial</vt:lpstr>
      <vt:lpstr>Symbol</vt:lpstr>
      <vt:lpstr>Gulim</vt:lpstr>
      <vt:lpstr>Times New Roman</vt:lpstr>
      <vt:lpstr>SimSun</vt:lpstr>
      <vt:lpstr>1_Default Design</vt:lpstr>
      <vt:lpstr>Microsoft Equation 3.0</vt:lpstr>
      <vt:lpstr>Microsoft Word Picture</vt:lpstr>
      <vt:lpstr>Greedy Algorithms</vt:lpstr>
      <vt:lpstr>The Greedy Principle</vt:lpstr>
      <vt:lpstr>Activity Selection Problem</vt:lpstr>
      <vt:lpstr>Procedure for activity selection (from CLRS)</vt:lpstr>
      <vt:lpstr>Slide 5</vt:lpstr>
      <vt:lpstr>Greedy Algorithms</vt:lpstr>
      <vt:lpstr>Minimum-Cost Spanning Trees</vt:lpstr>
      <vt:lpstr>Minimum-Cost Spanning Trees</vt:lpstr>
      <vt:lpstr>MCST</vt:lpstr>
      <vt:lpstr>MCST</vt:lpstr>
      <vt:lpstr>Kruskal's Algorithm</vt:lpstr>
      <vt:lpstr>Kruskals_ MCST</vt:lpstr>
      <vt:lpstr>Kruskals_ MCST</vt:lpstr>
      <vt:lpstr>Kruskals_ MCST Complexity</vt:lpstr>
      <vt:lpstr>Prim’s Algorithm</vt:lpstr>
      <vt:lpstr>Single-Source Shortest Paths </vt:lpstr>
      <vt:lpstr>Single Source Shortest Path</vt:lpstr>
      <vt:lpstr>The single-source shortest paths problem </vt:lpstr>
      <vt:lpstr>Slide 19</vt:lpstr>
      <vt:lpstr>Slide 20</vt:lpstr>
      <vt:lpstr>Slide 21</vt:lpstr>
      <vt:lpstr>Dijkstra's Single-source shortest path</vt:lpstr>
      <vt:lpstr>Slide 23</vt:lpstr>
      <vt:lpstr>Huffman codes</vt:lpstr>
      <vt:lpstr>Example</vt:lpstr>
      <vt:lpstr>Slide 26</vt:lpstr>
      <vt:lpstr>Prefix Codes</vt:lpstr>
      <vt:lpstr>Slide 28</vt:lpstr>
      <vt:lpstr>Greedy Algorithm for Constructing a Huffman Code</vt:lpstr>
      <vt:lpstr>Slide 30</vt:lpstr>
      <vt:lpstr>Slide 31</vt:lpstr>
      <vt:lpstr>Slide 32</vt:lpstr>
      <vt:lpstr>Slide 33</vt:lpstr>
      <vt:lpstr>Slide 34</vt:lpstr>
      <vt:lpstr>Slide 35</vt:lpstr>
      <vt:lpstr>Problems  </vt:lpstr>
    </vt:vector>
  </TitlesOfParts>
  <Company>The University of Texas at Arlington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Greedy Algorithms</dc:title>
  <dc:creator>Mohan Kumar</dc:creator>
  <cp:lastModifiedBy>Mohan Kumar</cp:lastModifiedBy>
  <cp:revision>21</cp:revision>
  <dcterms:created xsi:type="dcterms:W3CDTF">2005-08-27T20:55:12Z</dcterms:created>
  <dcterms:modified xsi:type="dcterms:W3CDTF">2009-09-20T23:43:37Z</dcterms:modified>
</cp:coreProperties>
</file>