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7" r:id="rId15"/>
    <p:sldId id="270" r:id="rId16"/>
    <p:sldId id="271" r:id="rId17"/>
    <p:sldId id="272" r:id="rId18"/>
    <p:sldId id="273" r:id="rId19"/>
    <p:sldId id="274" r:id="rId20"/>
    <p:sldId id="275" r:id="rId21"/>
    <p:sldId id="269" r:id="rId22"/>
    <p:sldId id="276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6600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08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638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fld id="{0C51F861-296B-40FB-A58B-11EFDCCDB74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27651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2765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5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7654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27655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56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765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766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766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7662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2766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CSE5311 </a:t>
            </a:r>
          </a:p>
        </p:txBody>
      </p:sp>
      <p:sp>
        <p:nvSpPr>
          <p:cNvPr id="2766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4C42A2E-9DF2-4F24-ADCD-DC8EAB40FF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CSE5311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B8481F-D568-4427-A7F1-3246011722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CSE5311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880A02-4C96-46BB-A576-2B75A3A77A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CSE5311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859163-6DA1-4795-9989-F09A5972A9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CSE5311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AB6D3D-9AFC-4435-8D34-6B630B423B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600200"/>
            <a:ext cx="3810000" cy="4532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600200"/>
            <a:ext cx="3810000" cy="4532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CSE5311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260522-9C27-4A0F-BA4F-69F0552FB52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CSE5311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E3EA24-28EF-4FA6-8F63-C77AB0FFEC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CSE5311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DE6782-4E87-4140-B80B-0FF13859F9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CSE5311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FB9E88-546F-48D7-90A0-CB336A6B7E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CSE5311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008653-F406-44C4-AC0E-99511538D6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CSE5311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0221C0-904F-4FA6-A5E1-37370E4D2A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852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66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1600200"/>
            <a:ext cx="7772400" cy="453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663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2663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/>
              <a:t>CSE5311 </a:t>
            </a:r>
          </a:p>
        </p:txBody>
      </p:sp>
      <p:sp>
        <p:nvSpPr>
          <p:cNvPr id="266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B3CFF41-3361-4818-B885-B0EECAFACB6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400">
          <a:solidFill>
            <a:schemeClr val="folHlink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 i="1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b="1">
          <a:solidFill>
            <a:schemeClr val="folHlink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600" b="1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600" b="1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600" b="1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600" b="1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600" b="1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CSE5311 </a:t>
            </a: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B972E9AA-5447-4705-8939-DEFDD494AA85}" type="slidenum">
              <a:rPr lang="en-US"/>
              <a:pPr/>
              <a:t>1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990600"/>
            <a:ext cx="7772400" cy="1143000"/>
          </a:xfrm>
        </p:spPr>
        <p:txBody>
          <a:bodyPr/>
          <a:lstStyle/>
          <a:p>
            <a:r>
              <a:rPr lang="en-US" b="1"/>
              <a:t>Computational Geometry</a:t>
            </a:r>
            <a:endParaRPr lang="en-US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838200" y="2895600"/>
            <a:ext cx="3810000" cy="2743200"/>
          </a:xfrm>
          <a:prstGeom prst="rect">
            <a:avLst/>
          </a:prstGeom>
          <a:solidFill>
            <a:srgbClr val="FFCC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2400" b="1" u="sng">
                <a:solidFill>
                  <a:schemeClr val="folHlink"/>
                </a:solidFill>
                <a:latin typeface="Arial" charset="0"/>
              </a:rPr>
              <a:t>TOPICS</a:t>
            </a:r>
          </a:p>
          <a:p>
            <a:pPr eaLnBrk="0" hangingPunct="0">
              <a:buSzPct val="33000"/>
              <a:buFont typeface="Monotype Sorts" pitchFamily="2" charset="2"/>
              <a:buChar char="q"/>
            </a:pPr>
            <a:r>
              <a:rPr lang="en-US" sz="2400" b="1">
                <a:solidFill>
                  <a:schemeClr val="folHlink"/>
                </a:solidFill>
                <a:latin typeface="Arial" charset="0"/>
              </a:rPr>
              <a:t>Preliminaries</a:t>
            </a:r>
          </a:p>
          <a:p>
            <a:pPr eaLnBrk="0" hangingPunct="0">
              <a:buSzPct val="33000"/>
              <a:buFont typeface="Monotype Sorts" pitchFamily="2" charset="2"/>
              <a:buChar char="q"/>
            </a:pPr>
            <a:r>
              <a:rPr lang="en-US" sz="2400" b="1">
                <a:solidFill>
                  <a:schemeClr val="folHlink"/>
                </a:solidFill>
                <a:latin typeface="Arial" charset="0"/>
              </a:rPr>
              <a:t>Point in a Polygon</a:t>
            </a:r>
          </a:p>
          <a:p>
            <a:pPr eaLnBrk="0" hangingPunct="0">
              <a:buSzPct val="33000"/>
              <a:buFont typeface="Monotype Sorts" pitchFamily="2" charset="2"/>
              <a:buChar char="q"/>
            </a:pPr>
            <a:r>
              <a:rPr lang="en-US" sz="2400" b="1">
                <a:solidFill>
                  <a:schemeClr val="folHlink"/>
                </a:solidFill>
                <a:latin typeface="Arial" charset="0"/>
              </a:rPr>
              <a:t>Polygon Construction</a:t>
            </a:r>
          </a:p>
          <a:p>
            <a:pPr eaLnBrk="0" hangingPunct="0">
              <a:buSzPct val="33000"/>
              <a:buFont typeface="Monotype Sorts" pitchFamily="2" charset="2"/>
              <a:buChar char="q"/>
            </a:pPr>
            <a:r>
              <a:rPr lang="en-US" sz="2400" b="1">
                <a:solidFill>
                  <a:schemeClr val="folHlink"/>
                </a:solidFill>
                <a:latin typeface="Arial" charset="0"/>
              </a:rPr>
              <a:t>Convex Hulls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5410200" y="2819400"/>
            <a:ext cx="28194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</a:rPr>
              <a:t>Further Reading</a:t>
            </a:r>
          </a:p>
          <a:p>
            <a:pPr eaLnBrk="0" hangingPunct="0">
              <a:spcBef>
                <a:spcPct val="50000"/>
              </a:spcBef>
            </a:pPr>
            <a:endParaRPr lang="en-US" sz="2400" b="1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CSE5311 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C53A0-7AC9-48CA-8FD5-02D99FA9DA95}" type="slidenum">
              <a:rPr lang="en-US"/>
              <a:pPr/>
              <a:t>10</a:t>
            </a:fld>
            <a:endParaRPr lang="en-US"/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381000" y="304800"/>
            <a:ext cx="8458200" cy="5881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3200" b="1">
                <a:solidFill>
                  <a:schemeClr val="folHlink"/>
                </a:solidFill>
                <a:latin typeface="Arial" charset="0"/>
              </a:rPr>
              <a:t>Convex Hulls</a:t>
            </a:r>
          </a:p>
          <a:p>
            <a:pPr eaLnBrk="0" hangingPunct="0"/>
            <a:endParaRPr lang="en-US" sz="2400">
              <a:solidFill>
                <a:schemeClr val="folHlink"/>
              </a:solidFill>
              <a:latin typeface="Arial" charset="0"/>
            </a:endParaRPr>
          </a:p>
          <a:p>
            <a:pPr eaLnBrk="0" hangingPunct="0"/>
            <a:endParaRPr lang="en-US" sz="2000" b="1">
              <a:latin typeface="Arial" charset="0"/>
            </a:endParaRPr>
          </a:p>
          <a:p>
            <a:pPr eaLnBrk="0" hangingPunct="0"/>
            <a:r>
              <a:rPr lang="en-US" sz="2000" b="1">
                <a:latin typeface="Arial" charset="0"/>
              </a:rPr>
              <a:t>The convex hull of a set of points is defined as the smallest convex polygon enclosing all the points in the set.</a:t>
            </a:r>
          </a:p>
          <a:p>
            <a:pPr eaLnBrk="0" hangingPunct="0"/>
            <a:endParaRPr lang="en-US" sz="2000" b="1">
              <a:latin typeface="Arial" charset="0"/>
            </a:endParaRPr>
          </a:p>
          <a:p>
            <a:pPr eaLnBrk="0" hangingPunct="0"/>
            <a:r>
              <a:rPr lang="en-US" sz="2000" b="1">
                <a:latin typeface="Arial" charset="0"/>
              </a:rPr>
              <a:t>The convex hull is the smallest region encompassing a set of points.</a:t>
            </a:r>
          </a:p>
          <a:p>
            <a:pPr eaLnBrk="0" hangingPunct="0"/>
            <a:r>
              <a:rPr lang="en-US" sz="2000" b="1">
                <a:latin typeface="Arial" charset="0"/>
              </a:rPr>
              <a:t>A convex hull can contain as little as three and as many as all the points as vertices.</a:t>
            </a:r>
          </a:p>
          <a:p>
            <a:pPr eaLnBrk="0" hangingPunct="0"/>
            <a:endParaRPr lang="en-US" sz="2000" b="1">
              <a:latin typeface="Arial" charset="0"/>
            </a:endParaRPr>
          </a:p>
          <a:p>
            <a:pPr eaLnBrk="0" hangingPunct="0"/>
            <a:r>
              <a:rPr lang="en-US" sz="2000" b="1">
                <a:latin typeface="Arial" charset="0"/>
              </a:rPr>
              <a:t>Problem Statement : Compute the convex hull of n given points in the plane.</a:t>
            </a:r>
          </a:p>
          <a:p>
            <a:pPr eaLnBrk="0" hangingPunct="0"/>
            <a:endParaRPr lang="en-US" sz="2000" b="1">
              <a:latin typeface="Arial" charset="0"/>
            </a:endParaRPr>
          </a:p>
          <a:p>
            <a:pPr eaLnBrk="0" hangingPunct="0"/>
            <a:r>
              <a:rPr lang="en-US" sz="2000" b="1">
                <a:latin typeface="Arial" charset="0"/>
              </a:rPr>
              <a:t>There are two algorithms</a:t>
            </a:r>
          </a:p>
          <a:p>
            <a:pPr lvl="2" eaLnBrk="0" hangingPunct="0"/>
            <a:r>
              <a:rPr lang="en-US" sz="2000" b="1">
                <a:latin typeface="Arial" charset="0"/>
              </a:rPr>
              <a:t>Gift Wrapping O(n</a:t>
            </a:r>
            <a:r>
              <a:rPr lang="en-US" sz="2000" b="1" baseline="30000">
                <a:latin typeface="Arial" charset="0"/>
              </a:rPr>
              <a:t>2</a:t>
            </a:r>
            <a:r>
              <a:rPr lang="en-US" sz="2000" b="1">
                <a:latin typeface="Arial" charset="0"/>
              </a:rPr>
              <a:t>)</a:t>
            </a:r>
          </a:p>
          <a:p>
            <a:pPr lvl="2" eaLnBrk="0" hangingPunct="0"/>
            <a:r>
              <a:rPr lang="en-US" sz="2000" b="1">
                <a:latin typeface="Arial" charset="0"/>
              </a:rPr>
              <a:t>Graham's Scan O(nlogn)</a:t>
            </a:r>
          </a:p>
          <a:p>
            <a:pPr eaLnBrk="0" hangingPunct="0"/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CSE5311 </a:t>
            </a:r>
          </a:p>
        </p:txBody>
      </p:sp>
      <p:sp>
        <p:nvSpPr>
          <p:cNvPr id="3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2884E-C4FE-4E43-BB8A-CF2D7F1AE46D}" type="slidenum">
              <a:rPr lang="en-US"/>
              <a:pPr/>
              <a:t>11</a:t>
            </a:fld>
            <a:endParaRPr lang="en-US"/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1752600" y="685800"/>
            <a:ext cx="5486400" cy="4505325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06" name="Text Box 18"/>
          <p:cNvSpPr txBox="1">
            <a:spLocks noChangeArrowheads="1"/>
          </p:cNvSpPr>
          <p:nvPr/>
        </p:nvSpPr>
        <p:spPr bwMode="auto">
          <a:xfrm>
            <a:off x="4114800" y="2590800"/>
            <a:ext cx="423863" cy="4905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2000" b="1">
                <a:solidFill>
                  <a:srgbClr val="660033"/>
                </a:solidFill>
                <a:latin typeface="Times New Roman" pitchFamily="18" charset="0"/>
              </a:rPr>
              <a:t>p</a:t>
            </a:r>
            <a:r>
              <a:rPr lang="en-US" sz="2000" b="1" baseline="-25000">
                <a:solidFill>
                  <a:srgbClr val="660033"/>
                </a:solidFill>
                <a:latin typeface="Times New Roman" pitchFamily="18" charset="0"/>
              </a:rPr>
              <a:t>1</a:t>
            </a:r>
            <a:endParaRPr lang="en-US" sz="2000" b="1">
              <a:solidFill>
                <a:srgbClr val="660033"/>
              </a:solidFill>
              <a:latin typeface="Times New Roman" pitchFamily="18" charset="0"/>
            </a:endParaRPr>
          </a:p>
        </p:txBody>
      </p:sp>
      <p:sp>
        <p:nvSpPr>
          <p:cNvPr id="12295" name="Oval 7"/>
          <p:cNvSpPr>
            <a:spLocks noChangeArrowheads="1"/>
          </p:cNvSpPr>
          <p:nvPr/>
        </p:nvSpPr>
        <p:spPr bwMode="auto">
          <a:xfrm>
            <a:off x="2557463" y="1814513"/>
            <a:ext cx="176212" cy="158750"/>
          </a:xfrm>
          <a:prstGeom prst="ellipse">
            <a:avLst/>
          </a:prstGeom>
          <a:solidFill>
            <a:srgbClr val="660033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6" name="Oval 8"/>
          <p:cNvSpPr>
            <a:spLocks noChangeArrowheads="1"/>
          </p:cNvSpPr>
          <p:nvPr/>
        </p:nvSpPr>
        <p:spPr bwMode="auto">
          <a:xfrm>
            <a:off x="2298700" y="3100388"/>
            <a:ext cx="176213" cy="158750"/>
          </a:xfrm>
          <a:prstGeom prst="ellipse">
            <a:avLst/>
          </a:prstGeom>
          <a:solidFill>
            <a:srgbClr val="660033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7" name="Oval 9"/>
          <p:cNvSpPr>
            <a:spLocks noChangeArrowheads="1"/>
          </p:cNvSpPr>
          <p:nvPr/>
        </p:nvSpPr>
        <p:spPr bwMode="auto">
          <a:xfrm>
            <a:off x="3073400" y="4676775"/>
            <a:ext cx="176213" cy="160338"/>
          </a:xfrm>
          <a:prstGeom prst="ellipse">
            <a:avLst/>
          </a:prstGeom>
          <a:solidFill>
            <a:srgbClr val="660033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8" name="Oval 10"/>
          <p:cNvSpPr>
            <a:spLocks noChangeArrowheads="1"/>
          </p:cNvSpPr>
          <p:nvPr/>
        </p:nvSpPr>
        <p:spPr bwMode="auto">
          <a:xfrm>
            <a:off x="6022975" y="2173288"/>
            <a:ext cx="176213" cy="158750"/>
          </a:xfrm>
          <a:prstGeom prst="ellipse">
            <a:avLst/>
          </a:prstGeom>
          <a:solidFill>
            <a:srgbClr val="660033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9" name="Oval 11"/>
          <p:cNvSpPr>
            <a:spLocks noChangeArrowheads="1"/>
          </p:cNvSpPr>
          <p:nvPr/>
        </p:nvSpPr>
        <p:spPr bwMode="auto">
          <a:xfrm>
            <a:off x="5446713" y="4279900"/>
            <a:ext cx="176212" cy="158750"/>
          </a:xfrm>
          <a:prstGeom prst="ellipse">
            <a:avLst/>
          </a:prstGeom>
          <a:solidFill>
            <a:srgbClr val="660033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04" name="Oval 16"/>
          <p:cNvSpPr>
            <a:spLocks noChangeArrowheads="1"/>
          </p:cNvSpPr>
          <p:nvPr/>
        </p:nvSpPr>
        <p:spPr bwMode="auto">
          <a:xfrm>
            <a:off x="4813300" y="1219200"/>
            <a:ext cx="176213" cy="158750"/>
          </a:xfrm>
          <a:prstGeom prst="ellipse">
            <a:avLst/>
          </a:prstGeom>
          <a:solidFill>
            <a:srgbClr val="660033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07" name="Text Box 19"/>
          <p:cNvSpPr txBox="1">
            <a:spLocks noChangeArrowheads="1"/>
          </p:cNvSpPr>
          <p:nvPr/>
        </p:nvSpPr>
        <p:spPr bwMode="auto">
          <a:xfrm>
            <a:off x="6210300" y="1762125"/>
            <a:ext cx="423863" cy="4905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2000" b="1">
                <a:solidFill>
                  <a:srgbClr val="660033"/>
                </a:solidFill>
                <a:latin typeface="Times New Roman" pitchFamily="18" charset="0"/>
              </a:rPr>
              <a:t>p</a:t>
            </a:r>
            <a:r>
              <a:rPr lang="en-US" sz="2000" b="1" baseline="-25000">
                <a:solidFill>
                  <a:srgbClr val="660033"/>
                </a:solidFill>
                <a:latin typeface="Times New Roman" pitchFamily="18" charset="0"/>
              </a:rPr>
              <a:t>2</a:t>
            </a:r>
            <a:endParaRPr lang="en-US" sz="2000" b="1">
              <a:solidFill>
                <a:srgbClr val="660033"/>
              </a:solidFill>
              <a:latin typeface="Times New Roman" pitchFamily="18" charset="0"/>
            </a:endParaRPr>
          </a:p>
        </p:txBody>
      </p:sp>
      <p:sp>
        <p:nvSpPr>
          <p:cNvPr id="12308" name="Text Box 20"/>
          <p:cNvSpPr txBox="1">
            <a:spLocks noChangeArrowheads="1"/>
          </p:cNvSpPr>
          <p:nvPr/>
        </p:nvSpPr>
        <p:spPr bwMode="auto">
          <a:xfrm>
            <a:off x="5681663" y="4240213"/>
            <a:ext cx="423862" cy="49053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2000" b="1">
                <a:solidFill>
                  <a:srgbClr val="660033"/>
                </a:solidFill>
                <a:latin typeface="Times New Roman" pitchFamily="18" charset="0"/>
              </a:rPr>
              <a:t>p</a:t>
            </a:r>
            <a:r>
              <a:rPr lang="en-US" sz="2000" b="1" baseline="-25000">
                <a:solidFill>
                  <a:srgbClr val="660033"/>
                </a:solidFill>
                <a:latin typeface="Times New Roman" pitchFamily="18" charset="0"/>
              </a:rPr>
              <a:t>3</a:t>
            </a:r>
            <a:endParaRPr lang="en-US" sz="2000" b="1">
              <a:solidFill>
                <a:srgbClr val="660033"/>
              </a:solidFill>
              <a:latin typeface="Times New Roman" pitchFamily="18" charset="0"/>
            </a:endParaRPr>
          </a:p>
        </p:txBody>
      </p:sp>
      <p:sp>
        <p:nvSpPr>
          <p:cNvPr id="12309" name="Text Box 21"/>
          <p:cNvSpPr txBox="1">
            <a:spLocks noChangeArrowheads="1"/>
          </p:cNvSpPr>
          <p:nvPr/>
        </p:nvSpPr>
        <p:spPr bwMode="auto">
          <a:xfrm>
            <a:off x="2544763" y="4743450"/>
            <a:ext cx="423862" cy="4905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2000" b="1">
                <a:solidFill>
                  <a:srgbClr val="660033"/>
                </a:solidFill>
                <a:latin typeface="Times New Roman" pitchFamily="18" charset="0"/>
              </a:rPr>
              <a:t>p</a:t>
            </a:r>
            <a:r>
              <a:rPr lang="en-US" sz="2000" b="1" baseline="-25000">
                <a:solidFill>
                  <a:srgbClr val="660033"/>
                </a:solidFill>
                <a:latin typeface="Times New Roman" pitchFamily="18" charset="0"/>
              </a:rPr>
              <a:t>4</a:t>
            </a:r>
            <a:endParaRPr lang="en-US" sz="2000" b="1">
              <a:solidFill>
                <a:srgbClr val="660033"/>
              </a:solidFill>
              <a:latin typeface="Times New Roman" pitchFamily="18" charset="0"/>
            </a:endParaRPr>
          </a:p>
        </p:txBody>
      </p:sp>
      <p:sp>
        <p:nvSpPr>
          <p:cNvPr id="12310" name="Text Box 22"/>
          <p:cNvSpPr txBox="1">
            <a:spLocks noChangeArrowheads="1"/>
          </p:cNvSpPr>
          <p:nvPr/>
        </p:nvSpPr>
        <p:spPr bwMode="auto">
          <a:xfrm>
            <a:off x="1828800" y="2808288"/>
            <a:ext cx="422275" cy="49053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2000" b="1">
                <a:solidFill>
                  <a:srgbClr val="660033"/>
                </a:solidFill>
                <a:latin typeface="Times New Roman" pitchFamily="18" charset="0"/>
              </a:rPr>
              <a:t>p</a:t>
            </a:r>
            <a:r>
              <a:rPr lang="en-US" sz="2000" b="1" baseline="-25000">
                <a:solidFill>
                  <a:srgbClr val="660033"/>
                </a:solidFill>
                <a:latin typeface="Times New Roman" pitchFamily="18" charset="0"/>
              </a:rPr>
              <a:t>5</a:t>
            </a:r>
            <a:endParaRPr lang="en-US" sz="2000" b="1">
              <a:solidFill>
                <a:srgbClr val="660033"/>
              </a:solidFill>
              <a:latin typeface="Times New Roman" pitchFamily="18" charset="0"/>
            </a:endParaRPr>
          </a:p>
        </p:txBody>
      </p:sp>
      <p:sp>
        <p:nvSpPr>
          <p:cNvPr id="12311" name="Text Box 23"/>
          <p:cNvSpPr txBox="1">
            <a:spLocks noChangeArrowheads="1"/>
          </p:cNvSpPr>
          <p:nvPr/>
        </p:nvSpPr>
        <p:spPr bwMode="auto">
          <a:xfrm>
            <a:off x="2111375" y="1377950"/>
            <a:ext cx="422275" cy="4905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2000" b="1">
                <a:solidFill>
                  <a:srgbClr val="660033"/>
                </a:solidFill>
                <a:latin typeface="Times New Roman" pitchFamily="18" charset="0"/>
              </a:rPr>
              <a:t>p</a:t>
            </a:r>
            <a:r>
              <a:rPr lang="en-US" sz="2000" b="1" baseline="-25000">
                <a:solidFill>
                  <a:srgbClr val="660033"/>
                </a:solidFill>
                <a:latin typeface="Times New Roman" pitchFamily="18" charset="0"/>
              </a:rPr>
              <a:t>6</a:t>
            </a:r>
            <a:endParaRPr lang="en-US" sz="2000" b="1">
              <a:solidFill>
                <a:srgbClr val="660033"/>
              </a:solidFill>
              <a:latin typeface="Times New Roman" pitchFamily="18" charset="0"/>
            </a:endParaRPr>
          </a:p>
        </p:txBody>
      </p:sp>
      <p:sp>
        <p:nvSpPr>
          <p:cNvPr id="12312" name="Oval 24"/>
          <p:cNvSpPr>
            <a:spLocks noChangeArrowheads="1"/>
          </p:cNvSpPr>
          <p:nvPr/>
        </p:nvSpPr>
        <p:spPr bwMode="auto">
          <a:xfrm>
            <a:off x="3355975" y="2066925"/>
            <a:ext cx="176213" cy="158750"/>
          </a:xfrm>
          <a:prstGeom prst="ellipse">
            <a:avLst/>
          </a:prstGeom>
          <a:solidFill>
            <a:srgbClr val="660033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13" name="Oval 25"/>
          <p:cNvSpPr>
            <a:spLocks noChangeArrowheads="1"/>
          </p:cNvSpPr>
          <p:nvPr/>
        </p:nvSpPr>
        <p:spPr bwMode="auto">
          <a:xfrm>
            <a:off x="2992438" y="2994025"/>
            <a:ext cx="176212" cy="158750"/>
          </a:xfrm>
          <a:prstGeom prst="ellipse">
            <a:avLst/>
          </a:prstGeom>
          <a:solidFill>
            <a:srgbClr val="660033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14" name="Oval 26"/>
          <p:cNvSpPr>
            <a:spLocks noChangeArrowheads="1"/>
          </p:cNvSpPr>
          <p:nvPr/>
        </p:nvSpPr>
        <p:spPr bwMode="auto">
          <a:xfrm>
            <a:off x="4565650" y="1762125"/>
            <a:ext cx="176213" cy="158750"/>
          </a:xfrm>
          <a:prstGeom prst="ellipse">
            <a:avLst/>
          </a:prstGeom>
          <a:solidFill>
            <a:srgbClr val="660033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15" name="Oval 27"/>
          <p:cNvSpPr>
            <a:spLocks noChangeArrowheads="1"/>
          </p:cNvSpPr>
          <p:nvPr/>
        </p:nvSpPr>
        <p:spPr bwMode="auto">
          <a:xfrm>
            <a:off x="3414713" y="3563938"/>
            <a:ext cx="176212" cy="158750"/>
          </a:xfrm>
          <a:prstGeom prst="ellipse">
            <a:avLst/>
          </a:prstGeom>
          <a:solidFill>
            <a:srgbClr val="660033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16" name="Oval 28"/>
          <p:cNvSpPr>
            <a:spLocks noChangeArrowheads="1"/>
          </p:cNvSpPr>
          <p:nvPr/>
        </p:nvSpPr>
        <p:spPr bwMode="auto">
          <a:xfrm>
            <a:off x="3990975" y="2530475"/>
            <a:ext cx="176213" cy="158750"/>
          </a:xfrm>
          <a:prstGeom prst="ellipse">
            <a:avLst/>
          </a:prstGeom>
          <a:solidFill>
            <a:srgbClr val="660033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17" name="Oval 29"/>
          <p:cNvSpPr>
            <a:spLocks noChangeArrowheads="1"/>
          </p:cNvSpPr>
          <p:nvPr/>
        </p:nvSpPr>
        <p:spPr bwMode="auto">
          <a:xfrm>
            <a:off x="5529263" y="2835275"/>
            <a:ext cx="176212" cy="158750"/>
          </a:xfrm>
          <a:prstGeom prst="ellipse">
            <a:avLst/>
          </a:prstGeom>
          <a:solidFill>
            <a:srgbClr val="660033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18" name="Oval 30"/>
          <p:cNvSpPr>
            <a:spLocks noChangeArrowheads="1"/>
          </p:cNvSpPr>
          <p:nvPr/>
        </p:nvSpPr>
        <p:spPr bwMode="auto">
          <a:xfrm>
            <a:off x="4084638" y="4146550"/>
            <a:ext cx="176212" cy="160338"/>
          </a:xfrm>
          <a:prstGeom prst="ellipse">
            <a:avLst/>
          </a:prstGeom>
          <a:solidFill>
            <a:srgbClr val="660033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2327" name="Group 39"/>
          <p:cNvGrpSpPr>
            <a:grpSpLocks/>
          </p:cNvGrpSpPr>
          <p:nvPr/>
        </p:nvGrpSpPr>
        <p:grpSpPr bwMode="auto">
          <a:xfrm>
            <a:off x="4343400" y="914400"/>
            <a:ext cx="3962400" cy="2286000"/>
            <a:chOff x="2736" y="576"/>
            <a:chExt cx="2496" cy="1440"/>
          </a:xfrm>
        </p:grpSpPr>
        <p:sp>
          <p:nvSpPr>
            <p:cNvPr id="12319" name="Line 31"/>
            <p:cNvSpPr>
              <a:spLocks noChangeShapeType="1"/>
            </p:cNvSpPr>
            <p:nvPr/>
          </p:nvSpPr>
          <p:spPr bwMode="auto">
            <a:xfrm flipV="1">
              <a:off x="3408" y="1440"/>
              <a:ext cx="1824" cy="0"/>
            </a:xfrm>
            <a:prstGeom prst="line">
              <a:avLst/>
            </a:prstGeom>
            <a:noFill/>
            <a:ln w="28575">
              <a:solidFill>
                <a:srgbClr val="66003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0" name="Line 32"/>
            <p:cNvSpPr>
              <a:spLocks noChangeShapeType="1"/>
            </p:cNvSpPr>
            <p:nvPr/>
          </p:nvSpPr>
          <p:spPr bwMode="auto">
            <a:xfrm flipH="1" flipV="1">
              <a:off x="2736" y="576"/>
              <a:ext cx="1872" cy="1440"/>
            </a:xfrm>
            <a:prstGeom prst="line">
              <a:avLst/>
            </a:prstGeom>
            <a:noFill/>
            <a:ln w="28575">
              <a:solidFill>
                <a:srgbClr val="66003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1" name="Line 33"/>
            <p:cNvSpPr>
              <a:spLocks noChangeShapeType="1"/>
            </p:cNvSpPr>
            <p:nvPr/>
          </p:nvSpPr>
          <p:spPr bwMode="auto">
            <a:xfrm>
              <a:off x="2928" y="1200"/>
              <a:ext cx="1920" cy="480"/>
            </a:xfrm>
            <a:prstGeom prst="line">
              <a:avLst/>
            </a:prstGeom>
            <a:noFill/>
            <a:ln w="28575">
              <a:solidFill>
                <a:srgbClr val="660033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6" name="Text Box 38"/>
            <p:cNvSpPr txBox="1">
              <a:spLocks noChangeArrowheads="1"/>
            </p:cNvSpPr>
            <p:nvPr/>
          </p:nvSpPr>
          <p:spPr bwMode="auto">
            <a:xfrm>
              <a:off x="4608" y="1152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>
                  <a:latin typeface="Times New Roman" pitchFamily="18" charset="0"/>
                </a:rPr>
                <a:t>L</a:t>
              </a:r>
              <a:endParaRPr lang="en-AU" sz="2400">
                <a:latin typeface="Times New Roman" pitchFamily="18" charset="0"/>
              </a:endParaRPr>
            </a:p>
          </p:txBody>
        </p:sp>
      </p:grpSp>
      <p:sp>
        <p:nvSpPr>
          <p:cNvPr id="12328" name="Line 40"/>
          <p:cNvSpPr>
            <a:spLocks noChangeShapeType="1"/>
          </p:cNvSpPr>
          <p:nvPr/>
        </p:nvSpPr>
        <p:spPr bwMode="auto">
          <a:xfrm flipV="1">
            <a:off x="2133600" y="990600"/>
            <a:ext cx="4191000" cy="1066800"/>
          </a:xfrm>
          <a:prstGeom prst="line">
            <a:avLst/>
          </a:prstGeom>
          <a:noFill/>
          <a:ln w="28575">
            <a:solidFill>
              <a:srgbClr val="6600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29" name="Line 41"/>
          <p:cNvSpPr>
            <a:spLocks noChangeShapeType="1"/>
          </p:cNvSpPr>
          <p:nvPr/>
        </p:nvSpPr>
        <p:spPr bwMode="auto">
          <a:xfrm flipH="1">
            <a:off x="2209800" y="1143000"/>
            <a:ext cx="609600" cy="2971800"/>
          </a:xfrm>
          <a:prstGeom prst="line">
            <a:avLst/>
          </a:prstGeom>
          <a:noFill/>
          <a:ln w="28575">
            <a:solidFill>
              <a:srgbClr val="6600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30" name="Line 42"/>
          <p:cNvSpPr>
            <a:spLocks noChangeShapeType="1"/>
          </p:cNvSpPr>
          <p:nvPr/>
        </p:nvSpPr>
        <p:spPr bwMode="auto">
          <a:xfrm>
            <a:off x="2133600" y="2590800"/>
            <a:ext cx="1219200" cy="2667000"/>
          </a:xfrm>
          <a:prstGeom prst="line">
            <a:avLst/>
          </a:prstGeom>
          <a:noFill/>
          <a:ln w="38100">
            <a:solidFill>
              <a:srgbClr val="6600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31" name="Line 43"/>
          <p:cNvSpPr>
            <a:spLocks noChangeShapeType="1"/>
          </p:cNvSpPr>
          <p:nvPr/>
        </p:nvSpPr>
        <p:spPr bwMode="auto">
          <a:xfrm flipV="1">
            <a:off x="2971800" y="4191000"/>
            <a:ext cx="3657600" cy="533400"/>
          </a:xfrm>
          <a:prstGeom prst="line">
            <a:avLst/>
          </a:prstGeom>
          <a:noFill/>
          <a:ln w="38100">
            <a:solidFill>
              <a:srgbClr val="6600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32" name="Line 44"/>
          <p:cNvSpPr>
            <a:spLocks noChangeShapeType="1"/>
          </p:cNvSpPr>
          <p:nvPr/>
        </p:nvSpPr>
        <p:spPr bwMode="auto">
          <a:xfrm flipH="1">
            <a:off x="5410200" y="1981200"/>
            <a:ext cx="838200" cy="2895600"/>
          </a:xfrm>
          <a:prstGeom prst="line">
            <a:avLst/>
          </a:prstGeom>
          <a:noFill/>
          <a:ln w="38100">
            <a:solidFill>
              <a:srgbClr val="6600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28" grpId="0" animBg="1"/>
      <p:bldP spid="12329" grpId="0" animBg="1"/>
      <p:bldP spid="12330" grpId="0" animBg="1"/>
      <p:bldP spid="12331" grpId="0" animBg="1"/>
      <p:bldP spid="1233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CSE5311 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DD967-B88D-4409-9AB9-1B1BFD398D84}" type="slidenum">
              <a:rPr lang="en-US"/>
              <a:pPr/>
              <a:t>12</a:t>
            </a:fld>
            <a:endParaRPr lang="en-US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457200" y="457200"/>
            <a:ext cx="8382000" cy="584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2400" b="1">
                <a:latin typeface="Arial" charset="0"/>
              </a:rPr>
              <a:t>Procedure </a:t>
            </a:r>
            <a:r>
              <a:rPr lang="en-US" sz="2400" b="1">
                <a:solidFill>
                  <a:srgbClr val="660033"/>
                </a:solidFill>
                <a:latin typeface="Arial" charset="0"/>
              </a:rPr>
              <a:t>Gift_Wrapping(p</a:t>
            </a:r>
            <a:r>
              <a:rPr lang="en-US" sz="2400" b="1" baseline="-25000">
                <a:solidFill>
                  <a:srgbClr val="660033"/>
                </a:solidFill>
                <a:latin typeface="Arial" charset="0"/>
              </a:rPr>
              <a:t>1</a:t>
            </a:r>
            <a:r>
              <a:rPr lang="en-US" sz="2400" b="1">
                <a:solidFill>
                  <a:srgbClr val="660033"/>
                </a:solidFill>
                <a:latin typeface="Arial" charset="0"/>
              </a:rPr>
              <a:t>,p</a:t>
            </a:r>
            <a:r>
              <a:rPr lang="en-US" sz="2400" b="1" baseline="-25000">
                <a:solidFill>
                  <a:srgbClr val="660033"/>
                </a:solidFill>
                <a:latin typeface="Arial" charset="0"/>
              </a:rPr>
              <a:t>2</a:t>
            </a:r>
            <a:r>
              <a:rPr lang="en-US" sz="2400" b="1">
                <a:solidFill>
                  <a:srgbClr val="660033"/>
                </a:solidFill>
                <a:latin typeface="Arial" charset="0"/>
              </a:rPr>
              <a:t>, . . . p</a:t>
            </a:r>
            <a:r>
              <a:rPr lang="en-US" sz="2400" b="1" baseline="-25000">
                <a:solidFill>
                  <a:srgbClr val="660033"/>
                </a:solidFill>
                <a:latin typeface="Arial" charset="0"/>
              </a:rPr>
              <a:t>n</a:t>
            </a:r>
            <a:r>
              <a:rPr lang="en-US" sz="2400" b="1">
                <a:solidFill>
                  <a:srgbClr val="660033"/>
                </a:solidFill>
                <a:latin typeface="Arial" charset="0"/>
              </a:rPr>
              <a:t>)</a:t>
            </a:r>
          </a:p>
          <a:p>
            <a:pPr eaLnBrk="0" hangingPunct="0"/>
            <a:endParaRPr lang="en-US" sz="2400" b="1">
              <a:solidFill>
                <a:srgbClr val="660033"/>
              </a:solidFill>
              <a:latin typeface="Arial" charset="0"/>
            </a:endParaRPr>
          </a:p>
          <a:p>
            <a:pPr eaLnBrk="0" hangingPunct="0"/>
            <a:endParaRPr lang="en-US" sz="2400" b="1">
              <a:solidFill>
                <a:srgbClr val="660033"/>
              </a:solidFill>
              <a:latin typeface="Arial" charset="0"/>
            </a:endParaRPr>
          </a:p>
          <a:p>
            <a:pPr eaLnBrk="0" hangingPunct="0"/>
            <a:r>
              <a:rPr lang="en-US" sz="2400" b="1">
                <a:solidFill>
                  <a:srgbClr val="660033"/>
                </a:solidFill>
                <a:latin typeface="Arial" charset="0"/>
              </a:rPr>
              <a:t>Input :</a:t>
            </a:r>
            <a:r>
              <a:rPr lang="en-US" sz="2400" b="1">
                <a:latin typeface="Arial" charset="0"/>
              </a:rPr>
              <a:t> p</a:t>
            </a:r>
            <a:r>
              <a:rPr lang="en-US" sz="2400" b="1" baseline="-25000">
                <a:latin typeface="Arial" charset="0"/>
              </a:rPr>
              <a:t>1</a:t>
            </a:r>
            <a:r>
              <a:rPr lang="en-US" sz="2400" b="1">
                <a:latin typeface="Arial" charset="0"/>
              </a:rPr>
              <a:t>,p</a:t>
            </a:r>
            <a:r>
              <a:rPr lang="en-US" sz="2400" b="1" baseline="-25000">
                <a:latin typeface="Arial" charset="0"/>
              </a:rPr>
              <a:t>2</a:t>
            </a:r>
            <a:r>
              <a:rPr lang="en-US" sz="2400" b="1">
                <a:latin typeface="Arial" charset="0"/>
              </a:rPr>
              <a:t>, . . . p</a:t>
            </a:r>
            <a:r>
              <a:rPr lang="en-US" sz="2400" b="1" baseline="-25000">
                <a:latin typeface="Arial" charset="0"/>
              </a:rPr>
              <a:t>n</a:t>
            </a:r>
            <a:r>
              <a:rPr lang="en-US" sz="2400" b="1">
                <a:latin typeface="Arial" charset="0"/>
              </a:rPr>
              <a:t> ( a set of points in the plane)</a:t>
            </a:r>
          </a:p>
          <a:p>
            <a:pPr eaLnBrk="0" hangingPunct="0"/>
            <a:r>
              <a:rPr lang="en-US" sz="2400" b="1">
                <a:solidFill>
                  <a:srgbClr val="660033"/>
                </a:solidFill>
                <a:latin typeface="Arial" charset="0"/>
              </a:rPr>
              <a:t>Output :</a:t>
            </a:r>
            <a:r>
              <a:rPr lang="en-US" sz="2400" b="1">
                <a:latin typeface="Arial" charset="0"/>
              </a:rPr>
              <a:t> P (the convex hull of p</a:t>
            </a:r>
            <a:r>
              <a:rPr lang="en-US" sz="2400" b="1" baseline="-25000">
                <a:latin typeface="Arial" charset="0"/>
              </a:rPr>
              <a:t>1</a:t>
            </a:r>
            <a:r>
              <a:rPr lang="en-US" sz="2400" b="1">
                <a:latin typeface="Arial" charset="0"/>
              </a:rPr>
              <a:t>,p</a:t>
            </a:r>
            <a:r>
              <a:rPr lang="en-US" sz="2400" b="1" baseline="-25000">
                <a:latin typeface="Arial" charset="0"/>
              </a:rPr>
              <a:t>2</a:t>
            </a:r>
            <a:r>
              <a:rPr lang="en-US" sz="2400" b="1">
                <a:latin typeface="Arial" charset="0"/>
              </a:rPr>
              <a:t>, . . . p</a:t>
            </a:r>
            <a:r>
              <a:rPr lang="en-US" sz="2400" b="1" baseline="-25000">
                <a:latin typeface="Arial" charset="0"/>
              </a:rPr>
              <a:t>n</a:t>
            </a:r>
            <a:r>
              <a:rPr lang="en-US" sz="2400" b="1">
                <a:latin typeface="Arial" charset="0"/>
              </a:rPr>
              <a:t> )</a:t>
            </a:r>
          </a:p>
          <a:p>
            <a:pPr eaLnBrk="0" hangingPunct="0"/>
            <a:endParaRPr lang="en-US" sz="2400" b="1">
              <a:latin typeface="Arial" charset="0"/>
            </a:endParaRPr>
          </a:p>
          <a:p>
            <a:pPr eaLnBrk="0" hangingPunct="0"/>
            <a:r>
              <a:rPr lang="en-US" sz="2400" b="1">
                <a:latin typeface="Arial" charset="0"/>
              </a:rPr>
              <a:t>1. </a:t>
            </a:r>
            <a:r>
              <a:rPr lang="en-US" sz="2000" b="1">
                <a:latin typeface="Arial" charset="0"/>
              </a:rPr>
              <a:t>P </a:t>
            </a:r>
            <a:r>
              <a:rPr lang="en-US" sz="2000" b="1">
                <a:latin typeface="Arial" charset="0"/>
                <a:sym typeface="Symbol" pitchFamily="18" charset="2"/>
              </a:rPr>
              <a:t></a:t>
            </a:r>
            <a:r>
              <a:rPr lang="en-US" sz="2000" b="1">
                <a:latin typeface="Arial" charset="0"/>
              </a:rPr>
              <a:t> {0} or </a:t>
            </a:r>
            <a:r>
              <a:rPr lang="en-US" sz="2000" b="1">
                <a:latin typeface="Arial" charset="0"/>
                <a:sym typeface="Symbol" pitchFamily="18" charset="2"/>
              </a:rPr>
              <a:t></a:t>
            </a:r>
            <a:r>
              <a:rPr lang="en-US" sz="2000" b="1">
                <a:latin typeface="Arial" charset="0"/>
              </a:rPr>
              <a:t>;</a:t>
            </a:r>
          </a:p>
          <a:p>
            <a:pPr eaLnBrk="0" hangingPunct="0"/>
            <a:r>
              <a:rPr lang="en-US" sz="2000" b="1">
                <a:latin typeface="Arial" charset="0"/>
              </a:rPr>
              <a:t>2. p </a:t>
            </a:r>
            <a:r>
              <a:rPr lang="en-US" sz="2000" b="1">
                <a:latin typeface="Arial" charset="0"/>
                <a:sym typeface="Symbol" pitchFamily="18" charset="2"/>
              </a:rPr>
              <a:t></a:t>
            </a:r>
            <a:r>
              <a:rPr lang="en-US" sz="2000" b="1">
                <a:latin typeface="Arial" charset="0"/>
              </a:rPr>
              <a:t> a point in the set with the largest x-coordinate;</a:t>
            </a:r>
          </a:p>
          <a:p>
            <a:pPr eaLnBrk="0" hangingPunct="0"/>
            <a:r>
              <a:rPr lang="en-US" sz="2000" b="1">
                <a:latin typeface="Arial" charset="0"/>
              </a:rPr>
              <a:t>3. Add p to P;</a:t>
            </a:r>
          </a:p>
          <a:p>
            <a:pPr eaLnBrk="0" hangingPunct="0"/>
            <a:r>
              <a:rPr lang="en-US" sz="2000" b="1">
                <a:latin typeface="Arial" charset="0"/>
              </a:rPr>
              <a:t>4. L </a:t>
            </a:r>
            <a:r>
              <a:rPr lang="en-US" sz="2000" b="1">
                <a:latin typeface="Arial" charset="0"/>
                <a:sym typeface="Symbol" pitchFamily="18" charset="2"/>
              </a:rPr>
              <a:t></a:t>
            </a:r>
            <a:r>
              <a:rPr lang="en-US" sz="2000" b="1">
                <a:latin typeface="Arial" charset="0"/>
              </a:rPr>
              <a:t> line containing p and parallel to the x-axis;</a:t>
            </a:r>
          </a:p>
          <a:p>
            <a:pPr eaLnBrk="0" hangingPunct="0"/>
            <a:r>
              <a:rPr lang="en-US" sz="2000" b="1">
                <a:latin typeface="Arial" charset="0"/>
              </a:rPr>
              <a:t>5. </a:t>
            </a:r>
            <a:r>
              <a:rPr lang="en-US" sz="2000" b="1">
                <a:solidFill>
                  <a:srgbClr val="660033"/>
                </a:solidFill>
                <a:latin typeface="Arial" charset="0"/>
              </a:rPr>
              <a:t>while</a:t>
            </a:r>
            <a:r>
              <a:rPr lang="en-US" sz="2000" b="1">
                <a:latin typeface="Arial" charset="0"/>
              </a:rPr>
              <a:t> </a:t>
            </a:r>
            <a:r>
              <a:rPr lang="en-US" sz="2000" b="1">
                <a:latin typeface="Arial" charset="0"/>
                <a:sym typeface="Symbol" pitchFamily="18" charset="2"/>
              </a:rPr>
              <a:t></a:t>
            </a:r>
            <a:r>
              <a:rPr lang="en-US" sz="2000" b="1">
                <a:latin typeface="Arial" charset="0"/>
              </a:rPr>
              <a:t>P</a:t>
            </a:r>
            <a:r>
              <a:rPr lang="en-US" sz="2000" b="1">
                <a:latin typeface="Arial" charset="0"/>
                <a:sym typeface="Symbol" pitchFamily="18" charset="2"/>
              </a:rPr>
              <a:t></a:t>
            </a:r>
            <a:r>
              <a:rPr lang="en-US" sz="2000" b="1">
                <a:latin typeface="Arial" charset="0"/>
              </a:rPr>
              <a:t> &lt; n </a:t>
            </a:r>
            <a:r>
              <a:rPr lang="en-US" sz="2000" b="1">
                <a:solidFill>
                  <a:srgbClr val="660033"/>
                </a:solidFill>
                <a:latin typeface="Arial" charset="0"/>
              </a:rPr>
              <a:t>do</a:t>
            </a:r>
            <a:r>
              <a:rPr lang="en-US" sz="2000" b="1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2000" b="1">
                <a:latin typeface="Arial" charset="0"/>
              </a:rPr>
              <a:t> </a:t>
            </a:r>
          </a:p>
          <a:p>
            <a:pPr eaLnBrk="0" hangingPunct="0"/>
            <a:r>
              <a:rPr lang="en-US" sz="2000" b="1">
                <a:latin typeface="Arial" charset="0"/>
              </a:rPr>
              <a:t>6.     q </a:t>
            </a:r>
            <a:r>
              <a:rPr lang="en-US" sz="2000" b="1">
                <a:latin typeface="Arial" charset="0"/>
                <a:sym typeface="Symbol" pitchFamily="18" charset="2"/>
              </a:rPr>
              <a:t></a:t>
            </a:r>
            <a:r>
              <a:rPr lang="en-US" sz="2000" b="1">
                <a:latin typeface="Arial" charset="0"/>
              </a:rPr>
              <a:t> point such that the angle between the line -p-q- 			and L is minimal  among all points; </a:t>
            </a:r>
          </a:p>
          <a:p>
            <a:pPr eaLnBrk="0" hangingPunct="0"/>
            <a:r>
              <a:rPr lang="en-US" sz="2000" b="1">
                <a:latin typeface="Arial" charset="0"/>
              </a:rPr>
              <a:t>7.     add q to P;  </a:t>
            </a:r>
          </a:p>
          <a:p>
            <a:pPr eaLnBrk="0" hangingPunct="0"/>
            <a:r>
              <a:rPr lang="en-US" sz="2000" b="1">
                <a:latin typeface="Arial" charset="0"/>
              </a:rPr>
              <a:t>8.     L </a:t>
            </a:r>
            <a:r>
              <a:rPr lang="en-US" sz="2000" b="1">
                <a:latin typeface="Arial" charset="0"/>
                <a:sym typeface="Symbol" pitchFamily="18" charset="2"/>
              </a:rPr>
              <a:t></a:t>
            </a:r>
            <a:r>
              <a:rPr lang="en-US" sz="2000" b="1">
                <a:latin typeface="Arial" charset="0"/>
              </a:rPr>
              <a:t> line -p-q-;</a:t>
            </a:r>
          </a:p>
          <a:p>
            <a:pPr eaLnBrk="0" hangingPunct="0"/>
            <a:r>
              <a:rPr lang="en-US" sz="2000" b="1">
                <a:latin typeface="Arial" charset="0"/>
              </a:rPr>
              <a:t>9.     p</a:t>
            </a:r>
            <a:r>
              <a:rPr lang="en-US" sz="2000" b="1">
                <a:latin typeface="Arial" charset="0"/>
                <a:sym typeface="Symbol" pitchFamily="18" charset="2"/>
              </a:rPr>
              <a:t></a:t>
            </a:r>
            <a:r>
              <a:rPr lang="en-US" sz="2000" b="1">
                <a:latin typeface="Arial" charset="0"/>
              </a:rPr>
              <a:t>q;</a:t>
            </a:r>
          </a:p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CSE5311 </a:t>
            </a:r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3D795-7171-4E00-8B41-E0E325EE7FF7}" type="slidenum">
              <a:rPr lang="en-US"/>
              <a:pPr/>
              <a:t>13</a:t>
            </a:fld>
            <a:endParaRPr lang="en-US"/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304800" y="457200"/>
            <a:ext cx="8534400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2400" b="1" u="sng">
                <a:latin typeface="Arial" charset="0"/>
              </a:rPr>
              <a:t>Graham's Scan:</a:t>
            </a:r>
          </a:p>
          <a:p>
            <a:pPr eaLnBrk="0" hangingPunct="0"/>
            <a:endParaRPr lang="en-US" sz="2400">
              <a:latin typeface="Arial" charset="0"/>
            </a:endParaRPr>
          </a:p>
          <a:p>
            <a:pPr eaLnBrk="0" hangingPunct="0"/>
            <a:r>
              <a:rPr lang="en-US" sz="2000" b="1">
                <a:latin typeface="Arial" charset="0"/>
              </a:rPr>
              <a:t>Given a set of n points in the plane, ordered according to the algorithm Simple Polygon, we can find a convex path among the first k points whose corresponding convex polygon encloses the first k points.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6457950" y="3378200"/>
            <a:ext cx="1017588" cy="6096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2400" b="1">
                <a:latin typeface="Times New Roman" pitchFamily="18" charset="0"/>
              </a:rPr>
              <a:t>q</a:t>
            </a:r>
            <a:r>
              <a:rPr lang="en-US" sz="2400" b="1" baseline="-25000">
                <a:latin typeface="Times New Roman" pitchFamily="18" charset="0"/>
              </a:rPr>
              <a:t>m-1</a:t>
            </a:r>
            <a:endParaRPr lang="en-US" sz="2000" b="1">
              <a:latin typeface="Times New Roman" pitchFamily="18" charset="0"/>
            </a:endParaRPr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 flipV="1">
            <a:off x="6264275" y="2921000"/>
            <a:ext cx="541338" cy="446088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4" name="Oval 8"/>
          <p:cNvSpPr>
            <a:spLocks noChangeArrowheads="1"/>
          </p:cNvSpPr>
          <p:nvPr/>
        </p:nvSpPr>
        <p:spPr bwMode="auto">
          <a:xfrm>
            <a:off x="3587750" y="2611438"/>
            <a:ext cx="209550" cy="14605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5" name="Oval 9"/>
          <p:cNvSpPr>
            <a:spLocks noChangeArrowheads="1"/>
          </p:cNvSpPr>
          <p:nvPr/>
        </p:nvSpPr>
        <p:spPr bwMode="auto">
          <a:xfrm>
            <a:off x="3713163" y="4546600"/>
            <a:ext cx="209550" cy="14605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6" name="Oval 10"/>
          <p:cNvSpPr>
            <a:spLocks noChangeArrowheads="1"/>
          </p:cNvSpPr>
          <p:nvPr/>
        </p:nvSpPr>
        <p:spPr bwMode="auto">
          <a:xfrm>
            <a:off x="4632325" y="5994400"/>
            <a:ext cx="209550" cy="14605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7" name="Oval 11"/>
          <p:cNvSpPr>
            <a:spLocks noChangeArrowheads="1"/>
          </p:cNvSpPr>
          <p:nvPr/>
        </p:nvSpPr>
        <p:spPr bwMode="auto">
          <a:xfrm>
            <a:off x="8131175" y="3695700"/>
            <a:ext cx="209550" cy="14605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8" name="Oval 12"/>
          <p:cNvSpPr>
            <a:spLocks noChangeArrowheads="1"/>
          </p:cNvSpPr>
          <p:nvPr/>
        </p:nvSpPr>
        <p:spPr bwMode="auto">
          <a:xfrm>
            <a:off x="7448550" y="5629275"/>
            <a:ext cx="207963" cy="14605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9" name="Line 13"/>
          <p:cNvSpPr>
            <a:spLocks noChangeShapeType="1"/>
          </p:cNvSpPr>
          <p:nvPr/>
        </p:nvSpPr>
        <p:spPr bwMode="auto">
          <a:xfrm>
            <a:off x="3713163" y="2684463"/>
            <a:ext cx="84137" cy="189865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0" name="Line 14"/>
          <p:cNvSpPr>
            <a:spLocks noChangeShapeType="1"/>
          </p:cNvSpPr>
          <p:nvPr/>
        </p:nvSpPr>
        <p:spPr bwMode="auto">
          <a:xfrm>
            <a:off x="3852863" y="4656138"/>
            <a:ext cx="822325" cy="1387475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 flipV="1">
            <a:off x="4800600" y="5738813"/>
            <a:ext cx="2744788" cy="3175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H="1">
            <a:off x="7543800" y="3768725"/>
            <a:ext cx="698500" cy="1946275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3" name="Oval 17"/>
          <p:cNvSpPr>
            <a:spLocks noChangeArrowheads="1"/>
          </p:cNvSpPr>
          <p:nvPr/>
        </p:nvSpPr>
        <p:spPr bwMode="auto">
          <a:xfrm>
            <a:off x="6781800" y="2895600"/>
            <a:ext cx="209550" cy="14605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>
            <a:off x="6835775" y="2928938"/>
            <a:ext cx="1379538" cy="827087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7726363" y="5592763"/>
            <a:ext cx="655637" cy="5969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2400" b="1">
                <a:latin typeface="Times New Roman" pitchFamily="18" charset="0"/>
              </a:rPr>
              <a:t>p</a:t>
            </a:r>
            <a:r>
              <a:rPr lang="en-US" sz="2400" b="1" baseline="-25000">
                <a:latin typeface="Times New Roman" pitchFamily="18" charset="0"/>
              </a:rPr>
              <a:t>1</a:t>
            </a:r>
            <a:endParaRPr lang="en-US" sz="2400" b="1">
              <a:latin typeface="Times New Roman" pitchFamily="18" charset="0"/>
            </a:endParaRPr>
          </a:p>
        </p:txBody>
      </p:sp>
      <p:sp>
        <p:nvSpPr>
          <p:cNvPr id="14356" name="Text Box 20"/>
          <p:cNvSpPr txBox="1">
            <a:spLocks noChangeArrowheads="1"/>
          </p:cNvSpPr>
          <p:nvPr/>
        </p:nvSpPr>
        <p:spPr bwMode="auto">
          <a:xfrm>
            <a:off x="2362200" y="2514600"/>
            <a:ext cx="1141413" cy="685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2400" b="1">
                <a:latin typeface="Times New Roman" pitchFamily="18" charset="0"/>
              </a:rPr>
              <a:t>p</a:t>
            </a:r>
            <a:r>
              <a:rPr lang="en-US" sz="2400" b="1" baseline="-25000">
                <a:latin typeface="Times New Roman" pitchFamily="18" charset="0"/>
              </a:rPr>
              <a:t>k+1</a:t>
            </a:r>
            <a:endParaRPr lang="en-US" sz="2400" b="1">
              <a:latin typeface="Times New Roman" pitchFamily="18" charset="0"/>
            </a:endParaRPr>
          </a:p>
        </p:txBody>
      </p:sp>
      <p:sp>
        <p:nvSpPr>
          <p:cNvPr id="14357" name="Oval 21"/>
          <p:cNvSpPr>
            <a:spLocks noChangeArrowheads="1"/>
          </p:cNvSpPr>
          <p:nvPr/>
        </p:nvSpPr>
        <p:spPr bwMode="auto">
          <a:xfrm>
            <a:off x="6165850" y="3294063"/>
            <a:ext cx="209550" cy="14605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8" name="Oval 22"/>
          <p:cNvSpPr>
            <a:spLocks noChangeArrowheads="1"/>
          </p:cNvSpPr>
          <p:nvPr/>
        </p:nvSpPr>
        <p:spPr bwMode="auto">
          <a:xfrm>
            <a:off x="5888038" y="4181475"/>
            <a:ext cx="207962" cy="14605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9" name="Line 23"/>
          <p:cNvSpPr>
            <a:spLocks noChangeShapeType="1"/>
          </p:cNvSpPr>
          <p:nvPr/>
        </p:nvSpPr>
        <p:spPr bwMode="auto">
          <a:xfrm>
            <a:off x="3713163" y="2733675"/>
            <a:ext cx="2271712" cy="1497013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60" name="Line 24"/>
          <p:cNvSpPr>
            <a:spLocks noChangeShapeType="1"/>
          </p:cNvSpPr>
          <p:nvPr/>
        </p:nvSpPr>
        <p:spPr bwMode="auto">
          <a:xfrm>
            <a:off x="3698875" y="2709863"/>
            <a:ext cx="2662238" cy="693737"/>
          </a:xfrm>
          <a:prstGeom prst="line">
            <a:avLst/>
          </a:prstGeom>
          <a:noFill/>
          <a:ln w="28575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61" name="Line 25"/>
          <p:cNvSpPr>
            <a:spLocks noChangeShapeType="1"/>
          </p:cNvSpPr>
          <p:nvPr/>
        </p:nvSpPr>
        <p:spPr bwMode="auto">
          <a:xfrm>
            <a:off x="3713163" y="2647950"/>
            <a:ext cx="3094037" cy="304800"/>
          </a:xfrm>
          <a:prstGeom prst="line">
            <a:avLst/>
          </a:prstGeom>
          <a:noFill/>
          <a:ln w="28575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62" name="Line 26"/>
          <p:cNvSpPr>
            <a:spLocks noChangeShapeType="1"/>
          </p:cNvSpPr>
          <p:nvPr/>
        </p:nvSpPr>
        <p:spPr bwMode="auto">
          <a:xfrm flipH="1">
            <a:off x="6013450" y="3390900"/>
            <a:ext cx="306388" cy="803275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63" name="Text Box 27"/>
          <p:cNvSpPr txBox="1">
            <a:spLocks noChangeArrowheads="1"/>
          </p:cNvSpPr>
          <p:nvPr/>
        </p:nvSpPr>
        <p:spPr bwMode="auto">
          <a:xfrm>
            <a:off x="6069013" y="4206875"/>
            <a:ext cx="877887" cy="582613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2400" b="1">
                <a:latin typeface="Times New Roman" pitchFamily="18" charset="0"/>
              </a:rPr>
              <a:t>q</a:t>
            </a:r>
            <a:r>
              <a:rPr lang="en-US" sz="2400" b="1" baseline="-25000">
                <a:latin typeface="Times New Roman" pitchFamily="18" charset="0"/>
              </a:rPr>
              <a:t>m</a:t>
            </a:r>
            <a:endParaRPr lang="en-US" sz="2400" b="1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CSE5311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D01FE-5AA9-4C1C-BFB0-7AA46535369A}" type="slidenum">
              <a:rPr lang="en-US"/>
              <a:pPr/>
              <a:t>14</a:t>
            </a:fld>
            <a:endParaRPr lang="en-US"/>
          </a:p>
        </p:txBody>
      </p:sp>
      <p:sp>
        <p:nvSpPr>
          <p:cNvPr id="49154" name="Text Box 2"/>
          <p:cNvSpPr txBox="1">
            <a:spLocks noChangeArrowheads="1"/>
          </p:cNvSpPr>
          <p:nvPr/>
        </p:nvSpPr>
        <p:spPr bwMode="auto">
          <a:xfrm>
            <a:off x="304800" y="457200"/>
            <a:ext cx="88392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2400" b="1">
                <a:latin typeface="Arial" charset="0"/>
              </a:rPr>
              <a:t>Procedure </a:t>
            </a:r>
            <a:r>
              <a:rPr lang="en-US" sz="2400" b="1">
                <a:solidFill>
                  <a:srgbClr val="660033"/>
                </a:solidFill>
                <a:latin typeface="Arial" charset="0"/>
              </a:rPr>
              <a:t>Graham's Scan(p</a:t>
            </a:r>
            <a:r>
              <a:rPr lang="en-US" sz="2400" b="1" baseline="-25000">
                <a:solidFill>
                  <a:srgbClr val="660033"/>
                </a:solidFill>
                <a:latin typeface="Arial" charset="0"/>
              </a:rPr>
              <a:t>1</a:t>
            </a:r>
            <a:r>
              <a:rPr lang="en-US" sz="2400" b="1">
                <a:solidFill>
                  <a:srgbClr val="660033"/>
                </a:solidFill>
                <a:latin typeface="Arial" charset="0"/>
              </a:rPr>
              <a:t>,p</a:t>
            </a:r>
            <a:r>
              <a:rPr lang="en-US" sz="2400" b="1" baseline="-25000">
                <a:solidFill>
                  <a:srgbClr val="660033"/>
                </a:solidFill>
                <a:latin typeface="Arial" charset="0"/>
              </a:rPr>
              <a:t>2</a:t>
            </a:r>
            <a:r>
              <a:rPr lang="en-US" sz="2400" b="1">
                <a:solidFill>
                  <a:srgbClr val="660033"/>
                </a:solidFill>
                <a:latin typeface="Arial" charset="0"/>
              </a:rPr>
              <a:t>, . . . p</a:t>
            </a:r>
            <a:r>
              <a:rPr lang="en-US" sz="2400" b="1" baseline="-25000">
                <a:solidFill>
                  <a:srgbClr val="660033"/>
                </a:solidFill>
                <a:latin typeface="Arial" charset="0"/>
              </a:rPr>
              <a:t>n</a:t>
            </a:r>
            <a:r>
              <a:rPr lang="en-US" sz="2400" b="1">
                <a:solidFill>
                  <a:srgbClr val="660033"/>
                </a:solidFill>
                <a:latin typeface="Arial" charset="0"/>
              </a:rPr>
              <a:t>)</a:t>
            </a:r>
          </a:p>
          <a:p>
            <a:pPr eaLnBrk="0" hangingPunct="0"/>
            <a:endParaRPr lang="en-US" sz="2000" b="1">
              <a:solidFill>
                <a:srgbClr val="660033"/>
              </a:solidFill>
              <a:latin typeface="Arial" charset="0"/>
            </a:endParaRPr>
          </a:p>
          <a:p>
            <a:pPr eaLnBrk="0" hangingPunct="0"/>
            <a:endParaRPr lang="en-US" sz="2000" b="1">
              <a:solidFill>
                <a:srgbClr val="660033"/>
              </a:solidFill>
              <a:latin typeface="Arial" charset="0"/>
            </a:endParaRPr>
          </a:p>
          <a:p>
            <a:pPr eaLnBrk="0" hangingPunct="0"/>
            <a:r>
              <a:rPr lang="en-US" sz="2000" b="1">
                <a:solidFill>
                  <a:srgbClr val="660033"/>
                </a:solidFill>
                <a:latin typeface="Arial" charset="0"/>
              </a:rPr>
              <a:t>Input :</a:t>
            </a:r>
            <a:r>
              <a:rPr lang="en-US" sz="2000" b="1">
                <a:latin typeface="Arial" charset="0"/>
              </a:rPr>
              <a:t> p</a:t>
            </a:r>
            <a:r>
              <a:rPr lang="en-US" sz="2000" b="1" baseline="-25000">
                <a:latin typeface="Arial" charset="0"/>
              </a:rPr>
              <a:t>1</a:t>
            </a:r>
            <a:r>
              <a:rPr lang="en-US" sz="2000" b="1">
                <a:latin typeface="Arial" charset="0"/>
              </a:rPr>
              <a:t>,p</a:t>
            </a:r>
            <a:r>
              <a:rPr lang="en-US" sz="2000" b="1" baseline="-25000">
                <a:latin typeface="Arial" charset="0"/>
              </a:rPr>
              <a:t>2</a:t>
            </a:r>
            <a:r>
              <a:rPr lang="en-US" sz="2000" b="1">
                <a:latin typeface="Arial" charset="0"/>
              </a:rPr>
              <a:t>, . . . p</a:t>
            </a:r>
            <a:r>
              <a:rPr lang="en-US" sz="2000" b="1" baseline="-25000">
                <a:latin typeface="Arial" charset="0"/>
              </a:rPr>
              <a:t>n</a:t>
            </a:r>
            <a:r>
              <a:rPr lang="en-US" sz="2000" b="1">
                <a:latin typeface="Arial" charset="0"/>
              </a:rPr>
              <a:t>(a set of points in the plane)</a:t>
            </a:r>
          </a:p>
          <a:p>
            <a:pPr eaLnBrk="0" hangingPunct="0"/>
            <a:r>
              <a:rPr lang="en-US" sz="2000" b="1">
                <a:solidFill>
                  <a:srgbClr val="660033"/>
                </a:solidFill>
                <a:latin typeface="Arial" charset="0"/>
              </a:rPr>
              <a:t>Output </a:t>
            </a:r>
            <a:r>
              <a:rPr lang="en-US" sz="2000" b="1">
                <a:latin typeface="Arial" charset="0"/>
              </a:rPr>
              <a:t>: q</a:t>
            </a:r>
            <a:r>
              <a:rPr lang="en-US" sz="2000" b="1" baseline="-25000">
                <a:latin typeface="Arial" charset="0"/>
              </a:rPr>
              <a:t>1</a:t>
            </a:r>
            <a:r>
              <a:rPr lang="en-US" sz="2000" b="1">
                <a:latin typeface="Arial" charset="0"/>
              </a:rPr>
              <a:t>,q</a:t>
            </a:r>
            <a:r>
              <a:rPr lang="en-US" sz="2000" b="1" baseline="-25000">
                <a:latin typeface="Arial" charset="0"/>
              </a:rPr>
              <a:t>2</a:t>
            </a:r>
            <a:r>
              <a:rPr lang="en-US" sz="2000" b="1">
                <a:latin typeface="Arial" charset="0"/>
              </a:rPr>
              <a:t>, . . . q</a:t>
            </a:r>
            <a:r>
              <a:rPr lang="en-US" sz="2000" b="1" baseline="-25000">
                <a:latin typeface="Arial" charset="0"/>
              </a:rPr>
              <a:t>n</a:t>
            </a:r>
            <a:r>
              <a:rPr lang="en-US" sz="2000" b="1">
                <a:latin typeface="Arial" charset="0"/>
              </a:rPr>
              <a:t>( the convex hull of p</a:t>
            </a:r>
            <a:r>
              <a:rPr lang="en-US" sz="2000" b="1" baseline="-25000">
                <a:latin typeface="Arial" charset="0"/>
              </a:rPr>
              <a:t>1</a:t>
            </a:r>
            <a:r>
              <a:rPr lang="en-US" sz="2000" b="1">
                <a:latin typeface="Arial" charset="0"/>
              </a:rPr>
              <a:t>,p</a:t>
            </a:r>
            <a:r>
              <a:rPr lang="en-US" sz="2000" b="1" baseline="-25000">
                <a:latin typeface="Arial" charset="0"/>
              </a:rPr>
              <a:t>2</a:t>
            </a:r>
            <a:r>
              <a:rPr lang="en-US" sz="2000" b="1">
                <a:latin typeface="Arial" charset="0"/>
              </a:rPr>
              <a:t>, . . . p</a:t>
            </a:r>
            <a:r>
              <a:rPr lang="en-US" sz="2000" b="1" baseline="-25000">
                <a:latin typeface="Arial" charset="0"/>
              </a:rPr>
              <a:t>n</a:t>
            </a:r>
            <a:r>
              <a:rPr lang="en-US" sz="2000" b="1">
                <a:latin typeface="Arial" charset="0"/>
              </a:rPr>
              <a:t>)</a:t>
            </a:r>
          </a:p>
          <a:p>
            <a:pPr marL="228600" lvl="2" eaLnBrk="0" hangingPunct="0"/>
            <a:r>
              <a:rPr lang="en-US" sz="2000" b="1">
                <a:latin typeface="Arial" charset="0"/>
              </a:rPr>
              <a:t>p1 </a:t>
            </a:r>
            <a:r>
              <a:rPr lang="en-US" sz="2000" b="1">
                <a:latin typeface="Arial" charset="0"/>
                <a:sym typeface="Symbol" pitchFamily="18" charset="2"/>
              </a:rPr>
              <a:t></a:t>
            </a:r>
            <a:r>
              <a:rPr lang="en-US" sz="2000" b="1">
                <a:latin typeface="Arial" charset="0"/>
              </a:rPr>
              <a:t> the point in the set with the largest x-coordinate</a:t>
            </a:r>
          </a:p>
          <a:p>
            <a:pPr marL="342900" lvl="3" eaLnBrk="0" hangingPunct="0"/>
            <a:r>
              <a:rPr lang="en-US" sz="2000" b="1">
                <a:latin typeface="Arial" charset="0"/>
              </a:rPr>
              <a:t>(and smallest y-coordinate if there are more than one point with the same x-coordinate)</a:t>
            </a:r>
          </a:p>
          <a:p>
            <a:pPr marL="228600" lvl="2" eaLnBrk="0" hangingPunct="0"/>
            <a:r>
              <a:rPr lang="en-US" sz="2000" b="1">
                <a:latin typeface="Arial" charset="0"/>
              </a:rPr>
              <a:t>Construct Simple Polygon and arrange points in order </a:t>
            </a:r>
          </a:p>
          <a:p>
            <a:pPr marL="228600" lvl="2" eaLnBrk="0" hangingPunct="0"/>
            <a:r>
              <a:rPr lang="en-US" sz="2000" b="1">
                <a:latin typeface="Arial" charset="0"/>
              </a:rPr>
              <a:t>Let order be p</a:t>
            </a:r>
            <a:r>
              <a:rPr lang="en-US" sz="2000" b="1" baseline="-25000">
                <a:latin typeface="Arial" charset="0"/>
              </a:rPr>
              <a:t>1</a:t>
            </a:r>
            <a:r>
              <a:rPr lang="en-US" sz="2000" b="1">
                <a:latin typeface="Arial" charset="0"/>
              </a:rPr>
              <a:t>,p</a:t>
            </a:r>
            <a:r>
              <a:rPr lang="en-US" sz="2000" b="1" baseline="-25000">
                <a:latin typeface="Arial" charset="0"/>
              </a:rPr>
              <a:t>2</a:t>
            </a:r>
            <a:r>
              <a:rPr lang="en-US" sz="2000" b="1">
                <a:latin typeface="Arial" charset="0"/>
              </a:rPr>
              <a:t>, . . . p</a:t>
            </a:r>
            <a:r>
              <a:rPr lang="en-US" sz="2000" b="1" baseline="-25000">
                <a:latin typeface="Arial" charset="0"/>
              </a:rPr>
              <a:t>n</a:t>
            </a:r>
            <a:endParaRPr lang="en-US" sz="2000" b="1">
              <a:latin typeface="Arial" charset="0"/>
            </a:endParaRPr>
          </a:p>
          <a:p>
            <a:pPr marL="228600" lvl="2" eaLnBrk="0" hangingPunct="0"/>
            <a:r>
              <a:rPr lang="en-US" sz="2000" b="1">
                <a:latin typeface="Arial" charset="0"/>
              </a:rPr>
              <a:t>q</a:t>
            </a:r>
            <a:r>
              <a:rPr lang="en-US" sz="2000" b="1" baseline="-25000">
                <a:latin typeface="Arial" charset="0"/>
              </a:rPr>
              <a:t>1</a:t>
            </a:r>
            <a:r>
              <a:rPr lang="en-US" sz="2000" b="1">
                <a:latin typeface="Arial" charset="0"/>
              </a:rPr>
              <a:t> </a:t>
            </a:r>
            <a:r>
              <a:rPr lang="en-US" sz="2000" b="1">
                <a:latin typeface="Arial" charset="0"/>
                <a:sym typeface="Symbol" pitchFamily="18" charset="2"/>
              </a:rPr>
              <a:t></a:t>
            </a:r>
            <a:r>
              <a:rPr lang="en-US" sz="2000" b="1">
                <a:latin typeface="Arial" charset="0"/>
              </a:rPr>
              <a:t> p</a:t>
            </a:r>
            <a:r>
              <a:rPr lang="en-US" sz="2000" b="1" baseline="-25000">
                <a:latin typeface="Arial" charset="0"/>
              </a:rPr>
              <a:t>1</a:t>
            </a:r>
            <a:r>
              <a:rPr lang="en-US" sz="2000" b="1">
                <a:latin typeface="Arial" charset="0"/>
              </a:rPr>
              <a:t>;</a:t>
            </a:r>
          </a:p>
          <a:p>
            <a:pPr marL="228600" lvl="2" eaLnBrk="0" hangingPunct="0"/>
            <a:r>
              <a:rPr lang="en-US" sz="2000" b="1">
                <a:latin typeface="Arial" charset="0"/>
              </a:rPr>
              <a:t>q</a:t>
            </a:r>
            <a:r>
              <a:rPr lang="en-US" sz="2000" b="1" baseline="-25000">
                <a:latin typeface="Arial" charset="0"/>
              </a:rPr>
              <a:t>2</a:t>
            </a:r>
            <a:r>
              <a:rPr lang="en-US" sz="2000" b="1">
                <a:latin typeface="Arial" charset="0"/>
              </a:rPr>
              <a:t> </a:t>
            </a:r>
            <a:r>
              <a:rPr lang="en-US" sz="2000" b="1">
                <a:latin typeface="Arial" charset="0"/>
                <a:sym typeface="Symbol" pitchFamily="18" charset="2"/>
              </a:rPr>
              <a:t></a:t>
            </a:r>
            <a:r>
              <a:rPr lang="en-US" sz="2000" b="1">
                <a:latin typeface="Arial" charset="0"/>
              </a:rPr>
              <a:t> p</a:t>
            </a:r>
            <a:r>
              <a:rPr lang="en-US" sz="2000" b="1" baseline="-25000">
                <a:latin typeface="Arial" charset="0"/>
              </a:rPr>
              <a:t>2</a:t>
            </a:r>
            <a:r>
              <a:rPr lang="en-US" sz="2000" b="1">
                <a:latin typeface="Arial" charset="0"/>
              </a:rPr>
              <a:t>;</a:t>
            </a:r>
          </a:p>
          <a:p>
            <a:pPr marL="228600" lvl="2" eaLnBrk="0" hangingPunct="0"/>
            <a:r>
              <a:rPr lang="en-US" sz="2000" b="1">
                <a:latin typeface="Arial" charset="0"/>
              </a:rPr>
              <a:t>q</a:t>
            </a:r>
            <a:r>
              <a:rPr lang="en-US" sz="2000" b="1" baseline="-25000">
                <a:latin typeface="Arial" charset="0"/>
              </a:rPr>
              <a:t>3</a:t>
            </a:r>
            <a:r>
              <a:rPr lang="en-US" sz="2000" b="1">
                <a:latin typeface="Arial" charset="0"/>
              </a:rPr>
              <a:t> </a:t>
            </a:r>
            <a:r>
              <a:rPr lang="en-US" sz="2000" b="1">
                <a:latin typeface="Arial" charset="0"/>
                <a:sym typeface="Symbol" pitchFamily="18" charset="2"/>
              </a:rPr>
              <a:t></a:t>
            </a:r>
            <a:r>
              <a:rPr lang="en-US" sz="2000" b="1">
                <a:latin typeface="Arial" charset="0"/>
              </a:rPr>
              <a:t> p</a:t>
            </a:r>
            <a:r>
              <a:rPr lang="en-US" sz="2000" b="1" baseline="-25000">
                <a:latin typeface="Arial" charset="0"/>
              </a:rPr>
              <a:t>3</a:t>
            </a:r>
            <a:r>
              <a:rPr lang="en-US" sz="2000" b="1">
                <a:latin typeface="Arial" charset="0"/>
              </a:rPr>
              <a:t>;    (initially P consists of p</a:t>
            </a:r>
            <a:r>
              <a:rPr lang="en-US" sz="2000" b="1" baseline="-25000">
                <a:latin typeface="Arial" charset="0"/>
              </a:rPr>
              <a:t>1</a:t>
            </a:r>
            <a:r>
              <a:rPr lang="en-US" sz="2000" b="1">
                <a:latin typeface="Arial" charset="0"/>
              </a:rPr>
              <a:t>,p</a:t>
            </a:r>
            <a:r>
              <a:rPr lang="en-US" sz="2000" b="1" baseline="-25000">
                <a:latin typeface="Arial" charset="0"/>
              </a:rPr>
              <a:t>2</a:t>
            </a:r>
            <a:r>
              <a:rPr lang="en-US" sz="2000" b="1">
                <a:latin typeface="Arial" charset="0"/>
              </a:rPr>
              <a:t>,and p</a:t>
            </a:r>
            <a:r>
              <a:rPr lang="en-US" sz="2000" b="1" baseline="-25000">
                <a:latin typeface="Arial" charset="0"/>
              </a:rPr>
              <a:t>3</a:t>
            </a:r>
            <a:r>
              <a:rPr lang="en-US" sz="2000" b="1">
                <a:latin typeface="Arial" charset="0"/>
              </a:rPr>
              <a:t>)</a:t>
            </a:r>
          </a:p>
          <a:p>
            <a:pPr marL="228600" lvl="2" eaLnBrk="0" hangingPunct="0"/>
            <a:r>
              <a:rPr lang="en-US" sz="2000" b="1">
                <a:latin typeface="Arial" charset="0"/>
              </a:rPr>
              <a:t>m </a:t>
            </a:r>
            <a:r>
              <a:rPr lang="en-US" sz="2000" b="1">
                <a:latin typeface="Arial" charset="0"/>
                <a:sym typeface="Symbol" pitchFamily="18" charset="2"/>
              </a:rPr>
              <a:t></a:t>
            </a:r>
            <a:r>
              <a:rPr lang="en-US" sz="2000" b="1">
                <a:latin typeface="Arial" charset="0"/>
              </a:rPr>
              <a:t> 3;</a:t>
            </a:r>
          </a:p>
          <a:p>
            <a:pPr marL="228600" lvl="2" eaLnBrk="0" hangingPunct="0"/>
            <a:r>
              <a:rPr lang="en-US" sz="2000" b="1">
                <a:solidFill>
                  <a:srgbClr val="660033"/>
                </a:solidFill>
                <a:latin typeface="Arial" charset="0"/>
              </a:rPr>
              <a:t>for </a:t>
            </a:r>
            <a:r>
              <a:rPr lang="en-US" sz="2000" b="1">
                <a:latin typeface="Arial" charset="0"/>
              </a:rPr>
              <a:t>k </a:t>
            </a:r>
            <a:r>
              <a:rPr lang="en-US" sz="2000" b="1">
                <a:latin typeface="Arial" charset="0"/>
                <a:sym typeface="Symbol" pitchFamily="18" charset="2"/>
              </a:rPr>
              <a:t></a:t>
            </a:r>
            <a:r>
              <a:rPr lang="en-US" sz="2000" b="1">
                <a:latin typeface="Arial" charset="0"/>
              </a:rPr>
              <a:t> 4 </a:t>
            </a:r>
            <a:r>
              <a:rPr lang="en-US" sz="2000" b="1">
                <a:solidFill>
                  <a:srgbClr val="660033"/>
                </a:solidFill>
                <a:latin typeface="Arial" charset="0"/>
              </a:rPr>
              <a:t>to</a:t>
            </a:r>
            <a:r>
              <a:rPr lang="en-US" sz="2000" b="1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2000" b="1">
                <a:latin typeface="Arial" charset="0"/>
              </a:rPr>
              <a:t>n </a:t>
            </a:r>
            <a:r>
              <a:rPr lang="en-US" sz="2000" b="1">
                <a:solidFill>
                  <a:srgbClr val="660033"/>
                </a:solidFill>
                <a:latin typeface="Arial" charset="0"/>
              </a:rPr>
              <a:t>do</a:t>
            </a:r>
          </a:p>
          <a:p>
            <a:pPr marL="228600" lvl="2" eaLnBrk="0" hangingPunct="0"/>
            <a:r>
              <a:rPr lang="en-US" sz="2000" b="1">
                <a:latin typeface="Arial" charset="0"/>
              </a:rPr>
              <a:t>      </a:t>
            </a:r>
            <a:r>
              <a:rPr lang="en-US" sz="2000" b="1">
                <a:solidFill>
                  <a:srgbClr val="660033"/>
                </a:solidFill>
                <a:latin typeface="Arial" charset="0"/>
              </a:rPr>
              <a:t>while</a:t>
            </a:r>
            <a:r>
              <a:rPr lang="en-US" sz="2000" b="1">
                <a:latin typeface="Arial" charset="0"/>
              </a:rPr>
              <a:t> the angle between lines  -q </a:t>
            </a:r>
            <a:r>
              <a:rPr lang="en-US" sz="2000" b="1" baseline="-25000">
                <a:latin typeface="Arial" charset="0"/>
              </a:rPr>
              <a:t>m-1</a:t>
            </a:r>
            <a:r>
              <a:rPr lang="en-US" sz="2000" b="1">
                <a:latin typeface="Arial" charset="0"/>
              </a:rPr>
              <a:t>-q</a:t>
            </a:r>
            <a:r>
              <a:rPr lang="en-US" sz="2000" b="1" baseline="-25000">
                <a:latin typeface="Arial" charset="0"/>
              </a:rPr>
              <a:t>m</a:t>
            </a:r>
            <a:r>
              <a:rPr lang="en-US" sz="2000" b="1">
                <a:latin typeface="Arial" charset="0"/>
              </a:rPr>
              <a:t>- and -q </a:t>
            </a:r>
            <a:r>
              <a:rPr lang="en-US" sz="2000" b="1" baseline="-25000">
                <a:latin typeface="Arial" charset="0"/>
              </a:rPr>
              <a:t>m</a:t>
            </a:r>
            <a:r>
              <a:rPr lang="en-US" sz="2000" b="1">
                <a:latin typeface="Arial" charset="0"/>
              </a:rPr>
              <a:t>-p</a:t>
            </a:r>
            <a:r>
              <a:rPr lang="en-US" sz="2000" b="1" baseline="-25000">
                <a:latin typeface="Arial" charset="0"/>
              </a:rPr>
              <a:t>k </a:t>
            </a:r>
            <a:r>
              <a:rPr lang="en-US" sz="2000" b="1">
                <a:latin typeface="Arial" charset="0"/>
              </a:rPr>
              <a:t>- </a:t>
            </a:r>
            <a:r>
              <a:rPr lang="en-US" sz="2000" b="1">
                <a:latin typeface="Arial" charset="0"/>
                <a:sym typeface="Symbol" pitchFamily="18" charset="2"/>
              </a:rPr>
              <a:t></a:t>
            </a:r>
            <a:r>
              <a:rPr lang="en-US" sz="2000" b="1">
                <a:latin typeface="Arial" charset="0"/>
              </a:rPr>
              <a:t> 180</a:t>
            </a:r>
            <a:r>
              <a:rPr lang="en-US" sz="2000" b="1" baseline="30000">
                <a:latin typeface="Arial" charset="0"/>
              </a:rPr>
              <a:t>o</a:t>
            </a:r>
            <a:r>
              <a:rPr lang="en-US" sz="2000" b="1">
                <a:latin typeface="Arial" charset="0"/>
              </a:rPr>
              <a:t> </a:t>
            </a:r>
            <a:r>
              <a:rPr lang="en-US" sz="2000" b="1">
                <a:solidFill>
                  <a:schemeClr val="accent2"/>
                </a:solidFill>
                <a:latin typeface="Arial" charset="0"/>
              </a:rPr>
              <a:t>  </a:t>
            </a:r>
            <a:r>
              <a:rPr lang="en-US" sz="2000" b="1">
                <a:solidFill>
                  <a:srgbClr val="660033"/>
                </a:solidFill>
                <a:latin typeface="Arial" charset="0"/>
              </a:rPr>
              <a:t>do</a:t>
            </a:r>
            <a:r>
              <a:rPr lang="en-US" sz="2000" b="1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2000" b="1">
                <a:latin typeface="Times New Roman" pitchFamily="18" charset="0"/>
              </a:rPr>
              <a:t> 		</a:t>
            </a:r>
            <a:r>
              <a:rPr lang="en-US" sz="2000" b="1">
                <a:latin typeface="Arial" charset="0"/>
              </a:rPr>
              <a:t>m </a:t>
            </a:r>
            <a:r>
              <a:rPr lang="en-US" sz="2000" b="1">
                <a:latin typeface="Arial" charset="0"/>
                <a:sym typeface="Symbol" pitchFamily="18" charset="2"/>
              </a:rPr>
              <a:t></a:t>
            </a:r>
            <a:r>
              <a:rPr lang="en-US" sz="2000" b="1">
                <a:latin typeface="Arial" charset="0"/>
              </a:rPr>
              <a:t> m-1;</a:t>
            </a:r>
          </a:p>
          <a:p>
            <a:pPr marL="228600" lvl="2" eaLnBrk="0" hangingPunct="0"/>
            <a:r>
              <a:rPr lang="en-US" sz="2000" b="1">
                <a:latin typeface="Times New Roman" pitchFamily="18" charset="0"/>
              </a:rPr>
              <a:t>       </a:t>
            </a:r>
            <a:r>
              <a:rPr lang="en-US" sz="2000" b="1">
                <a:latin typeface="Arial" charset="0"/>
              </a:rPr>
              <a:t>m </a:t>
            </a:r>
            <a:r>
              <a:rPr lang="en-US" sz="2000" b="1">
                <a:latin typeface="Arial" charset="0"/>
                <a:sym typeface="Symbol" pitchFamily="18" charset="2"/>
              </a:rPr>
              <a:t></a:t>
            </a:r>
            <a:r>
              <a:rPr lang="en-US" sz="2000" b="1">
                <a:latin typeface="Arial" charset="0"/>
              </a:rPr>
              <a:t> m+1;</a:t>
            </a:r>
          </a:p>
          <a:p>
            <a:pPr marL="228600" lvl="2" eaLnBrk="0" hangingPunct="0"/>
            <a:r>
              <a:rPr lang="en-US" sz="2000" b="1">
                <a:latin typeface="Times New Roman" pitchFamily="18" charset="0"/>
              </a:rPr>
              <a:t>       </a:t>
            </a:r>
            <a:r>
              <a:rPr lang="en-US" sz="2000" b="1">
                <a:latin typeface="Arial" charset="0"/>
              </a:rPr>
              <a:t>q</a:t>
            </a:r>
            <a:r>
              <a:rPr lang="en-US" sz="2000" b="1" baseline="-25000">
                <a:latin typeface="Arial" charset="0"/>
              </a:rPr>
              <a:t>m</a:t>
            </a:r>
            <a:r>
              <a:rPr lang="en-US" sz="2000" b="1">
                <a:latin typeface="Arial" charset="0"/>
              </a:rPr>
              <a:t> </a:t>
            </a:r>
            <a:r>
              <a:rPr lang="en-US" sz="2000" b="1">
                <a:latin typeface="Arial" charset="0"/>
                <a:sym typeface="Symbol" pitchFamily="18" charset="2"/>
              </a:rPr>
              <a:t></a:t>
            </a:r>
            <a:r>
              <a:rPr lang="en-US" sz="2000" b="1">
                <a:latin typeface="Arial" charset="0"/>
              </a:rPr>
              <a:t> p</a:t>
            </a:r>
            <a:r>
              <a:rPr lang="en-US" sz="2000" b="1" baseline="-25000">
                <a:latin typeface="Arial" charset="0"/>
              </a:rPr>
              <a:t>k</a:t>
            </a:r>
            <a:r>
              <a:rPr lang="en-US" sz="2000" b="1">
                <a:latin typeface="Arial" charset="0"/>
              </a:rPr>
              <a:t>;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4800600" y="5562600"/>
            <a:ext cx="3376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b="1">
                <a:solidFill>
                  <a:schemeClr val="tx2"/>
                </a:solidFill>
                <a:latin typeface="Times New Roman" pitchFamily="18" charset="0"/>
              </a:rPr>
              <a:t>[Internal to the polygon]</a:t>
            </a:r>
            <a:endParaRPr lang="en-US" sz="2400">
              <a:solidFill>
                <a:schemeClr val="tx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CSE5311 </a:t>
            </a:r>
          </a:p>
        </p:txBody>
      </p:sp>
      <p:sp>
        <p:nvSpPr>
          <p:cNvPr id="5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B7B54-C923-48C5-A9C1-A6CF7512CA42}" type="slidenum">
              <a:rPr lang="en-US"/>
              <a:pPr/>
              <a:t>15</a:t>
            </a:fld>
            <a:endParaRPr lang="en-US"/>
          </a:p>
        </p:txBody>
      </p:sp>
      <p:sp>
        <p:nvSpPr>
          <p:cNvPr id="17413" name="Oval 5"/>
          <p:cNvSpPr>
            <a:spLocks noChangeArrowheads="1"/>
          </p:cNvSpPr>
          <p:nvPr/>
        </p:nvSpPr>
        <p:spPr bwMode="auto">
          <a:xfrm>
            <a:off x="982663" y="557213"/>
            <a:ext cx="115887" cy="100012"/>
          </a:xfrm>
          <a:prstGeom prst="ellipse">
            <a:avLst/>
          </a:prstGeom>
          <a:solidFill>
            <a:srgbClr val="333333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4" name="Oval 6"/>
          <p:cNvSpPr>
            <a:spLocks noChangeArrowheads="1"/>
          </p:cNvSpPr>
          <p:nvPr/>
        </p:nvSpPr>
        <p:spPr bwMode="auto">
          <a:xfrm>
            <a:off x="1052513" y="1881188"/>
            <a:ext cx="115887" cy="100012"/>
          </a:xfrm>
          <a:prstGeom prst="ellipse">
            <a:avLst/>
          </a:prstGeom>
          <a:solidFill>
            <a:srgbClr val="333333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5" name="Oval 7"/>
          <p:cNvSpPr>
            <a:spLocks noChangeArrowheads="1"/>
          </p:cNvSpPr>
          <p:nvPr/>
        </p:nvSpPr>
        <p:spPr bwMode="auto">
          <a:xfrm>
            <a:off x="1562100" y="2870200"/>
            <a:ext cx="115888" cy="101600"/>
          </a:xfrm>
          <a:prstGeom prst="ellipse">
            <a:avLst/>
          </a:prstGeom>
          <a:solidFill>
            <a:srgbClr val="333333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6" name="Oval 8"/>
          <p:cNvSpPr>
            <a:spLocks noChangeArrowheads="1"/>
          </p:cNvSpPr>
          <p:nvPr/>
        </p:nvSpPr>
        <p:spPr bwMode="auto">
          <a:xfrm>
            <a:off x="3497263" y="1300163"/>
            <a:ext cx="115887" cy="98425"/>
          </a:xfrm>
          <a:prstGeom prst="ellipse">
            <a:avLst/>
          </a:prstGeom>
          <a:solidFill>
            <a:srgbClr val="333333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7" name="Oval 9"/>
          <p:cNvSpPr>
            <a:spLocks noChangeArrowheads="1"/>
          </p:cNvSpPr>
          <p:nvPr/>
        </p:nvSpPr>
        <p:spPr bwMode="auto">
          <a:xfrm>
            <a:off x="3119438" y="2620963"/>
            <a:ext cx="115887" cy="100012"/>
          </a:xfrm>
          <a:prstGeom prst="ellipse">
            <a:avLst/>
          </a:prstGeom>
          <a:solidFill>
            <a:srgbClr val="333333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2" name="Oval 14"/>
          <p:cNvSpPr>
            <a:spLocks noChangeArrowheads="1"/>
          </p:cNvSpPr>
          <p:nvPr/>
        </p:nvSpPr>
        <p:spPr bwMode="auto">
          <a:xfrm>
            <a:off x="2733675" y="731838"/>
            <a:ext cx="115888" cy="100012"/>
          </a:xfrm>
          <a:prstGeom prst="ellipse">
            <a:avLst/>
          </a:prstGeom>
          <a:solidFill>
            <a:srgbClr val="333333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4" name="Text Box 16"/>
          <p:cNvSpPr txBox="1">
            <a:spLocks noChangeArrowheads="1"/>
          </p:cNvSpPr>
          <p:nvPr/>
        </p:nvSpPr>
        <p:spPr bwMode="auto">
          <a:xfrm>
            <a:off x="3273425" y="2597150"/>
            <a:ext cx="455613" cy="50006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400" b="1">
                <a:latin typeface="Times New Roman" pitchFamily="18" charset="0"/>
              </a:rPr>
              <a:t>p</a:t>
            </a:r>
            <a:r>
              <a:rPr lang="en-US" sz="1400" b="1" baseline="-25000">
                <a:latin typeface="Times New Roman" pitchFamily="18" charset="0"/>
              </a:rPr>
              <a:t>1</a:t>
            </a:r>
            <a:endParaRPr lang="en-US" sz="1400" b="1">
              <a:latin typeface="Times New Roman" pitchFamily="18" charset="0"/>
            </a:endParaRPr>
          </a:p>
        </p:txBody>
      </p:sp>
      <p:sp>
        <p:nvSpPr>
          <p:cNvPr id="17426" name="Oval 18"/>
          <p:cNvSpPr>
            <a:spLocks noChangeArrowheads="1"/>
          </p:cNvSpPr>
          <p:nvPr/>
        </p:nvSpPr>
        <p:spPr bwMode="auto">
          <a:xfrm>
            <a:off x="2409825" y="1023938"/>
            <a:ext cx="115888" cy="100012"/>
          </a:xfrm>
          <a:prstGeom prst="ellipse">
            <a:avLst/>
          </a:prstGeom>
          <a:solidFill>
            <a:srgbClr val="333333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7" name="Oval 19"/>
          <p:cNvSpPr>
            <a:spLocks noChangeArrowheads="1"/>
          </p:cNvSpPr>
          <p:nvPr/>
        </p:nvSpPr>
        <p:spPr bwMode="auto">
          <a:xfrm>
            <a:off x="2255838" y="1631950"/>
            <a:ext cx="115887" cy="98425"/>
          </a:xfrm>
          <a:prstGeom prst="ellipse">
            <a:avLst/>
          </a:prstGeom>
          <a:solidFill>
            <a:srgbClr val="333333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33" name="Text Box 25"/>
          <p:cNvSpPr txBox="1">
            <a:spLocks noChangeArrowheads="1"/>
          </p:cNvSpPr>
          <p:nvPr/>
        </p:nvSpPr>
        <p:spPr bwMode="auto">
          <a:xfrm>
            <a:off x="3729038" y="769938"/>
            <a:ext cx="454025" cy="50006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400" b="1">
                <a:latin typeface="Times New Roman" pitchFamily="18" charset="0"/>
              </a:rPr>
              <a:t>p</a:t>
            </a:r>
            <a:r>
              <a:rPr lang="en-US" sz="1400" b="1" baseline="-25000">
                <a:latin typeface="Times New Roman" pitchFamily="18" charset="0"/>
              </a:rPr>
              <a:t>2</a:t>
            </a:r>
            <a:endParaRPr lang="en-US" sz="1400" b="1">
              <a:latin typeface="Times New Roman" pitchFamily="18" charset="0"/>
            </a:endParaRPr>
          </a:p>
        </p:txBody>
      </p:sp>
      <p:sp>
        <p:nvSpPr>
          <p:cNvPr id="17437" name="Text Box 29"/>
          <p:cNvSpPr txBox="1">
            <a:spLocks noChangeArrowheads="1"/>
          </p:cNvSpPr>
          <p:nvPr/>
        </p:nvSpPr>
        <p:spPr bwMode="auto">
          <a:xfrm>
            <a:off x="2895600" y="304800"/>
            <a:ext cx="455613" cy="50006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400" b="1">
                <a:latin typeface="Times New Roman" pitchFamily="18" charset="0"/>
              </a:rPr>
              <a:t>p</a:t>
            </a:r>
            <a:r>
              <a:rPr lang="en-US" sz="1400" b="1" baseline="-25000">
                <a:latin typeface="Times New Roman" pitchFamily="18" charset="0"/>
              </a:rPr>
              <a:t>3</a:t>
            </a:r>
            <a:endParaRPr lang="en-US" sz="1400" b="1">
              <a:latin typeface="Times New Roman" pitchFamily="18" charset="0"/>
            </a:endParaRPr>
          </a:p>
        </p:txBody>
      </p:sp>
      <p:sp>
        <p:nvSpPr>
          <p:cNvPr id="17438" name="Text Box 30"/>
          <p:cNvSpPr txBox="1">
            <a:spLocks noChangeArrowheads="1"/>
          </p:cNvSpPr>
          <p:nvPr/>
        </p:nvSpPr>
        <p:spPr bwMode="auto">
          <a:xfrm>
            <a:off x="2617788" y="1049338"/>
            <a:ext cx="455612" cy="50006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400" b="1">
                <a:latin typeface="Times New Roman" pitchFamily="18" charset="0"/>
              </a:rPr>
              <a:t>p</a:t>
            </a:r>
            <a:r>
              <a:rPr lang="en-US" sz="1400" b="1" baseline="-25000">
                <a:latin typeface="Times New Roman" pitchFamily="18" charset="0"/>
              </a:rPr>
              <a:t>4</a:t>
            </a:r>
            <a:endParaRPr lang="en-US" sz="1400" b="1">
              <a:latin typeface="Times New Roman" pitchFamily="18" charset="0"/>
            </a:endParaRPr>
          </a:p>
        </p:txBody>
      </p:sp>
      <p:sp>
        <p:nvSpPr>
          <p:cNvPr id="17439" name="Text Box 31"/>
          <p:cNvSpPr txBox="1">
            <a:spLocks noChangeArrowheads="1"/>
          </p:cNvSpPr>
          <p:nvPr/>
        </p:nvSpPr>
        <p:spPr bwMode="auto">
          <a:xfrm>
            <a:off x="2433638" y="1608138"/>
            <a:ext cx="454025" cy="50006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400" b="1">
                <a:latin typeface="Times New Roman" pitchFamily="18" charset="0"/>
              </a:rPr>
              <a:t>p</a:t>
            </a:r>
            <a:r>
              <a:rPr lang="en-US" sz="1400" b="1" baseline="-25000">
                <a:latin typeface="Times New Roman" pitchFamily="18" charset="0"/>
              </a:rPr>
              <a:t>5</a:t>
            </a:r>
            <a:endParaRPr lang="en-US" sz="1400" b="1">
              <a:latin typeface="Times New Roman" pitchFamily="18" charset="0"/>
            </a:endParaRPr>
          </a:p>
        </p:txBody>
      </p:sp>
      <p:sp>
        <p:nvSpPr>
          <p:cNvPr id="17440" name="Text Box 32"/>
          <p:cNvSpPr txBox="1">
            <a:spLocks noChangeArrowheads="1"/>
          </p:cNvSpPr>
          <p:nvPr/>
        </p:nvSpPr>
        <p:spPr bwMode="auto">
          <a:xfrm>
            <a:off x="304800" y="304800"/>
            <a:ext cx="455613" cy="50006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400" b="1">
                <a:latin typeface="Times New Roman" pitchFamily="18" charset="0"/>
              </a:rPr>
              <a:t>p</a:t>
            </a:r>
            <a:r>
              <a:rPr lang="en-US" sz="1400" b="1" baseline="-25000">
                <a:latin typeface="Times New Roman" pitchFamily="18" charset="0"/>
              </a:rPr>
              <a:t>6</a:t>
            </a:r>
            <a:endParaRPr lang="en-US" sz="1400" b="1">
              <a:latin typeface="Times New Roman" pitchFamily="18" charset="0"/>
            </a:endParaRPr>
          </a:p>
        </p:txBody>
      </p:sp>
      <p:sp>
        <p:nvSpPr>
          <p:cNvPr id="17441" name="Text Box 33"/>
          <p:cNvSpPr txBox="1">
            <a:spLocks noChangeArrowheads="1"/>
          </p:cNvSpPr>
          <p:nvPr/>
        </p:nvSpPr>
        <p:spPr bwMode="auto">
          <a:xfrm>
            <a:off x="396875" y="1608138"/>
            <a:ext cx="455613" cy="50006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400" b="1">
                <a:latin typeface="Times New Roman" pitchFamily="18" charset="0"/>
              </a:rPr>
              <a:t>p</a:t>
            </a:r>
            <a:r>
              <a:rPr lang="en-US" sz="1400" b="1" baseline="-25000">
                <a:latin typeface="Times New Roman" pitchFamily="18" charset="0"/>
              </a:rPr>
              <a:t>7</a:t>
            </a:r>
            <a:endParaRPr lang="en-US" sz="1400" b="1">
              <a:latin typeface="Times New Roman" pitchFamily="18" charset="0"/>
            </a:endParaRPr>
          </a:p>
        </p:txBody>
      </p:sp>
      <p:sp>
        <p:nvSpPr>
          <p:cNvPr id="17442" name="Text Box 34"/>
          <p:cNvSpPr txBox="1">
            <a:spLocks noChangeArrowheads="1"/>
          </p:cNvSpPr>
          <p:nvPr/>
        </p:nvSpPr>
        <p:spPr bwMode="auto">
          <a:xfrm>
            <a:off x="1044575" y="3005138"/>
            <a:ext cx="455613" cy="50006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400" b="1">
                <a:latin typeface="Times New Roman" pitchFamily="18" charset="0"/>
              </a:rPr>
              <a:t>p</a:t>
            </a:r>
            <a:r>
              <a:rPr lang="en-US" sz="1400" b="1" baseline="-25000">
                <a:latin typeface="Times New Roman" pitchFamily="18" charset="0"/>
              </a:rPr>
              <a:t>8</a:t>
            </a:r>
            <a:endParaRPr lang="en-US" sz="1400" b="1">
              <a:latin typeface="Times New Roman" pitchFamily="18" charset="0"/>
            </a:endParaRPr>
          </a:p>
        </p:txBody>
      </p:sp>
      <p:sp>
        <p:nvSpPr>
          <p:cNvPr id="17443" name="Line 35"/>
          <p:cNvSpPr>
            <a:spLocks noChangeShapeType="1"/>
          </p:cNvSpPr>
          <p:nvPr/>
        </p:nvSpPr>
        <p:spPr bwMode="auto">
          <a:xfrm flipV="1">
            <a:off x="3173413" y="1328738"/>
            <a:ext cx="369887" cy="13970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45" name="Line 37"/>
          <p:cNvSpPr>
            <a:spLocks noChangeShapeType="1"/>
          </p:cNvSpPr>
          <p:nvPr/>
        </p:nvSpPr>
        <p:spPr bwMode="auto">
          <a:xfrm flipH="1" flipV="1">
            <a:off x="2803525" y="769938"/>
            <a:ext cx="369888" cy="19558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46" name="Text Box 38"/>
          <p:cNvSpPr txBox="1">
            <a:spLocks noChangeArrowheads="1"/>
          </p:cNvSpPr>
          <p:nvPr/>
        </p:nvSpPr>
        <p:spPr bwMode="auto">
          <a:xfrm>
            <a:off x="7696200" y="381000"/>
            <a:ext cx="1143000" cy="210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chemeClr val="tx2"/>
                </a:solidFill>
                <a:latin typeface="Times New Roman" pitchFamily="18" charset="0"/>
              </a:rPr>
              <a:t>q1:p1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chemeClr val="tx2"/>
                </a:solidFill>
                <a:latin typeface="Times New Roman" pitchFamily="18" charset="0"/>
              </a:rPr>
              <a:t>q2:p2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chemeClr val="tx2"/>
                </a:solidFill>
                <a:latin typeface="Times New Roman" pitchFamily="18" charset="0"/>
              </a:rPr>
              <a:t>q3:p3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chemeClr val="tx2"/>
                </a:solidFill>
                <a:latin typeface="Times New Roman" pitchFamily="18" charset="0"/>
              </a:rPr>
              <a:t>m:3</a:t>
            </a:r>
          </a:p>
        </p:txBody>
      </p:sp>
      <p:sp>
        <p:nvSpPr>
          <p:cNvPr id="17449" name="Line 41"/>
          <p:cNvSpPr>
            <a:spLocks noChangeShapeType="1"/>
          </p:cNvSpPr>
          <p:nvPr/>
        </p:nvSpPr>
        <p:spPr bwMode="auto">
          <a:xfrm flipH="1" flipV="1">
            <a:off x="2514600" y="1066800"/>
            <a:ext cx="609600" cy="16764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62" name="Text Box 54"/>
          <p:cNvSpPr txBox="1">
            <a:spLocks noChangeArrowheads="1"/>
          </p:cNvSpPr>
          <p:nvPr/>
        </p:nvSpPr>
        <p:spPr bwMode="auto">
          <a:xfrm>
            <a:off x="6781800" y="3581400"/>
            <a:ext cx="455613" cy="500063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b="1">
                <a:latin typeface="Times New Roman" pitchFamily="18" charset="0"/>
              </a:rPr>
              <a:t>p</a:t>
            </a:r>
            <a:r>
              <a:rPr lang="en-US" b="1" baseline="-25000">
                <a:latin typeface="Times New Roman" pitchFamily="18" charset="0"/>
              </a:rPr>
              <a:t>4</a:t>
            </a:r>
            <a:endParaRPr lang="en-US" b="1">
              <a:latin typeface="Times New Roman" pitchFamily="18" charset="0"/>
            </a:endParaRPr>
          </a:p>
        </p:txBody>
      </p:sp>
      <p:sp>
        <p:nvSpPr>
          <p:cNvPr id="17476" name="Oval 68"/>
          <p:cNvSpPr>
            <a:spLocks noChangeArrowheads="1"/>
          </p:cNvSpPr>
          <p:nvPr/>
        </p:nvSpPr>
        <p:spPr bwMode="auto">
          <a:xfrm>
            <a:off x="6934200" y="3505200"/>
            <a:ext cx="115888" cy="100013"/>
          </a:xfrm>
          <a:prstGeom prst="ellipse">
            <a:avLst/>
          </a:prstGeom>
          <a:solidFill>
            <a:srgbClr val="333333"/>
          </a:solidFill>
          <a:ln w="1905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51" name="Oval 43"/>
          <p:cNvSpPr>
            <a:spLocks noChangeArrowheads="1"/>
          </p:cNvSpPr>
          <p:nvPr/>
        </p:nvSpPr>
        <p:spPr bwMode="auto">
          <a:xfrm>
            <a:off x="5478463" y="3148013"/>
            <a:ext cx="115887" cy="100012"/>
          </a:xfrm>
          <a:prstGeom prst="ellipse">
            <a:avLst/>
          </a:prstGeom>
          <a:solidFill>
            <a:srgbClr val="333333"/>
          </a:solidFill>
          <a:ln w="1905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52" name="Oval 44"/>
          <p:cNvSpPr>
            <a:spLocks noChangeArrowheads="1"/>
          </p:cNvSpPr>
          <p:nvPr/>
        </p:nvSpPr>
        <p:spPr bwMode="auto">
          <a:xfrm>
            <a:off x="5548313" y="4471988"/>
            <a:ext cx="115887" cy="100012"/>
          </a:xfrm>
          <a:prstGeom prst="ellipse">
            <a:avLst/>
          </a:prstGeom>
          <a:solidFill>
            <a:srgbClr val="333333"/>
          </a:solidFill>
          <a:ln w="1905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53" name="Oval 45"/>
          <p:cNvSpPr>
            <a:spLocks noChangeArrowheads="1"/>
          </p:cNvSpPr>
          <p:nvPr/>
        </p:nvSpPr>
        <p:spPr bwMode="auto">
          <a:xfrm>
            <a:off x="6057900" y="5461000"/>
            <a:ext cx="115888" cy="101600"/>
          </a:xfrm>
          <a:prstGeom prst="ellipse">
            <a:avLst/>
          </a:prstGeom>
          <a:solidFill>
            <a:srgbClr val="333333"/>
          </a:solidFill>
          <a:ln w="1905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54" name="Oval 46"/>
          <p:cNvSpPr>
            <a:spLocks noChangeArrowheads="1"/>
          </p:cNvSpPr>
          <p:nvPr/>
        </p:nvSpPr>
        <p:spPr bwMode="auto">
          <a:xfrm>
            <a:off x="7993063" y="3890963"/>
            <a:ext cx="115887" cy="98425"/>
          </a:xfrm>
          <a:prstGeom prst="ellipse">
            <a:avLst/>
          </a:prstGeom>
          <a:solidFill>
            <a:srgbClr val="333333"/>
          </a:solidFill>
          <a:ln w="1905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55" name="Oval 47"/>
          <p:cNvSpPr>
            <a:spLocks noChangeArrowheads="1"/>
          </p:cNvSpPr>
          <p:nvPr/>
        </p:nvSpPr>
        <p:spPr bwMode="auto">
          <a:xfrm>
            <a:off x="7615238" y="5211763"/>
            <a:ext cx="115887" cy="100012"/>
          </a:xfrm>
          <a:prstGeom prst="ellipse">
            <a:avLst/>
          </a:prstGeom>
          <a:solidFill>
            <a:srgbClr val="333333"/>
          </a:solidFill>
          <a:ln w="1905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56" name="Oval 48"/>
          <p:cNvSpPr>
            <a:spLocks noChangeArrowheads="1"/>
          </p:cNvSpPr>
          <p:nvPr/>
        </p:nvSpPr>
        <p:spPr bwMode="auto">
          <a:xfrm>
            <a:off x="7229475" y="3322638"/>
            <a:ext cx="115888" cy="100012"/>
          </a:xfrm>
          <a:prstGeom prst="ellipse">
            <a:avLst/>
          </a:prstGeom>
          <a:solidFill>
            <a:srgbClr val="333333"/>
          </a:solidFill>
          <a:ln w="1905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57" name="Text Box 49"/>
          <p:cNvSpPr txBox="1">
            <a:spLocks noChangeArrowheads="1"/>
          </p:cNvSpPr>
          <p:nvPr/>
        </p:nvSpPr>
        <p:spPr bwMode="auto">
          <a:xfrm>
            <a:off x="7769225" y="5187950"/>
            <a:ext cx="455613" cy="500063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b="1">
                <a:latin typeface="Times New Roman" pitchFamily="18" charset="0"/>
              </a:rPr>
              <a:t>q</a:t>
            </a:r>
            <a:r>
              <a:rPr lang="en-US" b="1" baseline="-25000">
                <a:latin typeface="Times New Roman" pitchFamily="18" charset="0"/>
              </a:rPr>
              <a:t>1</a:t>
            </a:r>
            <a:endParaRPr lang="en-US" b="1">
              <a:latin typeface="Times New Roman" pitchFamily="18" charset="0"/>
            </a:endParaRPr>
          </a:p>
        </p:txBody>
      </p:sp>
      <p:sp>
        <p:nvSpPr>
          <p:cNvPr id="17459" name="Oval 51"/>
          <p:cNvSpPr>
            <a:spLocks noChangeArrowheads="1"/>
          </p:cNvSpPr>
          <p:nvPr/>
        </p:nvSpPr>
        <p:spPr bwMode="auto">
          <a:xfrm>
            <a:off x="6751638" y="4222750"/>
            <a:ext cx="115887" cy="98425"/>
          </a:xfrm>
          <a:prstGeom prst="ellipse">
            <a:avLst/>
          </a:prstGeom>
          <a:solidFill>
            <a:srgbClr val="333333"/>
          </a:solidFill>
          <a:ln w="1905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60" name="Text Box 52"/>
          <p:cNvSpPr txBox="1">
            <a:spLocks noChangeArrowheads="1"/>
          </p:cNvSpPr>
          <p:nvPr/>
        </p:nvSpPr>
        <p:spPr bwMode="auto">
          <a:xfrm>
            <a:off x="8224838" y="3360738"/>
            <a:ext cx="454025" cy="500062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b="1">
                <a:latin typeface="Times New Roman" pitchFamily="18" charset="0"/>
              </a:rPr>
              <a:t>q</a:t>
            </a:r>
            <a:r>
              <a:rPr lang="en-US" b="1" baseline="-25000">
                <a:latin typeface="Times New Roman" pitchFamily="18" charset="0"/>
              </a:rPr>
              <a:t>2</a:t>
            </a:r>
          </a:p>
        </p:txBody>
      </p:sp>
      <p:sp>
        <p:nvSpPr>
          <p:cNvPr id="17461" name="Text Box 53"/>
          <p:cNvSpPr txBox="1">
            <a:spLocks noChangeArrowheads="1"/>
          </p:cNvSpPr>
          <p:nvPr/>
        </p:nvSpPr>
        <p:spPr bwMode="auto">
          <a:xfrm>
            <a:off x="7391400" y="2895600"/>
            <a:ext cx="455613" cy="500063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b="1">
                <a:latin typeface="Times New Roman" pitchFamily="18" charset="0"/>
              </a:rPr>
              <a:t>q</a:t>
            </a:r>
            <a:r>
              <a:rPr lang="en-US" b="1" baseline="-25000">
                <a:latin typeface="Times New Roman" pitchFamily="18" charset="0"/>
              </a:rPr>
              <a:t>3</a:t>
            </a:r>
            <a:endParaRPr lang="en-US" b="1">
              <a:latin typeface="Times New Roman" pitchFamily="18" charset="0"/>
            </a:endParaRPr>
          </a:p>
        </p:txBody>
      </p:sp>
      <p:sp>
        <p:nvSpPr>
          <p:cNvPr id="17463" name="Text Box 55"/>
          <p:cNvSpPr txBox="1">
            <a:spLocks noChangeArrowheads="1"/>
          </p:cNvSpPr>
          <p:nvPr/>
        </p:nvSpPr>
        <p:spPr bwMode="auto">
          <a:xfrm>
            <a:off x="6929438" y="4198938"/>
            <a:ext cx="454025" cy="500062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b="1">
                <a:latin typeface="Times New Roman" pitchFamily="18" charset="0"/>
              </a:rPr>
              <a:t>p</a:t>
            </a:r>
            <a:r>
              <a:rPr lang="en-US" b="1" baseline="-25000">
                <a:latin typeface="Times New Roman" pitchFamily="18" charset="0"/>
              </a:rPr>
              <a:t>5</a:t>
            </a:r>
            <a:endParaRPr lang="en-US" b="1">
              <a:latin typeface="Times New Roman" pitchFamily="18" charset="0"/>
            </a:endParaRPr>
          </a:p>
        </p:txBody>
      </p:sp>
      <p:sp>
        <p:nvSpPr>
          <p:cNvPr id="17464" name="Text Box 56"/>
          <p:cNvSpPr txBox="1">
            <a:spLocks noChangeArrowheads="1"/>
          </p:cNvSpPr>
          <p:nvPr/>
        </p:nvSpPr>
        <p:spPr bwMode="auto">
          <a:xfrm>
            <a:off x="4800600" y="2895600"/>
            <a:ext cx="455613" cy="500063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b="1">
                <a:latin typeface="Times New Roman" pitchFamily="18" charset="0"/>
              </a:rPr>
              <a:t>p</a:t>
            </a:r>
            <a:r>
              <a:rPr lang="en-US" b="1" baseline="-25000">
                <a:latin typeface="Times New Roman" pitchFamily="18" charset="0"/>
              </a:rPr>
              <a:t>6</a:t>
            </a:r>
            <a:endParaRPr lang="en-US" b="1">
              <a:latin typeface="Times New Roman" pitchFamily="18" charset="0"/>
            </a:endParaRPr>
          </a:p>
        </p:txBody>
      </p:sp>
      <p:sp>
        <p:nvSpPr>
          <p:cNvPr id="17465" name="Text Box 57"/>
          <p:cNvSpPr txBox="1">
            <a:spLocks noChangeArrowheads="1"/>
          </p:cNvSpPr>
          <p:nvPr/>
        </p:nvSpPr>
        <p:spPr bwMode="auto">
          <a:xfrm>
            <a:off x="4892675" y="4198938"/>
            <a:ext cx="455613" cy="500062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b="1">
                <a:latin typeface="Times New Roman" pitchFamily="18" charset="0"/>
              </a:rPr>
              <a:t>p</a:t>
            </a:r>
            <a:r>
              <a:rPr lang="en-US" b="1" baseline="-25000">
                <a:latin typeface="Times New Roman" pitchFamily="18" charset="0"/>
              </a:rPr>
              <a:t>7</a:t>
            </a:r>
            <a:endParaRPr lang="en-US" b="1">
              <a:latin typeface="Times New Roman" pitchFamily="18" charset="0"/>
            </a:endParaRPr>
          </a:p>
        </p:txBody>
      </p:sp>
      <p:sp>
        <p:nvSpPr>
          <p:cNvPr id="17466" name="Text Box 58"/>
          <p:cNvSpPr txBox="1">
            <a:spLocks noChangeArrowheads="1"/>
          </p:cNvSpPr>
          <p:nvPr/>
        </p:nvSpPr>
        <p:spPr bwMode="auto">
          <a:xfrm>
            <a:off x="5540375" y="5595938"/>
            <a:ext cx="455613" cy="500062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b="1">
                <a:latin typeface="Times New Roman" pitchFamily="18" charset="0"/>
              </a:rPr>
              <a:t>p</a:t>
            </a:r>
            <a:r>
              <a:rPr lang="en-US" b="1" baseline="-25000">
                <a:latin typeface="Times New Roman" pitchFamily="18" charset="0"/>
              </a:rPr>
              <a:t>8</a:t>
            </a:r>
            <a:endParaRPr lang="en-US" b="1">
              <a:latin typeface="Times New Roman" pitchFamily="18" charset="0"/>
            </a:endParaRPr>
          </a:p>
        </p:txBody>
      </p:sp>
      <p:sp>
        <p:nvSpPr>
          <p:cNvPr id="17467" name="Line 59"/>
          <p:cNvSpPr>
            <a:spLocks noChangeShapeType="1"/>
          </p:cNvSpPr>
          <p:nvPr/>
        </p:nvSpPr>
        <p:spPr bwMode="auto">
          <a:xfrm flipV="1">
            <a:off x="7669213" y="3919538"/>
            <a:ext cx="369887" cy="13970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70" name="Line 62"/>
          <p:cNvSpPr>
            <a:spLocks noChangeShapeType="1"/>
          </p:cNvSpPr>
          <p:nvPr/>
        </p:nvSpPr>
        <p:spPr bwMode="auto">
          <a:xfrm>
            <a:off x="6553200" y="2667000"/>
            <a:ext cx="2286000" cy="1905000"/>
          </a:xfrm>
          <a:prstGeom prst="line">
            <a:avLst/>
          </a:prstGeom>
          <a:noFill/>
          <a:ln w="28575">
            <a:solidFill>
              <a:schemeClr val="tx2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71" name="Line 63"/>
          <p:cNvSpPr>
            <a:spLocks noChangeShapeType="1"/>
          </p:cNvSpPr>
          <p:nvPr/>
        </p:nvSpPr>
        <p:spPr bwMode="auto">
          <a:xfrm flipV="1">
            <a:off x="6477000" y="2743200"/>
            <a:ext cx="1676400" cy="1219200"/>
          </a:xfrm>
          <a:prstGeom prst="line">
            <a:avLst/>
          </a:prstGeom>
          <a:noFill/>
          <a:ln w="28575">
            <a:solidFill>
              <a:schemeClr val="tx2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73" name="Line 65"/>
          <p:cNvSpPr>
            <a:spLocks noChangeShapeType="1"/>
          </p:cNvSpPr>
          <p:nvPr/>
        </p:nvSpPr>
        <p:spPr bwMode="auto">
          <a:xfrm>
            <a:off x="0" y="2667000"/>
            <a:ext cx="396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77" name="Text Box 69"/>
          <p:cNvSpPr txBox="1">
            <a:spLocks noChangeArrowheads="1"/>
          </p:cNvSpPr>
          <p:nvPr/>
        </p:nvSpPr>
        <p:spPr bwMode="auto">
          <a:xfrm>
            <a:off x="1981200" y="4267200"/>
            <a:ext cx="281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chemeClr val="tx2"/>
                </a:solidFill>
                <a:latin typeface="Times New Roman" pitchFamily="18" charset="0"/>
              </a:rPr>
              <a:t>-q2-q3- and -q3-p4-</a:t>
            </a:r>
          </a:p>
        </p:txBody>
      </p:sp>
      <p:sp>
        <p:nvSpPr>
          <p:cNvPr id="17479" name="Text Box 71"/>
          <p:cNvSpPr txBox="1">
            <a:spLocks noChangeArrowheads="1"/>
          </p:cNvSpPr>
          <p:nvPr/>
        </p:nvSpPr>
        <p:spPr bwMode="auto">
          <a:xfrm>
            <a:off x="6705600" y="5867400"/>
            <a:ext cx="838200" cy="476250"/>
          </a:xfrm>
          <a:prstGeom prst="rect">
            <a:avLst/>
          </a:prstGeom>
          <a:noFill/>
          <a:ln w="1905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</a:rPr>
              <a:t>k =4</a:t>
            </a:r>
          </a:p>
        </p:txBody>
      </p:sp>
      <p:grpSp>
        <p:nvGrpSpPr>
          <p:cNvPr id="17485" name="Group 77"/>
          <p:cNvGrpSpPr>
            <a:grpSpLocks/>
          </p:cNvGrpSpPr>
          <p:nvPr/>
        </p:nvGrpSpPr>
        <p:grpSpPr bwMode="auto">
          <a:xfrm>
            <a:off x="7010400" y="3581400"/>
            <a:ext cx="838200" cy="381000"/>
            <a:chOff x="3264" y="1224"/>
            <a:chExt cx="672" cy="312"/>
          </a:xfrm>
        </p:grpSpPr>
        <p:sp>
          <p:nvSpPr>
            <p:cNvPr id="17482" name="Arc 74"/>
            <p:cNvSpPr>
              <a:spLocks/>
            </p:cNvSpPr>
            <p:nvPr/>
          </p:nvSpPr>
          <p:spPr bwMode="auto">
            <a:xfrm>
              <a:off x="3600" y="1224"/>
              <a:ext cx="336" cy="191"/>
            </a:xfrm>
            <a:custGeom>
              <a:avLst/>
              <a:gdLst>
                <a:gd name="G0" fmla="+- 0 0 0"/>
                <a:gd name="G1" fmla="+- 19324 0 0"/>
                <a:gd name="G2" fmla="+- 21600 0 0"/>
                <a:gd name="T0" fmla="*/ 9652 w 21600"/>
                <a:gd name="T1" fmla="*/ 0 h 19324"/>
                <a:gd name="T2" fmla="*/ 21600 w 21600"/>
                <a:gd name="T3" fmla="*/ 19324 h 19324"/>
                <a:gd name="T4" fmla="*/ 0 w 21600"/>
                <a:gd name="T5" fmla="*/ 19324 h 19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9324" fill="none" extrusionOk="0">
                  <a:moveTo>
                    <a:pt x="9651" y="0"/>
                  </a:moveTo>
                  <a:cubicBezTo>
                    <a:pt x="16973" y="3657"/>
                    <a:pt x="21600" y="11139"/>
                    <a:pt x="21600" y="19324"/>
                  </a:cubicBezTo>
                </a:path>
                <a:path w="21600" h="19324" stroke="0" extrusionOk="0">
                  <a:moveTo>
                    <a:pt x="9651" y="0"/>
                  </a:moveTo>
                  <a:cubicBezTo>
                    <a:pt x="16973" y="3657"/>
                    <a:pt x="21600" y="11139"/>
                    <a:pt x="21600" y="19324"/>
                  </a:cubicBezTo>
                  <a:lnTo>
                    <a:pt x="0" y="19324"/>
                  </a:lnTo>
                  <a:close/>
                </a:path>
              </a:pathLst>
            </a:custGeom>
            <a:noFill/>
            <a:ln w="28575">
              <a:solidFill>
                <a:schemeClr val="tx2"/>
              </a:solidFill>
              <a:round/>
              <a:headEnd type="arrow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83" name="Arc 75"/>
            <p:cNvSpPr>
              <a:spLocks/>
            </p:cNvSpPr>
            <p:nvPr/>
          </p:nvSpPr>
          <p:spPr bwMode="auto">
            <a:xfrm flipH="1" flipV="1">
              <a:off x="3264" y="1229"/>
              <a:ext cx="336" cy="307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31087"/>
                <a:gd name="T2" fmla="*/ 19405 w 21600"/>
                <a:gd name="T3" fmla="*/ 31087 h 31087"/>
                <a:gd name="T4" fmla="*/ 0 w 21600"/>
                <a:gd name="T5" fmla="*/ 21600 h 310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1087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4888"/>
                    <a:pt x="20849" y="28132"/>
                    <a:pt x="19405" y="31087"/>
                  </a:cubicBezTo>
                </a:path>
                <a:path w="21600" h="31087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4888"/>
                    <a:pt x="20849" y="28132"/>
                    <a:pt x="19405" y="31087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chemeClr val="tx2"/>
              </a:solidFill>
              <a:round/>
              <a:headEnd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84" name="Arc 76"/>
            <p:cNvSpPr>
              <a:spLocks/>
            </p:cNvSpPr>
            <p:nvPr/>
          </p:nvSpPr>
          <p:spPr bwMode="auto">
            <a:xfrm flipV="1">
              <a:off x="3600" y="1383"/>
              <a:ext cx="336" cy="15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486" name="Text Box 78"/>
          <p:cNvSpPr txBox="1">
            <a:spLocks noChangeArrowheads="1"/>
          </p:cNvSpPr>
          <p:nvPr/>
        </p:nvSpPr>
        <p:spPr bwMode="auto">
          <a:xfrm>
            <a:off x="990600" y="4876800"/>
            <a:ext cx="266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The angle is &lt; 180</a:t>
            </a:r>
            <a:endParaRPr lang="en-AU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74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74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74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74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74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46" grpId="0" build="p" autoUpdateAnimBg="0"/>
      <p:bldP spid="17477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CSE5311 </a:t>
            </a:r>
          </a:p>
        </p:txBody>
      </p:sp>
      <p:sp>
        <p:nvSpPr>
          <p:cNvPr id="5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317E8-7B5D-454C-A4AA-AC93C7304C29}" type="slidenum">
              <a:rPr lang="en-US"/>
              <a:pPr/>
              <a:t>16</a:t>
            </a:fld>
            <a:endParaRPr lang="en-US"/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2133600" y="1219200"/>
            <a:ext cx="455613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b="1">
                <a:latin typeface="Times New Roman" pitchFamily="18" charset="0"/>
              </a:rPr>
              <a:t>q</a:t>
            </a:r>
            <a:r>
              <a:rPr lang="en-US" b="1" baseline="-25000">
                <a:latin typeface="Times New Roman" pitchFamily="18" charset="0"/>
              </a:rPr>
              <a:t>4</a:t>
            </a:r>
            <a:endParaRPr lang="en-US" b="1">
              <a:latin typeface="Times New Roman" pitchFamily="18" charset="0"/>
            </a:endParaRPr>
          </a:p>
        </p:txBody>
      </p:sp>
      <p:sp>
        <p:nvSpPr>
          <p:cNvPr id="18436" name="Oval 4"/>
          <p:cNvSpPr>
            <a:spLocks noChangeArrowheads="1"/>
          </p:cNvSpPr>
          <p:nvPr/>
        </p:nvSpPr>
        <p:spPr bwMode="auto">
          <a:xfrm>
            <a:off x="2667000" y="1447800"/>
            <a:ext cx="115888" cy="100013"/>
          </a:xfrm>
          <a:prstGeom prst="ellipse">
            <a:avLst/>
          </a:prstGeom>
          <a:solidFill>
            <a:srgbClr val="333333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7" name="Oval 5"/>
          <p:cNvSpPr>
            <a:spLocks noChangeArrowheads="1"/>
          </p:cNvSpPr>
          <p:nvPr/>
        </p:nvSpPr>
        <p:spPr bwMode="auto">
          <a:xfrm>
            <a:off x="1211263" y="1090613"/>
            <a:ext cx="115887" cy="100012"/>
          </a:xfrm>
          <a:prstGeom prst="ellipse">
            <a:avLst/>
          </a:prstGeom>
          <a:solidFill>
            <a:srgbClr val="333333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8" name="Oval 6"/>
          <p:cNvSpPr>
            <a:spLocks noChangeArrowheads="1"/>
          </p:cNvSpPr>
          <p:nvPr/>
        </p:nvSpPr>
        <p:spPr bwMode="auto">
          <a:xfrm>
            <a:off x="1281113" y="2414588"/>
            <a:ext cx="115887" cy="100012"/>
          </a:xfrm>
          <a:prstGeom prst="ellipse">
            <a:avLst/>
          </a:prstGeom>
          <a:solidFill>
            <a:srgbClr val="333333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9" name="Oval 7"/>
          <p:cNvSpPr>
            <a:spLocks noChangeArrowheads="1"/>
          </p:cNvSpPr>
          <p:nvPr/>
        </p:nvSpPr>
        <p:spPr bwMode="auto">
          <a:xfrm>
            <a:off x="1790700" y="3403600"/>
            <a:ext cx="115888" cy="101600"/>
          </a:xfrm>
          <a:prstGeom prst="ellipse">
            <a:avLst/>
          </a:prstGeom>
          <a:solidFill>
            <a:srgbClr val="333333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0" name="Oval 8"/>
          <p:cNvSpPr>
            <a:spLocks noChangeArrowheads="1"/>
          </p:cNvSpPr>
          <p:nvPr/>
        </p:nvSpPr>
        <p:spPr bwMode="auto">
          <a:xfrm>
            <a:off x="3725863" y="1833563"/>
            <a:ext cx="115887" cy="98425"/>
          </a:xfrm>
          <a:prstGeom prst="ellipse">
            <a:avLst/>
          </a:prstGeom>
          <a:solidFill>
            <a:srgbClr val="333333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1" name="Oval 9"/>
          <p:cNvSpPr>
            <a:spLocks noChangeArrowheads="1"/>
          </p:cNvSpPr>
          <p:nvPr/>
        </p:nvSpPr>
        <p:spPr bwMode="auto">
          <a:xfrm>
            <a:off x="3348038" y="3154363"/>
            <a:ext cx="115887" cy="100012"/>
          </a:xfrm>
          <a:prstGeom prst="ellipse">
            <a:avLst/>
          </a:prstGeom>
          <a:solidFill>
            <a:srgbClr val="333333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2" name="Oval 10"/>
          <p:cNvSpPr>
            <a:spLocks noChangeArrowheads="1"/>
          </p:cNvSpPr>
          <p:nvPr/>
        </p:nvSpPr>
        <p:spPr bwMode="auto">
          <a:xfrm>
            <a:off x="2962275" y="1265238"/>
            <a:ext cx="115888" cy="100012"/>
          </a:xfrm>
          <a:prstGeom prst="ellipse">
            <a:avLst/>
          </a:prstGeom>
          <a:solidFill>
            <a:srgbClr val="333333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3502025" y="3130550"/>
            <a:ext cx="455613" cy="50006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b="1">
                <a:latin typeface="Times New Roman" pitchFamily="18" charset="0"/>
              </a:rPr>
              <a:t>q</a:t>
            </a:r>
            <a:r>
              <a:rPr lang="en-US" b="1" baseline="-25000">
                <a:latin typeface="Times New Roman" pitchFamily="18" charset="0"/>
              </a:rPr>
              <a:t>1</a:t>
            </a:r>
            <a:endParaRPr lang="en-US" b="1">
              <a:latin typeface="Times New Roman" pitchFamily="18" charset="0"/>
            </a:endParaRPr>
          </a:p>
        </p:txBody>
      </p:sp>
      <p:sp>
        <p:nvSpPr>
          <p:cNvPr id="18444" name="Oval 12"/>
          <p:cNvSpPr>
            <a:spLocks noChangeArrowheads="1"/>
          </p:cNvSpPr>
          <p:nvPr/>
        </p:nvSpPr>
        <p:spPr bwMode="auto">
          <a:xfrm>
            <a:off x="2484438" y="2165350"/>
            <a:ext cx="115887" cy="98425"/>
          </a:xfrm>
          <a:prstGeom prst="ellipse">
            <a:avLst/>
          </a:prstGeom>
          <a:solidFill>
            <a:srgbClr val="333333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5" name="Text Box 13"/>
          <p:cNvSpPr txBox="1">
            <a:spLocks noChangeArrowheads="1"/>
          </p:cNvSpPr>
          <p:nvPr/>
        </p:nvSpPr>
        <p:spPr bwMode="auto">
          <a:xfrm>
            <a:off x="3886200" y="1447800"/>
            <a:ext cx="454025" cy="50006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b="1">
                <a:latin typeface="Times New Roman" pitchFamily="18" charset="0"/>
              </a:rPr>
              <a:t>q2</a:t>
            </a:r>
          </a:p>
        </p:txBody>
      </p:sp>
      <p:sp>
        <p:nvSpPr>
          <p:cNvPr id="18446" name="Text Box 14"/>
          <p:cNvSpPr txBox="1">
            <a:spLocks noChangeArrowheads="1"/>
          </p:cNvSpPr>
          <p:nvPr/>
        </p:nvSpPr>
        <p:spPr bwMode="auto">
          <a:xfrm>
            <a:off x="3200400" y="914400"/>
            <a:ext cx="455613" cy="50006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b="1">
                <a:latin typeface="Times New Roman" pitchFamily="18" charset="0"/>
              </a:rPr>
              <a:t>q</a:t>
            </a:r>
            <a:r>
              <a:rPr lang="en-US" b="1" baseline="-25000">
                <a:latin typeface="Times New Roman" pitchFamily="18" charset="0"/>
              </a:rPr>
              <a:t>3</a:t>
            </a:r>
            <a:endParaRPr lang="en-US" b="1">
              <a:latin typeface="Times New Roman" pitchFamily="18" charset="0"/>
            </a:endParaRPr>
          </a:p>
        </p:txBody>
      </p:sp>
      <p:sp>
        <p:nvSpPr>
          <p:cNvPr id="18447" name="Text Box 15"/>
          <p:cNvSpPr txBox="1">
            <a:spLocks noChangeArrowheads="1"/>
          </p:cNvSpPr>
          <p:nvPr/>
        </p:nvSpPr>
        <p:spPr bwMode="auto">
          <a:xfrm>
            <a:off x="2662238" y="2141538"/>
            <a:ext cx="454025" cy="50006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b="1">
                <a:latin typeface="Times New Roman" pitchFamily="18" charset="0"/>
              </a:rPr>
              <a:t>p</a:t>
            </a:r>
            <a:r>
              <a:rPr lang="en-US" b="1" baseline="-25000">
                <a:latin typeface="Times New Roman" pitchFamily="18" charset="0"/>
              </a:rPr>
              <a:t>5</a:t>
            </a:r>
            <a:endParaRPr lang="en-US" b="1">
              <a:latin typeface="Times New Roman" pitchFamily="18" charset="0"/>
            </a:endParaRPr>
          </a:p>
        </p:txBody>
      </p:sp>
      <p:sp>
        <p:nvSpPr>
          <p:cNvPr id="18448" name="Text Box 16"/>
          <p:cNvSpPr txBox="1">
            <a:spLocks noChangeArrowheads="1"/>
          </p:cNvSpPr>
          <p:nvPr/>
        </p:nvSpPr>
        <p:spPr bwMode="auto">
          <a:xfrm>
            <a:off x="533400" y="838200"/>
            <a:ext cx="455613" cy="50006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b="1">
                <a:latin typeface="Times New Roman" pitchFamily="18" charset="0"/>
              </a:rPr>
              <a:t>p</a:t>
            </a:r>
            <a:r>
              <a:rPr lang="en-US" b="1" baseline="-25000">
                <a:latin typeface="Times New Roman" pitchFamily="18" charset="0"/>
              </a:rPr>
              <a:t>6</a:t>
            </a:r>
            <a:endParaRPr lang="en-US" b="1">
              <a:latin typeface="Times New Roman" pitchFamily="18" charset="0"/>
            </a:endParaRPr>
          </a:p>
        </p:txBody>
      </p:sp>
      <p:sp>
        <p:nvSpPr>
          <p:cNvPr id="18449" name="Text Box 17"/>
          <p:cNvSpPr txBox="1">
            <a:spLocks noChangeArrowheads="1"/>
          </p:cNvSpPr>
          <p:nvPr/>
        </p:nvSpPr>
        <p:spPr bwMode="auto">
          <a:xfrm>
            <a:off x="625475" y="2141538"/>
            <a:ext cx="455613" cy="50006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b="1">
                <a:latin typeface="Times New Roman" pitchFamily="18" charset="0"/>
              </a:rPr>
              <a:t>p</a:t>
            </a:r>
            <a:r>
              <a:rPr lang="en-US" b="1" baseline="-25000">
                <a:latin typeface="Times New Roman" pitchFamily="18" charset="0"/>
              </a:rPr>
              <a:t>7</a:t>
            </a:r>
            <a:endParaRPr lang="en-US" b="1">
              <a:latin typeface="Times New Roman" pitchFamily="18" charset="0"/>
            </a:endParaRPr>
          </a:p>
        </p:txBody>
      </p:sp>
      <p:sp>
        <p:nvSpPr>
          <p:cNvPr id="18450" name="Text Box 18"/>
          <p:cNvSpPr txBox="1">
            <a:spLocks noChangeArrowheads="1"/>
          </p:cNvSpPr>
          <p:nvPr/>
        </p:nvSpPr>
        <p:spPr bwMode="auto">
          <a:xfrm>
            <a:off x="1273175" y="3538538"/>
            <a:ext cx="455613" cy="50006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b="1">
                <a:latin typeface="Times New Roman" pitchFamily="18" charset="0"/>
              </a:rPr>
              <a:t>p</a:t>
            </a:r>
            <a:r>
              <a:rPr lang="en-US" b="1" baseline="-25000">
                <a:latin typeface="Times New Roman" pitchFamily="18" charset="0"/>
              </a:rPr>
              <a:t>8</a:t>
            </a:r>
            <a:endParaRPr lang="en-US" b="1">
              <a:latin typeface="Times New Roman" pitchFamily="18" charset="0"/>
            </a:endParaRPr>
          </a:p>
        </p:txBody>
      </p:sp>
      <p:sp>
        <p:nvSpPr>
          <p:cNvPr id="18451" name="Line 19"/>
          <p:cNvSpPr>
            <a:spLocks noChangeShapeType="1"/>
          </p:cNvSpPr>
          <p:nvPr/>
        </p:nvSpPr>
        <p:spPr bwMode="auto">
          <a:xfrm flipV="1">
            <a:off x="3402013" y="1862138"/>
            <a:ext cx="369887" cy="13970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53" name="Line 21"/>
          <p:cNvSpPr>
            <a:spLocks noChangeShapeType="1"/>
          </p:cNvSpPr>
          <p:nvPr/>
        </p:nvSpPr>
        <p:spPr bwMode="auto">
          <a:xfrm flipV="1">
            <a:off x="2209800" y="685800"/>
            <a:ext cx="1676400" cy="1219200"/>
          </a:xfrm>
          <a:prstGeom prst="line">
            <a:avLst/>
          </a:prstGeom>
          <a:noFill/>
          <a:ln w="28575">
            <a:solidFill>
              <a:schemeClr val="tx2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54" name="Line 22"/>
          <p:cNvSpPr>
            <a:spLocks noChangeShapeType="1"/>
          </p:cNvSpPr>
          <p:nvPr/>
        </p:nvSpPr>
        <p:spPr bwMode="auto">
          <a:xfrm flipH="1" flipV="1">
            <a:off x="3048000" y="1295400"/>
            <a:ext cx="762000" cy="6096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55" name="Line 23"/>
          <p:cNvSpPr>
            <a:spLocks noChangeShapeType="1"/>
          </p:cNvSpPr>
          <p:nvPr/>
        </p:nvSpPr>
        <p:spPr bwMode="auto">
          <a:xfrm flipH="1">
            <a:off x="2438400" y="838200"/>
            <a:ext cx="457200" cy="1752600"/>
          </a:xfrm>
          <a:prstGeom prst="line">
            <a:avLst/>
          </a:prstGeom>
          <a:noFill/>
          <a:ln w="28575">
            <a:solidFill>
              <a:schemeClr val="tx2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56" name="Text Box 24"/>
          <p:cNvSpPr txBox="1">
            <a:spLocks noChangeArrowheads="1"/>
          </p:cNvSpPr>
          <p:nvPr/>
        </p:nvSpPr>
        <p:spPr bwMode="auto">
          <a:xfrm>
            <a:off x="7696200" y="381000"/>
            <a:ext cx="11430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chemeClr val="tx2"/>
                </a:solidFill>
                <a:latin typeface="Times New Roman" pitchFamily="18" charset="0"/>
              </a:rPr>
              <a:t>q</a:t>
            </a:r>
            <a:r>
              <a:rPr lang="en-US" sz="2400" b="1" baseline="-25000">
                <a:solidFill>
                  <a:schemeClr val="tx2"/>
                </a:solidFill>
                <a:latin typeface="Times New Roman" pitchFamily="18" charset="0"/>
              </a:rPr>
              <a:t>m</a:t>
            </a:r>
            <a:r>
              <a:rPr lang="en-US" sz="2400" b="1">
                <a:solidFill>
                  <a:schemeClr val="tx2"/>
                </a:solidFill>
                <a:latin typeface="Times New Roman" pitchFamily="18" charset="0"/>
              </a:rPr>
              <a:t>:p4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chemeClr val="tx2"/>
                </a:solidFill>
                <a:latin typeface="Times New Roman" pitchFamily="18" charset="0"/>
              </a:rPr>
              <a:t>m:4</a:t>
            </a:r>
          </a:p>
        </p:txBody>
      </p:sp>
      <p:sp>
        <p:nvSpPr>
          <p:cNvPr id="18457" name="Text Box 25"/>
          <p:cNvSpPr txBox="1">
            <a:spLocks noChangeArrowheads="1"/>
          </p:cNvSpPr>
          <p:nvPr/>
        </p:nvSpPr>
        <p:spPr bwMode="auto">
          <a:xfrm>
            <a:off x="685800" y="304800"/>
            <a:ext cx="281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chemeClr val="tx2"/>
                </a:solidFill>
                <a:latin typeface="Times New Roman" pitchFamily="18" charset="0"/>
              </a:rPr>
              <a:t>-q3-q4- and -q4-p5-</a:t>
            </a:r>
          </a:p>
        </p:txBody>
      </p:sp>
      <p:sp>
        <p:nvSpPr>
          <p:cNvPr id="18460" name="Text Box 28"/>
          <p:cNvSpPr txBox="1">
            <a:spLocks noChangeArrowheads="1"/>
          </p:cNvSpPr>
          <p:nvPr/>
        </p:nvSpPr>
        <p:spPr bwMode="auto">
          <a:xfrm>
            <a:off x="6553200" y="3276600"/>
            <a:ext cx="455613" cy="50006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b="1">
                <a:latin typeface="Times New Roman" pitchFamily="18" charset="0"/>
              </a:rPr>
              <a:t>q</a:t>
            </a:r>
            <a:r>
              <a:rPr lang="en-US" b="1" baseline="-25000">
                <a:latin typeface="Times New Roman" pitchFamily="18" charset="0"/>
              </a:rPr>
              <a:t>4</a:t>
            </a:r>
            <a:endParaRPr lang="en-US" b="1">
              <a:latin typeface="Times New Roman" pitchFamily="18" charset="0"/>
            </a:endParaRPr>
          </a:p>
        </p:txBody>
      </p:sp>
      <p:sp>
        <p:nvSpPr>
          <p:cNvPr id="18461" name="Oval 29"/>
          <p:cNvSpPr>
            <a:spLocks noChangeArrowheads="1"/>
          </p:cNvSpPr>
          <p:nvPr/>
        </p:nvSpPr>
        <p:spPr bwMode="auto">
          <a:xfrm>
            <a:off x="6629400" y="3200400"/>
            <a:ext cx="115888" cy="100013"/>
          </a:xfrm>
          <a:prstGeom prst="ellipse">
            <a:avLst/>
          </a:prstGeom>
          <a:solidFill>
            <a:srgbClr val="333333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62" name="Oval 30"/>
          <p:cNvSpPr>
            <a:spLocks noChangeArrowheads="1"/>
          </p:cNvSpPr>
          <p:nvPr/>
        </p:nvSpPr>
        <p:spPr bwMode="auto">
          <a:xfrm>
            <a:off x="5173663" y="2843213"/>
            <a:ext cx="115887" cy="100012"/>
          </a:xfrm>
          <a:prstGeom prst="ellipse">
            <a:avLst/>
          </a:prstGeom>
          <a:solidFill>
            <a:srgbClr val="333333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63" name="Oval 31"/>
          <p:cNvSpPr>
            <a:spLocks noChangeArrowheads="1"/>
          </p:cNvSpPr>
          <p:nvPr/>
        </p:nvSpPr>
        <p:spPr bwMode="auto">
          <a:xfrm>
            <a:off x="5243513" y="4167188"/>
            <a:ext cx="115887" cy="100012"/>
          </a:xfrm>
          <a:prstGeom prst="ellipse">
            <a:avLst/>
          </a:prstGeom>
          <a:solidFill>
            <a:srgbClr val="333333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64" name="Oval 32"/>
          <p:cNvSpPr>
            <a:spLocks noChangeArrowheads="1"/>
          </p:cNvSpPr>
          <p:nvPr/>
        </p:nvSpPr>
        <p:spPr bwMode="auto">
          <a:xfrm>
            <a:off x="5753100" y="5156200"/>
            <a:ext cx="115888" cy="101600"/>
          </a:xfrm>
          <a:prstGeom prst="ellipse">
            <a:avLst/>
          </a:prstGeom>
          <a:solidFill>
            <a:srgbClr val="333333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65" name="Oval 33"/>
          <p:cNvSpPr>
            <a:spLocks noChangeArrowheads="1"/>
          </p:cNvSpPr>
          <p:nvPr/>
        </p:nvSpPr>
        <p:spPr bwMode="auto">
          <a:xfrm>
            <a:off x="7688263" y="3586163"/>
            <a:ext cx="115887" cy="98425"/>
          </a:xfrm>
          <a:prstGeom prst="ellipse">
            <a:avLst/>
          </a:prstGeom>
          <a:solidFill>
            <a:srgbClr val="333333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66" name="Oval 34"/>
          <p:cNvSpPr>
            <a:spLocks noChangeArrowheads="1"/>
          </p:cNvSpPr>
          <p:nvPr/>
        </p:nvSpPr>
        <p:spPr bwMode="auto">
          <a:xfrm>
            <a:off x="7310438" y="4906963"/>
            <a:ext cx="115887" cy="100012"/>
          </a:xfrm>
          <a:prstGeom prst="ellipse">
            <a:avLst/>
          </a:prstGeom>
          <a:solidFill>
            <a:srgbClr val="333333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67" name="Oval 35"/>
          <p:cNvSpPr>
            <a:spLocks noChangeArrowheads="1"/>
          </p:cNvSpPr>
          <p:nvPr/>
        </p:nvSpPr>
        <p:spPr bwMode="auto">
          <a:xfrm>
            <a:off x="6924675" y="3017838"/>
            <a:ext cx="115888" cy="100012"/>
          </a:xfrm>
          <a:prstGeom prst="ellipse">
            <a:avLst/>
          </a:prstGeom>
          <a:solidFill>
            <a:srgbClr val="333333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68" name="Text Box 36"/>
          <p:cNvSpPr txBox="1">
            <a:spLocks noChangeArrowheads="1"/>
          </p:cNvSpPr>
          <p:nvPr/>
        </p:nvSpPr>
        <p:spPr bwMode="auto">
          <a:xfrm>
            <a:off x="7464425" y="4883150"/>
            <a:ext cx="455613" cy="50006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b="1">
                <a:latin typeface="Times New Roman" pitchFamily="18" charset="0"/>
              </a:rPr>
              <a:t>q</a:t>
            </a:r>
            <a:r>
              <a:rPr lang="en-US" b="1" baseline="-25000">
                <a:latin typeface="Times New Roman" pitchFamily="18" charset="0"/>
              </a:rPr>
              <a:t>1</a:t>
            </a:r>
            <a:endParaRPr lang="en-US" b="1">
              <a:latin typeface="Times New Roman" pitchFamily="18" charset="0"/>
            </a:endParaRPr>
          </a:p>
        </p:txBody>
      </p:sp>
      <p:sp>
        <p:nvSpPr>
          <p:cNvPr id="18469" name="Oval 37"/>
          <p:cNvSpPr>
            <a:spLocks noChangeArrowheads="1"/>
          </p:cNvSpPr>
          <p:nvPr/>
        </p:nvSpPr>
        <p:spPr bwMode="auto">
          <a:xfrm>
            <a:off x="6446838" y="3917950"/>
            <a:ext cx="115887" cy="98425"/>
          </a:xfrm>
          <a:prstGeom prst="ellipse">
            <a:avLst/>
          </a:prstGeom>
          <a:solidFill>
            <a:srgbClr val="333333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70" name="Text Box 38"/>
          <p:cNvSpPr txBox="1">
            <a:spLocks noChangeArrowheads="1"/>
          </p:cNvSpPr>
          <p:nvPr/>
        </p:nvSpPr>
        <p:spPr bwMode="auto">
          <a:xfrm>
            <a:off x="7920038" y="3055938"/>
            <a:ext cx="454025" cy="50006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b="1">
                <a:latin typeface="Times New Roman" pitchFamily="18" charset="0"/>
              </a:rPr>
              <a:t>q2</a:t>
            </a:r>
          </a:p>
        </p:txBody>
      </p:sp>
      <p:sp>
        <p:nvSpPr>
          <p:cNvPr id="18471" name="Text Box 39"/>
          <p:cNvSpPr txBox="1">
            <a:spLocks noChangeArrowheads="1"/>
          </p:cNvSpPr>
          <p:nvPr/>
        </p:nvSpPr>
        <p:spPr bwMode="auto">
          <a:xfrm>
            <a:off x="7086600" y="2590800"/>
            <a:ext cx="455613" cy="50006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b="1">
                <a:latin typeface="Times New Roman" pitchFamily="18" charset="0"/>
              </a:rPr>
              <a:t>q</a:t>
            </a:r>
            <a:r>
              <a:rPr lang="en-US" b="1" baseline="-25000">
                <a:latin typeface="Times New Roman" pitchFamily="18" charset="0"/>
              </a:rPr>
              <a:t>3</a:t>
            </a:r>
            <a:endParaRPr lang="en-US" b="1">
              <a:latin typeface="Times New Roman" pitchFamily="18" charset="0"/>
            </a:endParaRPr>
          </a:p>
        </p:txBody>
      </p:sp>
      <p:sp>
        <p:nvSpPr>
          <p:cNvPr id="18472" name="Text Box 40"/>
          <p:cNvSpPr txBox="1">
            <a:spLocks noChangeArrowheads="1"/>
          </p:cNvSpPr>
          <p:nvPr/>
        </p:nvSpPr>
        <p:spPr bwMode="auto">
          <a:xfrm>
            <a:off x="6624638" y="3894138"/>
            <a:ext cx="454025" cy="50006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b="1">
                <a:latin typeface="Times New Roman" pitchFamily="18" charset="0"/>
              </a:rPr>
              <a:t>q</a:t>
            </a:r>
            <a:r>
              <a:rPr lang="en-US" b="1" baseline="-25000">
                <a:latin typeface="Times New Roman" pitchFamily="18" charset="0"/>
              </a:rPr>
              <a:t>5</a:t>
            </a:r>
            <a:endParaRPr lang="en-US" b="1">
              <a:latin typeface="Times New Roman" pitchFamily="18" charset="0"/>
            </a:endParaRPr>
          </a:p>
        </p:txBody>
      </p:sp>
      <p:sp>
        <p:nvSpPr>
          <p:cNvPr id="18473" name="Text Box 41"/>
          <p:cNvSpPr txBox="1">
            <a:spLocks noChangeArrowheads="1"/>
          </p:cNvSpPr>
          <p:nvPr/>
        </p:nvSpPr>
        <p:spPr bwMode="auto">
          <a:xfrm>
            <a:off x="4495800" y="2590800"/>
            <a:ext cx="455613" cy="50006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b="1">
                <a:latin typeface="Times New Roman" pitchFamily="18" charset="0"/>
              </a:rPr>
              <a:t>p</a:t>
            </a:r>
            <a:r>
              <a:rPr lang="en-US" b="1" baseline="-25000">
                <a:latin typeface="Times New Roman" pitchFamily="18" charset="0"/>
              </a:rPr>
              <a:t>6</a:t>
            </a:r>
            <a:endParaRPr lang="en-US" b="1">
              <a:latin typeface="Times New Roman" pitchFamily="18" charset="0"/>
            </a:endParaRPr>
          </a:p>
        </p:txBody>
      </p:sp>
      <p:sp>
        <p:nvSpPr>
          <p:cNvPr id="18474" name="Text Box 42"/>
          <p:cNvSpPr txBox="1">
            <a:spLocks noChangeArrowheads="1"/>
          </p:cNvSpPr>
          <p:nvPr/>
        </p:nvSpPr>
        <p:spPr bwMode="auto">
          <a:xfrm>
            <a:off x="4587875" y="3894138"/>
            <a:ext cx="455613" cy="50006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b="1">
                <a:latin typeface="Times New Roman" pitchFamily="18" charset="0"/>
              </a:rPr>
              <a:t>p</a:t>
            </a:r>
            <a:r>
              <a:rPr lang="en-US" b="1" baseline="-25000">
                <a:latin typeface="Times New Roman" pitchFamily="18" charset="0"/>
              </a:rPr>
              <a:t>7</a:t>
            </a:r>
            <a:endParaRPr lang="en-US" b="1">
              <a:latin typeface="Times New Roman" pitchFamily="18" charset="0"/>
            </a:endParaRPr>
          </a:p>
        </p:txBody>
      </p:sp>
      <p:sp>
        <p:nvSpPr>
          <p:cNvPr id="18475" name="Text Box 43"/>
          <p:cNvSpPr txBox="1">
            <a:spLocks noChangeArrowheads="1"/>
          </p:cNvSpPr>
          <p:nvPr/>
        </p:nvSpPr>
        <p:spPr bwMode="auto">
          <a:xfrm>
            <a:off x="5235575" y="5291138"/>
            <a:ext cx="455613" cy="50006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b="1">
                <a:latin typeface="Times New Roman" pitchFamily="18" charset="0"/>
              </a:rPr>
              <a:t>p</a:t>
            </a:r>
            <a:r>
              <a:rPr lang="en-US" b="1" baseline="-25000">
                <a:latin typeface="Times New Roman" pitchFamily="18" charset="0"/>
              </a:rPr>
              <a:t>8</a:t>
            </a:r>
            <a:endParaRPr lang="en-US" b="1">
              <a:latin typeface="Times New Roman" pitchFamily="18" charset="0"/>
            </a:endParaRPr>
          </a:p>
        </p:txBody>
      </p:sp>
      <p:sp>
        <p:nvSpPr>
          <p:cNvPr id="18476" name="Line 44"/>
          <p:cNvSpPr>
            <a:spLocks noChangeShapeType="1"/>
          </p:cNvSpPr>
          <p:nvPr/>
        </p:nvSpPr>
        <p:spPr bwMode="auto">
          <a:xfrm flipV="1">
            <a:off x="7364413" y="3614738"/>
            <a:ext cx="369887" cy="13970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78" name="Line 46"/>
          <p:cNvSpPr>
            <a:spLocks noChangeShapeType="1"/>
          </p:cNvSpPr>
          <p:nvPr/>
        </p:nvSpPr>
        <p:spPr bwMode="auto">
          <a:xfrm flipH="1" flipV="1">
            <a:off x="7010400" y="3048000"/>
            <a:ext cx="762000" cy="6096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79" name="Line 47"/>
          <p:cNvSpPr>
            <a:spLocks noChangeShapeType="1"/>
          </p:cNvSpPr>
          <p:nvPr/>
        </p:nvSpPr>
        <p:spPr bwMode="auto">
          <a:xfrm flipH="1">
            <a:off x="6400800" y="2590800"/>
            <a:ext cx="457200" cy="17526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80" name="Line 48"/>
          <p:cNvSpPr>
            <a:spLocks noChangeShapeType="1"/>
          </p:cNvSpPr>
          <p:nvPr/>
        </p:nvSpPr>
        <p:spPr bwMode="auto">
          <a:xfrm>
            <a:off x="4648200" y="2514600"/>
            <a:ext cx="2209800" cy="16764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81" name="Text Box 49"/>
          <p:cNvSpPr txBox="1">
            <a:spLocks noChangeArrowheads="1"/>
          </p:cNvSpPr>
          <p:nvPr/>
        </p:nvSpPr>
        <p:spPr bwMode="auto">
          <a:xfrm>
            <a:off x="1066800" y="4724400"/>
            <a:ext cx="11430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chemeClr val="tx2"/>
                </a:solidFill>
                <a:latin typeface="Times New Roman" pitchFamily="18" charset="0"/>
              </a:rPr>
              <a:t>q</a:t>
            </a:r>
            <a:r>
              <a:rPr lang="en-US" sz="2400" b="1" baseline="-25000">
                <a:solidFill>
                  <a:schemeClr val="tx2"/>
                </a:solidFill>
                <a:latin typeface="Times New Roman" pitchFamily="18" charset="0"/>
              </a:rPr>
              <a:t>m</a:t>
            </a:r>
            <a:r>
              <a:rPr lang="en-US" sz="2400" b="1">
                <a:solidFill>
                  <a:schemeClr val="tx2"/>
                </a:solidFill>
                <a:latin typeface="Times New Roman" pitchFamily="18" charset="0"/>
              </a:rPr>
              <a:t>:p5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chemeClr val="tx2"/>
                </a:solidFill>
                <a:latin typeface="Times New Roman" pitchFamily="18" charset="0"/>
              </a:rPr>
              <a:t>m:5</a:t>
            </a:r>
          </a:p>
        </p:txBody>
      </p:sp>
      <p:sp>
        <p:nvSpPr>
          <p:cNvPr id="18483" name="Line 51"/>
          <p:cNvSpPr>
            <a:spLocks noChangeShapeType="1"/>
          </p:cNvSpPr>
          <p:nvPr/>
        </p:nvSpPr>
        <p:spPr bwMode="auto">
          <a:xfrm flipV="1">
            <a:off x="6705600" y="3048000"/>
            <a:ext cx="304800" cy="2286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85" name="Text Box 53"/>
          <p:cNvSpPr txBox="1">
            <a:spLocks noChangeArrowheads="1"/>
          </p:cNvSpPr>
          <p:nvPr/>
        </p:nvSpPr>
        <p:spPr bwMode="auto">
          <a:xfrm>
            <a:off x="4038600" y="3810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k =5</a:t>
            </a:r>
          </a:p>
        </p:txBody>
      </p:sp>
      <p:sp>
        <p:nvSpPr>
          <p:cNvPr id="18486" name="Text Box 54"/>
          <p:cNvSpPr txBox="1">
            <a:spLocks noChangeArrowheads="1"/>
          </p:cNvSpPr>
          <p:nvPr/>
        </p:nvSpPr>
        <p:spPr bwMode="auto">
          <a:xfrm>
            <a:off x="8458200" y="48006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k=6</a:t>
            </a:r>
          </a:p>
        </p:txBody>
      </p:sp>
      <p:sp>
        <p:nvSpPr>
          <p:cNvPr id="18487" name="Freeform 55"/>
          <p:cNvSpPr>
            <a:spLocks/>
          </p:cNvSpPr>
          <p:nvPr/>
        </p:nvSpPr>
        <p:spPr bwMode="auto">
          <a:xfrm>
            <a:off x="263525" y="1676400"/>
            <a:ext cx="8575675" cy="2803525"/>
          </a:xfrm>
          <a:custGeom>
            <a:avLst/>
            <a:gdLst/>
            <a:ahLst/>
            <a:cxnLst>
              <a:cxn ang="0">
                <a:pos x="0" y="1803"/>
              </a:cxn>
              <a:cxn ang="0">
                <a:pos x="1098" y="1790"/>
              </a:cxn>
              <a:cxn ang="0">
                <a:pos x="1583" y="1739"/>
              </a:cxn>
              <a:cxn ang="0">
                <a:pos x="1775" y="1701"/>
              </a:cxn>
              <a:cxn ang="0">
                <a:pos x="1953" y="1599"/>
              </a:cxn>
              <a:cxn ang="0">
                <a:pos x="2043" y="1535"/>
              </a:cxn>
              <a:cxn ang="0">
                <a:pos x="2285" y="1356"/>
              </a:cxn>
              <a:cxn ang="0">
                <a:pos x="2324" y="1292"/>
              </a:cxn>
              <a:cxn ang="0">
                <a:pos x="2375" y="1228"/>
              </a:cxn>
              <a:cxn ang="0">
                <a:pos x="2426" y="1152"/>
              </a:cxn>
              <a:cxn ang="0">
                <a:pos x="2490" y="1075"/>
              </a:cxn>
              <a:cxn ang="0">
                <a:pos x="2502" y="1024"/>
              </a:cxn>
              <a:cxn ang="0">
                <a:pos x="2541" y="986"/>
              </a:cxn>
              <a:cxn ang="0">
                <a:pos x="2579" y="845"/>
              </a:cxn>
              <a:cxn ang="0">
                <a:pos x="2643" y="462"/>
              </a:cxn>
              <a:cxn ang="0">
                <a:pos x="2758" y="156"/>
              </a:cxn>
              <a:cxn ang="0">
                <a:pos x="2860" y="130"/>
              </a:cxn>
              <a:cxn ang="0">
                <a:pos x="3396" y="117"/>
              </a:cxn>
              <a:cxn ang="0">
                <a:pos x="5030" y="41"/>
              </a:cxn>
              <a:cxn ang="0">
                <a:pos x="5413" y="15"/>
              </a:cxn>
            </a:cxnLst>
            <a:rect l="0" t="0" r="r" b="b"/>
            <a:pathLst>
              <a:path w="5413" h="1803">
                <a:moveTo>
                  <a:pt x="0" y="1803"/>
                </a:moveTo>
                <a:cubicBezTo>
                  <a:pt x="366" y="1799"/>
                  <a:pt x="732" y="1798"/>
                  <a:pt x="1098" y="1790"/>
                </a:cubicBezTo>
                <a:cubicBezTo>
                  <a:pt x="1242" y="1787"/>
                  <a:pt x="1438" y="1746"/>
                  <a:pt x="1583" y="1739"/>
                </a:cubicBezTo>
                <a:cubicBezTo>
                  <a:pt x="1646" y="1723"/>
                  <a:pt x="1711" y="1713"/>
                  <a:pt x="1775" y="1701"/>
                </a:cubicBezTo>
                <a:cubicBezTo>
                  <a:pt x="1822" y="1653"/>
                  <a:pt x="1888" y="1619"/>
                  <a:pt x="1953" y="1599"/>
                </a:cubicBezTo>
                <a:cubicBezTo>
                  <a:pt x="2050" y="1470"/>
                  <a:pt x="1933" y="1603"/>
                  <a:pt x="2043" y="1535"/>
                </a:cubicBezTo>
                <a:cubicBezTo>
                  <a:pt x="2117" y="1489"/>
                  <a:pt x="2199" y="1385"/>
                  <a:pt x="2285" y="1356"/>
                </a:cubicBezTo>
                <a:cubicBezTo>
                  <a:pt x="2298" y="1335"/>
                  <a:pt x="2310" y="1312"/>
                  <a:pt x="2324" y="1292"/>
                </a:cubicBezTo>
                <a:cubicBezTo>
                  <a:pt x="2340" y="1270"/>
                  <a:pt x="2361" y="1251"/>
                  <a:pt x="2375" y="1228"/>
                </a:cubicBezTo>
                <a:cubicBezTo>
                  <a:pt x="2434" y="1132"/>
                  <a:pt x="2320" y="1255"/>
                  <a:pt x="2426" y="1152"/>
                </a:cubicBezTo>
                <a:cubicBezTo>
                  <a:pt x="2458" y="1046"/>
                  <a:pt x="2405" y="1194"/>
                  <a:pt x="2490" y="1075"/>
                </a:cubicBezTo>
                <a:cubicBezTo>
                  <a:pt x="2500" y="1061"/>
                  <a:pt x="2493" y="1039"/>
                  <a:pt x="2502" y="1024"/>
                </a:cubicBezTo>
                <a:cubicBezTo>
                  <a:pt x="2511" y="1008"/>
                  <a:pt x="2528" y="999"/>
                  <a:pt x="2541" y="986"/>
                </a:cubicBezTo>
                <a:cubicBezTo>
                  <a:pt x="2576" y="762"/>
                  <a:pt x="2526" y="1043"/>
                  <a:pt x="2579" y="845"/>
                </a:cubicBezTo>
                <a:cubicBezTo>
                  <a:pt x="2612" y="721"/>
                  <a:pt x="2624" y="588"/>
                  <a:pt x="2643" y="462"/>
                </a:cubicBezTo>
                <a:cubicBezTo>
                  <a:pt x="2659" y="358"/>
                  <a:pt x="2658" y="222"/>
                  <a:pt x="2758" y="156"/>
                </a:cubicBezTo>
                <a:cubicBezTo>
                  <a:pt x="2774" y="145"/>
                  <a:pt x="2852" y="130"/>
                  <a:pt x="2860" y="130"/>
                </a:cubicBezTo>
                <a:cubicBezTo>
                  <a:pt x="3039" y="122"/>
                  <a:pt x="3217" y="121"/>
                  <a:pt x="3396" y="117"/>
                </a:cubicBezTo>
                <a:cubicBezTo>
                  <a:pt x="3892" y="0"/>
                  <a:pt x="4588" y="46"/>
                  <a:pt x="5030" y="41"/>
                </a:cubicBezTo>
                <a:cubicBezTo>
                  <a:pt x="5404" y="15"/>
                  <a:pt x="5276" y="15"/>
                  <a:pt x="5413" y="15"/>
                </a:cubicBezTo>
              </a:path>
            </a:pathLst>
          </a:custGeom>
          <a:noFill/>
          <a:ln w="9525" cap="flat">
            <a:solidFill>
              <a:srgbClr val="660033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92" name="Arc 60"/>
          <p:cNvSpPr>
            <a:spLocks/>
          </p:cNvSpPr>
          <p:nvPr/>
        </p:nvSpPr>
        <p:spPr bwMode="auto">
          <a:xfrm flipH="1" flipV="1">
            <a:off x="2590800" y="1903413"/>
            <a:ext cx="485775" cy="338137"/>
          </a:xfrm>
          <a:custGeom>
            <a:avLst/>
            <a:gdLst>
              <a:gd name="G0" fmla="+- 1315 0 0"/>
              <a:gd name="G1" fmla="+- 21600 0 0"/>
              <a:gd name="G2" fmla="+- 21600 0 0"/>
              <a:gd name="T0" fmla="*/ 0 w 22915"/>
              <a:gd name="T1" fmla="*/ 40 h 21600"/>
              <a:gd name="T2" fmla="*/ 22915 w 22915"/>
              <a:gd name="T3" fmla="*/ 21600 h 21600"/>
              <a:gd name="T4" fmla="*/ 1315 w 22915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915" h="21600" fill="none" extrusionOk="0">
                <a:moveTo>
                  <a:pt x="0" y="40"/>
                </a:moveTo>
                <a:cubicBezTo>
                  <a:pt x="437" y="13"/>
                  <a:pt x="876" y="-1"/>
                  <a:pt x="1315" y="0"/>
                </a:cubicBezTo>
                <a:cubicBezTo>
                  <a:pt x="13244" y="0"/>
                  <a:pt x="22915" y="9670"/>
                  <a:pt x="22915" y="21600"/>
                </a:cubicBezTo>
              </a:path>
              <a:path w="22915" h="21600" stroke="0" extrusionOk="0">
                <a:moveTo>
                  <a:pt x="0" y="40"/>
                </a:moveTo>
                <a:cubicBezTo>
                  <a:pt x="437" y="13"/>
                  <a:pt x="876" y="-1"/>
                  <a:pt x="1315" y="0"/>
                </a:cubicBezTo>
                <a:cubicBezTo>
                  <a:pt x="13244" y="0"/>
                  <a:pt x="22915" y="9670"/>
                  <a:pt x="22915" y="21600"/>
                </a:cubicBezTo>
                <a:lnTo>
                  <a:pt x="1315" y="21600"/>
                </a:lnTo>
                <a:close/>
              </a:path>
            </a:pathLst>
          </a:custGeom>
          <a:noFill/>
          <a:ln w="28575">
            <a:solidFill>
              <a:schemeClr val="tx2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93" name="Arc 61"/>
          <p:cNvSpPr>
            <a:spLocks/>
          </p:cNvSpPr>
          <p:nvPr/>
        </p:nvSpPr>
        <p:spPr bwMode="auto">
          <a:xfrm flipV="1">
            <a:off x="2895600" y="1447800"/>
            <a:ext cx="420688" cy="338138"/>
          </a:xfrm>
          <a:custGeom>
            <a:avLst/>
            <a:gdLst>
              <a:gd name="G0" fmla="+- 0 0 0"/>
              <a:gd name="G1" fmla="+- 0 0 0"/>
              <a:gd name="G2" fmla="+- 21600 0 0"/>
              <a:gd name="T0" fmla="*/ 19876 w 19876"/>
              <a:gd name="T1" fmla="*/ 8456 h 21572"/>
              <a:gd name="T2" fmla="*/ 1102 w 19876"/>
              <a:gd name="T3" fmla="*/ 21572 h 21572"/>
              <a:gd name="T4" fmla="*/ 0 w 19876"/>
              <a:gd name="T5" fmla="*/ 0 h 215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876" h="21572" fill="none" extrusionOk="0">
                <a:moveTo>
                  <a:pt x="19876" y="8456"/>
                </a:moveTo>
                <a:cubicBezTo>
                  <a:pt x="16641" y="16058"/>
                  <a:pt x="9353" y="21150"/>
                  <a:pt x="1101" y="21571"/>
                </a:cubicBezTo>
              </a:path>
              <a:path w="19876" h="21572" stroke="0" extrusionOk="0">
                <a:moveTo>
                  <a:pt x="19876" y="8456"/>
                </a:moveTo>
                <a:cubicBezTo>
                  <a:pt x="16641" y="16058"/>
                  <a:pt x="9353" y="21150"/>
                  <a:pt x="1101" y="21571"/>
                </a:cubicBezTo>
                <a:lnTo>
                  <a:pt x="0" y="0"/>
                </a:lnTo>
                <a:close/>
              </a:path>
            </a:pathLst>
          </a:custGeom>
          <a:noFill/>
          <a:ln w="28575">
            <a:solidFill>
              <a:schemeClr val="tx2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501" name="Arc 69"/>
          <p:cNvSpPr>
            <a:spLocks/>
          </p:cNvSpPr>
          <p:nvPr/>
        </p:nvSpPr>
        <p:spPr bwMode="auto">
          <a:xfrm flipV="1">
            <a:off x="3048000" y="1587500"/>
            <a:ext cx="495300" cy="661988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41334"/>
              <a:gd name="T2" fmla="*/ 8783 w 21600"/>
              <a:gd name="T3" fmla="*/ 41334 h 41334"/>
              <a:gd name="T4" fmla="*/ 0 w 21600"/>
              <a:gd name="T5" fmla="*/ 21600 h 413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1334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0131"/>
                  <a:pt x="16577" y="37864"/>
                  <a:pt x="8782" y="41333"/>
                </a:cubicBezTo>
              </a:path>
              <a:path w="21600" h="41334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0131"/>
                  <a:pt x="16577" y="37864"/>
                  <a:pt x="8782" y="41333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8502" name="Group 70"/>
          <p:cNvGrpSpPr>
            <a:grpSpLocks/>
          </p:cNvGrpSpPr>
          <p:nvPr/>
        </p:nvGrpSpPr>
        <p:grpSpPr bwMode="auto">
          <a:xfrm>
            <a:off x="6172200" y="3733800"/>
            <a:ext cx="990600" cy="762000"/>
            <a:chOff x="3840" y="307"/>
            <a:chExt cx="624" cy="480"/>
          </a:xfrm>
        </p:grpSpPr>
        <p:sp>
          <p:nvSpPr>
            <p:cNvPr id="18503" name="Arc 71"/>
            <p:cNvSpPr>
              <a:spLocks/>
            </p:cNvSpPr>
            <p:nvPr/>
          </p:nvSpPr>
          <p:spPr bwMode="auto">
            <a:xfrm>
              <a:off x="4152" y="307"/>
              <a:ext cx="312" cy="30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chemeClr val="tx2"/>
              </a:solidFill>
              <a:round/>
              <a:headEnd type="arrow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04" name="Arc 72"/>
            <p:cNvSpPr>
              <a:spLocks/>
            </p:cNvSpPr>
            <p:nvPr/>
          </p:nvSpPr>
          <p:spPr bwMode="auto">
            <a:xfrm flipH="1" flipV="1">
              <a:off x="3840" y="348"/>
              <a:ext cx="312" cy="439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31087"/>
                <a:gd name="T2" fmla="*/ 19405 w 21600"/>
                <a:gd name="T3" fmla="*/ 31087 h 31087"/>
                <a:gd name="T4" fmla="*/ 0 w 21600"/>
                <a:gd name="T5" fmla="*/ 21600 h 310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1087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4888"/>
                    <a:pt x="20849" y="28132"/>
                    <a:pt x="19405" y="31087"/>
                  </a:cubicBezTo>
                </a:path>
                <a:path w="21600" h="31087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4888"/>
                    <a:pt x="20849" y="28132"/>
                    <a:pt x="19405" y="31087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chemeClr val="tx2"/>
              </a:solidFill>
              <a:round/>
              <a:headEnd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05" name="Arc 73"/>
            <p:cNvSpPr>
              <a:spLocks/>
            </p:cNvSpPr>
            <p:nvPr/>
          </p:nvSpPr>
          <p:spPr bwMode="auto">
            <a:xfrm flipV="1">
              <a:off x="4152" y="568"/>
              <a:ext cx="312" cy="21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84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84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81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CSE5311 </a:t>
            </a:r>
          </a:p>
        </p:txBody>
      </p:sp>
      <p:sp>
        <p:nvSpPr>
          <p:cNvPr id="5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C4BBC-C326-4BC6-AFB4-1EAD5427678F}" type="slidenum">
              <a:rPr lang="en-US"/>
              <a:pPr/>
              <a:t>17</a:t>
            </a:fld>
            <a:endParaRPr lang="en-US"/>
          </a:p>
        </p:txBody>
      </p:sp>
      <p:sp>
        <p:nvSpPr>
          <p:cNvPr id="19479" name="Text Box 23"/>
          <p:cNvSpPr txBox="1">
            <a:spLocks noChangeArrowheads="1"/>
          </p:cNvSpPr>
          <p:nvPr/>
        </p:nvSpPr>
        <p:spPr bwMode="auto">
          <a:xfrm>
            <a:off x="5029200" y="381000"/>
            <a:ext cx="4114800" cy="210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chemeClr val="tx2"/>
                </a:solidFill>
                <a:latin typeface="Times New Roman" pitchFamily="18" charset="0"/>
              </a:rPr>
              <a:t>Angle between -q4-q5- and 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chemeClr val="tx2"/>
                </a:solidFill>
                <a:latin typeface="Times New Roman" pitchFamily="18" charset="0"/>
              </a:rPr>
              <a:t>-q5-p6- is greater than 180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chemeClr val="tx2"/>
                </a:solidFill>
                <a:latin typeface="Times New Roman" pitchFamily="18" charset="0"/>
              </a:rPr>
              <a:t>Therefore   m = m-1 = 4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chemeClr val="tx2"/>
                </a:solidFill>
                <a:latin typeface="Times New Roman" pitchFamily="18" charset="0"/>
              </a:rPr>
              <a:t>We skip p5</a:t>
            </a:r>
          </a:p>
        </p:txBody>
      </p:sp>
      <p:sp>
        <p:nvSpPr>
          <p:cNvPr id="19517" name="Text Box 61"/>
          <p:cNvSpPr txBox="1">
            <a:spLocks noChangeArrowheads="1"/>
          </p:cNvSpPr>
          <p:nvPr/>
        </p:nvSpPr>
        <p:spPr bwMode="auto">
          <a:xfrm>
            <a:off x="381000" y="3962400"/>
            <a:ext cx="46482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chemeClr val="tx2"/>
                </a:solidFill>
                <a:latin typeface="Times New Roman" pitchFamily="18" charset="0"/>
              </a:rPr>
              <a:t>Angle between -q3-q4- and 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chemeClr val="tx2"/>
                </a:solidFill>
                <a:latin typeface="Times New Roman" pitchFamily="18" charset="0"/>
              </a:rPr>
              <a:t>-q4-p6- is greater than 180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chemeClr val="tx2"/>
                </a:solidFill>
                <a:latin typeface="Times New Roman" pitchFamily="18" charset="0"/>
              </a:rPr>
              <a:t>Therefore   m = m-1 = 3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chemeClr val="tx2"/>
                </a:solidFill>
                <a:latin typeface="Times New Roman" pitchFamily="18" charset="0"/>
              </a:rPr>
              <a:t>We skip p4</a:t>
            </a:r>
          </a:p>
          <a:p>
            <a:pPr eaLnBrk="0" hangingPunct="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9519" name="Freeform 63"/>
          <p:cNvSpPr>
            <a:spLocks/>
          </p:cNvSpPr>
          <p:nvPr/>
        </p:nvSpPr>
        <p:spPr bwMode="auto">
          <a:xfrm>
            <a:off x="365125" y="2452688"/>
            <a:ext cx="8389938" cy="1392237"/>
          </a:xfrm>
          <a:custGeom>
            <a:avLst/>
            <a:gdLst/>
            <a:ahLst/>
            <a:cxnLst>
              <a:cxn ang="0">
                <a:pos x="0" y="830"/>
              </a:cxn>
              <a:cxn ang="0">
                <a:pos x="1340" y="868"/>
              </a:cxn>
              <a:cxn ang="0">
                <a:pos x="2030" y="830"/>
              </a:cxn>
              <a:cxn ang="0">
                <a:pos x="2106" y="792"/>
              </a:cxn>
              <a:cxn ang="0">
                <a:pos x="2170" y="779"/>
              </a:cxn>
              <a:cxn ang="0">
                <a:pos x="2400" y="664"/>
              </a:cxn>
              <a:cxn ang="0">
                <a:pos x="2515" y="562"/>
              </a:cxn>
              <a:cxn ang="0">
                <a:pos x="2540" y="485"/>
              </a:cxn>
              <a:cxn ang="0">
                <a:pos x="2617" y="255"/>
              </a:cxn>
              <a:cxn ang="0">
                <a:pos x="2757" y="0"/>
              </a:cxn>
              <a:cxn ang="0">
                <a:pos x="3192" y="38"/>
              </a:cxn>
              <a:cxn ang="0">
                <a:pos x="3779" y="77"/>
              </a:cxn>
              <a:cxn ang="0">
                <a:pos x="5285" y="38"/>
              </a:cxn>
            </a:cxnLst>
            <a:rect l="0" t="0" r="r" b="b"/>
            <a:pathLst>
              <a:path w="5285" h="877">
                <a:moveTo>
                  <a:pt x="0" y="830"/>
                </a:moveTo>
                <a:cubicBezTo>
                  <a:pt x="446" y="853"/>
                  <a:pt x="893" y="851"/>
                  <a:pt x="1340" y="868"/>
                </a:cubicBezTo>
                <a:cubicBezTo>
                  <a:pt x="1580" y="862"/>
                  <a:pt x="1801" y="877"/>
                  <a:pt x="2030" y="830"/>
                </a:cubicBezTo>
                <a:cubicBezTo>
                  <a:pt x="2055" y="817"/>
                  <a:pt x="2079" y="802"/>
                  <a:pt x="2106" y="792"/>
                </a:cubicBezTo>
                <a:cubicBezTo>
                  <a:pt x="2126" y="785"/>
                  <a:pt x="2150" y="787"/>
                  <a:pt x="2170" y="779"/>
                </a:cubicBezTo>
                <a:cubicBezTo>
                  <a:pt x="2250" y="746"/>
                  <a:pt x="2318" y="692"/>
                  <a:pt x="2400" y="664"/>
                </a:cubicBezTo>
                <a:cubicBezTo>
                  <a:pt x="2421" y="647"/>
                  <a:pt x="2499" y="589"/>
                  <a:pt x="2515" y="562"/>
                </a:cubicBezTo>
                <a:cubicBezTo>
                  <a:pt x="2529" y="539"/>
                  <a:pt x="2532" y="511"/>
                  <a:pt x="2540" y="485"/>
                </a:cubicBezTo>
                <a:cubicBezTo>
                  <a:pt x="2565" y="408"/>
                  <a:pt x="2599" y="334"/>
                  <a:pt x="2617" y="255"/>
                </a:cubicBezTo>
                <a:cubicBezTo>
                  <a:pt x="2642" y="145"/>
                  <a:pt x="2660" y="66"/>
                  <a:pt x="2757" y="0"/>
                </a:cubicBezTo>
                <a:cubicBezTo>
                  <a:pt x="2930" y="35"/>
                  <a:pt x="2933" y="29"/>
                  <a:pt x="3192" y="38"/>
                </a:cubicBezTo>
                <a:cubicBezTo>
                  <a:pt x="3389" y="53"/>
                  <a:pt x="3581" y="68"/>
                  <a:pt x="3779" y="77"/>
                </a:cubicBezTo>
                <a:cubicBezTo>
                  <a:pt x="4277" y="70"/>
                  <a:pt x="4786" y="38"/>
                  <a:pt x="5285" y="38"/>
                </a:cubicBezTo>
              </a:path>
            </a:pathLst>
          </a:custGeom>
          <a:noFill/>
          <a:ln w="9525" cap="flat">
            <a:solidFill>
              <a:srgbClr val="660033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2362200" y="1066800"/>
            <a:ext cx="455613" cy="50006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400" b="1">
                <a:latin typeface="Times New Roman" pitchFamily="18" charset="0"/>
              </a:rPr>
              <a:t>q</a:t>
            </a:r>
            <a:r>
              <a:rPr lang="en-US" sz="1400" b="1" baseline="-25000">
                <a:latin typeface="Times New Roman" pitchFamily="18" charset="0"/>
              </a:rPr>
              <a:t>4</a:t>
            </a:r>
            <a:endParaRPr lang="en-US" sz="1400" b="1">
              <a:latin typeface="Times New Roman" pitchFamily="18" charset="0"/>
            </a:endParaRPr>
          </a:p>
        </p:txBody>
      </p:sp>
      <p:sp>
        <p:nvSpPr>
          <p:cNvPr id="19460" name="Oval 4"/>
          <p:cNvSpPr>
            <a:spLocks noChangeArrowheads="1"/>
          </p:cNvSpPr>
          <p:nvPr/>
        </p:nvSpPr>
        <p:spPr bwMode="auto">
          <a:xfrm>
            <a:off x="2514600" y="990600"/>
            <a:ext cx="115888" cy="100013"/>
          </a:xfrm>
          <a:prstGeom prst="ellipse">
            <a:avLst/>
          </a:prstGeom>
          <a:solidFill>
            <a:srgbClr val="333333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1" name="Oval 5"/>
          <p:cNvSpPr>
            <a:spLocks noChangeArrowheads="1"/>
          </p:cNvSpPr>
          <p:nvPr/>
        </p:nvSpPr>
        <p:spPr bwMode="auto">
          <a:xfrm>
            <a:off x="1058863" y="633413"/>
            <a:ext cx="115887" cy="100012"/>
          </a:xfrm>
          <a:prstGeom prst="ellipse">
            <a:avLst/>
          </a:prstGeom>
          <a:solidFill>
            <a:srgbClr val="333333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2" name="Oval 6"/>
          <p:cNvSpPr>
            <a:spLocks noChangeArrowheads="1"/>
          </p:cNvSpPr>
          <p:nvPr/>
        </p:nvSpPr>
        <p:spPr bwMode="auto">
          <a:xfrm>
            <a:off x="1128713" y="1957388"/>
            <a:ext cx="115887" cy="100012"/>
          </a:xfrm>
          <a:prstGeom prst="ellipse">
            <a:avLst/>
          </a:prstGeom>
          <a:solidFill>
            <a:srgbClr val="333333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3" name="Oval 7"/>
          <p:cNvSpPr>
            <a:spLocks noChangeArrowheads="1"/>
          </p:cNvSpPr>
          <p:nvPr/>
        </p:nvSpPr>
        <p:spPr bwMode="auto">
          <a:xfrm>
            <a:off x="1638300" y="2946400"/>
            <a:ext cx="115888" cy="101600"/>
          </a:xfrm>
          <a:prstGeom prst="ellipse">
            <a:avLst/>
          </a:prstGeom>
          <a:solidFill>
            <a:srgbClr val="333333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4" name="Oval 8"/>
          <p:cNvSpPr>
            <a:spLocks noChangeArrowheads="1"/>
          </p:cNvSpPr>
          <p:nvPr/>
        </p:nvSpPr>
        <p:spPr bwMode="auto">
          <a:xfrm>
            <a:off x="3573463" y="1376363"/>
            <a:ext cx="115887" cy="98425"/>
          </a:xfrm>
          <a:prstGeom prst="ellipse">
            <a:avLst/>
          </a:prstGeom>
          <a:solidFill>
            <a:srgbClr val="333333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5" name="Oval 9"/>
          <p:cNvSpPr>
            <a:spLocks noChangeArrowheads="1"/>
          </p:cNvSpPr>
          <p:nvPr/>
        </p:nvSpPr>
        <p:spPr bwMode="auto">
          <a:xfrm>
            <a:off x="3195638" y="2697163"/>
            <a:ext cx="115887" cy="100012"/>
          </a:xfrm>
          <a:prstGeom prst="ellipse">
            <a:avLst/>
          </a:prstGeom>
          <a:solidFill>
            <a:srgbClr val="333333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6" name="Oval 10"/>
          <p:cNvSpPr>
            <a:spLocks noChangeArrowheads="1"/>
          </p:cNvSpPr>
          <p:nvPr/>
        </p:nvSpPr>
        <p:spPr bwMode="auto">
          <a:xfrm>
            <a:off x="2809875" y="808038"/>
            <a:ext cx="115888" cy="100012"/>
          </a:xfrm>
          <a:prstGeom prst="ellipse">
            <a:avLst/>
          </a:prstGeom>
          <a:solidFill>
            <a:srgbClr val="333333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7" name="Text Box 11"/>
          <p:cNvSpPr txBox="1">
            <a:spLocks noChangeArrowheads="1"/>
          </p:cNvSpPr>
          <p:nvPr/>
        </p:nvSpPr>
        <p:spPr bwMode="auto">
          <a:xfrm>
            <a:off x="3349625" y="2673350"/>
            <a:ext cx="455613" cy="50006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400" b="1">
                <a:latin typeface="Times New Roman" pitchFamily="18" charset="0"/>
              </a:rPr>
              <a:t>q</a:t>
            </a:r>
            <a:r>
              <a:rPr lang="en-US" sz="1400" b="1" baseline="-25000">
                <a:latin typeface="Times New Roman" pitchFamily="18" charset="0"/>
              </a:rPr>
              <a:t>1</a:t>
            </a:r>
            <a:endParaRPr lang="en-US" sz="1400" b="1">
              <a:latin typeface="Times New Roman" pitchFamily="18" charset="0"/>
            </a:endParaRPr>
          </a:p>
        </p:txBody>
      </p:sp>
      <p:sp>
        <p:nvSpPr>
          <p:cNvPr id="19468" name="Oval 12"/>
          <p:cNvSpPr>
            <a:spLocks noChangeArrowheads="1"/>
          </p:cNvSpPr>
          <p:nvPr/>
        </p:nvSpPr>
        <p:spPr bwMode="auto">
          <a:xfrm>
            <a:off x="2332038" y="1708150"/>
            <a:ext cx="115887" cy="98425"/>
          </a:xfrm>
          <a:prstGeom prst="ellipse">
            <a:avLst/>
          </a:prstGeom>
          <a:solidFill>
            <a:srgbClr val="333333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9" name="Text Box 13"/>
          <p:cNvSpPr txBox="1">
            <a:spLocks noChangeArrowheads="1"/>
          </p:cNvSpPr>
          <p:nvPr/>
        </p:nvSpPr>
        <p:spPr bwMode="auto">
          <a:xfrm>
            <a:off x="3805238" y="846138"/>
            <a:ext cx="454025" cy="50006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400" b="1">
                <a:latin typeface="Times New Roman" pitchFamily="18" charset="0"/>
              </a:rPr>
              <a:t>q2</a:t>
            </a:r>
          </a:p>
        </p:txBody>
      </p:sp>
      <p:sp>
        <p:nvSpPr>
          <p:cNvPr id="19470" name="Text Box 14"/>
          <p:cNvSpPr txBox="1">
            <a:spLocks noChangeArrowheads="1"/>
          </p:cNvSpPr>
          <p:nvPr/>
        </p:nvSpPr>
        <p:spPr bwMode="auto">
          <a:xfrm>
            <a:off x="2971800" y="381000"/>
            <a:ext cx="455613" cy="50006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400" b="1">
                <a:latin typeface="Times New Roman" pitchFamily="18" charset="0"/>
              </a:rPr>
              <a:t>q</a:t>
            </a:r>
            <a:r>
              <a:rPr lang="en-US" sz="1400" b="1" baseline="-25000">
                <a:latin typeface="Times New Roman" pitchFamily="18" charset="0"/>
              </a:rPr>
              <a:t>3</a:t>
            </a:r>
            <a:endParaRPr lang="en-US" sz="1400" b="1">
              <a:latin typeface="Times New Roman" pitchFamily="18" charset="0"/>
            </a:endParaRPr>
          </a:p>
        </p:txBody>
      </p:sp>
      <p:sp>
        <p:nvSpPr>
          <p:cNvPr id="19471" name="Text Box 15"/>
          <p:cNvSpPr txBox="1">
            <a:spLocks noChangeArrowheads="1"/>
          </p:cNvSpPr>
          <p:nvPr/>
        </p:nvSpPr>
        <p:spPr bwMode="auto">
          <a:xfrm>
            <a:off x="2509838" y="1684338"/>
            <a:ext cx="454025" cy="50006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400" b="1">
                <a:latin typeface="Times New Roman" pitchFamily="18" charset="0"/>
              </a:rPr>
              <a:t>q</a:t>
            </a:r>
            <a:r>
              <a:rPr lang="en-US" sz="1400" b="1" baseline="-25000">
                <a:latin typeface="Times New Roman" pitchFamily="18" charset="0"/>
              </a:rPr>
              <a:t>5</a:t>
            </a:r>
            <a:endParaRPr lang="en-US" sz="1400" b="1">
              <a:latin typeface="Times New Roman" pitchFamily="18" charset="0"/>
            </a:endParaRPr>
          </a:p>
        </p:txBody>
      </p:sp>
      <p:sp>
        <p:nvSpPr>
          <p:cNvPr id="19472" name="Text Box 16"/>
          <p:cNvSpPr txBox="1">
            <a:spLocks noChangeArrowheads="1"/>
          </p:cNvSpPr>
          <p:nvPr/>
        </p:nvSpPr>
        <p:spPr bwMode="auto">
          <a:xfrm>
            <a:off x="381000" y="381000"/>
            <a:ext cx="455613" cy="50006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400" b="1">
                <a:latin typeface="Times New Roman" pitchFamily="18" charset="0"/>
              </a:rPr>
              <a:t>p</a:t>
            </a:r>
            <a:r>
              <a:rPr lang="en-US" sz="1400" b="1" baseline="-25000">
                <a:latin typeface="Times New Roman" pitchFamily="18" charset="0"/>
              </a:rPr>
              <a:t>6</a:t>
            </a:r>
            <a:endParaRPr lang="en-US" sz="1400" b="1">
              <a:latin typeface="Times New Roman" pitchFamily="18" charset="0"/>
            </a:endParaRPr>
          </a:p>
        </p:txBody>
      </p:sp>
      <p:sp>
        <p:nvSpPr>
          <p:cNvPr id="19473" name="Text Box 17"/>
          <p:cNvSpPr txBox="1">
            <a:spLocks noChangeArrowheads="1"/>
          </p:cNvSpPr>
          <p:nvPr/>
        </p:nvSpPr>
        <p:spPr bwMode="auto">
          <a:xfrm>
            <a:off x="473075" y="1684338"/>
            <a:ext cx="455613" cy="50006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400" b="1">
                <a:latin typeface="Times New Roman" pitchFamily="18" charset="0"/>
              </a:rPr>
              <a:t>p</a:t>
            </a:r>
            <a:r>
              <a:rPr lang="en-US" sz="1400" b="1" baseline="-25000">
                <a:latin typeface="Times New Roman" pitchFamily="18" charset="0"/>
              </a:rPr>
              <a:t>7</a:t>
            </a:r>
            <a:endParaRPr lang="en-US" sz="1400" b="1">
              <a:latin typeface="Times New Roman" pitchFamily="18" charset="0"/>
            </a:endParaRPr>
          </a:p>
        </p:txBody>
      </p:sp>
      <p:sp>
        <p:nvSpPr>
          <p:cNvPr id="19474" name="Text Box 18"/>
          <p:cNvSpPr txBox="1">
            <a:spLocks noChangeArrowheads="1"/>
          </p:cNvSpPr>
          <p:nvPr/>
        </p:nvSpPr>
        <p:spPr bwMode="auto">
          <a:xfrm>
            <a:off x="1120775" y="3081338"/>
            <a:ext cx="455613" cy="50006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400" b="1">
                <a:latin typeface="Times New Roman" pitchFamily="18" charset="0"/>
              </a:rPr>
              <a:t>p</a:t>
            </a:r>
            <a:r>
              <a:rPr lang="en-US" sz="1400" b="1" baseline="-25000">
                <a:latin typeface="Times New Roman" pitchFamily="18" charset="0"/>
              </a:rPr>
              <a:t>8</a:t>
            </a:r>
            <a:endParaRPr lang="en-US" sz="1400" b="1">
              <a:latin typeface="Times New Roman" pitchFamily="18" charset="0"/>
            </a:endParaRPr>
          </a:p>
        </p:txBody>
      </p:sp>
      <p:sp>
        <p:nvSpPr>
          <p:cNvPr id="19475" name="Line 19"/>
          <p:cNvSpPr>
            <a:spLocks noChangeShapeType="1"/>
          </p:cNvSpPr>
          <p:nvPr/>
        </p:nvSpPr>
        <p:spPr bwMode="auto">
          <a:xfrm flipV="1">
            <a:off x="3249613" y="1404938"/>
            <a:ext cx="369887" cy="13970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76" name="Line 20"/>
          <p:cNvSpPr>
            <a:spLocks noChangeShapeType="1"/>
          </p:cNvSpPr>
          <p:nvPr/>
        </p:nvSpPr>
        <p:spPr bwMode="auto">
          <a:xfrm flipH="1" flipV="1">
            <a:off x="2895600" y="838200"/>
            <a:ext cx="762000" cy="6096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77" name="Line 21"/>
          <p:cNvSpPr>
            <a:spLocks noChangeShapeType="1"/>
          </p:cNvSpPr>
          <p:nvPr/>
        </p:nvSpPr>
        <p:spPr bwMode="auto">
          <a:xfrm flipH="1">
            <a:off x="2286000" y="381000"/>
            <a:ext cx="457200" cy="1752600"/>
          </a:xfrm>
          <a:prstGeom prst="line">
            <a:avLst/>
          </a:prstGeom>
          <a:noFill/>
          <a:ln w="28575">
            <a:solidFill>
              <a:schemeClr val="tx2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78" name="Line 22"/>
          <p:cNvSpPr>
            <a:spLocks noChangeShapeType="1"/>
          </p:cNvSpPr>
          <p:nvPr/>
        </p:nvSpPr>
        <p:spPr bwMode="auto">
          <a:xfrm>
            <a:off x="533400" y="304800"/>
            <a:ext cx="2209800" cy="1676400"/>
          </a:xfrm>
          <a:prstGeom prst="line">
            <a:avLst/>
          </a:prstGeom>
          <a:noFill/>
          <a:ln w="28575">
            <a:solidFill>
              <a:schemeClr val="tx2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80" name="Line 24"/>
          <p:cNvSpPr>
            <a:spLocks noChangeShapeType="1"/>
          </p:cNvSpPr>
          <p:nvPr/>
        </p:nvSpPr>
        <p:spPr bwMode="auto">
          <a:xfrm flipV="1">
            <a:off x="2590800" y="838200"/>
            <a:ext cx="304800" cy="2286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83" name="Arc 27"/>
          <p:cNvSpPr>
            <a:spLocks/>
          </p:cNvSpPr>
          <p:nvPr/>
        </p:nvSpPr>
        <p:spPr bwMode="auto">
          <a:xfrm>
            <a:off x="2438400" y="1371600"/>
            <a:ext cx="609600" cy="5334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2"/>
            </a:solidFill>
            <a:round/>
            <a:headEnd type="arrow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84" name="Arc 28"/>
          <p:cNvSpPr>
            <a:spLocks/>
          </p:cNvSpPr>
          <p:nvPr/>
        </p:nvSpPr>
        <p:spPr bwMode="auto">
          <a:xfrm flipH="1" flipV="1">
            <a:off x="1828800" y="1443038"/>
            <a:ext cx="609600" cy="7683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31087"/>
              <a:gd name="T2" fmla="*/ 19405 w 21600"/>
              <a:gd name="T3" fmla="*/ 31087 h 31087"/>
              <a:gd name="T4" fmla="*/ 0 w 21600"/>
              <a:gd name="T5" fmla="*/ 21600 h 310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3108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4888"/>
                  <a:pt x="20849" y="28132"/>
                  <a:pt x="19405" y="31087"/>
                </a:cubicBezTo>
              </a:path>
              <a:path w="21600" h="3108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4888"/>
                  <a:pt x="20849" y="28132"/>
                  <a:pt x="19405" y="31087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2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85" name="Arc 29"/>
          <p:cNvSpPr>
            <a:spLocks/>
          </p:cNvSpPr>
          <p:nvPr/>
        </p:nvSpPr>
        <p:spPr bwMode="auto">
          <a:xfrm flipV="1">
            <a:off x="2438400" y="1828800"/>
            <a:ext cx="609600" cy="381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520" name="Text Box 64"/>
          <p:cNvSpPr txBox="1">
            <a:spLocks noChangeArrowheads="1"/>
          </p:cNvSpPr>
          <p:nvPr/>
        </p:nvSpPr>
        <p:spPr bwMode="auto">
          <a:xfrm>
            <a:off x="4114800" y="304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k=6</a:t>
            </a:r>
          </a:p>
        </p:txBody>
      </p:sp>
      <p:sp>
        <p:nvSpPr>
          <p:cNvPr id="19514" name="Text Box 58"/>
          <p:cNvSpPr txBox="1">
            <a:spLocks noChangeArrowheads="1"/>
          </p:cNvSpPr>
          <p:nvPr/>
        </p:nvSpPr>
        <p:spPr bwMode="auto">
          <a:xfrm>
            <a:off x="5638800" y="5791200"/>
            <a:ext cx="281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chemeClr val="tx2"/>
                </a:solidFill>
                <a:latin typeface="Times New Roman" pitchFamily="18" charset="0"/>
              </a:rPr>
              <a:t>-q3-q4- and -q4-p6-</a:t>
            </a:r>
          </a:p>
        </p:txBody>
      </p:sp>
      <p:sp>
        <p:nvSpPr>
          <p:cNvPr id="19492" name="Oval 36"/>
          <p:cNvSpPr>
            <a:spLocks noChangeArrowheads="1"/>
          </p:cNvSpPr>
          <p:nvPr/>
        </p:nvSpPr>
        <p:spPr bwMode="auto">
          <a:xfrm>
            <a:off x="5707063" y="2919413"/>
            <a:ext cx="115887" cy="100012"/>
          </a:xfrm>
          <a:prstGeom prst="ellipse">
            <a:avLst/>
          </a:prstGeom>
          <a:solidFill>
            <a:srgbClr val="333333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93" name="Oval 37"/>
          <p:cNvSpPr>
            <a:spLocks noChangeArrowheads="1"/>
          </p:cNvSpPr>
          <p:nvPr/>
        </p:nvSpPr>
        <p:spPr bwMode="auto">
          <a:xfrm>
            <a:off x="5776913" y="4243388"/>
            <a:ext cx="115887" cy="100012"/>
          </a:xfrm>
          <a:prstGeom prst="ellipse">
            <a:avLst/>
          </a:prstGeom>
          <a:solidFill>
            <a:srgbClr val="333333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94" name="Oval 38"/>
          <p:cNvSpPr>
            <a:spLocks noChangeArrowheads="1"/>
          </p:cNvSpPr>
          <p:nvPr/>
        </p:nvSpPr>
        <p:spPr bwMode="auto">
          <a:xfrm>
            <a:off x="6286500" y="5232400"/>
            <a:ext cx="115888" cy="101600"/>
          </a:xfrm>
          <a:prstGeom prst="ellipse">
            <a:avLst/>
          </a:prstGeom>
          <a:solidFill>
            <a:srgbClr val="333333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95" name="Oval 39"/>
          <p:cNvSpPr>
            <a:spLocks noChangeArrowheads="1"/>
          </p:cNvSpPr>
          <p:nvPr/>
        </p:nvSpPr>
        <p:spPr bwMode="auto">
          <a:xfrm>
            <a:off x="8221663" y="3662363"/>
            <a:ext cx="115887" cy="98425"/>
          </a:xfrm>
          <a:prstGeom prst="ellipse">
            <a:avLst/>
          </a:prstGeom>
          <a:solidFill>
            <a:srgbClr val="333333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96" name="Oval 40"/>
          <p:cNvSpPr>
            <a:spLocks noChangeArrowheads="1"/>
          </p:cNvSpPr>
          <p:nvPr/>
        </p:nvSpPr>
        <p:spPr bwMode="auto">
          <a:xfrm>
            <a:off x="7843838" y="4983163"/>
            <a:ext cx="115887" cy="100012"/>
          </a:xfrm>
          <a:prstGeom prst="ellipse">
            <a:avLst/>
          </a:prstGeom>
          <a:solidFill>
            <a:srgbClr val="333333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98" name="Text Box 42"/>
          <p:cNvSpPr txBox="1">
            <a:spLocks noChangeArrowheads="1"/>
          </p:cNvSpPr>
          <p:nvPr/>
        </p:nvSpPr>
        <p:spPr bwMode="auto">
          <a:xfrm>
            <a:off x="7997825" y="4959350"/>
            <a:ext cx="455613" cy="50006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400" b="1">
                <a:latin typeface="Times New Roman" pitchFamily="18" charset="0"/>
              </a:rPr>
              <a:t>q</a:t>
            </a:r>
            <a:r>
              <a:rPr lang="en-US" sz="1400" b="1" baseline="-25000">
                <a:latin typeface="Times New Roman" pitchFamily="18" charset="0"/>
              </a:rPr>
              <a:t>1</a:t>
            </a:r>
            <a:endParaRPr lang="en-US" sz="1400" b="1">
              <a:latin typeface="Times New Roman" pitchFamily="18" charset="0"/>
            </a:endParaRPr>
          </a:p>
        </p:txBody>
      </p:sp>
      <p:sp>
        <p:nvSpPr>
          <p:cNvPr id="19500" name="Text Box 44"/>
          <p:cNvSpPr txBox="1">
            <a:spLocks noChangeArrowheads="1"/>
          </p:cNvSpPr>
          <p:nvPr/>
        </p:nvSpPr>
        <p:spPr bwMode="auto">
          <a:xfrm>
            <a:off x="8453438" y="3132138"/>
            <a:ext cx="454025" cy="50006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400" b="1">
                <a:latin typeface="Times New Roman" pitchFamily="18" charset="0"/>
              </a:rPr>
              <a:t>q2</a:t>
            </a:r>
          </a:p>
        </p:txBody>
      </p:sp>
      <p:sp>
        <p:nvSpPr>
          <p:cNvPr id="19501" name="Text Box 45"/>
          <p:cNvSpPr txBox="1">
            <a:spLocks noChangeArrowheads="1"/>
          </p:cNvSpPr>
          <p:nvPr/>
        </p:nvSpPr>
        <p:spPr bwMode="auto">
          <a:xfrm>
            <a:off x="7620000" y="2667000"/>
            <a:ext cx="455613" cy="50006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400" b="1">
                <a:latin typeface="Times New Roman" pitchFamily="18" charset="0"/>
              </a:rPr>
              <a:t>q</a:t>
            </a:r>
            <a:r>
              <a:rPr lang="en-US" sz="1400" b="1" baseline="-25000">
                <a:latin typeface="Times New Roman" pitchFamily="18" charset="0"/>
              </a:rPr>
              <a:t>3</a:t>
            </a:r>
            <a:endParaRPr lang="en-US" sz="1400" b="1">
              <a:latin typeface="Times New Roman" pitchFamily="18" charset="0"/>
            </a:endParaRPr>
          </a:p>
        </p:txBody>
      </p:sp>
      <p:sp>
        <p:nvSpPr>
          <p:cNvPr id="19503" name="Text Box 47"/>
          <p:cNvSpPr txBox="1">
            <a:spLocks noChangeArrowheads="1"/>
          </p:cNvSpPr>
          <p:nvPr/>
        </p:nvSpPr>
        <p:spPr bwMode="auto">
          <a:xfrm>
            <a:off x="5029200" y="2667000"/>
            <a:ext cx="455613" cy="50006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400" b="1">
                <a:latin typeface="Times New Roman" pitchFamily="18" charset="0"/>
              </a:rPr>
              <a:t>p</a:t>
            </a:r>
            <a:r>
              <a:rPr lang="en-US" sz="1400" b="1" baseline="-25000">
                <a:latin typeface="Times New Roman" pitchFamily="18" charset="0"/>
              </a:rPr>
              <a:t>6</a:t>
            </a:r>
            <a:endParaRPr lang="en-US" sz="1400" b="1">
              <a:latin typeface="Times New Roman" pitchFamily="18" charset="0"/>
            </a:endParaRPr>
          </a:p>
        </p:txBody>
      </p:sp>
      <p:sp>
        <p:nvSpPr>
          <p:cNvPr id="19504" name="Text Box 48"/>
          <p:cNvSpPr txBox="1">
            <a:spLocks noChangeArrowheads="1"/>
          </p:cNvSpPr>
          <p:nvPr/>
        </p:nvSpPr>
        <p:spPr bwMode="auto">
          <a:xfrm>
            <a:off x="5121275" y="3970338"/>
            <a:ext cx="455613" cy="50006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400" b="1">
                <a:latin typeface="Times New Roman" pitchFamily="18" charset="0"/>
              </a:rPr>
              <a:t>p</a:t>
            </a:r>
            <a:r>
              <a:rPr lang="en-US" sz="1400" b="1" baseline="-25000">
                <a:latin typeface="Times New Roman" pitchFamily="18" charset="0"/>
              </a:rPr>
              <a:t>7</a:t>
            </a:r>
            <a:endParaRPr lang="en-US" sz="1400" b="1">
              <a:latin typeface="Times New Roman" pitchFamily="18" charset="0"/>
            </a:endParaRPr>
          </a:p>
        </p:txBody>
      </p:sp>
      <p:sp>
        <p:nvSpPr>
          <p:cNvPr id="19505" name="Text Box 49"/>
          <p:cNvSpPr txBox="1">
            <a:spLocks noChangeArrowheads="1"/>
          </p:cNvSpPr>
          <p:nvPr/>
        </p:nvSpPr>
        <p:spPr bwMode="auto">
          <a:xfrm>
            <a:off x="5768975" y="5367338"/>
            <a:ext cx="455613" cy="50006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400" b="1">
                <a:latin typeface="Times New Roman" pitchFamily="18" charset="0"/>
              </a:rPr>
              <a:t>p</a:t>
            </a:r>
            <a:r>
              <a:rPr lang="en-US" sz="1400" b="1" baseline="-25000">
                <a:latin typeface="Times New Roman" pitchFamily="18" charset="0"/>
              </a:rPr>
              <a:t>8</a:t>
            </a:r>
            <a:endParaRPr lang="en-US" sz="1400" b="1">
              <a:latin typeface="Times New Roman" pitchFamily="18" charset="0"/>
            </a:endParaRPr>
          </a:p>
        </p:txBody>
      </p:sp>
      <p:sp>
        <p:nvSpPr>
          <p:cNvPr id="19506" name="Line 50"/>
          <p:cNvSpPr>
            <a:spLocks noChangeShapeType="1"/>
          </p:cNvSpPr>
          <p:nvPr/>
        </p:nvSpPr>
        <p:spPr bwMode="auto">
          <a:xfrm flipV="1">
            <a:off x="7897813" y="3690938"/>
            <a:ext cx="369887" cy="13970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507" name="Line 51"/>
          <p:cNvSpPr>
            <a:spLocks noChangeShapeType="1"/>
          </p:cNvSpPr>
          <p:nvPr/>
        </p:nvSpPr>
        <p:spPr bwMode="auto">
          <a:xfrm flipH="1" flipV="1">
            <a:off x="7543800" y="3124200"/>
            <a:ext cx="762000" cy="6096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509" name="Line 53"/>
          <p:cNvSpPr>
            <a:spLocks noChangeShapeType="1"/>
          </p:cNvSpPr>
          <p:nvPr/>
        </p:nvSpPr>
        <p:spPr bwMode="auto">
          <a:xfrm>
            <a:off x="5181600" y="2743200"/>
            <a:ext cx="2362200" cy="685800"/>
          </a:xfrm>
          <a:prstGeom prst="line">
            <a:avLst/>
          </a:prstGeom>
          <a:noFill/>
          <a:ln w="28575">
            <a:solidFill>
              <a:schemeClr val="tx2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9524" name="Group 68"/>
          <p:cNvGrpSpPr>
            <a:grpSpLocks/>
          </p:cNvGrpSpPr>
          <p:nvPr/>
        </p:nvGrpSpPr>
        <p:grpSpPr bwMode="auto">
          <a:xfrm>
            <a:off x="6858000" y="3094038"/>
            <a:ext cx="990600" cy="868362"/>
            <a:chOff x="4320" y="1949"/>
            <a:chExt cx="624" cy="547"/>
          </a:xfrm>
        </p:grpSpPr>
        <p:sp>
          <p:nvSpPr>
            <p:cNvPr id="19490" name="Text Box 34"/>
            <p:cNvSpPr txBox="1">
              <a:spLocks noChangeArrowheads="1"/>
            </p:cNvSpPr>
            <p:nvPr/>
          </p:nvSpPr>
          <p:spPr bwMode="auto">
            <a:xfrm>
              <a:off x="4416" y="2112"/>
              <a:ext cx="287" cy="31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400" b="1">
                  <a:latin typeface="Times New Roman" pitchFamily="18" charset="0"/>
                </a:rPr>
                <a:t>q</a:t>
              </a:r>
              <a:r>
                <a:rPr lang="en-US" sz="1400" b="1" baseline="-25000">
                  <a:latin typeface="Times New Roman" pitchFamily="18" charset="0"/>
                </a:rPr>
                <a:t>4</a:t>
              </a:r>
              <a:endParaRPr lang="en-US" sz="1400" b="1">
                <a:latin typeface="Times New Roman" pitchFamily="18" charset="0"/>
              </a:endParaRPr>
            </a:p>
          </p:txBody>
        </p:sp>
        <p:sp>
          <p:nvSpPr>
            <p:cNvPr id="19491" name="Oval 35"/>
            <p:cNvSpPr>
              <a:spLocks noChangeArrowheads="1"/>
            </p:cNvSpPr>
            <p:nvPr/>
          </p:nvSpPr>
          <p:spPr bwMode="auto">
            <a:xfrm>
              <a:off x="4512" y="2064"/>
              <a:ext cx="73" cy="63"/>
            </a:xfrm>
            <a:prstGeom prst="ellipse">
              <a:avLst/>
            </a:prstGeom>
            <a:solidFill>
              <a:srgbClr val="333333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97" name="Oval 41"/>
            <p:cNvSpPr>
              <a:spLocks noChangeArrowheads="1"/>
            </p:cNvSpPr>
            <p:nvPr/>
          </p:nvSpPr>
          <p:spPr bwMode="auto">
            <a:xfrm>
              <a:off x="4698" y="1949"/>
              <a:ext cx="73" cy="63"/>
            </a:xfrm>
            <a:prstGeom prst="ellipse">
              <a:avLst/>
            </a:prstGeom>
            <a:solidFill>
              <a:srgbClr val="333333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11" name="Arc 55"/>
            <p:cNvSpPr>
              <a:spLocks/>
            </p:cNvSpPr>
            <p:nvPr/>
          </p:nvSpPr>
          <p:spPr bwMode="auto">
            <a:xfrm>
              <a:off x="4632" y="2016"/>
              <a:ext cx="312" cy="30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chemeClr val="tx2"/>
              </a:solidFill>
              <a:round/>
              <a:headEnd type="arrow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12" name="Arc 56"/>
            <p:cNvSpPr>
              <a:spLocks/>
            </p:cNvSpPr>
            <p:nvPr/>
          </p:nvSpPr>
          <p:spPr bwMode="auto">
            <a:xfrm flipH="1" flipV="1">
              <a:off x="4320" y="2057"/>
              <a:ext cx="312" cy="439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31087"/>
                <a:gd name="T2" fmla="*/ 19405 w 21600"/>
                <a:gd name="T3" fmla="*/ 31087 h 31087"/>
                <a:gd name="T4" fmla="*/ 0 w 21600"/>
                <a:gd name="T5" fmla="*/ 21600 h 310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1087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4888"/>
                    <a:pt x="20849" y="28132"/>
                    <a:pt x="19405" y="31087"/>
                  </a:cubicBezTo>
                </a:path>
                <a:path w="21600" h="31087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4888"/>
                    <a:pt x="20849" y="28132"/>
                    <a:pt x="19405" y="31087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chemeClr val="tx2"/>
              </a:solidFill>
              <a:round/>
              <a:headEnd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13" name="Arc 57"/>
            <p:cNvSpPr>
              <a:spLocks/>
            </p:cNvSpPr>
            <p:nvPr/>
          </p:nvSpPr>
          <p:spPr bwMode="auto">
            <a:xfrm flipV="1">
              <a:off x="4632" y="2277"/>
              <a:ext cx="312" cy="21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515" name="Line 59"/>
          <p:cNvSpPr>
            <a:spLocks noChangeShapeType="1"/>
          </p:cNvSpPr>
          <p:nvPr/>
        </p:nvSpPr>
        <p:spPr bwMode="auto">
          <a:xfrm flipV="1">
            <a:off x="6781800" y="2667000"/>
            <a:ext cx="1600200" cy="914400"/>
          </a:xfrm>
          <a:prstGeom prst="line">
            <a:avLst/>
          </a:prstGeom>
          <a:noFill/>
          <a:ln w="28575">
            <a:solidFill>
              <a:schemeClr val="tx2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521" name="Text Box 65"/>
          <p:cNvSpPr txBox="1">
            <a:spLocks noChangeArrowheads="1"/>
          </p:cNvSpPr>
          <p:nvPr/>
        </p:nvSpPr>
        <p:spPr bwMode="auto">
          <a:xfrm>
            <a:off x="8455025" y="48006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k=6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94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94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94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94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95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195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195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195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79" grpId="0" build="p" autoUpdateAnimBg="0"/>
      <p:bldP spid="19517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CSE5311 </a:t>
            </a:r>
          </a:p>
        </p:txBody>
      </p:sp>
      <p:sp>
        <p:nvSpPr>
          <p:cNvPr id="2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70BB4-D4B4-498B-94CD-AA5A5B657D5A}" type="slidenum">
              <a:rPr lang="en-US"/>
              <a:pPr/>
              <a:t>18</a:t>
            </a:fld>
            <a:endParaRPr lang="en-US"/>
          </a:p>
        </p:txBody>
      </p:sp>
      <p:sp>
        <p:nvSpPr>
          <p:cNvPr id="20485" name="Oval 5"/>
          <p:cNvSpPr>
            <a:spLocks noChangeArrowheads="1"/>
          </p:cNvSpPr>
          <p:nvPr/>
        </p:nvSpPr>
        <p:spPr bwMode="auto">
          <a:xfrm>
            <a:off x="2430463" y="1319213"/>
            <a:ext cx="115887" cy="100012"/>
          </a:xfrm>
          <a:prstGeom prst="ellipse">
            <a:avLst/>
          </a:prstGeom>
          <a:solidFill>
            <a:srgbClr val="333333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86" name="Oval 6"/>
          <p:cNvSpPr>
            <a:spLocks noChangeArrowheads="1"/>
          </p:cNvSpPr>
          <p:nvPr/>
        </p:nvSpPr>
        <p:spPr bwMode="auto">
          <a:xfrm>
            <a:off x="2500313" y="2643188"/>
            <a:ext cx="115887" cy="100012"/>
          </a:xfrm>
          <a:prstGeom prst="ellipse">
            <a:avLst/>
          </a:prstGeom>
          <a:solidFill>
            <a:srgbClr val="333333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87" name="Oval 7"/>
          <p:cNvSpPr>
            <a:spLocks noChangeArrowheads="1"/>
          </p:cNvSpPr>
          <p:nvPr/>
        </p:nvSpPr>
        <p:spPr bwMode="auto">
          <a:xfrm>
            <a:off x="3009900" y="3632200"/>
            <a:ext cx="115888" cy="101600"/>
          </a:xfrm>
          <a:prstGeom prst="ellipse">
            <a:avLst/>
          </a:prstGeom>
          <a:solidFill>
            <a:srgbClr val="333333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88" name="Oval 8"/>
          <p:cNvSpPr>
            <a:spLocks noChangeArrowheads="1"/>
          </p:cNvSpPr>
          <p:nvPr/>
        </p:nvSpPr>
        <p:spPr bwMode="auto">
          <a:xfrm>
            <a:off x="4945063" y="2062163"/>
            <a:ext cx="115887" cy="98425"/>
          </a:xfrm>
          <a:prstGeom prst="ellipse">
            <a:avLst/>
          </a:prstGeom>
          <a:solidFill>
            <a:srgbClr val="333333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89" name="Oval 9"/>
          <p:cNvSpPr>
            <a:spLocks noChangeArrowheads="1"/>
          </p:cNvSpPr>
          <p:nvPr/>
        </p:nvSpPr>
        <p:spPr bwMode="auto">
          <a:xfrm>
            <a:off x="4567238" y="3382963"/>
            <a:ext cx="115887" cy="100012"/>
          </a:xfrm>
          <a:prstGeom prst="ellipse">
            <a:avLst/>
          </a:prstGeom>
          <a:solidFill>
            <a:srgbClr val="333333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0" name="Oval 10"/>
          <p:cNvSpPr>
            <a:spLocks noChangeArrowheads="1"/>
          </p:cNvSpPr>
          <p:nvPr/>
        </p:nvSpPr>
        <p:spPr bwMode="auto">
          <a:xfrm>
            <a:off x="4181475" y="1493838"/>
            <a:ext cx="115888" cy="100012"/>
          </a:xfrm>
          <a:prstGeom prst="ellipse">
            <a:avLst/>
          </a:prstGeom>
          <a:solidFill>
            <a:srgbClr val="333333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4721225" y="3359150"/>
            <a:ext cx="455613" cy="50006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400" b="1">
                <a:latin typeface="Times New Roman" pitchFamily="18" charset="0"/>
              </a:rPr>
              <a:t>q</a:t>
            </a:r>
            <a:r>
              <a:rPr lang="en-US" sz="1400" b="1" baseline="-25000">
                <a:latin typeface="Times New Roman" pitchFamily="18" charset="0"/>
              </a:rPr>
              <a:t>1</a:t>
            </a:r>
            <a:endParaRPr lang="en-US" sz="1400" b="1">
              <a:latin typeface="Times New Roman" pitchFamily="18" charset="0"/>
            </a:endParaRPr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5176838" y="1531938"/>
            <a:ext cx="454025" cy="50006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400" b="1">
                <a:latin typeface="Times New Roman" pitchFamily="18" charset="0"/>
              </a:rPr>
              <a:t>q2</a:t>
            </a:r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4343400" y="1066800"/>
            <a:ext cx="455613" cy="50006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400" b="1">
                <a:latin typeface="Times New Roman" pitchFamily="18" charset="0"/>
              </a:rPr>
              <a:t>q</a:t>
            </a:r>
            <a:r>
              <a:rPr lang="en-US" sz="1400" b="1" baseline="-25000">
                <a:latin typeface="Times New Roman" pitchFamily="18" charset="0"/>
              </a:rPr>
              <a:t>3</a:t>
            </a:r>
            <a:endParaRPr lang="en-US" sz="1400" b="1">
              <a:latin typeface="Times New Roman" pitchFamily="18" charset="0"/>
            </a:endParaRPr>
          </a:p>
        </p:txBody>
      </p:sp>
      <p:sp>
        <p:nvSpPr>
          <p:cNvPr id="20494" name="Text Box 14"/>
          <p:cNvSpPr txBox="1">
            <a:spLocks noChangeArrowheads="1"/>
          </p:cNvSpPr>
          <p:nvPr/>
        </p:nvSpPr>
        <p:spPr bwMode="auto">
          <a:xfrm>
            <a:off x="1752600" y="1066800"/>
            <a:ext cx="455613" cy="50006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400" b="1">
                <a:latin typeface="Times New Roman" pitchFamily="18" charset="0"/>
              </a:rPr>
              <a:t>p</a:t>
            </a:r>
            <a:r>
              <a:rPr lang="en-US" sz="1400" b="1" baseline="-25000">
                <a:latin typeface="Times New Roman" pitchFamily="18" charset="0"/>
              </a:rPr>
              <a:t>6</a:t>
            </a:r>
            <a:endParaRPr lang="en-US" sz="1400" b="1">
              <a:latin typeface="Times New Roman" pitchFamily="18" charset="0"/>
            </a:endParaRPr>
          </a:p>
        </p:txBody>
      </p:sp>
      <p:sp>
        <p:nvSpPr>
          <p:cNvPr id="20495" name="Text Box 15"/>
          <p:cNvSpPr txBox="1">
            <a:spLocks noChangeArrowheads="1"/>
          </p:cNvSpPr>
          <p:nvPr/>
        </p:nvSpPr>
        <p:spPr bwMode="auto">
          <a:xfrm>
            <a:off x="1844675" y="2370138"/>
            <a:ext cx="455613" cy="50006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400" b="1">
                <a:latin typeface="Times New Roman" pitchFamily="18" charset="0"/>
              </a:rPr>
              <a:t>p</a:t>
            </a:r>
            <a:r>
              <a:rPr lang="en-US" sz="1400" b="1" baseline="-25000">
                <a:latin typeface="Times New Roman" pitchFamily="18" charset="0"/>
              </a:rPr>
              <a:t>7</a:t>
            </a:r>
            <a:endParaRPr lang="en-US" sz="1400" b="1">
              <a:latin typeface="Times New Roman" pitchFamily="18" charset="0"/>
            </a:endParaRPr>
          </a:p>
        </p:txBody>
      </p:sp>
      <p:sp>
        <p:nvSpPr>
          <p:cNvPr id="20496" name="Text Box 16"/>
          <p:cNvSpPr txBox="1">
            <a:spLocks noChangeArrowheads="1"/>
          </p:cNvSpPr>
          <p:nvPr/>
        </p:nvSpPr>
        <p:spPr bwMode="auto">
          <a:xfrm>
            <a:off x="2492375" y="3767138"/>
            <a:ext cx="455613" cy="50006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400" b="1">
                <a:latin typeface="Times New Roman" pitchFamily="18" charset="0"/>
              </a:rPr>
              <a:t>p</a:t>
            </a:r>
            <a:r>
              <a:rPr lang="en-US" sz="1400" b="1" baseline="-25000">
                <a:latin typeface="Times New Roman" pitchFamily="18" charset="0"/>
              </a:rPr>
              <a:t>8</a:t>
            </a:r>
            <a:endParaRPr lang="en-US" sz="1400" b="1">
              <a:latin typeface="Times New Roman" pitchFamily="18" charset="0"/>
            </a:endParaRPr>
          </a:p>
        </p:txBody>
      </p:sp>
      <p:sp>
        <p:nvSpPr>
          <p:cNvPr id="20497" name="Line 17"/>
          <p:cNvSpPr>
            <a:spLocks noChangeShapeType="1"/>
          </p:cNvSpPr>
          <p:nvPr/>
        </p:nvSpPr>
        <p:spPr bwMode="auto">
          <a:xfrm flipV="1">
            <a:off x="4621213" y="2090738"/>
            <a:ext cx="369887" cy="13970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04" name="Line 24"/>
          <p:cNvSpPr>
            <a:spLocks noChangeShapeType="1"/>
          </p:cNvSpPr>
          <p:nvPr/>
        </p:nvSpPr>
        <p:spPr bwMode="auto">
          <a:xfrm>
            <a:off x="1371600" y="1219200"/>
            <a:ext cx="3733800" cy="457200"/>
          </a:xfrm>
          <a:prstGeom prst="line">
            <a:avLst/>
          </a:prstGeom>
          <a:noFill/>
          <a:ln w="28575">
            <a:solidFill>
              <a:schemeClr val="tx2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05" name="Line 25"/>
          <p:cNvSpPr>
            <a:spLocks noChangeShapeType="1"/>
          </p:cNvSpPr>
          <p:nvPr/>
        </p:nvSpPr>
        <p:spPr bwMode="auto">
          <a:xfrm>
            <a:off x="3429000" y="990600"/>
            <a:ext cx="2209800" cy="1524000"/>
          </a:xfrm>
          <a:prstGeom prst="line">
            <a:avLst/>
          </a:prstGeom>
          <a:noFill/>
          <a:ln w="28575">
            <a:solidFill>
              <a:schemeClr val="tx2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06" name="Arc 26"/>
          <p:cNvSpPr>
            <a:spLocks/>
          </p:cNvSpPr>
          <p:nvPr/>
        </p:nvSpPr>
        <p:spPr bwMode="auto">
          <a:xfrm flipH="1" flipV="1">
            <a:off x="3810000" y="1524000"/>
            <a:ext cx="495300" cy="696913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31087"/>
              <a:gd name="T2" fmla="*/ 19405 w 21600"/>
              <a:gd name="T3" fmla="*/ 31087 h 31087"/>
              <a:gd name="T4" fmla="*/ 0 w 21600"/>
              <a:gd name="T5" fmla="*/ 21600 h 310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3108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4888"/>
                  <a:pt x="20849" y="28132"/>
                  <a:pt x="19405" y="31087"/>
                </a:cubicBezTo>
              </a:path>
              <a:path w="21600" h="3108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4888"/>
                  <a:pt x="20849" y="28132"/>
                  <a:pt x="19405" y="31087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2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07" name="Arc 27"/>
          <p:cNvSpPr>
            <a:spLocks/>
          </p:cNvSpPr>
          <p:nvPr/>
        </p:nvSpPr>
        <p:spPr bwMode="auto">
          <a:xfrm flipV="1">
            <a:off x="4267200" y="1981200"/>
            <a:ext cx="457200" cy="2286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08" name="Rectangle 28"/>
          <p:cNvSpPr>
            <a:spLocks noChangeArrowheads="1"/>
          </p:cNvSpPr>
          <p:nvPr/>
        </p:nvSpPr>
        <p:spPr bwMode="auto">
          <a:xfrm>
            <a:off x="5105400" y="3581400"/>
            <a:ext cx="37592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chemeClr val="tx2"/>
                </a:solidFill>
                <a:latin typeface="Times New Roman" pitchFamily="18" charset="0"/>
              </a:rPr>
              <a:t>Angle between -q2-q3- and 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chemeClr val="tx2"/>
                </a:solidFill>
                <a:latin typeface="Times New Roman" pitchFamily="18" charset="0"/>
              </a:rPr>
              <a:t>-q3-p6- is  less than 180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chemeClr val="tx2"/>
                </a:solidFill>
                <a:latin typeface="Times New Roman" pitchFamily="18" charset="0"/>
              </a:rPr>
              <a:t>Therefore   m = m+1 = 4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chemeClr val="tx2"/>
                </a:solidFill>
                <a:latin typeface="Times New Roman" pitchFamily="18" charset="0"/>
              </a:rPr>
              <a:t>and q4 = p6</a:t>
            </a:r>
          </a:p>
          <a:p>
            <a:pPr eaLnBrk="0" hangingPunct="0">
              <a:spcBef>
                <a:spcPct val="50000"/>
              </a:spcBef>
            </a:pPr>
            <a:endParaRPr lang="en-US" sz="2400" b="1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20510" name="Text Box 30"/>
          <p:cNvSpPr txBox="1">
            <a:spLocks noChangeArrowheads="1"/>
          </p:cNvSpPr>
          <p:nvPr/>
        </p:nvSpPr>
        <p:spPr bwMode="auto">
          <a:xfrm>
            <a:off x="7010400" y="762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k=6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0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0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0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0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8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CSE5311 </a:t>
            </a:r>
          </a:p>
        </p:txBody>
      </p:sp>
      <p:sp>
        <p:nvSpPr>
          <p:cNvPr id="3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E1005-4C21-4E11-B29D-99AC41D3844D}" type="slidenum">
              <a:rPr lang="en-US"/>
              <a:pPr/>
              <a:t>19</a:t>
            </a:fld>
            <a:endParaRPr lang="en-US"/>
          </a:p>
        </p:txBody>
      </p:sp>
      <p:sp>
        <p:nvSpPr>
          <p:cNvPr id="21507" name="Oval 3"/>
          <p:cNvSpPr>
            <a:spLocks noChangeArrowheads="1"/>
          </p:cNvSpPr>
          <p:nvPr/>
        </p:nvSpPr>
        <p:spPr bwMode="auto">
          <a:xfrm>
            <a:off x="1058863" y="938213"/>
            <a:ext cx="115887" cy="100012"/>
          </a:xfrm>
          <a:prstGeom prst="ellipse">
            <a:avLst/>
          </a:prstGeom>
          <a:solidFill>
            <a:srgbClr val="333333"/>
          </a:solidFill>
          <a:ln w="2857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08" name="Oval 4"/>
          <p:cNvSpPr>
            <a:spLocks noChangeArrowheads="1"/>
          </p:cNvSpPr>
          <p:nvPr/>
        </p:nvSpPr>
        <p:spPr bwMode="auto">
          <a:xfrm>
            <a:off x="1128713" y="2262188"/>
            <a:ext cx="115887" cy="100012"/>
          </a:xfrm>
          <a:prstGeom prst="ellipse">
            <a:avLst/>
          </a:prstGeom>
          <a:solidFill>
            <a:srgbClr val="333333"/>
          </a:solidFill>
          <a:ln w="2857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09" name="Oval 5"/>
          <p:cNvSpPr>
            <a:spLocks noChangeArrowheads="1"/>
          </p:cNvSpPr>
          <p:nvPr/>
        </p:nvSpPr>
        <p:spPr bwMode="auto">
          <a:xfrm>
            <a:off x="1638300" y="3251200"/>
            <a:ext cx="115888" cy="101600"/>
          </a:xfrm>
          <a:prstGeom prst="ellipse">
            <a:avLst/>
          </a:prstGeom>
          <a:solidFill>
            <a:srgbClr val="333333"/>
          </a:solidFill>
          <a:ln w="2857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10" name="Oval 6"/>
          <p:cNvSpPr>
            <a:spLocks noChangeArrowheads="1"/>
          </p:cNvSpPr>
          <p:nvPr/>
        </p:nvSpPr>
        <p:spPr bwMode="auto">
          <a:xfrm>
            <a:off x="3573463" y="1681163"/>
            <a:ext cx="115887" cy="98425"/>
          </a:xfrm>
          <a:prstGeom prst="ellipse">
            <a:avLst/>
          </a:prstGeom>
          <a:solidFill>
            <a:srgbClr val="333333"/>
          </a:solidFill>
          <a:ln w="2857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11" name="Oval 7"/>
          <p:cNvSpPr>
            <a:spLocks noChangeArrowheads="1"/>
          </p:cNvSpPr>
          <p:nvPr/>
        </p:nvSpPr>
        <p:spPr bwMode="auto">
          <a:xfrm>
            <a:off x="3195638" y="3001963"/>
            <a:ext cx="115887" cy="100012"/>
          </a:xfrm>
          <a:prstGeom prst="ellipse">
            <a:avLst/>
          </a:prstGeom>
          <a:solidFill>
            <a:srgbClr val="333333"/>
          </a:solidFill>
          <a:ln w="2857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12" name="Oval 8"/>
          <p:cNvSpPr>
            <a:spLocks noChangeArrowheads="1"/>
          </p:cNvSpPr>
          <p:nvPr/>
        </p:nvSpPr>
        <p:spPr bwMode="auto">
          <a:xfrm>
            <a:off x="2809875" y="1112838"/>
            <a:ext cx="115888" cy="100012"/>
          </a:xfrm>
          <a:prstGeom prst="ellipse">
            <a:avLst/>
          </a:prstGeom>
          <a:solidFill>
            <a:srgbClr val="333333"/>
          </a:solidFill>
          <a:ln w="2857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3349625" y="2978150"/>
            <a:ext cx="455613" cy="500063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b="1">
                <a:latin typeface="Times New Roman" pitchFamily="18" charset="0"/>
              </a:rPr>
              <a:t>q</a:t>
            </a:r>
            <a:r>
              <a:rPr lang="en-US" b="1" baseline="-25000">
                <a:latin typeface="Times New Roman" pitchFamily="18" charset="0"/>
              </a:rPr>
              <a:t>1</a:t>
            </a:r>
            <a:endParaRPr lang="en-US" b="1">
              <a:latin typeface="Times New Roman" pitchFamily="18" charset="0"/>
            </a:endParaRPr>
          </a:p>
        </p:txBody>
      </p:sp>
      <p:sp>
        <p:nvSpPr>
          <p:cNvPr id="21514" name="Text Box 10"/>
          <p:cNvSpPr txBox="1">
            <a:spLocks noChangeArrowheads="1"/>
          </p:cNvSpPr>
          <p:nvPr/>
        </p:nvSpPr>
        <p:spPr bwMode="auto">
          <a:xfrm>
            <a:off x="3805238" y="1150938"/>
            <a:ext cx="454025" cy="500062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400" b="1">
                <a:latin typeface="Times New Roman" pitchFamily="18" charset="0"/>
              </a:rPr>
              <a:t>q2</a:t>
            </a:r>
          </a:p>
        </p:txBody>
      </p:sp>
      <p:sp>
        <p:nvSpPr>
          <p:cNvPr id="21515" name="Text Box 11"/>
          <p:cNvSpPr txBox="1">
            <a:spLocks noChangeArrowheads="1"/>
          </p:cNvSpPr>
          <p:nvPr/>
        </p:nvSpPr>
        <p:spPr bwMode="auto">
          <a:xfrm>
            <a:off x="2971800" y="685800"/>
            <a:ext cx="455613" cy="500063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b="1">
                <a:latin typeface="Times New Roman" pitchFamily="18" charset="0"/>
              </a:rPr>
              <a:t>q</a:t>
            </a:r>
            <a:r>
              <a:rPr lang="en-US" b="1" baseline="-25000">
                <a:latin typeface="Times New Roman" pitchFamily="18" charset="0"/>
              </a:rPr>
              <a:t>3</a:t>
            </a:r>
            <a:endParaRPr lang="en-US" b="1">
              <a:latin typeface="Times New Roman" pitchFamily="18" charset="0"/>
            </a:endParaRPr>
          </a:p>
        </p:txBody>
      </p:sp>
      <p:sp>
        <p:nvSpPr>
          <p:cNvPr id="21516" name="Text Box 12"/>
          <p:cNvSpPr txBox="1">
            <a:spLocks noChangeArrowheads="1"/>
          </p:cNvSpPr>
          <p:nvPr/>
        </p:nvSpPr>
        <p:spPr bwMode="auto">
          <a:xfrm>
            <a:off x="304800" y="609600"/>
            <a:ext cx="455613" cy="500063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b="1">
                <a:latin typeface="Times New Roman" pitchFamily="18" charset="0"/>
              </a:rPr>
              <a:t>q</a:t>
            </a:r>
            <a:r>
              <a:rPr lang="en-US" b="1" baseline="-25000">
                <a:latin typeface="Times New Roman" pitchFamily="18" charset="0"/>
              </a:rPr>
              <a:t>4</a:t>
            </a:r>
            <a:endParaRPr lang="en-US" b="1">
              <a:latin typeface="Times New Roman" pitchFamily="18" charset="0"/>
            </a:endParaRPr>
          </a:p>
        </p:txBody>
      </p:sp>
      <p:sp>
        <p:nvSpPr>
          <p:cNvPr id="21517" name="Text Box 13"/>
          <p:cNvSpPr txBox="1">
            <a:spLocks noChangeArrowheads="1"/>
          </p:cNvSpPr>
          <p:nvPr/>
        </p:nvSpPr>
        <p:spPr bwMode="auto">
          <a:xfrm>
            <a:off x="473075" y="1989138"/>
            <a:ext cx="455613" cy="500062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b="1">
                <a:latin typeface="Times New Roman" pitchFamily="18" charset="0"/>
              </a:rPr>
              <a:t>p</a:t>
            </a:r>
            <a:r>
              <a:rPr lang="en-US" b="1" baseline="-25000">
                <a:latin typeface="Times New Roman" pitchFamily="18" charset="0"/>
              </a:rPr>
              <a:t>7</a:t>
            </a:r>
            <a:endParaRPr lang="en-US" b="1">
              <a:latin typeface="Times New Roman" pitchFamily="18" charset="0"/>
            </a:endParaRPr>
          </a:p>
        </p:txBody>
      </p:sp>
      <p:sp>
        <p:nvSpPr>
          <p:cNvPr id="21518" name="Text Box 14"/>
          <p:cNvSpPr txBox="1">
            <a:spLocks noChangeArrowheads="1"/>
          </p:cNvSpPr>
          <p:nvPr/>
        </p:nvSpPr>
        <p:spPr bwMode="auto">
          <a:xfrm>
            <a:off x="1120775" y="3386138"/>
            <a:ext cx="455613" cy="500062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b="1">
                <a:latin typeface="Times New Roman" pitchFamily="18" charset="0"/>
              </a:rPr>
              <a:t>p</a:t>
            </a:r>
            <a:r>
              <a:rPr lang="en-US" b="1" baseline="-25000">
                <a:latin typeface="Times New Roman" pitchFamily="18" charset="0"/>
              </a:rPr>
              <a:t>8</a:t>
            </a:r>
            <a:endParaRPr lang="en-US" b="1">
              <a:latin typeface="Times New Roman" pitchFamily="18" charset="0"/>
            </a:endParaRPr>
          </a:p>
        </p:txBody>
      </p:sp>
      <p:sp>
        <p:nvSpPr>
          <p:cNvPr id="21519" name="Line 15"/>
          <p:cNvSpPr>
            <a:spLocks noChangeShapeType="1"/>
          </p:cNvSpPr>
          <p:nvPr/>
        </p:nvSpPr>
        <p:spPr bwMode="auto">
          <a:xfrm flipV="1">
            <a:off x="3249613" y="1709738"/>
            <a:ext cx="369887" cy="13970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>
            <a:off x="0" y="914400"/>
            <a:ext cx="3733800" cy="457200"/>
          </a:xfrm>
          <a:prstGeom prst="line">
            <a:avLst/>
          </a:prstGeom>
          <a:noFill/>
          <a:ln w="28575">
            <a:solidFill>
              <a:schemeClr val="tx2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23" name="Arc 19"/>
          <p:cNvSpPr>
            <a:spLocks/>
          </p:cNvSpPr>
          <p:nvPr/>
        </p:nvSpPr>
        <p:spPr bwMode="auto">
          <a:xfrm flipV="1">
            <a:off x="1219200" y="1143000"/>
            <a:ext cx="457200" cy="2286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2"/>
            </a:solidFill>
            <a:round/>
            <a:headEnd type="arrow" w="med" len="med"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24" name="Line 20"/>
          <p:cNvSpPr>
            <a:spLocks noChangeShapeType="1"/>
          </p:cNvSpPr>
          <p:nvPr/>
        </p:nvSpPr>
        <p:spPr bwMode="auto">
          <a:xfrm flipH="1" flipV="1">
            <a:off x="2895600" y="1219200"/>
            <a:ext cx="685800" cy="4572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25" name="Line 21"/>
          <p:cNvSpPr>
            <a:spLocks noChangeShapeType="1"/>
          </p:cNvSpPr>
          <p:nvPr/>
        </p:nvSpPr>
        <p:spPr bwMode="auto">
          <a:xfrm flipH="1" flipV="1">
            <a:off x="1143000" y="0"/>
            <a:ext cx="76200" cy="2514600"/>
          </a:xfrm>
          <a:prstGeom prst="line">
            <a:avLst/>
          </a:prstGeom>
          <a:noFill/>
          <a:ln w="28575">
            <a:solidFill>
              <a:schemeClr val="tx2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27" name="Text Box 23"/>
          <p:cNvSpPr txBox="1">
            <a:spLocks noChangeArrowheads="1"/>
          </p:cNvSpPr>
          <p:nvPr/>
        </p:nvSpPr>
        <p:spPr bwMode="auto">
          <a:xfrm>
            <a:off x="3962400" y="304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k=7</a:t>
            </a:r>
          </a:p>
        </p:txBody>
      </p:sp>
      <p:sp>
        <p:nvSpPr>
          <p:cNvPr id="21529" name="Oval 25"/>
          <p:cNvSpPr>
            <a:spLocks noChangeArrowheads="1"/>
          </p:cNvSpPr>
          <p:nvPr/>
        </p:nvSpPr>
        <p:spPr bwMode="auto">
          <a:xfrm>
            <a:off x="5630863" y="3071813"/>
            <a:ext cx="115887" cy="100012"/>
          </a:xfrm>
          <a:prstGeom prst="ellipse">
            <a:avLst/>
          </a:prstGeom>
          <a:solidFill>
            <a:srgbClr val="333333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30" name="Oval 26"/>
          <p:cNvSpPr>
            <a:spLocks noChangeArrowheads="1"/>
          </p:cNvSpPr>
          <p:nvPr/>
        </p:nvSpPr>
        <p:spPr bwMode="auto">
          <a:xfrm>
            <a:off x="5700713" y="4395788"/>
            <a:ext cx="115887" cy="100012"/>
          </a:xfrm>
          <a:prstGeom prst="ellipse">
            <a:avLst/>
          </a:prstGeom>
          <a:solidFill>
            <a:srgbClr val="333333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31" name="Oval 27"/>
          <p:cNvSpPr>
            <a:spLocks noChangeArrowheads="1"/>
          </p:cNvSpPr>
          <p:nvPr/>
        </p:nvSpPr>
        <p:spPr bwMode="auto">
          <a:xfrm>
            <a:off x="6210300" y="5384800"/>
            <a:ext cx="115888" cy="101600"/>
          </a:xfrm>
          <a:prstGeom prst="ellipse">
            <a:avLst/>
          </a:prstGeom>
          <a:solidFill>
            <a:srgbClr val="333333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32" name="Oval 28"/>
          <p:cNvSpPr>
            <a:spLocks noChangeArrowheads="1"/>
          </p:cNvSpPr>
          <p:nvPr/>
        </p:nvSpPr>
        <p:spPr bwMode="auto">
          <a:xfrm>
            <a:off x="8145463" y="3814763"/>
            <a:ext cx="115887" cy="98425"/>
          </a:xfrm>
          <a:prstGeom prst="ellipse">
            <a:avLst/>
          </a:prstGeom>
          <a:solidFill>
            <a:srgbClr val="333333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33" name="Oval 29"/>
          <p:cNvSpPr>
            <a:spLocks noChangeArrowheads="1"/>
          </p:cNvSpPr>
          <p:nvPr/>
        </p:nvSpPr>
        <p:spPr bwMode="auto">
          <a:xfrm>
            <a:off x="7767638" y="5135563"/>
            <a:ext cx="115887" cy="100012"/>
          </a:xfrm>
          <a:prstGeom prst="ellipse">
            <a:avLst/>
          </a:prstGeom>
          <a:solidFill>
            <a:srgbClr val="333333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34" name="Oval 30"/>
          <p:cNvSpPr>
            <a:spLocks noChangeArrowheads="1"/>
          </p:cNvSpPr>
          <p:nvPr/>
        </p:nvSpPr>
        <p:spPr bwMode="auto">
          <a:xfrm>
            <a:off x="7381875" y="3246438"/>
            <a:ext cx="115888" cy="100012"/>
          </a:xfrm>
          <a:prstGeom prst="ellipse">
            <a:avLst/>
          </a:prstGeom>
          <a:solidFill>
            <a:srgbClr val="333333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35" name="Text Box 31"/>
          <p:cNvSpPr txBox="1">
            <a:spLocks noChangeArrowheads="1"/>
          </p:cNvSpPr>
          <p:nvPr/>
        </p:nvSpPr>
        <p:spPr bwMode="auto">
          <a:xfrm>
            <a:off x="7921625" y="5111750"/>
            <a:ext cx="455613" cy="50006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b="1">
                <a:latin typeface="Times New Roman" pitchFamily="18" charset="0"/>
              </a:rPr>
              <a:t>q</a:t>
            </a:r>
            <a:r>
              <a:rPr lang="en-US" b="1" baseline="-25000">
                <a:latin typeface="Times New Roman" pitchFamily="18" charset="0"/>
              </a:rPr>
              <a:t>1</a:t>
            </a:r>
            <a:endParaRPr lang="en-US" b="1">
              <a:latin typeface="Times New Roman" pitchFamily="18" charset="0"/>
            </a:endParaRPr>
          </a:p>
        </p:txBody>
      </p:sp>
      <p:sp>
        <p:nvSpPr>
          <p:cNvPr id="21536" name="Text Box 32"/>
          <p:cNvSpPr txBox="1">
            <a:spLocks noChangeArrowheads="1"/>
          </p:cNvSpPr>
          <p:nvPr/>
        </p:nvSpPr>
        <p:spPr bwMode="auto">
          <a:xfrm>
            <a:off x="8377238" y="3284538"/>
            <a:ext cx="454025" cy="50006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b="1">
                <a:latin typeface="Times New Roman" pitchFamily="18" charset="0"/>
              </a:rPr>
              <a:t>q2</a:t>
            </a:r>
          </a:p>
        </p:txBody>
      </p:sp>
      <p:sp>
        <p:nvSpPr>
          <p:cNvPr id="21537" name="Text Box 33"/>
          <p:cNvSpPr txBox="1">
            <a:spLocks noChangeArrowheads="1"/>
          </p:cNvSpPr>
          <p:nvPr/>
        </p:nvSpPr>
        <p:spPr bwMode="auto">
          <a:xfrm>
            <a:off x="7543800" y="2819400"/>
            <a:ext cx="455613" cy="50006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b="1">
                <a:latin typeface="Times New Roman" pitchFamily="18" charset="0"/>
              </a:rPr>
              <a:t>q</a:t>
            </a:r>
            <a:r>
              <a:rPr lang="en-US" b="1" baseline="-25000">
                <a:latin typeface="Times New Roman" pitchFamily="18" charset="0"/>
              </a:rPr>
              <a:t>3</a:t>
            </a:r>
            <a:endParaRPr lang="en-US" b="1">
              <a:latin typeface="Times New Roman" pitchFamily="18" charset="0"/>
            </a:endParaRPr>
          </a:p>
        </p:txBody>
      </p:sp>
      <p:sp>
        <p:nvSpPr>
          <p:cNvPr id="21538" name="Text Box 34"/>
          <p:cNvSpPr txBox="1">
            <a:spLocks noChangeArrowheads="1"/>
          </p:cNvSpPr>
          <p:nvPr/>
        </p:nvSpPr>
        <p:spPr bwMode="auto">
          <a:xfrm>
            <a:off x="4953000" y="2819400"/>
            <a:ext cx="455613" cy="50006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b="1">
                <a:latin typeface="Times New Roman" pitchFamily="18" charset="0"/>
              </a:rPr>
              <a:t>q</a:t>
            </a:r>
            <a:r>
              <a:rPr lang="en-US" b="1" baseline="-25000">
                <a:latin typeface="Times New Roman" pitchFamily="18" charset="0"/>
              </a:rPr>
              <a:t>4</a:t>
            </a:r>
            <a:endParaRPr lang="en-US" b="1">
              <a:latin typeface="Times New Roman" pitchFamily="18" charset="0"/>
            </a:endParaRPr>
          </a:p>
        </p:txBody>
      </p:sp>
      <p:sp>
        <p:nvSpPr>
          <p:cNvPr id="21539" name="Text Box 35"/>
          <p:cNvSpPr txBox="1">
            <a:spLocks noChangeArrowheads="1"/>
          </p:cNvSpPr>
          <p:nvPr/>
        </p:nvSpPr>
        <p:spPr bwMode="auto">
          <a:xfrm>
            <a:off x="5045075" y="4122738"/>
            <a:ext cx="455613" cy="50006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b="1">
                <a:latin typeface="Times New Roman" pitchFamily="18" charset="0"/>
              </a:rPr>
              <a:t>q</a:t>
            </a:r>
            <a:r>
              <a:rPr lang="en-US" b="1" baseline="-25000">
                <a:latin typeface="Times New Roman" pitchFamily="18" charset="0"/>
              </a:rPr>
              <a:t>5</a:t>
            </a:r>
            <a:endParaRPr lang="en-US" b="1">
              <a:latin typeface="Times New Roman" pitchFamily="18" charset="0"/>
            </a:endParaRPr>
          </a:p>
        </p:txBody>
      </p:sp>
      <p:sp>
        <p:nvSpPr>
          <p:cNvPr id="21540" name="Text Box 36"/>
          <p:cNvSpPr txBox="1">
            <a:spLocks noChangeArrowheads="1"/>
          </p:cNvSpPr>
          <p:nvPr/>
        </p:nvSpPr>
        <p:spPr bwMode="auto">
          <a:xfrm>
            <a:off x="5692775" y="5519738"/>
            <a:ext cx="455613" cy="50006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b="1">
                <a:latin typeface="Times New Roman" pitchFamily="18" charset="0"/>
              </a:rPr>
              <a:t>p</a:t>
            </a:r>
            <a:r>
              <a:rPr lang="en-US" b="1" baseline="-25000">
                <a:latin typeface="Times New Roman" pitchFamily="18" charset="0"/>
              </a:rPr>
              <a:t>8</a:t>
            </a:r>
            <a:endParaRPr lang="en-US" b="1">
              <a:latin typeface="Times New Roman" pitchFamily="18" charset="0"/>
            </a:endParaRPr>
          </a:p>
        </p:txBody>
      </p:sp>
      <p:sp>
        <p:nvSpPr>
          <p:cNvPr id="21541" name="Line 37"/>
          <p:cNvSpPr>
            <a:spLocks noChangeShapeType="1"/>
          </p:cNvSpPr>
          <p:nvPr/>
        </p:nvSpPr>
        <p:spPr bwMode="auto">
          <a:xfrm flipV="1">
            <a:off x="7821613" y="3843338"/>
            <a:ext cx="369887" cy="13970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44" name="Line 40"/>
          <p:cNvSpPr>
            <a:spLocks noChangeShapeType="1"/>
          </p:cNvSpPr>
          <p:nvPr/>
        </p:nvSpPr>
        <p:spPr bwMode="auto">
          <a:xfrm flipH="1" flipV="1">
            <a:off x="7467600" y="3352800"/>
            <a:ext cx="685800" cy="4572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45" name="Line 41"/>
          <p:cNvSpPr>
            <a:spLocks noChangeShapeType="1"/>
          </p:cNvSpPr>
          <p:nvPr/>
        </p:nvSpPr>
        <p:spPr bwMode="auto">
          <a:xfrm flipH="1" flipV="1">
            <a:off x="5715000" y="2133600"/>
            <a:ext cx="76200" cy="2514600"/>
          </a:xfrm>
          <a:prstGeom prst="line">
            <a:avLst/>
          </a:prstGeom>
          <a:noFill/>
          <a:ln w="28575">
            <a:solidFill>
              <a:schemeClr val="tx2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46" name="Line 42"/>
          <p:cNvSpPr>
            <a:spLocks noChangeShapeType="1"/>
          </p:cNvSpPr>
          <p:nvPr/>
        </p:nvSpPr>
        <p:spPr bwMode="auto">
          <a:xfrm>
            <a:off x="5715000" y="3124200"/>
            <a:ext cx="1752600" cy="1524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47" name="Line 43"/>
          <p:cNvSpPr>
            <a:spLocks noChangeShapeType="1"/>
          </p:cNvSpPr>
          <p:nvPr/>
        </p:nvSpPr>
        <p:spPr bwMode="auto">
          <a:xfrm>
            <a:off x="5410200" y="3733800"/>
            <a:ext cx="1219200" cy="2286000"/>
          </a:xfrm>
          <a:prstGeom prst="line">
            <a:avLst/>
          </a:prstGeom>
          <a:noFill/>
          <a:ln w="28575">
            <a:solidFill>
              <a:schemeClr val="tx2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48" name="Text Box 44"/>
          <p:cNvSpPr txBox="1">
            <a:spLocks noChangeArrowheads="1"/>
          </p:cNvSpPr>
          <p:nvPr/>
        </p:nvSpPr>
        <p:spPr bwMode="auto">
          <a:xfrm>
            <a:off x="7239000" y="1524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k=8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CSE5311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77421-DF60-4CA6-B4EC-499C247885DE}" type="slidenum">
              <a:rPr lang="en-US"/>
              <a:pPr/>
              <a:t>2</a:t>
            </a:fld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772400" cy="1143000"/>
          </a:xfrm>
        </p:spPr>
        <p:txBody>
          <a:bodyPr/>
          <a:lstStyle/>
          <a:p>
            <a:r>
              <a:rPr lang="en-US" sz="2400" b="1">
                <a:latin typeface="Arial" charset="0"/>
              </a:rPr>
              <a:t>Geometric Algorithms</a:t>
            </a:r>
            <a:r>
              <a:rPr lang="en-US"/>
              <a:t>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8001000" cy="5257800"/>
          </a:xfrm>
        </p:spPr>
        <p:txBody>
          <a:bodyPr/>
          <a:lstStyle/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 sz="2000" b="1">
                <a:latin typeface="Arial" charset="0"/>
              </a:rPr>
              <a:t>Geometric Algorithms find applications in such areas as</a:t>
            </a:r>
            <a:r>
              <a:rPr lang="en-US" sz="2400" b="1">
                <a:latin typeface="Arial" charset="0"/>
              </a:rPr>
              <a:t> </a:t>
            </a:r>
          </a:p>
          <a:p>
            <a:r>
              <a:rPr lang="en-US" sz="2400" b="1">
                <a:latin typeface="Arial" charset="0"/>
              </a:rPr>
              <a:t>	</a:t>
            </a:r>
            <a:r>
              <a:rPr lang="en-US" sz="2000" b="1">
                <a:latin typeface="Arial" charset="0"/>
              </a:rPr>
              <a:t>Computer Graphics</a:t>
            </a:r>
          </a:p>
          <a:p>
            <a:r>
              <a:rPr lang="en-US" sz="2000" b="1">
                <a:latin typeface="Arial" charset="0"/>
              </a:rPr>
              <a:t>	Computer Aided Design </a:t>
            </a:r>
          </a:p>
          <a:p>
            <a:r>
              <a:rPr lang="en-US" sz="2000" b="1">
                <a:latin typeface="Arial" charset="0"/>
              </a:rPr>
              <a:t>	VLSI Design</a:t>
            </a:r>
          </a:p>
          <a:p>
            <a:r>
              <a:rPr lang="en-US" sz="2000" b="1">
                <a:latin typeface="Arial" charset="0"/>
              </a:rPr>
              <a:t>	GIS</a:t>
            </a:r>
          </a:p>
          <a:p>
            <a:r>
              <a:rPr lang="en-US" sz="2000" b="1">
                <a:latin typeface="Arial" charset="0"/>
              </a:rPr>
              <a:t>	Robotics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 sz="2000" b="1">
                <a:latin typeface="Arial" charset="0"/>
              </a:rPr>
              <a:t>We will study  algorithms dealing with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 sz="2400" b="1">
                <a:latin typeface="Arial" charset="0"/>
              </a:rPr>
              <a:t> </a:t>
            </a:r>
            <a:r>
              <a:rPr lang="en-US" sz="2000" b="1">
                <a:solidFill>
                  <a:srgbClr val="660033"/>
                </a:solidFill>
                <a:latin typeface="Arial" charset="0"/>
              </a:rPr>
              <a:t>points, lines, line segments, and polygons</a:t>
            </a:r>
            <a:endParaRPr lang="en-US" sz="2000">
              <a:solidFill>
                <a:srgbClr val="660033"/>
              </a:solidFill>
              <a:latin typeface="Arial" charset="0"/>
            </a:endParaRP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 sz="2400" b="1">
                <a:latin typeface="Arial" charset="0"/>
              </a:rPr>
              <a:t>In particular, the algorithms will</a:t>
            </a:r>
          </a:p>
          <a:p>
            <a:pPr lvl="2"/>
            <a:r>
              <a:rPr lang="en-US" sz="1800" b="1">
                <a:solidFill>
                  <a:srgbClr val="660033"/>
                </a:solidFill>
                <a:latin typeface="Arial" charset="0"/>
              </a:rPr>
              <a:t>Determine whether a point is inside a Polygon</a:t>
            </a:r>
          </a:p>
          <a:p>
            <a:pPr lvl="2"/>
            <a:r>
              <a:rPr lang="en-US" sz="1800" b="1">
                <a:solidFill>
                  <a:srgbClr val="660033"/>
                </a:solidFill>
                <a:latin typeface="Arial" charset="0"/>
              </a:rPr>
              <a:t>Construct a Polygon</a:t>
            </a:r>
          </a:p>
          <a:p>
            <a:pPr lvl="2"/>
            <a:r>
              <a:rPr lang="en-US" sz="1800" b="1">
                <a:solidFill>
                  <a:srgbClr val="660033"/>
                </a:solidFill>
                <a:latin typeface="Arial" charset="0"/>
              </a:rPr>
              <a:t>Determine Convex Hulls</a:t>
            </a:r>
            <a:endParaRPr lang="en-US" sz="1800">
              <a:solidFill>
                <a:srgbClr val="6600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CSE5311 </a:t>
            </a:r>
          </a:p>
        </p:txBody>
      </p:sp>
      <p:sp>
        <p:nvSpPr>
          <p:cNvPr id="2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7EFE9-1C01-47F6-8A8B-9335EF41FAD7}" type="slidenum">
              <a:rPr lang="en-US"/>
              <a:pPr/>
              <a:t>20</a:t>
            </a:fld>
            <a:endParaRPr lang="en-US"/>
          </a:p>
        </p:txBody>
      </p:sp>
      <p:sp>
        <p:nvSpPr>
          <p:cNvPr id="22532" name="Oval 4"/>
          <p:cNvSpPr>
            <a:spLocks noChangeArrowheads="1"/>
          </p:cNvSpPr>
          <p:nvPr/>
        </p:nvSpPr>
        <p:spPr bwMode="auto">
          <a:xfrm>
            <a:off x="1733550" y="1362075"/>
            <a:ext cx="166688" cy="115888"/>
          </a:xfrm>
          <a:prstGeom prst="ellipse">
            <a:avLst/>
          </a:prstGeom>
          <a:solidFill>
            <a:srgbClr val="333333"/>
          </a:solidFill>
          <a:ln w="2857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3" name="Oval 5"/>
          <p:cNvSpPr>
            <a:spLocks noChangeArrowheads="1"/>
          </p:cNvSpPr>
          <p:nvPr/>
        </p:nvSpPr>
        <p:spPr bwMode="auto">
          <a:xfrm>
            <a:off x="1835150" y="2906713"/>
            <a:ext cx="165100" cy="115887"/>
          </a:xfrm>
          <a:prstGeom prst="ellipse">
            <a:avLst/>
          </a:prstGeom>
          <a:solidFill>
            <a:srgbClr val="333333"/>
          </a:solidFill>
          <a:ln w="2857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4" name="Oval 6"/>
          <p:cNvSpPr>
            <a:spLocks noChangeArrowheads="1"/>
          </p:cNvSpPr>
          <p:nvPr/>
        </p:nvSpPr>
        <p:spPr bwMode="auto">
          <a:xfrm>
            <a:off x="2565400" y="4059238"/>
            <a:ext cx="166688" cy="119062"/>
          </a:xfrm>
          <a:prstGeom prst="ellipse">
            <a:avLst/>
          </a:prstGeom>
          <a:solidFill>
            <a:srgbClr val="333333"/>
          </a:solidFill>
          <a:ln w="2857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5" name="Oval 7"/>
          <p:cNvSpPr>
            <a:spLocks noChangeArrowheads="1"/>
          </p:cNvSpPr>
          <p:nvPr/>
        </p:nvSpPr>
        <p:spPr bwMode="auto">
          <a:xfrm>
            <a:off x="5340350" y="2228850"/>
            <a:ext cx="166688" cy="114300"/>
          </a:xfrm>
          <a:prstGeom prst="ellipse">
            <a:avLst/>
          </a:prstGeom>
          <a:solidFill>
            <a:srgbClr val="333333"/>
          </a:solidFill>
          <a:ln w="2857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6" name="Oval 8"/>
          <p:cNvSpPr>
            <a:spLocks noChangeArrowheads="1"/>
          </p:cNvSpPr>
          <p:nvPr/>
        </p:nvSpPr>
        <p:spPr bwMode="auto">
          <a:xfrm>
            <a:off x="4799013" y="3768725"/>
            <a:ext cx="166687" cy="117475"/>
          </a:xfrm>
          <a:prstGeom prst="ellipse">
            <a:avLst/>
          </a:prstGeom>
          <a:solidFill>
            <a:srgbClr val="333333"/>
          </a:solidFill>
          <a:ln w="2857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7" name="Oval 9"/>
          <p:cNvSpPr>
            <a:spLocks noChangeArrowheads="1"/>
          </p:cNvSpPr>
          <p:nvPr/>
        </p:nvSpPr>
        <p:spPr bwMode="auto">
          <a:xfrm>
            <a:off x="4244975" y="1565275"/>
            <a:ext cx="166688" cy="115888"/>
          </a:xfrm>
          <a:prstGeom prst="ellipse">
            <a:avLst/>
          </a:prstGeom>
          <a:solidFill>
            <a:srgbClr val="333333"/>
          </a:solidFill>
          <a:ln w="2857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5019675" y="3741738"/>
            <a:ext cx="654050" cy="58261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b="1">
                <a:latin typeface="Times New Roman" pitchFamily="18" charset="0"/>
              </a:rPr>
              <a:t>q</a:t>
            </a:r>
            <a:r>
              <a:rPr lang="en-US" b="1" baseline="-25000">
                <a:latin typeface="Times New Roman" pitchFamily="18" charset="0"/>
              </a:rPr>
              <a:t>1</a:t>
            </a:r>
            <a:endParaRPr lang="en-US" b="1">
              <a:latin typeface="Times New Roman" pitchFamily="18" charset="0"/>
            </a:endParaRPr>
          </a:p>
        </p:txBody>
      </p:sp>
      <p:sp>
        <p:nvSpPr>
          <p:cNvPr id="22539" name="Text Box 11"/>
          <p:cNvSpPr txBox="1">
            <a:spLocks noChangeArrowheads="1"/>
          </p:cNvSpPr>
          <p:nvPr/>
        </p:nvSpPr>
        <p:spPr bwMode="auto">
          <a:xfrm>
            <a:off x="5673725" y="1609725"/>
            <a:ext cx="650875" cy="58261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b="1">
                <a:latin typeface="Times New Roman" pitchFamily="18" charset="0"/>
              </a:rPr>
              <a:t>q2</a:t>
            </a:r>
          </a:p>
        </p:txBody>
      </p:sp>
      <p:sp>
        <p:nvSpPr>
          <p:cNvPr id="22540" name="Text Box 12"/>
          <p:cNvSpPr txBox="1">
            <a:spLocks noChangeArrowheads="1"/>
          </p:cNvSpPr>
          <p:nvPr/>
        </p:nvSpPr>
        <p:spPr bwMode="auto">
          <a:xfrm>
            <a:off x="4478338" y="1066800"/>
            <a:ext cx="652462" cy="584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b="1">
                <a:latin typeface="Times New Roman" pitchFamily="18" charset="0"/>
              </a:rPr>
              <a:t>q</a:t>
            </a:r>
            <a:r>
              <a:rPr lang="en-US" b="1" baseline="-25000">
                <a:latin typeface="Times New Roman" pitchFamily="18" charset="0"/>
              </a:rPr>
              <a:t>3</a:t>
            </a:r>
            <a:endParaRPr lang="en-US" b="1">
              <a:latin typeface="Times New Roman" pitchFamily="18" charset="0"/>
            </a:endParaRPr>
          </a:p>
        </p:txBody>
      </p:sp>
      <p:sp>
        <p:nvSpPr>
          <p:cNvPr id="22541" name="Text Box 13"/>
          <p:cNvSpPr txBox="1">
            <a:spLocks noChangeArrowheads="1"/>
          </p:cNvSpPr>
          <p:nvPr/>
        </p:nvSpPr>
        <p:spPr bwMode="auto">
          <a:xfrm>
            <a:off x="762000" y="1066800"/>
            <a:ext cx="654050" cy="584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b="1">
                <a:latin typeface="Times New Roman" pitchFamily="18" charset="0"/>
              </a:rPr>
              <a:t>q</a:t>
            </a:r>
            <a:r>
              <a:rPr lang="en-US" b="1" baseline="-25000">
                <a:latin typeface="Times New Roman" pitchFamily="18" charset="0"/>
              </a:rPr>
              <a:t>4</a:t>
            </a:r>
            <a:endParaRPr lang="en-US" b="1">
              <a:latin typeface="Times New Roman" pitchFamily="18" charset="0"/>
            </a:endParaRPr>
          </a:p>
        </p:txBody>
      </p:sp>
      <p:sp>
        <p:nvSpPr>
          <p:cNvPr id="22542" name="Text Box 14"/>
          <p:cNvSpPr txBox="1">
            <a:spLocks noChangeArrowheads="1"/>
          </p:cNvSpPr>
          <p:nvPr/>
        </p:nvSpPr>
        <p:spPr bwMode="auto">
          <a:xfrm>
            <a:off x="893763" y="2587625"/>
            <a:ext cx="654050" cy="58261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b="1">
                <a:latin typeface="Times New Roman" pitchFamily="18" charset="0"/>
              </a:rPr>
              <a:t>q</a:t>
            </a:r>
            <a:r>
              <a:rPr lang="en-US" b="1" baseline="-25000">
                <a:latin typeface="Times New Roman" pitchFamily="18" charset="0"/>
              </a:rPr>
              <a:t>5</a:t>
            </a:r>
            <a:endParaRPr lang="en-US" b="1">
              <a:latin typeface="Times New Roman" pitchFamily="18" charset="0"/>
            </a:endParaRPr>
          </a:p>
        </p:txBody>
      </p:sp>
      <p:sp>
        <p:nvSpPr>
          <p:cNvPr id="22543" name="Text Box 15"/>
          <p:cNvSpPr txBox="1">
            <a:spLocks noChangeArrowheads="1"/>
          </p:cNvSpPr>
          <p:nvPr/>
        </p:nvSpPr>
        <p:spPr bwMode="auto">
          <a:xfrm>
            <a:off x="1822450" y="4217988"/>
            <a:ext cx="654050" cy="58261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b="1">
                <a:latin typeface="Times New Roman" pitchFamily="18" charset="0"/>
              </a:rPr>
              <a:t>q</a:t>
            </a:r>
            <a:r>
              <a:rPr lang="en-US" b="1" baseline="-25000">
                <a:latin typeface="Times New Roman" pitchFamily="18" charset="0"/>
              </a:rPr>
              <a:t>6</a:t>
            </a:r>
            <a:endParaRPr lang="en-US" b="1">
              <a:latin typeface="Times New Roman" pitchFamily="18" charset="0"/>
            </a:endParaRPr>
          </a:p>
        </p:txBody>
      </p:sp>
      <p:sp>
        <p:nvSpPr>
          <p:cNvPr id="22544" name="Line 16"/>
          <p:cNvSpPr>
            <a:spLocks noChangeShapeType="1"/>
          </p:cNvSpPr>
          <p:nvPr/>
        </p:nvSpPr>
        <p:spPr bwMode="auto">
          <a:xfrm flipV="1">
            <a:off x="4876800" y="2262188"/>
            <a:ext cx="530225" cy="1628775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5" name="Line 17"/>
          <p:cNvSpPr>
            <a:spLocks noChangeShapeType="1"/>
          </p:cNvSpPr>
          <p:nvPr/>
        </p:nvSpPr>
        <p:spPr bwMode="auto">
          <a:xfrm flipH="1" flipV="1">
            <a:off x="4368800" y="1689100"/>
            <a:ext cx="984250" cy="5334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7" name="Line 19"/>
          <p:cNvSpPr>
            <a:spLocks noChangeShapeType="1"/>
          </p:cNvSpPr>
          <p:nvPr/>
        </p:nvSpPr>
        <p:spPr bwMode="auto">
          <a:xfrm>
            <a:off x="1854200" y="1422400"/>
            <a:ext cx="2514600" cy="1778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0" name="Line 22"/>
          <p:cNvSpPr>
            <a:spLocks noChangeShapeType="1"/>
          </p:cNvSpPr>
          <p:nvPr/>
        </p:nvSpPr>
        <p:spPr bwMode="auto">
          <a:xfrm>
            <a:off x="1854200" y="1422400"/>
            <a:ext cx="109538" cy="15113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1" name="Line 23"/>
          <p:cNvSpPr>
            <a:spLocks noChangeShapeType="1"/>
          </p:cNvSpPr>
          <p:nvPr/>
        </p:nvSpPr>
        <p:spPr bwMode="auto">
          <a:xfrm>
            <a:off x="1963738" y="2933700"/>
            <a:ext cx="655637" cy="11557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2" name="Line 24"/>
          <p:cNvSpPr>
            <a:spLocks noChangeShapeType="1"/>
          </p:cNvSpPr>
          <p:nvPr/>
        </p:nvSpPr>
        <p:spPr bwMode="auto">
          <a:xfrm flipV="1">
            <a:off x="2619375" y="3822700"/>
            <a:ext cx="2295525" cy="2667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CSE5311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68906-F59C-41CE-BE57-FA9043CD1878}" type="slidenum">
              <a:rPr lang="en-US"/>
              <a:pPr/>
              <a:t>21</a:t>
            </a:fld>
            <a:endParaRPr lang="en-US"/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304800" y="457200"/>
            <a:ext cx="88392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2400" b="1">
                <a:latin typeface="Arial" charset="0"/>
              </a:rPr>
              <a:t>Procedure </a:t>
            </a:r>
            <a:r>
              <a:rPr lang="en-US" sz="2400" b="1">
                <a:solidFill>
                  <a:srgbClr val="660033"/>
                </a:solidFill>
                <a:latin typeface="Arial" charset="0"/>
              </a:rPr>
              <a:t>Graham's Scan(p</a:t>
            </a:r>
            <a:r>
              <a:rPr lang="en-US" sz="2400" b="1" baseline="-25000">
                <a:solidFill>
                  <a:srgbClr val="660033"/>
                </a:solidFill>
                <a:latin typeface="Arial" charset="0"/>
              </a:rPr>
              <a:t>1</a:t>
            </a:r>
            <a:r>
              <a:rPr lang="en-US" sz="2400" b="1">
                <a:solidFill>
                  <a:srgbClr val="660033"/>
                </a:solidFill>
                <a:latin typeface="Arial" charset="0"/>
              </a:rPr>
              <a:t>,p</a:t>
            </a:r>
            <a:r>
              <a:rPr lang="en-US" sz="2400" b="1" baseline="-25000">
                <a:solidFill>
                  <a:srgbClr val="660033"/>
                </a:solidFill>
                <a:latin typeface="Arial" charset="0"/>
              </a:rPr>
              <a:t>2</a:t>
            </a:r>
            <a:r>
              <a:rPr lang="en-US" sz="2400" b="1">
                <a:solidFill>
                  <a:srgbClr val="660033"/>
                </a:solidFill>
                <a:latin typeface="Arial" charset="0"/>
              </a:rPr>
              <a:t>, . . . p</a:t>
            </a:r>
            <a:r>
              <a:rPr lang="en-US" sz="2400" b="1" baseline="-25000">
                <a:solidFill>
                  <a:srgbClr val="660033"/>
                </a:solidFill>
                <a:latin typeface="Arial" charset="0"/>
              </a:rPr>
              <a:t>n</a:t>
            </a:r>
            <a:r>
              <a:rPr lang="en-US" sz="2400" b="1">
                <a:solidFill>
                  <a:srgbClr val="660033"/>
                </a:solidFill>
                <a:latin typeface="Arial" charset="0"/>
              </a:rPr>
              <a:t>)</a:t>
            </a:r>
          </a:p>
          <a:p>
            <a:pPr eaLnBrk="0" hangingPunct="0"/>
            <a:endParaRPr lang="en-US" sz="2000" b="1">
              <a:solidFill>
                <a:srgbClr val="660033"/>
              </a:solidFill>
              <a:latin typeface="Arial" charset="0"/>
            </a:endParaRPr>
          </a:p>
          <a:p>
            <a:pPr eaLnBrk="0" hangingPunct="0"/>
            <a:endParaRPr lang="en-US" sz="2000" b="1">
              <a:solidFill>
                <a:srgbClr val="660033"/>
              </a:solidFill>
              <a:latin typeface="Arial" charset="0"/>
            </a:endParaRPr>
          </a:p>
          <a:p>
            <a:pPr eaLnBrk="0" hangingPunct="0"/>
            <a:r>
              <a:rPr lang="en-US" sz="2000" b="1">
                <a:solidFill>
                  <a:srgbClr val="660033"/>
                </a:solidFill>
                <a:latin typeface="Arial" charset="0"/>
              </a:rPr>
              <a:t>Input :</a:t>
            </a:r>
            <a:r>
              <a:rPr lang="en-US" sz="2000" b="1">
                <a:latin typeface="Arial" charset="0"/>
              </a:rPr>
              <a:t> p</a:t>
            </a:r>
            <a:r>
              <a:rPr lang="en-US" sz="2000" b="1" baseline="-25000">
                <a:latin typeface="Arial" charset="0"/>
              </a:rPr>
              <a:t>1</a:t>
            </a:r>
            <a:r>
              <a:rPr lang="en-US" sz="2000" b="1">
                <a:latin typeface="Arial" charset="0"/>
              </a:rPr>
              <a:t>,p</a:t>
            </a:r>
            <a:r>
              <a:rPr lang="en-US" sz="2000" b="1" baseline="-25000">
                <a:latin typeface="Arial" charset="0"/>
              </a:rPr>
              <a:t>2</a:t>
            </a:r>
            <a:r>
              <a:rPr lang="en-US" sz="2000" b="1">
                <a:latin typeface="Arial" charset="0"/>
              </a:rPr>
              <a:t>, . . . p</a:t>
            </a:r>
            <a:r>
              <a:rPr lang="en-US" sz="2000" b="1" baseline="-25000">
                <a:latin typeface="Arial" charset="0"/>
              </a:rPr>
              <a:t>n</a:t>
            </a:r>
            <a:r>
              <a:rPr lang="en-US" sz="2000" b="1">
                <a:latin typeface="Arial" charset="0"/>
              </a:rPr>
              <a:t>(a set of points in the plane)</a:t>
            </a:r>
          </a:p>
          <a:p>
            <a:pPr eaLnBrk="0" hangingPunct="0"/>
            <a:r>
              <a:rPr lang="en-US" sz="2000" b="1">
                <a:solidFill>
                  <a:srgbClr val="660033"/>
                </a:solidFill>
                <a:latin typeface="Arial" charset="0"/>
              </a:rPr>
              <a:t>Output </a:t>
            </a:r>
            <a:r>
              <a:rPr lang="en-US" sz="2000" b="1">
                <a:latin typeface="Arial" charset="0"/>
              </a:rPr>
              <a:t>: q</a:t>
            </a:r>
            <a:r>
              <a:rPr lang="en-US" sz="2000" b="1" baseline="-25000">
                <a:latin typeface="Arial" charset="0"/>
              </a:rPr>
              <a:t>1</a:t>
            </a:r>
            <a:r>
              <a:rPr lang="en-US" sz="2000" b="1">
                <a:latin typeface="Arial" charset="0"/>
              </a:rPr>
              <a:t>,q</a:t>
            </a:r>
            <a:r>
              <a:rPr lang="en-US" sz="2000" b="1" baseline="-25000">
                <a:latin typeface="Arial" charset="0"/>
              </a:rPr>
              <a:t>2</a:t>
            </a:r>
            <a:r>
              <a:rPr lang="en-US" sz="2000" b="1">
                <a:latin typeface="Arial" charset="0"/>
              </a:rPr>
              <a:t>, . . . q</a:t>
            </a:r>
            <a:r>
              <a:rPr lang="en-US" sz="2000" b="1" baseline="-25000">
                <a:latin typeface="Arial" charset="0"/>
              </a:rPr>
              <a:t>n</a:t>
            </a:r>
            <a:r>
              <a:rPr lang="en-US" sz="2000" b="1">
                <a:latin typeface="Arial" charset="0"/>
              </a:rPr>
              <a:t>( the convex hull of p</a:t>
            </a:r>
            <a:r>
              <a:rPr lang="en-US" sz="2000" b="1" baseline="-25000">
                <a:latin typeface="Arial" charset="0"/>
              </a:rPr>
              <a:t>1</a:t>
            </a:r>
            <a:r>
              <a:rPr lang="en-US" sz="2000" b="1">
                <a:latin typeface="Arial" charset="0"/>
              </a:rPr>
              <a:t>,p</a:t>
            </a:r>
            <a:r>
              <a:rPr lang="en-US" sz="2000" b="1" baseline="-25000">
                <a:latin typeface="Arial" charset="0"/>
              </a:rPr>
              <a:t>2</a:t>
            </a:r>
            <a:r>
              <a:rPr lang="en-US" sz="2000" b="1">
                <a:latin typeface="Arial" charset="0"/>
              </a:rPr>
              <a:t>, . . . p</a:t>
            </a:r>
            <a:r>
              <a:rPr lang="en-US" sz="2000" b="1" baseline="-25000">
                <a:latin typeface="Arial" charset="0"/>
              </a:rPr>
              <a:t>n</a:t>
            </a:r>
            <a:r>
              <a:rPr lang="en-US" sz="2000" b="1">
                <a:latin typeface="Arial" charset="0"/>
              </a:rPr>
              <a:t>)</a:t>
            </a:r>
          </a:p>
          <a:p>
            <a:pPr marL="228600" lvl="2" eaLnBrk="0" hangingPunct="0"/>
            <a:r>
              <a:rPr lang="en-US" sz="2000" b="1">
                <a:latin typeface="Arial" charset="0"/>
              </a:rPr>
              <a:t>p1 </a:t>
            </a:r>
            <a:r>
              <a:rPr lang="en-US" sz="2000" b="1">
                <a:latin typeface="Arial" charset="0"/>
                <a:sym typeface="Symbol" pitchFamily="18" charset="2"/>
              </a:rPr>
              <a:t></a:t>
            </a:r>
            <a:r>
              <a:rPr lang="en-US" sz="2000" b="1">
                <a:latin typeface="Arial" charset="0"/>
              </a:rPr>
              <a:t> the point in the set with the largest x-coordinate</a:t>
            </a:r>
          </a:p>
          <a:p>
            <a:pPr marL="342900" lvl="3" eaLnBrk="0" hangingPunct="0"/>
            <a:r>
              <a:rPr lang="en-US" sz="2000" b="1">
                <a:latin typeface="Arial" charset="0"/>
              </a:rPr>
              <a:t>(and smallest y-coordinate if there are more than one point with the same x-coordinate)</a:t>
            </a:r>
          </a:p>
          <a:p>
            <a:pPr marL="228600" lvl="2" eaLnBrk="0" hangingPunct="0"/>
            <a:r>
              <a:rPr lang="en-US" sz="2000" b="1">
                <a:latin typeface="Arial" charset="0"/>
              </a:rPr>
              <a:t>Construct Simple Polygon and arrange points in order </a:t>
            </a:r>
          </a:p>
          <a:p>
            <a:pPr marL="228600" lvl="2" eaLnBrk="0" hangingPunct="0"/>
            <a:r>
              <a:rPr lang="en-US" sz="2000" b="1">
                <a:latin typeface="Arial" charset="0"/>
              </a:rPr>
              <a:t>Let order be p</a:t>
            </a:r>
            <a:r>
              <a:rPr lang="en-US" sz="2000" b="1" baseline="-25000">
                <a:latin typeface="Arial" charset="0"/>
              </a:rPr>
              <a:t>1</a:t>
            </a:r>
            <a:r>
              <a:rPr lang="en-US" sz="2000" b="1">
                <a:latin typeface="Arial" charset="0"/>
              </a:rPr>
              <a:t>,p</a:t>
            </a:r>
            <a:r>
              <a:rPr lang="en-US" sz="2000" b="1" baseline="-25000">
                <a:latin typeface="Arial" charset="0"/>
              </a:rPr>
              <a:t>2</a:t>
            </a:r>
            <a:r>
              <a:rPr lang="en-US" sz="2000" b="1">
                <a:latin typeface="Arial" charset="0"/>
              </a:rPr>
              <a:t>, . . . p</a:t>
            </a:r>
            <a:r>
              <a:rPr lang="en-US" sz="2000" b="1" baseline="-25000">
                <a:latin typeface="Arial" charset="0"/>
              </a:rPr>
              <a:t>n</a:t>
            </a:r>
            <a:endParaRPr lang="en-US" sz="2000" b="1">
              <a:latin typeface="Arial" charset="0"/>
            </a:endParaRPr>
          </a:p>
          <a:p>
            <a:pPr marL="228600" lvl="2" eaLnBrk="0" hangingPunct="0"/>
            <a:r>
              <a:rPr lang="en-US" sz="2000" b="1">
                <a:latin typeface="Arial" charset="0"/>
              </a:rPr>
              <a:t>q</a:t>
            </a:r>
            <a:r>
              <a:rPr lang="en-US" sz="2000" b="1" baseline="-25000">
                <a:latin typeface="Arial" charset="0"/>
              </a:rPr>
              <a:t>1</a:t>
            </a:r>
            <a:r>
              <a:rPr lang="en-US" sz="2000" b="1">
                <a:latin typeface="Arial" charset="0"/>
              </a:rPr>
              <a:t> </a:t>
            </a:r>
            <a:r>
              <a:rPr lang="en-US" sz="2000" b="1">
                <a:latin typeface="Arial" charset="0"/>
                <a:sym typeface="Symbol" pitchFamily="18" charset="2"/>
              </a:rPr>
              <a:t></a:t>
            </a:r>
            <a:r>
              <a:rPr lang="en-US" sz="2000" b="1">
                <a:latin typeface="Arial" charset="0"/>
              </a:rPr>
              <a:t> p</a:t>
            </a:r>
            <a:r>
              <a:rPr lang="en-US" sz="2000" b="1" baseline="-25000">
                <a:latin typeface="Arial" charset="0"/>
              </a:rPr>
              <a:t>1</a:t>
            </a:r>
            <a:r>
              <a:rPr lang="en-US" sz="2000" b="1">
                <a:latin typeface="Arial" charset="0"/>
              </a:rPr>
              <a:t>;</a:t>
            </a:r>
          </a:p>
          <a:p>
            <a:pPr marL="228600" lvl="2" eaLnBrk="0" hangingPunct="0"/>
            <a:r>
              <a:rPr lang="en-US" sz="2000" b="1">
                <a:latin typeface="Arial" charset="0"/>
              </a:rPr>
              <a:t>q</a:t>
            </a:r>
            <a:r>
              <a:rPr lang="en-US" sz="2000" b="1" baseline="-25000">
                <a:latin typeface="Arial" charset="0"/>
              </a:rPr>
              <a:t>2</a:t>
            </a:r>
            <a:r>
              <a:rPr lang="en-US" sz="2000" b="1">
                <a:latin typeface="Arial" charset="0"/>
              </a:rPr>
              <a:t> </a:t>
            </a:r>
            <a:r>
              <a:rPr lang="en-US" sz="2000" b="1">
                <a:latin typeface="Arial" charset="0"/>
                <a:sym typeface="Symbol" pitchFamily="18" charset="2"/>
              </a:rPr>
              <a:t></a:t>
            </a:r>
            <a:r>
              <a:rPr lang="en-US" sz="2000" b="1">
                <a:latin typeface="Arial" charset="0"/>
              </a:rPr>
              <a:t> p</a:t>
            </a:r>
            <a:r>
              <a:rPr lang="en-US" sz="2000" b="1" baseline="-25000">
                <a:latin typeface="Arial" charset="0"/>
              </a:rPr>
              <a:t>2</a:t>
            </a:r>
            <a:r>
              <a:rPr lang="en-US" sz="2000" b="1">
                <a:latin typeface="Arial" charset="0"/>
              </a:rPr>
              <a:t>;</a:t>
            </a:r>
          </a:p>
          <a:p>
            <a:pPr marL="228600" lvl="2" eaLnBrk="0" hangingPunct="0"/>
            <a:r>
              <a:rPr lang="en-US" sz="2000" b="1">
                <a:latin typeface="Arial" charset="0"/>
              </a:rPr>
              <a:t>q</a:t>
            </a:r>
            <a:r>
              <a:rPr lang="en-US" sz="2000" b="1" baseline="-25000">
                <a:latin typeface="Arial" charset="0"/>
              </a:rPr>
              <a:t>3</a:t>
            </a:r>
            <a:r>
              <a:rPr lang="en-US" sz="2000" b="1">
                <a:latin typeface="Arial" charset="0"/>
              </a:rPr>
              <a:t> </a:t>
            </a:r>
            <a:r>
              <a:rPr lang="en-US" sz="2000" b="1">
                <a:latin typeface="Arial" charset="0"/>
                <a:sym typeface="Symbol" pitchFamily="18" charset="2"/>
              </a:rPr>
              <a:t></a:t>
            </a:r>
            <a:r>
              <a:rPr lang="en-US" sz="2000" b="1">
                <a:latin typeface="Arial" charset="0"/>
              </a:rPr>
              <a:t> p</a:t>
            </a:r>
            <a:r>
              <a:rPr lang="en-US" sz="2000" b="1" baseline="-25000">
                <a:latin typeface="Arial" charset="0"/>
              </a:rPr>
              <a:t>3</a:t>
            </a:r>
            <a:r>
              <a:rPr lang="en-US" sz="2000" b="1">
                <a:latin typeface="Arial" charset="0"/>
              </a:rPr>
              <a:t>;    (initially P consists of p</a:t>
            </a:r>
            <a:r>
              <a:rPr lang="en-US" sz="2000" b="1" baseline="-25000">
                <a:latin typeface="Arial" charset="0"/>
              </a:rPr>
              <a:t>1</a:t>
            </a:r>
            <a:r>
              <a:rPr lang="en-US" sz="2000" b="1">
                <a:latin typeface="Arial" charset="0"/>
              </a:rPr>
              <a:t>,p</a:t>
            </a:r>
            <a:r>
              <a:rPr lang="en-US" sz="2000" b="1" baseline="-25000">
                <a:latin typeface="Arial" charset="0"/>
              </a:rPr>
              <a:t>2</a:t>
            </a:r>
            <a:r>
              <a:rPr lang="en-US" sz="2000" b="1">
                <a:latin typeface="Arial" charset="0"/>
              </a:rPr>
              <a:t>,and p</a:t>
            </a:r>
            <a:r>
              <a:rPr lang="en-US" sz="2000" b="1" baseline="-25000">
                <a:latin typeface="Arial" charset="0"/>
              </a:rPr>
              <a:t>3</a:t>
            </a:r>
            <a:r>
              <a:rPr lang="en-US" sz="2000" b="1">
                <a:latin typeface="Arial" charset="0"/>
              </a:rPr>
              <a:t>)</a:t>
            </a:r>
          </a:p>
          <a:p>
            <a:pPr marL="228600" lvl="2" eaLnBrk="0" hangingPunct="0"/>
            <a:r>
              <a:rPr lang="en-US" sz="2000" b="1">
                <a:latin typeface="Arial" charset="0"/>
              </a:rPr>
              <a:t>m </a:t>
            </a:r>
            <a:r>
              <a:rPr lang="en-US" sz="2000" b="1">
                <a:latin typeface="Arial" charset="0"/>
                <a:sym typeface="Symbol" pitchFamily="18" charset="2"/>
              </a:rPr>
              <a:t></a:t>
            </a:r>
            <a:r>
              <a:rPr lang="en-US" sz="2000" b="1">
                <a:latin typeface="Arial" charset="0"/>
              </a:rPr>
              <a:t> 3;</a:t>
            </a:r>
          </a:p>
          <a:p>
            <a:pPr marL="228600" lvl="2" eaLnBrk="0" hangingPunct="0"/>
            <a:r>
              <a:rPr lang="en-US" sz="2000" b="1">
                <a:solidFill>
                  <a:srgbClr val="660033"/>
                </a:solidFill>
                <a:latin typeface="Arial" charset="0"/>
              </a:rPr>
              <a:t>for </a:t>
            </a:r>
            <a:r>
              <a:rPr lang="en-US" sz="2000" b="1">
                <a:latin typeface="Arial" charset="0"/>
              </a:rPr>
              <a:t>k </a:t>
            </a:r>
            <a:r>
              <a:rPr lang="en-US" sz="2000" b="1">
                <a:latin typeface="Arial" charset="0"/>
                <a:sym typeface="Symbol" pitchFamily="18" charset="2"/>
              </a:rPr>
              <a:t></a:t>
            </a:r>
            <a:r>
              <a:rPr lang="en-US" sz="2000" b="1">
                <a:latin typeface="Arial" charset="0"/>
              </a:rPr>
              <a:t> 4 </a:t>
            </a:r>
            <a:r>
              <a:rPr lang="en-US" sz="2000" b="1">
                <a:solidFill>
                  <a:srgbClr val="660033"/>
                </a:solidFill>
                <a:latin typeface="Arial" charset="0"/>
              </a:rPr>
              <a:t>to</a:t>
            </a:r>
            <a:r>
              <a:rPr lang="en-US" sz="2000" b="1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2000" b="1">
                <a:latin typeface="Arial" charset="0"/>
              </a:rPr>
              <a:t>n </a:t>
            </a:r>
            <a:r>
              <a:rPr lang="en-US" sz="2000" b="1">
                <a:solidFill>
                  <a:srgbClr val="660033"/>
                </a:solidFill>
                <a:latin typeface="Arial" charset="0"/>
              </a:rPr>
              <a:t>do</a:t>
            </a:r>
          </a:p>
          <a:p>
            <a:pPr marL="228600" lvl="2" eaLnBrk="0" hangingPunct="0"/>
            <a:r>
              <a:rPr lang="en-US" sz="2000" b="1">
                <a:latin typeface="Arial" charset="0"/>
              </a:rPr>
              <a:t>      </a:t>
            </a:r>
            <a:r>
              <a:rPr lang="en-US" sz="2000" b="1">
                <a:solidFill>
                  <a:srgbClr val="660033"/>
                </a:solidFill>
                <a:latin typeface="Arial" charset="0"/>
              </a:rPr>
              <a:t>while</a:t>
            </a:r>
            <a:r>
              <a:rPr lang="en-US" sz="2000" b="1">
                <a:latin typeface="Arial" charset="0"/>
              </a:rPr>
              <a:t> the angle between lines  -q </a:t>
            </a:r>
            <a:r>
              <a:rPr lang="en-US" sz="2000" b="1" baseline="-25000">
                <a:latin typeface="Arial" charset="0"/>
              </a:rPr>
              <a:t>m-1</a:t>
            </a:r>
            <a:r>
              <a:rPr lang="en-US" sz="2000" b="1">
                <a:latin typeface="Arial" charset="0"/>
              </a:rPr>
              <a:t>-q</a:t>
            </a:r>
            <a:r>
              <a:rPr lang="en-US" sz="2000" b="1" baseline="-25000">
                <a:latin typeface="Arial" charset="0"/>
              </a:rPr>
              <a:t>m</a:t>
            </a:r>
            <a:r>
              <a:rPr lang="en-US" sz="2000" b="1">
                <a:latin typeface="Arial" charset="0"/>
              </a:rPr>
              <a:t>- and -q </a:t>
            </a:r>
            <a:r>
              <a:rPr lang="en-US" sz="2000" b="1" baseline="-25000">
                <a:latin typeface="Arial" charset="0"/>
              </a:rPr>
              <a:t>m</a:t>
            </a:r>
            <a:r>
              <a:rPr lang="en-US" sz="2000" b="1">
                <a:latin typeface="Arial" charset="0"/>
              </a:rPr>
              <a:t>-p</a:t>
            </a:r>
            <a:r>
              <a:rPr lang="en-US" sz="2000" b="1" baseline="-25000">
                <a:latin typeface="Arial" charset="0"/>
              </a:rPr>
              <a:t>k </a:t>
            </a:r>
            <a:r>
              <a:rPr lang="en-US" sz="2000" b="1">
                <a:latin typeface="Arial" charset="0"/>
              </a:rPr>
              <a:t>- </a:t>
            </a:r>
            <a:r>
              <a:rPr lang="en-US" sz="2000" b="1">
                <a:latin typeface="Arial" charset="0"/>
                <a:sym typeface="Symbol" pitchFamily="18" charset="2"/>
              </a:rPr>
              <a:t></a:t>
            </a:r>
            <a:r>
              <a:rPr lang="en-US" sz="2000" b="1">
                <a:latin typeface="Arial" charset="0"/>
              </a:rPr>
              <a:t> 180</a:t>
            </a:r>
            <a:r>
              <a:rPr lang="en-US" sz="2000" b="1" baseline="30000">
                <a:latin typeface="Arial" charset="0"/>
              </a:rPr>
              <a:t>o</a:t>
            </a:r>
            <a:r>
              <a:rPr lang="en-US" sz="2000" b="1">
                <a:latin typeface="Arial" charset="0"/>
              </a:rPr>
              <a:t> </a:t>
            </a:r>
            <a:r>
              <a:rPr lang="en-US" sz="2000" b="1">
                <a:solidFill>
                  <a:schemeClr val="accent2"/>
                </a:solidFill>
                <a:latin typeface="Arial" charset="0"/>
              </a:rPr>
              <a:t>  </a:t>
            </a:r>
            <a:r>
              <a:rPr lang="en-US" sz="2000" b="1">
                <a:solidFill>
                  <a:srgbClr val="660033"/>
                </a:solidFill>
                <a:latin typeface="Arial" charset="0"/>
              </a:rPr>
              <a:t>do</a:t>
            </a:r>
            <a:r>
              <a:rPr lang="en-US" sz="2000" b="1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2000" b="1">
                <a:latin typeface="Times New Roman" pitchFamily="18" charset="0"/>
              </a:rPr>
              <a:t> 		</a:t>
            </a:r>
            <a:r>
              <a:rPr lang="en-US" sz="2000" b="1">
                <a:latin typeface="Arial" charset="0"/>
              </a:rPr>
              <a:t>m </a:t>
            </a:r>
            <a:r>
              <a:rPr lang="en-US" sz="2000" b="1">
                <a:latin typeface="Arial" charset="0"/>
                <a:sym typeface="Symbol" pitchFamily="18" charset="2"/>
              </a:rPr>
              <a:t></a:t>
            </a:r>
            <a:r>
              <a:rPr lang="en-US" sz="2000" b="1">
                <a:latin typeface="Arial" charset="0"/>
              </a:rPr>
              <a:t> m-1;</a:t>
            </a:r>
          </a:p>
          <a:p>
            <a:pPr marL="228600" lvl="2" eaLnBrk="0" hangingPunct="0"/>
            <a:r>
              <a:rPr lang="en-US" sz="2000" b="1">
                <a:latin typeface="Times New Roman" pitchFamily="18" charset="0"/>
              </a:rPr>
              <a:t>       </a:t>
            </a:r>
            <a:r>
              <a:rPr lang="en-US" sz="2000" b="1">
                <a:latin typeface="Arial" charset="0"/>
              </a:rPr>
              <a:t>m </a:t>
            </a:r>
            <a:r>
              <a:rPr lang="en-US" sz="2000" b="1">
                <a:latin typeface="Arial" charset="0"/>
                <a:sym typeface="Symbol" pitchFamily="18" charset="2"/>
              </a:rPr>
              <a:t></a:t>
            </a:r>
            <a:r>
              <a:rPr lang="en-US" sz="2000" b="1">
                <a:latin typeface="Arial" charset="0"/>
              </a:rPr>
              <a:t> m+1;</a:t>
            </a:r>
          </a:p>
          <a:p>
            <a:pPr marL="228600" lvl="2" eaLnBrk="0" hangingPunct="0"/>
            <a:r>
              <a:rPr lang="en-US" sz="2000" b="1">
                <a:latin typeface="Times New Roman" pitchFamily="18" charset="0"/>
              </a:rPr>
              <a:t>       </a:t>
            </a:r>
            <a:r>
              <a:rPr lang="en-US" sz="2000" b="1">
                <a:latin typeface="Arial" charset="0"/>
              </a:rPr>
              <a:t>q</a:t>
            </a:r>
            <a:r>
              <a:rPr lang="en-US" sz="2000" b="1" baseline="-25000">
                <a:latin typeface="Arial" charset="0"/>
              </a:rPr>
              <a:t>m</a:t>
            </a:r>
            <a:r>
              <a:rPr lang="en-US" sz="2000" b="1">
                <a:latin typeface="Arial" charset="0"/>
              </a:rPr>
              <a:t> </a:t>
            </a:r>
            <a:r>
              <a:rPr lang="en-US" sz="2000" b="1">
                <a:latin typeface="Arial" charset="0"/>
                <a:sym typeface="Symbol" pitchFamily="18" charset="2"/>
              </a:rPr>
              <a:t></a:t>
            </a:r>
            <a:r>
              <a:rPr lang="en-US" sz="2000" b="1">
                <a:latin typeface="Arial" charset="0"/>
              </a:rPr>
              <a:t> p</a:t>
            </a:r>
            <a:r>
              <a:rPr lang="en-US" sz="2000" b="1" baseline="-25000">
                <a:latin typeface="Arial" charset="0"/>
              </a:rPr>
              <a:t>k</a:t>
            </a:r>
            <a:r>
              <a:rPr lang="en-US" sz="2000" b="1">
                <a:latin typeface="Arial" charset="0"/>
              </a:rPr>
              <a:t>;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4800600" y="5562600"/>
            <a:ext cx="3376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b="1">
                <a:solidFill>
                  <a:schemeClr val="tx2"/>
                </a:solidFill>
                <a:latin typeface="Times New Roman" pitchFamily="18" charset="0"/>
              </a:rPr>
              <a:t>[Internal to the polygon]</a:t>
            </a:r>
            <a:endParaRPr lang="en-US" sz="2400">
              <a:solidFill>
                <a:schemeClr val="tx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CSE5311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247F1-C2F8-47FD-A2F4-53609F61E2E6}" type="slidenum">
              <a:rPr lang="en-US"/>
              <a:pPr/>
              <a:t>22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Exercise Problems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buFont typeface="Wingdings" pitchFamily="2" charset="2"/>
              <a:buAutoNum type="arabicPeriod"/>
            </a:pPr>
            <a:r>
              <a:rPr lang="en-US" sz="1600" b="1"/>
              <a:t>Let </a:t>
            </a:r>
            <a:r>
              <a:rPr lang="en-US" sz="1600" b="1" i="1"/>
              <a:t>P</a:t>
            </a:r>
            <a:r>
              <a:rPr lang="en-US" sz="1600" b="1"/>
              <a:t> be a simple (not necessarily convex) polygon enclosed in a given rectangle </a:t>
            </a:r>
            <a:r>
              <a:rPr lang="en-US" sz="1600" b="1" i="1"/>
              <a:t>R</a:t>
            </a:r>
            <a:r>
              <a:rPr lang="en-US" sz="1600" b="1"/>
              <a:t>, and </a:t>
            </a:r>
            <a:r>
              <a:rPr lang="en-US" sz="1600" b="1" i="1"/>
              <a:t>q</a:t>
            </a:r>
            <a:r>
              <a:rPr lang="en-US" sz="1600" b="1"/>
              <a:t> be an arbitrary point inside </a:t>
            </a:r>
            <a:r>
              <a:rPr lang="en-US" sz="1600" b="1" i="1"/>
              <a:t>R</a:t>
            </a:r>
            <a:r>
              <a:rPr lang="en-US" sz="1600" b="1"/>
              <a:t>. Design an efficient algorithm to find a line segment connecting </a:t>
            </a:r>
            <a:r>
              <a:rPr lang="en-US" sz="1600" b="1" i="1"/>
              <a:t>q</a:t>
            </a:r>
            <a:r>
              <a:rPr lang="en-US" sz="1600" b="1"/>
              <a:t> to any point outside </a:t>
            </a:r>
            <a:r>
              <a:rPr lang="en-US" sz="1600" b="1" i="1"/>
              <a:t>R</a:t>
            </a:r>
            <a:r>
              <a:rPr lang="en-US" sz="1600" b="1"/>
              <a:t> such that the number of edge of </a:t>
            </a:r>
            <a:r>
              <a:rPr lang="en-US" sz="1600" b="1" i="1"/>
              <a:t>P</a:t>
            </a:r>
            <a:r>
              <a:rPr lang="en-US" sz="1600" b="1"/>
              <a:t> that this line intersects is minimum. </a:t>
            </a:r>
          </a:p>
          <a:p>
            <a:pPr marL="533400" indent="-533400">
              <a:buFont typeface="Wingdings" pitchFamily="2" charset="2"/>
              <a:buAutoNum type="arabicPeriod"/>
            </a:pPr>
            <a:r>
              <a:rPr lang="en-US" sz="1600" b="1"/>
              <a:t>Let </a:t>
            </a:r>
            <a:r>
              <a:rPr lang="en-US" sz="1600" b="1" i="1"/>
              <a:t>P</a:t>
            </a:r>
            <a:r>
              <a:rPr lang="en-US" sz="1600" b="1"/>
              <a:t> be a set of </a:t>
            </a:r>
            <a:r>
              <a:rPr lang="en-US" sz="1600" b="1" i="1"/>
              <a:t>n</a:t>
            </a:r>
            <a:r>
              <a:rPr lang="en-US" sz="1600" b="1"/>
              <a:t> points in a plane. We define the depth of a point </a:t>
            </a:r>
            <a:r>
              <a:rPr lang="en-US" sz="1600" b="1" i="1"/>
              <a:t>p</a:t>
            </a:r>
            <a:r>
              <a:rPr lang="en-US" sz="1600" b="1"/>
              <a:t> in </a:t>
            </a:r>
            <a:r>
              <a:rPr lang="en-US" sz="1600" b="1" i="1"/>
              <a:t>P</a:t>
            </a:r>
            <a:r>
              <a:rPr lang="en-US" sz="1600" b="1"/>
              <a:t> as the number of convex hulls that need to be ‘peeled’ (removed) for </a:t>
            </a:r>
            <a:r>
              <a:rPr lang="en-US" sz="1600" b="1" i="1"/>
              <a:t>p</a:t>
            </a:r>
            <a:r>
              <a:rPr lang="en-US" sz="1600" b="1"/>
              <a:t> to become a vertex of the convex hull. Design an </a:t>
            </a:r>
            <a:r>
              <a:rPr lang="en-US" sz="1600" b="1" i="1"/>
              <a:t>O</a:t>
            </a:r>
            <a:r>
              <a:rPr lang="en-US" sz="1600" b="1"/>
              <a:t>(</a:t>
            </a:r>
            <a:r>
              <a:rPr lang="en-US" sz="1600" b="1" i="1"/>
              <a:t>n</a:t>
            </a:r>
            <a:r>
              <a:rPr lang="en-US" sz="1600" b="1" i="1" baseline="30000"/>
              <a:t>2</a:t>
            </a:r>
            <a:r>
              <a:rPr lang="en-US" sz="1600" b="1"/>
              <a:t>) algorithm to find the depths of all points in </a:t>
            </a:r>
            <a:r>
              <a:rPr lang="en-US" sz="1600" b="1" i="1"/>
              <a:t>P</a:t>
            </a:r>
            <a:r>
              <a:rPr lang="en-US" sz="1600" b="1"/>
              <a:t>. </a:t>
            </a:r>
          </a:p>
          <a:p>
            <a:pPr marL="533400" indent="-533400">
              <a:buFont typeface="Wingdings" pitchFamily="2" charset="2"/>
              <a:buAutoNum type="arabicPeriod"/>
            </a:pPr>
            <a:r>
              <a:rPr lang="en-US" sz="1600" b="1"/>
              <a:t>Given a set of n points in the plane </a:t>
            </a:r>
            <a:r>
              <a:rPr lang="en-US" sz="1600" b="1" i="1"/>
              <a:t>P</a:t>
            </a:r>
            <a:r>
              <a:rPr lang="en-US" sz="1600" b="1"/>
              <a:t>. A straight forward or brute force algorithm will take O(</a:t>
            </a:r>
            <a:r>
              <a:rPr lang="en-US" sz="1600" b="1" i="1"/>
              <a:t>n</a:t>
            </a:r>
            <a:r>
              <a:rPr lang="en-US" sz="1600" b="1" i="1" baseline="30000"/>
              <a:t>2</a:t>
            </a:r>
            <a:r>
              <a:rPr lang="en-US" sz="1600" b="1"/>
              <a:t>) to compute a pair of closest points.   Give an O(</a:t>
            </a:r>
            <a:r>
              <a:rPr lang="en-US" sz="1600" b="1" i="1"/>
              <a:t>nlog</a:t>
            </a:r>
            <a:r>
              <a:rPr lang="en-US" sz="1600" b="1" i="1" baseline="30000"/>
              <a:t>2</a:t>
            </a:r>
            <a:r>
              <a:rPr lang="en-US" sz="1600" b="1" i="1"/>
              <a:t>n</a:t>
            </a:r>
            <a:r>
              <a:rPr lang="en-US" sz="1600" b="1"/>
              <a:t>) algorithm find a pair of closest points.    You get a bonus if you can give an O(</a:t>
            </a:r>
            <a:r>
              <a:rPr lang="en-US" sz="1600" b="1" i="1"/>
              <a:t>n</a:t>
            </a:r>
            <a:r>
              <a:rPr lang="en-US" sz="1600" b="1"/>
              <a:t> </a:t>
            </a:r>
            <a:r>
              <a:rPr lang="en-US" sz="1600" b="1" i="1"/>
              <a:t>log n</a:t>
            </a:r>
            <a:r>
              <a:rPr lang="en-US" sz="1600" b="1"/>
              <a:t>) algorithm</a:t>
            </a:r>
          </a:p>
          <a:p>
            <a:pPr marL="533400" indent="-533400">
              <a:buFont typeface="Wingdings" pitchFamily="2" charset="2"/>
              <a:buAutoNum type="arabicPeriod"/>
            </a:pPr>
            <a:endParaRPr lang="en-US" sz="1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CSE5311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C028C-BA02-4618-8047-17F2544EC9D7}" type="slidenum">
              <a:rPr lang="en-US"/>
              <a:pPr/>
              <a:t>3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772400" cy="1143000"/>
          </a:xfrm>
        </p:spPr>
        <p:txBody>
          <a:bodyPr/>
          <a:lstStyle/>
          <a:p>
            <a:r>
              <a:rPr lang="en-US" sz="2400" b="1">
                <a:latin typeface="Arial" charset="0"/>
              </a:rPr>
              <a:t>Preliminaries:</a:t>
            </a:r>
            <a:endParaRPr lang="en-US" b="1" u="sng">
              <a:latin typeface="Arial" charset="0"/>
            </a:endParaRP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228600" y="1752600"/>
            <a:ext cx="8610600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2000" b="1">
                <a:latin typeface="Arial" charset="0"/>
              </a:rPr>
              <a:t>A </a:t>
            </a:r>
            <a:r>
              <a:rPr lang="en-US" sz="2000" b="1">
                <a:solidFill>
                  <a:srgbClr val="660033"/>
                </a:solidFill>
                <a:latin typeface="Arial" charset="0"/>
              </a:rPr>
              <a:t>point </a:t>
            </a:r>
            <a:r>
              <a:rPr lang="en-US" sz="2000" b="1">
                <a:latin typeface="Arial" charset="0"/>
              </a:rPr>
              <a:t>p is represented as a pair of  coordinates (x,y)</a:t>
            </a:r>
          </a:p>
          <a:p>
            <a:pPr eaLnBrk="0" hangingPunct="0"/>
            <a:r>
              <a:rPr lang="en-US" sz="2000" b="1">
                <a:latin typeface="Arial" charset="0"/>
              </a:rPr>
              <a:t>A</a:t>
            </a:r>
            <a:r>
              <a:rPr lang="en-US" sz="2000" b="1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2000" b="1">
                <a:solidFill>
                  <a:srgbClr val="660033"/>
                </a:solidFill>
                <a:latin typeface="Arial" charset="0"/>
              </a:rPr>
              <a:t>line</a:t>
            </a:r>
            <a:r>
              <a:rPr lang="en-US" sz="2000" b="1">
                <a:latin typeface="Arial" charset="0"/>
              </a:rPr>
              <a:t> is represented by a pair of points</a:t>
            </a:r>
          </a:p>
          <a:p>
            <a:pPr eaLnBrk="0" hangingPunct="0"/>
            <a:r>
              <a:rPr lang="en-US" sz="2000" b="1">
                <a:latin typeface="Arial" charset="0"/>
              </a:rPr>
              <a:t>A </a:t>
            </a:r>
            <a:r>
              <a:rPr lang="en-US" sz="2000" b="1">
                <a:solidFill>
                  <a:srgbClr val="660033"/>
                </a:solidFill>
                <a:latin typeface="Arial" charset="0"/>
              </a:rPr>
              <a:t>path</a:t>
            </a:r>
            <a:r>
              <a:rPr lang="en-US" sz="2000" b="1">
                <a:latin typeface="Arial" charset="0"/>
              </a:rPr>
              <a:t>  is a sequence of points p</a:t>
            </a:r>
            <a:r>
              <a:rPr lang="en-US" sz="2000" b="1" baseline="-25000">
                <a:latin typeface="Arial" charset="0"/>
              </a:rPr>
              <a:t>1</a:t>
            </a:r>
            <a:r>
              <a:rPr lang="en-US" sz="2000" b="1">
                <a:latin typeface="Arial" charset="0"/>
              </a:rPr>
              <a:t>,p</a:t>
            </a:r>
            <a:r>
              <a:rPr lang="en-US" sz="2000" b="1" baseline="-25000">
                <a:latin typeface="Arial" charset="0"/>
              </a:rPr>
              <a:t>2</a:t>
            </a:r>
            <a:r>
              <a:rPr lang="en-US" sz="2000" b="1">
                <a:latin typeface="Arial" charset="0"/>
              </a:rPr>
              <a:t>, . . . p</a:t>
            </a:r>
            <a:r>
              <a:rPr lang="en-US" sz="2000" b="1" baseline="-25000">
                <a:latin typeface="Arial" charset="0"/>
              </a:rPr>
              <a:t>n</a:t>
            </a:r>
            <a:r>
              <a:rPr lang="en-US" sz="2000" b="1">
                <a:latin typeface="Arial" charset="0"/>
              </a:rPr>
              <a:t> and the line segments connecting them,</a:t>
            </a:r>
          </a:p>
          <a:p>
            <a:pPr eaLnBrk="0" hangingPunct="0"/>
            <a:r>
              <a:rPr lang="en-US" sz="2000" b="1">
                <a:latin typeface="Arial" charset="0"/>
              </a:rPr>
              <a:t>	p</a:t>
            </a:r>
            <a:r>
              <a:rPr lang="en-US" sz="2000" b="1" baseline="-25000">
                <a:latin typeface="Arial" charset="0"/>
              </a:rPr>
              <a:t>1</a:t>
            </a:r>
            <a:r>
              <a:rPr lang="en-US" sz="2000" b="1">
                <a:latin typeface="Arial" charset="0"/>
              </a:rPr>
              <a:t>-p</a:t>
            </a:r>
            <a:r>
              <a:rPr lang="en-US" sz="2000" b="1" baseline="-25000">
                <a:latin typeface="Arial" charset="0"/>
              </a:rPr>
              <a:t>2</a:t>
            </a:r>
            <a:r>
              <a:rPr lang="en-US" sz="2000" b="1">
                <a:latin typeface="Arial" charset="0"/>
              </a:rPr>
              <a:t>, p</a:t>
            </a:r>
            <a:r>
              <a:rPr lang="en-US" sz="2000" b="1" baseline="-25000">
                <a:latin typeface="Arial" charset="0"/>
              </a:rPr>
              <a:t>2</a:t>
            </a:r>
            <a:r>
              <a:rPr lang="en-US" sz="2000" b="1">
                <a:latin typeface="Arial" charset="0"/>
              </a:rPr>
              <a:t>-p</a:t>
            </a:r>
            <a:r>
              <a:rPr lang="en-US" sz="2000" b="1" baseline="-25000">
                <a:latin typeface="Arial" charset="0"/>
              </a:rPr>
              <a:t>3</a:t>
            </a:r>
            <a:r>
              <a:rPr lang="en-US" sz="2000" b="1">
                <a:latin typeface="Arial" charset="0"/>
              </a:rPr>
              <a:t>, . . . , p </a:t>
            </a:r>
            <a:r>
              <a:rPr lang="en-US" sz="2000" b="1" baseline="-25000">
                <a:latin typeface="Arial" charset="0"/>
              </a:rPr>
              <a:t>k-1</a:t>
            </a:r>
            <a:r>
              <a:rPr lang="en-US" sz="2000" b="1">
                <a:latin typeface="Arial" charset="0"/>
              </a:rPr>
              <a:t>-p</a:t>
            </a:r>
            <a:r>
              <a:rPr lang="en-US" sz="2000" b="1" baseline="-25000">
                <a:latin typeface="Arial" charset="0"/>
              </a:rPr>
              <a:t>k</a:t>
            </a:r>
            <a:r>
              <a:rPr lang="en-US" sz="2000" b="1">
                <a:latin typeface="Arial" charset="0"/>
              </a:rPr>
              <a:t>.</a:t>
            </a:r>
          </a:p>
          <a:p>
            <a:pPr eaLnBrk="0" hangingPunct="0"/>
            <a:r>
              <a:rPr lang="en-US" sz="2000" b="1">
                <a:latin typeface="Arial" charset="0"/>
              </a:rPr>
              <a:t>	</a:t>
            </a:r>
          </a:p>
          <a:p>
            <a:pPr eaLnBrk="0" hangingPunct="0"/>
            <a:r>
              <a:rPr lang="en-US" sz="2000" b="1">
                <a:latin typeface="Arial" charset="0"/>
              </a:rPr>
              <a:t>A </a:t>
            </a:r>
            <a:r>
              <a:rPr lang="en-US" sz="2000" b="1">
                <a:solidFill>
                  <a:srgbClr val="660033"/>
                </a:solidFill>
                <a:latin typeface="Arial" charset="0"/>
              </a:rPr>
              <a:t>closed path</a:t>
            </a:r>
            <a:r>
              <a:rPr lang="en-US" sz="2000" b="1">
                <a:latin typeface="Arial" charset="0"/>
              </a:rPr>
              <a:t> whose last point is the same as the first is a polygon.</a:t>
            </a:r>
          </a:p>
          <a:p>
            <a:pPr eaLnBrk="0" hangingPunct="0"/>
            <a:r>
              <a:rPr lang="en-US" sz="2000" b="1">
                <a:latin typeface="Arial" charset="0"/>
              </a:rPr>
              <a:t>A </a:t>
            </a:r>
            <a:r>
              <a:rPr lang="en-US" sz="2000" b="1">
                <a:solidFill>
                  <a:srgbClr val="660033"/>
                </a:solidFill>
                <a:latin typeface="Arial" charset="0"/>
              </a:rPr>
              <a:t>simple polygon</a:t>
            </a:r>
            <a:r>
              <a:rPr lang="en-US" sz="2000" b="1">
                <a:latin typeface="Arial" charset="0"/>
              </a:rPr>
              <a:t> is one whose corresponding path does not intersect itself. It encloses a region in the plane.</a:t>
            </a:r>
          </a:p>
          <a:p>
            <a:pPr eaLnBrk="0" hangingPunct="0"/>
            <a:endParaRPr lang="en-US" sz="2000" b="1">
              <a:latin typeface="Arial" charset="0"/>
            </a:endParaRPr>
          </a:p>
          <a:p>
            <a:pPr eaLnBrk="0" hangingPunct="0"/>
            <a:r>
              <a:rPr lang="en-US" sz="2000" b="1">
                <a:latin typeface="Arial" charset="0"/>
              </a:rPr>
              <a:t>A </a:t>
            </a:r>
            <a:r>
              <a:rPr lang="en-US" sz="2000" b="1">
                <a:solidFill>
                  <a:srgbClr val="660033"/>
                </a:solidFill>
                <a:latin typeface="Arial" charset="0"/>
              </a:rPr>
              <a:t>convex Polygon</a:t>
            </a:r>
            <a:r>
              <a:rPr lang="en-US" sz="2000" b="1">
                <a:latin typeface="Arial" charset="0"/>
              </a:rPr>
              <a:t> is a polygon such that any line segment connecting two points inside the polygon  is itself entirely in the  polygon.</a:t>
            </a:r>
            <a:endParaRPr lang="en-US" sz="2400" b="1">
              <a:latin typeface="Arial" charset="0"/>
            </a:endParaRPr>
          </a:p>
          <a:p>
            <a:pPr eaLnBrk="0" hangingPunct="0"/>
            <a:r>
              <a:rPr lang="en-US" sz="2000" b="1">
                <a:latin typeface="Arial" charset="0"/>
              </a:rPr>
              <a:t>The </a:t>
            </a:r>
            <a:r>
              <a:rPr lang="en-US" sz="2000" b="1">
                <a:solidFill>
                  <a:srgbClr val="660033"/>
                </a:solidFill>
                <a:latin typeface="Arial" charset="0"/>
              </a:rPr>
              <a:t>convex hull</a:t>
            </a:r>
            <a:r>
              <a:rPr lang="en-US" sz="2000" b="1">
                <a:latin typeface="Arial" charset="0"/>
              </a:rPr>
              <a:t> of a set of points is defined as the smallest convex polygon enclosing all the given points.</a:t>
            </a: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CSE5311 </a:t>
            </a:r>
          </a:p>
        </p:txBody>
      </p:sp>
      <p:sp>
        <p:nvSpPr>
          <p:cNvPr id="3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953B7-406C-48A2-9951-F23EEF30C416}" type="slidenum">
              <a:rPr lang="en-US"/>
              <a:pPr/>
              <a:t>4</a:t>
            </a:fld>
            <a:endParaRPr lang="en-US"/>
          </a:p>
        </p:txBody>
      </p:sp>
      <p:sp>
        <p:nvSpPr>
          <p:cNvPr id="5145" name="Text Box 25"/>
          <p:cNvSpPr txBox="1">
            <a:spLocks noChangeArrowheads="1"/>
          </p:cNvSpPr>
          <p:nvPr/>
        </p:nvSpPr>
        <p:spPr bwMode="auto">
          <a:xfrm>
            <a:off x="3886200" y="3886200"/>
            <a:ext cx="2438400" cy="2286000"/>
          </a:xfrm>
          <a:prstGeom prst="rect">
            <a:avLst/>
          </a:prstGeom>
          <a:solidFill>
            <a:schemeClr val="bg1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b="1">
                <a:solidFill>
                  <a:schemeClr val="accent2"/>
                </a:solidFill>
                <a:latin typeface="Arial" charset="0"/>
              </a:rPr>
              <a:t>A line segment connecting two points: </a:t>
            </a:r>
          </a:p>
          <a:p>
            <a:pPr eaLnBrk="0" hangingPunct="0"/>
            <a:r>
              <a:rPr lang="en-US" b="1">
                <a:solidFill>
                  <a:schemeClr val="accent2"/>
                </a:solidFill>
                <a:latin typeface="Arial" charset="0"/>
              </a:rPr>
              <a:t>The points are inside the polygon</a:t>
            </a:r>
          </a:p>
          <a:p>
            <a:pPr eaLnBrk="0" hangingPunct="0"/>
            <a:r>
              <a:rPr lang="en-US" b="1">
                <a:solidFill>
                  <a:schemeClr val="accent2"/>
                </a:solidFill>
                <a:latin typeface="Arial" charset="0"/>
              </a:rPr>
              <a:t>The line segment is not entirely in the polygon</a:t>
            </a:r>
          </a:p>
          <a:p>
            <a:pPr eaLnBrk="0" hangingPunct="0"/>
            <a:endParaRPr lang="en-US" b="1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5172" name="Line 52"/>
          <p:cNvSpPr>
            <a:spLocks noChangeShapeType="1"/>
          </p:cNvSpPr>
          <p:nvPr/>
        </p:nvSpPr>
        <p:spPr bwMode="auto">
          <a:xfrm flipV="1">
            <a:off x="1136650" y="941388"/>
            <a:ext cx="1357313" cy="70802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73" name="Line 53"/>
          <p:cNvSpPr>
            <a:spLocks noChangeShapeType="1"/>
          </p:cNvSpPr>
          <p:nvPr/>
        </p:nvSpPr>
        <p:spPr bwMode="auto">
          <a:xfrm>
            <a:off x="2481263" y="960438"/>
            <a:ext cx="1465262" cy="833437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74" name="Oval 54"/>
          <p:cNvSpPr>
            <a:spLocks noChangeArrowheads="1"/>
          </p:cNvSpPr>
          <p:nvPr/>
        </p:nvSpPr>
        <p:spPr bwMode="auto">
          <a:xfrm>
            <a:off x="2398713" y="903288"/>
            <a:ext cx="120650" cy="141287"/>
          </a:xfrm>
          <a:prstGeom prst="ellipse">
            <a:avLst/>
          </a:prstGeom>
          <a:solidFill>
            <a:srgbClr val="333333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75" name="Oval 55"/>
          <p:cNvSpPr>
            <a:spLocks noChangeArrowheads="1"/>
          </p:cNvSpPr>
          <p:nvPr/>
        </p:nvSpPr>
        <p:spPr bwMode="auto">
          <a:xfrm>
            <a:off x="1049338" y="1611313"/>
            <a:ext cx="120650" cy="141287"/>
          </a:xfrm>
          <a:prstGeom prst="ellipse">
            <a:avLst/>
          </a:prstGeom>
          <a:solidFill>
            <a:srgbClr val="333333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77" name="Line 57"/>
          <p:cNvSpPr>
            <a:spLocks noChangeShapeType="1"/>
          </p:cNvSpPr>
          <p:nvPr/>
        </p:nvSpPr>
        <p:spPr bwMode="auto">
          <a:xfrm>
            <a:off x="1144588" y="1749425"/>
            <a:ext cx="1508125" cy="681038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78" name="Line 58"/>
          <p:cNvSpPr>
            <a:spLocks noChangeShapeType="1"/>
          </p:cNvSpPr>
          <p:nvPr/>
        </p:nvSpPr>
        <p:spPr bwMode="auto">
          <a:xfrm flipV="1">
            <a:off x="2740025" y="1774825"/>
            <a:ext cx="1193800" cy="655638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125" name="Group 5"/>
          <p:cNvGrpSpPr>
            <a:grpSpLocks/>
          </p:cNvGrpSpPr>
          <p:nvPr/>
        </p:nvGrpSpPr>
        <p:grpSpPr bwMode="auto">
          <a:xfrm>
            <a:off x="5181600" y="1066800"/>
            <a:ext cx="2643188" cy="3429000"/>
            <a:chOff x="2996" y="1428"/>
            <a:chExt cx="3682" cy="3724"/>
          </a:xfrm>
        </p:grpSpPr>
        <p:sp>
          <p:nvSpPr>
            <p:cNvPr id="5126" name="Line 6"/>
            <p:cNvSpPr>
              <a:spLocks noChangeShapeType="1"/>
            </p:cNvSpPr>
            <p:nvPr/>
          </p:nvSpPr>
          <p:spPr bwMode="auto">
            <a:xfrm flipV="1">
              <a:off x="3094" y="1512"/>
              <a:ext cx="3500" cy="23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7" name="Line 7"/>
            <p:cNvSpPr>
              <a:spLocks noChangeShapeType="1"/>
            </p:cNvSpPr>
            <p:nvPr/>
          </p:nvSpPr>
          <p:spPr bwMode="auto">
            <a:xfrm flipH="1">
              <a:off x="6090" y="1484"/>
              <a:ext cx="504" cy="92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8" name="Oval 8"/>
            <p:cNvSpPr>
              <a:spLocks noChangeArrowheads="1"/>
            </p:cNvSpPr>
            <p:nvPr/>
          </p:nvSpPr>
          <p:spPr bwMode="auto">
            <a:xfrm>
              <a:off x="6468" y="1428"/>
              <a:ext cx="210" cy="168"/>
            </a:xfrm>
            <a:prstGeom prst="ellipse">
              <a:avLst/>
            </a:prstGeom>
            <a:solidFill>
              <a:srgbClr val="333333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9" name="Oval 9"/>
            <p:cNvSpPr>
              <a:spLocks noChangeArrowheads="1"/>
            </p:cNvSpPr>
            <p:nvPr/>
          </p:nvSpPr>
          <p:spPr bwMode="auto">
            <a:xfrm>
              <a:off x="6020" y="2296"/>
              <a:ext cx="210" cy="168"/>
            </a:xfrm>
            <a:prstGeom prst="ellipse">
              <a:avLst/>
            </a:prstGeom>
            <a:solidFill>
              <a:srgbClr val="333333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0" name="Line 10"/>
            <p:cNvSpPr>
              <a:spLocks noChangeShapeType="1"/>
            </p:cNvSpPr>
            <p:nvPr/>
          </p:nvSpPr>
          <p:spPr bwMode="auto">
            <a:xfrm flipV="1">
              <a:off x="4522" y="2408"/>
              <a:ext cx="1610" cy="16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1" name="Oval 11"/>
            <p:cNvSpPr>
              <a:spLocks noChangeArrowheads="1"/>
            </p:cNvSpPr>
            <p:nvPr/>
          </p:nvSpPr>
          <p:spPr bwMode="auto">
            <a:xfrm>
              <a:off x="2996" y="1666"/>
              <a:ext cx="210" cy="168"/>
            </a:xfrm>
            <a:prstGeom prst="ellipse">
              <a:avLst/>
            </a:prstGeom>
            <a:solidFill>
              <a:srgbClr val="333333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2" name="Oval 12"/>
            <p:cNvSpPr>
              <a:spLocks noChangeArrowheads="1"/>
            </p:cNvSpPr>
            <p:nvPr/>
          </p:nvSpPr>
          <p:spPr bwMode="auto">
            <a:xfrm>
              <a:off x="4410" y="2506"/>
              <a:ext cx="210" cy="168"/>
            </a:xfrm>
            <a:prstGeom prst="ellipse">
              <a:avLst/>
            </a:prstGeom>
            <a:solidFill>
              <a:srgbClr val="333333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3" name="Oval 13"/>
            <p:cNvSpPr>
              <a:spLocks noChangeArrowheads="1"/>
            </p:cNvSpPr>
            <p:nvPr/>
          </p:nvSpPr>
          <p:spPr bwMode="auto">
            <a:xfrm>
              <a:off x="3234" y="3836"/>
              <a:ext cx="210" cy="168"/>
            </a:xfrm>
            <a:prstGeom prst="ellipse">
              <a:avLst/>
            </a:prstGeom>
            <a:solidFill>
              <a:srgbClr val="333333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4" name="Oval 14"/>
            <p:cNvSpPr>
              <a:spLocks noChangeArrowheads="1"/>
            </p:cNvSpPr>
            <p:nvPr/>
          </p:nvSpPr>
          <p:spPr bwMode="auto">
            <a:xfrm>
              <a:off x="4606" y="4088"/>
              <a:ext cx="210" cy="168"/>
            </a:xfrm>
            <a:prstGeom prst="ellipse">
              <a:avLst/>
            </a:prstGeom>
            <a:solidFill>
              <a:srgbClr val="333333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5" name="Oval 15"/>
            <p:cNvSpPr>
              <a:spLocks noChangeArrowheads="1"/>
            </p:cNvSpPr>
            <p:nvPr/>
          </p:nvSpPr>
          <p:spPr bwMode="auto">
            <a:xfrm>
              <a:off x="5502" y="4984"/>
              <a:ext cx="210" cy="168"/>
            </a:xfrm>
            <a:prstGeom prst="ellipse">
              <a:avLst/>
            </a:prstGeom>
            <a:solidFill>
              <a:srgbClr val="333333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6" name="Oval 16"/>
            <p:cNvSpPr>
              <a:spLocks noChangeArrowheads="1"/>
            </p:cNvSpPr>
            <p:nvPr/>
          </p:nvSpPr>
          <p:spPr bwMode="auto">
            <a:xfrm>
              <a:off x="6188" y="3906"/>
              <a:ext cx="210" cy="168"/>
            </a:xfrm>
            <a:prstGeom prst="ellipse">
              <a:avLst/>
            </a:prstGeom>
            <a:solidFill>
              <a:srgbClr val="333333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7" name="Line 17"/>
            <p:cNvSpPr>
              <a:spLocks noChangeShapeType="1"/>
            </p:cNvSpPr>
            <p:nvPr/>
          </p:nvSpPr>
          <p:spPr bwMode="auto">
            <a:xfrm>
              <a:off x="3094" y="1778"/>
              <a:ext cx="238" cy="20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8" name="Line 18"/>
            <p:cNvSpPr>
              <a:spLocks noChangeShapeType="1"/>
            </p:cNvSpPr>
            <p:nvPr/>
          </p:nvSpPr>
          <p:spPr bwMode="auto">
            <a:xfrm>
              <a:off x="3388" y="3934"/>
              <a:ext cx="2184" cy="116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9" name="Line 19"/>
            <p:cNvSpPr>
              <a:spLocks noChangeShapeType="1"/>
            </p:cNvSpPr>
            <p:nvPr/>
          </p:nvSpPr>
          <p:spPr bwMode="auto">
            <a:xfrm>
              <a:off x="4508" y="2632"/>
              <a:ext cx="196" cy="148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0" name="Line 20"/>
            <p:cNvSpPr>
              <a:spLocks noChangeShapeType="1"/>
            </p:cNvSpPr>
            <p:nvPr/>
          </p:nvSpPr>
          <p:spPr bwMode="auto">
            <a:xfrm flipV="1">
              <a:off x="4704" y="3962"/>
              <a:ext cx="1610" cy="22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1" name="Line 21"/>
            <p:cNvSpPr>
              <a:spLocks noChangeShapeType="1"/>
            </p:cNvSpPr>
            <p:nvPr/>
          </p:nvSpPr>
          <p:spPr bwMode="auto">
            <a:xfrm flipH="1">
              <a:off x="5656" y="4018"/>
              <a:ext cx="588" cy="99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2" name="Oval 22"/>
            <p:cNvSpPr>
              <a:spLocks noChangeArrowheads="1"/>
            </p:cNvSpPr>
            <p:nvPr/>
          </p:nvSpPr>
          <p:spPr bwMode="auto">
            <a:xfrm>
              <a:off x="5194" y="1918"/>
              <a:ext cx="210" cy="168"/>
            </a:xfrm>
            <a:prstGeom prst="ellipse">
              <a:avLst/>
            </a:prstGeom>
            <a:solidFill>
              <a:srgbClr val="333333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3" name="Oval 23"/>
            <p:cNvSpPr>
              <a:spLocks noChangeArrowheads="1"/>
            </p:cNvSpPr>
            <p:nvPr/>
          </p:nvSpPr>
          <p:spPr bwMode="auto">
            <a:xfrm>
              <a:off x="5432" y="4354"/>
              <a:ext cx="210" cy="168"/>
            </a:xfrm>
            <a:prstGeom prst="ellipse">
              <a:avLst/>
            </a:prstGeom>
            <a:solidFill>
              <a:srgbClr val="333333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4" name="Line 24"/>
            <p:cNvSpPr>
              <a:spLocks noChangeShapeType="1"/>
            </p:cNvSpPr>
            <p:nvPr/>
          </p:nvSpPr>
          <p:spPr bwMode="auto">
            <a:xfrm>
              <a:off x="5320" y="2114"/>
              <a:ext cx="238" cy="2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46" name="Text Box 26"/>
          <p:cNvSpPr txBox="1">
            <a:spLocks noChangeArrowheads="1"/>
          </p:cNvSpPr>
          <p:nvPr/>
        </p:nvSpPr>
        <p:spPr bwMode="auto">
          <a:xfrm>
            <a:off x="762000" y="3810000"/>
            <a:ext cx="28194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</a:rPr>
              <a:t>This is not a convex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</a:rPr>
              <a:t>polygon </a:t>
            </a:r>
          </a:p>
        </p:txBody>
      </p:sp>
      <p:sp>
        <p:nvSpPr>
          <p:cNvPr id="5147" name="Line 27"/>
          <p:cNvSpPr>
            <a:spLocks noChangeShapeType="1"/>
          </p:cNvSpPr>
          <p:nvPr/>
        </p:nvSpPr>
        <p:spPr bwMode="auto">
          <a:xfrm flipV="1">
            <a:off x="3429000" y="2971800"/>
            <a:ext cx="1676400" cy="83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80" name="Oval 60"/>
          <p:cNvSpPr>
            <a:spLocks noChangeArrowheads="1"/>
          </p:cNvSpPr>
          <p:nvPr/>
        </p:nvSpPr>
        <p:spPr bwMode="auto">
          <a:xfrm>
            <a:off x="3810000" y="1752600"/>
            <a:ext cx="120650" cy="141288"/>
          </a:xfrm>
          <a:prstGeom prst="ellipse">
            <a:avLst/>
          </a:prstGeom>
          <a:solidFill>
            <a:srgbClr val="333333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81" name="Oval 61"/>
          <p:cNvSpPr>
            <a:spLocks noChangeArrowheads="1"/>
          </p:cNvSpPr>
          <p:nvPr/>
        </p:nvSpPr>
        <p:spPr bwMode="auto">
          <a:xfrm>
            <a:off x="2667000" y="2362200"/>
            <a:ext cx="120650" cy="141288"/>
          </a:xfrm>
          <a:prstGeom prst="ellipse">
            <a:avLst/>
          </a:prstGeom>
          <a:solidFill>
            <a:srgbClr val="333333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82" name="Text Box 62"/>
          <p:cNvSpPr txBox="1">
            <a:spLocks noChangeArrowheads="1"/>
          </p:cNvSpPr>
          <p:nvPr/>
        </p:nvSpPr>
        <p:spPr bwMode="auto">
          <a:xfrm>
            <a:off x="457200" y="1828800"/>
            <a:ext cx="1143000" cy="4667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p(x</a:t>
            </a:r>
            <a:r>
              <a:rPr lang="en-US" sz="2400" baseline="-25000">
                <a:latin typeface="Times New Roman" pitchFamily="18" charset="0"/>
              </a:rPr>
              <a:t>1</a:t>
            </a:r>
            <a:r>
              <a:rPr lang="en-US" sz="2400">
                <a:latin typeface="Times New Roman" pitchFamily="18" charset="0"/>
              </a:rPr>
              <a:t>,y</a:t>
            </a:r>
            <a:r>
              <a:rPr lang="en-US" sz="2400" baseline="-25000">
                <a:latin typeface="Times New Roman" pitchFamily="18" charset="0"/>
              </a:rPr>
              <a:t>1</a:t>
            </a:r>
            <a:r>
              <a:rPr lang="en-US" sz="2400">
                <a:latin typeface="Times New Roman" pitchFamily="18" charset="0"/>
              </a:rPr>
              <a:t>)</a:t>
            </a:r>
          </a:p>
        </p:txBody>
      </p:sp>
      <p:sp>
        <p:nvSpPr>
          <p:cNvPr id="5183" name="Text Box 63"/>
          <p:cNvSpPr txBox="1">
            <a:spLocks noChangeArrowheads="1"/>
          </p:cNvSpPr>
          <p:nvPr/>
        </p:nvSpPr>
        <p:spPr bwMode="auto">
          <a:xfrm>
            <a:off x="2133600" y="457200"/>
            <a:ext cx="1143000" cy="4667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q(x</a:t>
            </a:r>
            <a:r>
              <a:rPr lang="en-US" sz="2400" baseline="-25000">
                <a:latin typeface="Times New Roman" pitchFamily="18" charset="0"/>
              </a:rPr>
              <a:t>2</a:t>
            </a:r>
            <a:r>
              <a:rPr lang="en-US" sz="2400">
                <a:latin typeface="Times New Roman" pitchFamily="18" charset="0"/>
              </a:rPr>
              <a:t>,y</a:t>
            </a:r>
            <a:r>
              <a:rPr lang="en-US" sz="2400" baseline="-25000">
                <a:latin typeface="Times New Roman" pitchFamily="18" charset="0"/>
              </a:rPr>
              <a:t>2</a:t>
            </a:r>
            <a:r>
              <a:rPr lang="en-US" sz="2400">
                <a:latin typeface="Times New Roman" pitchFamily="18" charset="0"/>
              </a:rPr>
              <a:t>)</a:t>
            </a:r>
          </a:p>
        </p:txBody>
      </p:sp>
      <p:sp>
        <p:nvSpPr>
          <p:cNvPr id="5184" name="Text Box 64"/>
          <p:cNvSpPr txBox="1">
            <a:spLocks noChangeArrowheads="1"/>
          </p:cNvSpPr>
          <p:nvPr/>
        </p:nvSpPr>
        <p:spPr bwMode="auto">
          <a:xfrm>
            <a:off x="3657600" y="19050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r(x</a:t>
            </a:r>
            <a:r>
              <a:rPr lang="en-US" sz="2400" baseline="-25000">
                <a:latin typeface="Times New Roman" pitchFamily="18" charset="0"/>
              </a:rPr>
              <a:t>3</a:t>
            </a:r>
            <a:r>
              <a:rPr lang="en-US" sz="2400">
                <a:latin typeface="Times New Roman" pitchFamily="18" charset="0"/>
              </a:rPr>
              <a:t>,y</a:t>
            </a:r>
            <a:r>
              <a:rPr lang="en-US" sz="2400" baseline="-25000">
                <a:latin typeface="Times New Roman" pitchFamily="18" charset="0"/>
              </a:rPr>
              <a:t>3</a:t>
            </a:r>
            <a:r>
              <a:rPr lang="en-US" sz="2400">
                <a:latin typeface="Times New Roman" pitchFamily="18" charset="0"/>
              </a:rPr>
              <a:t>)</a:t>
            </a:r>
          </a:p>
        </p:txBody>
      </p:sp>
      <p:sp>
        <p:nvSpPr>
          <p:cNvPr id="5185" name="Text Box 65"/>
          <p:cNvSpPr txBox="1">
            <a:spLocks noChangeArrowheads="1"/>
          </p:cNvSpPr>
          <p:nvPr/>
        </p:nvSpPr>
        <p:spPr bwMode="auto">
          <a:xfrm>
            <a:off x="1676400" y="24384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s(x</a:t>
            </a:r>
            <a:r>
              <a:rPr lang="en-US" sz="2400" baseline="-25000">
                <a:latin typeface="Times New Roman" pitchFamily="18" charset="0"/>
              </a:rPr>
              <a:t>4</a:t>
            </a:r>
            <a:r>
              <a:rPr lang="en-US" sz="2400">
                <a:latin typeface="Times New Roman" pitchFamily="18" charset="0"/>
              </a:rPr>
              <a:t>,y</a:t>
            </a:r>
            <a:r>
              <a:rPr lang="en-US" sz="2400" baseline="-25000">
                <a:latin typeface="Times New Roman" pitchFamily="18" charset="0"/>
              </a:rPr>
              <a:t>4</a:t>
            </a:r>
            <a:r>
              <a:rPr lang="en-US" sz="2400">
                <a:latin typeface="Times New Roman" pitchFamily="18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CSE5311 </a:t>
            </a:r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A78DF-9491-45F7-8884-E8D9857F27FA}" type="slidenum">
              <a:rPr lang="en-US"/>
              <a:pPr/>
              <a:t>5</a:t>
            </a:fld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610600" cy="990600"/>
          </a:xfrm>
        </p:spPr>
        <p:txBody>
          <a:bodyPr/>
          <a:lstStyle/>
          <a:p>
            <a:r>
              <a:rPr lang="en-US" sz="2000" b="1">
                <a:solidFill>
                  <a:schemeClr val="tx1"/>
                </a:solidFill>
                <a:latin typeface="Arial" charset="0"/>
              </a:rPr>
              <a:t>Determining whether a </a:t>
            </a:r>
            <a:r>
              <a:rPr lang="en-US" sz="2000" b="1" i="1">
                <a:solidFill>
                  <a:schemeClr val="tx1"/>
                </a:solidFill>
                <a:latin typeface="Arial" charset="0"/>
              </a:rPr>
              <a:t>point</a:t>
            </a:r>
            <a:r>
              <a:rPr lang="en-US" sz="2000" b="1">
                <a:solidFill>
                  <a:schemeClr val="tx1"/>
                </a:solidFill>
                <a:latin typeface="Arial" charset="0"/>
              </a:rPr>
              <a:t> is inside a polygon</a:t>
            </a:r>
            <a:endParaRPr lang="en-US" b="1" u="sng">
              <a:solidFill>
                <a:schemeClr val="tx1"/>
              </a:solidFill>
              <a:latin typeface="Arial" charset="0"/>
            </a:endParaRPr>
          </a:p>
        </p:txBody>
      </p:sp>
      <p:grpSp>
        <p:nvGrpSpPr>
          <p:cNvPr id="6148" name="Group 4"/>
          <p:cNvGrpSpPr>
            <a:grpSpLocks/>
          </p:cNvGrpSpPr>
          <p:nvPr/>
        </p:nvGrpSpPr>
        <p:grpSpPr bwMode="auto">
          <a:xfrm>
            <a:off x="1981200" y="1905000"/>
            <a:ext cx="4346575" cy="2311400"/>
            <a:chOff x="2030" y="8628"/>
            <a:chExt cx="6846" cy="3640"/>
          </a:xfrm>
        </p:grpSpPr>
        <p:sp>
          <p:nvSpPr>
            <p:cNvPr id="6149" name="Line 5"/>
            <p:cNvSpPr>
              <a:spLocks noChangeShapeType="1"/>
            </p:cNvSpPr>
            <p:nvPr/>
          </p:nvSpPr>
          <p:spPr bwMode="auto">
            <a:xfrm>
              <a:off x="2030" y="8642"/>
              <a:ext cx="5684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0" name="Line 6"/>
            <p:cNvSpPr>
              <a:spLocks noChangeShapeType="1"/>
            </p:cNvSpPr>
            <p:nvPr/>
          </p:nvSpPr>
          <p:spPr bwMode="auto">
            <a:xfrm flipH="1">
              <a:off x="7546" y="8628"/>
              <a:ext cx="168" cy="868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1" name="Line 7"/>
            <p:cNvSpPr>
              <a:spLocks noChangeShapeType="1"/>
            </p:cNvSpPr>
            <p:nvPr/>
          </p:nvSpPr>
          <p:spPr bwMode="auto">
            <a:xfrm flipV="1">
              <a:off x="3402" y="9524"/>
              <a:ext cx="4144" cy="14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2" name="Line 8"/>
            <p:cNvSpPr>
              <a:spLocks noChangeShapeType="1"/>
            </p:cNvSpPr>
            <p:nvPr/>
          </p:nvSpPr>
          <p:spPr bwMode="auto">
            <a:xfrm>
              <a:off x="3402" y="9650"/>
              <a:ext cx="1204" cy="98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3" name="Line 9"/>
            <p:cNvSpPr>
              <a:spLocks noChangeShapeType="1"/>
            </p:cNvSpPr>
            <p:nvPr/>
          </p:nvSpPr>
          <p:spPr bwMode="auto">
            <a:xfrm flipH="1">
              <a:off x="3388" y="10658"/>
              <a:ext cx="1232" cy="546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4" name="Line 10"/>
            <p:cNvSpPr>
              <a:spLocks noChangeShapeType="1"/>
            </p:cNvSpPr>
            <p:nvPr/>
          </p:nvSpPr>
          <p:spPr bwMode="auto">
            <a:xfrm flipV="1">
              <a:off x="3388" y="10854"/>
              <a:ext cx="3542" cy="36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5" name="Line 11"/>
            <p:cNvSpPr>
              <a:spLocks noChangeShapeType="1"/>
            </p:cNvSpPr>
            <p:nvPr/>
          </p:nvSpPr>
          <p:spPr bwMode="auto">
            <a:xfrm>
              <a:off x="6930" y="10882"/>
              <a:ext cx="1946" cy="378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6" name="Line 12"/>
            <p:cNvSpPr>
              <a:spLocks noChangeShapeType="1"/>
            </p:cNvSpPr>
            <p:nvPr/>
          </p:nvSpPr>
          <p:spPr bwMode="auto">
            <a:xfrm>
              <a:off x="2058" y="8670"/>
              <a:ext cx="28" cy="3388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7" name="Line 13"/>
            <p:cNvSpPr>
              <a:spLocks noChangeShapeType="1"/>
            </p:cNvSpPr>
            <p:nvPr/>
          </p:nvSpPr>
          <p:spPr bwMode="auto">
            <a:xfrm>
              <a:off x="2072" y="12030"/>
              <a:ext cx="574" cy="7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8" name="Line 14"/>
            <p:cNvSpPr>
              <a:spLocks noChangeShapeType="1"/>
            </p:cNvSpPr>
            <p:nvPr/>
          </p:nvSpPr>
          <p:spPr bwMode="auto">
            <a:xfrm flipV="1">
              <a:off x="2646" y="9776"/>
              <a:ext cx="420" cy="231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9" name="Line 15"/>
            <p:cNvSpPr>
              <a:spLocks noChangeShapeType="1"/>
            </p:cNvSpPr>
            <p:nvPr/>
          </p:nvSpPr>
          <p:spPr bwMode="auto">
            <a:xfrm>
              <a:off x="3052" y="9790"/>
              <a:ext cx="252" cy="232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0" name="Line 16"/>
            <p:cNvSpPr>
              <a:spLocks noChangeShapeType="1"/>
            </p:cNvSpPr>
            <p:nvPr/>
          </p:nvSpPr>
          <p:spPr bwMode="auto">
            <a:xfrm flipV="1">
              <a:off x="3318" y="11428"/>
              <a:ext cx="2184" cy="658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1" name="Line 17"/>
            <p:cNvSpPr>
              <a:spLocks noChangeShapeType="1"/>
            </p:cNvSpPr>
            <p:nvPr/>
          </p:nvSpPr>
          <p:spPr bwMode="auto">
            <a:xfrm>
              <a:off x="5474" y="11428"/>
              <a:ext cx="2030" cy="84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2" name="Line 18"/>
            <p:cNvSpPr>
              <a:spLocks noChangeShapeType="1"/>
            </p:cNvSpPr>
            <p:nvPr/>
          </p:nvSpPr>
          <p:spPr bwMode="auto">
            <a:xfrm flipV="1">
              <a:off x="7504" y="11260"/>
              <a:ext cx="1358" cy="99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3" name="Oval 19"/>
            <p:cNvSpPr>
              <a:spLocks noChangeArrowheads="1"/>
            </p:cNvSpPr>
            <p:nvPr/>
          </p:nvSpPr>
          <p:spPr bwMode="auto">
            <a:xfrm>
              <a:off x="5306" y="9132"/>
              <a:ext cx="168" cy="182"/>
            </a:xfrm>
            <a:prstGeom prst="ellipse">
              <a:avLst/>
            </a:prstGeom>
            <a:solidFill>
              <a:srgbClr val="333333"/>
            </a:solidFill>
            <a:ln w="19050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4" name="Oval 20"/>
            <p:cNvSpPr>
              <a:spLocks noChangeArrowheads="1"/>
            </p:cNvSpPr>
            <p:nvPr/>
          </p:nvSpPr>
          <p:spPr bwMode="auto">
            <a:xfrm>
              <a:off x="2926" y="10896"/>
              <a:ext cx="168" cy="182"/>
            </a:xfrm>
            <a:prstGeom prst="ellipse">
              <a:avLst/>
            </a:prstGeom>
            <a:solidFill>
              <a:srgbClr val="333333"/>
            </a:solidFill>
            <a:ln w="19050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5" name="Oval 21"/>
            <p:cNvSpPr>
              <a:spLocks noChangeArrowheads="1"/>
            </p:cNvSpPr>
            <p:nvPr/>
          </p:nvSpPr>
          <p:spPr bwMode="auto">
            <a:xfrm>
              <a:off x="4130" y="10504"/>
              <a:ext cx="168" cy="182"/>
            </a:xfrm>
            <a:prstGeom prst="ellipse">
              <a:avLst/>
            </a:prstGeom>
            <a:solidFill>
              <a:srgbClr val="333333"/>
            </a:solidFill>
            <a:ln w="19050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66" name="Text Box 22"/>
          <p:cNvSpPr txBox="1">
            <a:spLocks noChangeArrowheads="1"/>
          </p:cNvSpPr>
          <p:nvPr/>
        </p:nvSpPr>
        <p:spPr bwMode="auto">
          <a:xfrm>
            <a:off x="381000" y="4419600"/>
            <a:ext cx="8229600" cy="173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2400" b="1">
                <a:latin typeface="Arial" charset="0"/>
              </a:rPr>
              <a:t>Given a simple polygon polygon P, and a point q, determine whether the point is inside or outside the polygon.  (a non-convex polygon)</a:t>
            </a:r>
          </a:p>
          <a:p>
            <a:pPr eaLnBrk="0" hangingPunct="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CSE5311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CD2D3-F24A-43B8-AE99-E4562AF22782}" type="slidenum">
              <a:rPr lang="en-US"/>
              <a:pPr/>
              <a:t>6</a:t>
            </a:fld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686800" cy="6019800"/>
          </a:xfrm>
        </p:spPr>
        <p:txBody>
          <a:bodyPr/>
          <a:lstStyle/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 dirty="0">
                <a:latin typeface="Arial" charset="0"/>
              </a:rPr>
              <a:t>Procedure </a:t>
            </a:r>
            <a:r>
              <a:rPr lang="en-US" b="1" dirty="0" err="1">
                <a:solidFill>
                  <a:srgbClr val="660033"/>
                </a:solidFill>
                <a:latin typeface="Arial" charset="0"/>
              </a:rPr>
              <a:t>Point_in_a_Polygon</a:t>
            </a:r>
            <a:r>
              <a:rPr lang="en-US" b="1" dirty="0">
                <a:solidFill>
                  <a:srgbClr val="660033"/>
                </a:solidFill>
                <a:latin typeface="Arial" charset="0"/>
              </a:rPr>
              <a:t>(</a:t>
            </a:r>
            <a:r>
              <a:rPr lang="en-US" b="1" dirty="0" err="1">
                <a:solidFill>
                  <a:srgbClr val="660033"/>
                </a:solidFill>
                <a:latin typeface="Arial" charset="0"/>
              </a:rPr>
              <a:t>P,q</a:t>
            </a:r>
            <a:r>
              <a:rPr lang="en-US" b="1" dirty="0">
                <a:solidFill>
                  <a:srgbClr val="660033"/>
                </a:solidFill>
                <a:latin typeface="Arial" charset="0"/>
              </a:rPr>
              <a:t>)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endParaRPr lang="en-US" dirty="0">
              <a:solidFill>
                <a:srgbClr val="660033"/>
              </a:solidFill>
              <a:latin typeface="Arial" charset="0"/>
            </a:endParaRP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 sz="2000" b="1" dirty="0">
                <a:solidFill>
                  <a:srgbClr val="660033"/>
                </a:solidFill>
                <a:latin typeface="Arial" charset="0"/>
              </a:rPr>
              <a:t>Input :</a:t>
            </a:r>
            <a:r>
              <a:rPr lang="en-US" sz="2000" b="1" dirty="0">
                <a:latin typeface="Arial" charset="0"/>
              </a:rPr>
              <a:t> P ( a simple polygon with vertices p</a:t>
            </a:r>
            <a:r>
              <a:rPr lang="en-US" sz="2000" b="1" baseline="-25000" dirty="0">
                <a:latin typeface="Arial" charset="0"/>
              </a:rPr>
              <a:t>1</a:t>
            </a:r>
            <a:r>
              <a:rPr lang="en-US" sz="2000" b="1" dirty="0">
                <a:latin typeface="Arial" charset="0"/>
              </a:rPr>
              <a:t>,p</a:t>
            </a:r>
            <a:r>
              <a:rPr lang="en-US" sz="2000" b="1" baseline="-25000" dirty="0">
                <a:latin typeface="Arial" charset="0"/>
              </a:rPr>
              <a:t>2</a:t>
            </a:r>
            <a:r>
              <a:rPr lang="en-US" sz="2000" b="1" dirty="0" smtClean="0">
                <a:latin typeface="Arial" charset="0"/>
              </a:rPr>
              <a:t>, … </a:t>
            </a:r>
            <a:r>
              <a:rPr lang="en-US" sz="2000" b="1" dirty="0" err="1" smtClean="0">
                <a:latin typeface="Arial" charset="0"/>
              </a:rPr>
              <a:t>p</a:t>
            </a:r>
            <a:r>
              <a:rPr lang="en-US" sz="2000" b="1" baseline="-25000" dirty="0" err="1">
                <a:latin typeface="Arial" charset="0"/>
              </a:rPr>
              <a:t>n</a:t>
            </a:r>
            <a:r>
              <a:rPr lang="en-US" sz="2000" b="1" dirty="0" smtClean="0">
                <a:latin typeface="Arial" charset="0"/>
              </a:rPr>
              <a:t>, </a:t>
            </a:r>
            <a:r>
              <a:rPr lang="en-US" sz="2000" b="1" dirty="0">
                <a:latin typeface="Arial" charset="0"/>
              </a:rPr>
              <a:t>and edges e</a:t>
            </a:r>
            <a:r>
              <a:rPr lang="en-US" sz="2000" b="1" baseline="-25000" dirty="0">
                <a:latin typeface="Arial" charset="0"/>
              </a:rPr>
              <a:t>1</a:t>
            </a:r>
            <a:r>
              <a:rPr lang="en-US" sz="2000" b="1" dirty="0">
                <a:latin typeface="Arial" charset="0"/>
              </a:rPr>
              <a:t>,e</a:t>
            </a:r>
            <a:r>
              <a:rPr lang="en-US" sz="2000" b="1" baseline="-25000" dirty="0">
                <a:latin typeface="Arial" charset="0"/>
              </a:rPr>
              <a:t>2</a:t>
            </a:r>
            <a:r>
              <a:rPr lang="en-US" sz="2000" b="1" dirty="0">
                <a:latin typeface="Arial" charset="0"/>
              </a:rPr>
              <a:t>,e</a:t>
            </a:r>
            <a:r>
              <a:rPr lang="en-US" sz="2000" b="1" baseline="-25000" dirty="0">
                <a:latin typeface="Arial" charset="0"/>
              </a:rPr>
              <a:t>3</a:t>
            </a:r>
            <a:r>
              <a:rPr lang="en-US" sz="2000" b="1" dirty="0">
                <a:latin typeface="Arial" charset="0"/>
              </a:rPr>
              <a:t>, … e</a:t>
            </a:r>
            <a:r>
              <a:rPr lang="en-US" sz="2000" b="1" baseline="-25000" dirty="0">
                <a:latin typeface="Arial" charset="0"/>
              </a:rPr>
              <a:t>n</a:t>
            </a:r>
            <a:r>
              <a:rPr lang="en-US" sz="2000" b="1" dirty="0">
                <a:latin typeface="Arial" charset="0"/>
              </a:rPr>
              <a:t> and q (x</a:t>
            </a:r>
            <a:r>
              <a:rPr lang="en-US" sz="2000" b="1" baseline="-25000" dirty="0">
                <a:latin typeface="Arial" charset="0"/>
              </a:rPr>
              <a:t>0</a:t>
            </a:r>
            <a:r>
              <a:rPr lang="en-US" sz="2000" b="1" dirty="0">
                <a:latin typeface="Arial" charset="0"/>
              </a:rPr>
              <a:t>,y</a:t>
            </a:r>
            <a:r>
              <a:rPr lang="en-US" sz="2000" b="1" baseline="-25000" dirty="0">
                <a:latin typeface="Arial" charset="0"/>
              </a:rPr>
              <a:t>0</a:t>
            </a:r>
            <a:r>
              <a:rPr lang="en-US" sz="2000" b="1" dirty="0">
                <a:latin typeface="Arial" charset="0"/>
              </a:rPr>
              <a:t>) a point.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 sz="2000" b="1" dirty="0">
                <a:solidFill>
                  <a:srgbClr val="660033"/>
                </a:solidFill>
                <a:latin typeface="Arial" charset="0"/>
              </a:rPr>
              <a:t>Output:</a:t>
            </a:r>
            <a:r>
              <a:rPr lang="en-US" sz="2000" b="1" dirty="0">
                <a:latin typeface="Arial" charset="0"/>
              </a:rPr>
              <a:t> INSIDE ( a Boolean variable, True if q is inside P, and false otherwise)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 sz="2000" b="1" dirty="0">
                <a:latin typeface="Arial" charset="0"/>
              </a:rPr>
              <a:t>Count </a:t>
            </a:r>
            <a:r>
              <a:rPr lang="en-US" sz="2000" b="1" dirty="0">
                <a:latin typeface="Arial" charset="0"/>
                <a:sym typeface="Symbol" pitchFamily="18" charset="2"/>
              </a:rPr>
              <a:t></a:t>
            </a:r>
            <a:r>
              <a:rPr lang="en-US" sz="2000" b="1" dirty="0">
                <a:latin typeface="Arial" charset="0"/>
              </a:rPr>
              <a:t> 0;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 sz="2000" b="1" dirty="0">
                <a:latin typeface="Arial" charset="0"/>
              </a:rPr>
              <a:t>     </a:t>
            </a:r>
            <a:r>
              <a:rPr lang="en-US" sz="2000" b="1" dirty="0">
                <a:solidFill>
                  <a:srgbClr val="660033"/>
                </a:solidFill>
                <a:latin typeface="Arial" charset="0"/>
              </a:rPr>
              <a:t>for</a:t>
            </a:r>
            <a:r>
              <a:rPr lang="en-US" sz="2000" b="1" dirty="0">
                <a:latin typeface="Arial" charset="0"/>
              </a:rPr>
              <a:t> all edges </a:t>
            </a:r>
            <a:r>
              <a:rPr lang="en-US" sz="2000" b="1" dirty="0" err="1">
                <a:latin typeface="Arial" charset="0"/>
              </a:rPr>
              <a:t>e</a:t>
            </a:r>
            <a:r>
              <a:rPr lang="en-US" sz="2000" b="1" baseline="-25000" dirty="0" err="1">
                <a:latin typeface="Arial" charset="0"/>
              </a:rPr>
              <a:t>i</a:t>
            </a:r>
            <a:r>
              <a:rPr lang="en-US" sz="2000" b="1" baseline="-25000" dirty="0">
                <a:latin typeface="Arial" charset="0"/>
              </a:rPr>
              <a:t> </a:t>
            </a:r>
            <a:r>
              <a:rPr lang="en-US" sz="2000" b="1" dirty="0">
                <a:latin typeface="Arial" charset="0"/>
              </a:rPr>
              <a:t>of the polygon do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 sz="2000" b="1" dirty="0">
                <a:latin typeface="Arial" charset="0"/>
              </a:rPr>
              <a:t> 	  </a:t>
            </a:r>
            <a:r>
              <a:rPr lang="en-US" sz="2000" b="1" dirty="0">
                <a:solidFill>
                  <a:srgbClr val="660033"/>
                </a:solidFill>
                <a:latin typeface="Arial" charset="0"/>
              </a:rPr>
              <a:t> if</a:t>
            </a:r>
            <a:r>
              <a:rPr lang="en-US" sz="2000" b="1" dirty="0">
                <a:latin typeface="Arial" charset="0"/>
              </a:rPr>
              <a:t> the line x = x</a:t>
            </a:r>
            <a:r>
              <a:rPr lang="en-US" sz="2000" b="1" baseline="-25000" dirty="0">
                <a:latin typeface="Arial" charset="0"/>
              </a:rPr>
              <a:t>0</a:t>
            </a:r>
            <a:r>
              <a:rPr lang="en-US" sz="2000" b="1" dirty="0">
                <a:latin typeface="Arial" charset="0"/>
              </a:rPr>
              <a:t> intersects </a:t>
            </a:r>
            <a:r>
              <a:rPr lang="en-US" sz="2000" b="1" dirty="0" err="1">
                <a:latin typeface="Arial" charset="0"/>
              </a:rPr>
              <a:t>e</a:t>
            </a:r>
            <a:r>
              <a:rPr lang="en-US" sz="2000" b="1" baseline="-25000" dirty="0" err="1">
                <a:latin typeface="Arial" charset="0"/>
              </a:rPr>
              <a:t>i</a:t>
            </a:r>
            <a:r>
              <a:rPr lang="en-US" sz="2000" b="1" baseline="-25000" dirty="0">
                <a:latin typeface="Arial" charset="0"/>
              </a:rPr>
              <a:t> </a:t>
            </a:r>
            <a:r>
              <a:rPr lang="en-US" sz="2000" b="1" dirty="0">
                <a:latin typeface="Arial" charset="0"/>
              </a:rPr>
              <a:t>then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 sz="2000" b="1" dirty="0">
                <a:latin typeface="Arial" charset="0"/>
              </a:rPr>
              <a:t>           </a:t>
            </a:r>
            <a:r>
              <a:rPr lang="en-US" sz="2000" b="1" dirty="0" err="1">
                <a:latin typeface="Arial" charset="0"/>
              </a:rPr>
              <a:t>y</a:t>
            </a:r>
            <a:r>
              <a:rPr lang="en-US" sz="2000" b="1" baseline="-25000" dirty="0" err="1">
                <a:latin typeface="Arial" charset="0"/>
              </a:rPr>
              <a:t>i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>
                <a:latin typeface="Arial" charset="0"/>
                <a:sym typeface="Symbol" pitchFamily="18" charset="2"/>
              </a:rPr>
              <a:t></a:t>
            </a:r>
            <a:r>
              <a:rPr lang="en-US" sz="2000" b="1" dirty="0">
                <a:latin typeface="Arial" charset="0"/>
              </a:rPr>
              <a:t> y coordinate of the intersection between lines </a:t>
            </a:r>
            <a:r>
              <a:rPr lang="en-US" sz="2000" b="1" dirty="0" err="1">
                <a:latin typeface="Arial" charset="0"/>
              </a:rPr>
              <a:t>e</a:t>
            </a:r>
            <a:r>
              <a:rPr lang="en-US" sz="2000" b="1" baseline="-25000" dirty="0" err="1">
                <a:latin typeface="Arial" charset="0"/>
              </a:rPr>
              <a:t>i</a:t>
            </a:r>
            <a:r>
              <a:rPr lang="en-US" sz="2000" b="1" baseline="-25000" dirty="0">
                <a:latin typeface="Arial" charset="0"/>
              </a:rPr>
              <a:t> </a:t>
            </a:r>
            <a:r>
              <a:rPr lang="en-US" sz="2000" b="1" dirty="0">
                <a:latin typeface="Arial" charset="0"/>
              </a:rPr>
              <a:t>and x=x</a:t>
            </a:r>
            <a:r>
              <a:rPr lang="en-US" sz="2000" b="1" baseline="-25000" dirty="0">
                <a:latin typeface="Arial" charset="0"/>
              </a:rPr>
              <a:t>0</a:t>
            </a:r>
            <a:r>
              <a:rPr lang="en-US" sz="2000" b="1" dirty="0">
                <a:latin typeface="Arial" charset="0"/>
              </a:rPr>
              <a:t>;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 sz="2000" b="1" dirty="0">
                <a:latin typeface="Arial" charset="0"/>
              </a:rPr>
              <a:t>	      </a:t>
            </a:r>
            <a:r>
              <a:rPr lang="en-US" sz="2000" b="1" dirty="0">
                <a:solidFill>
                  <a:srgbClr val="660033"/>
                </a:solidFill>
                <a:latin typeface="Arial" charset="0"/>
              </a:rPr>
              <a:t>if</a:t>
            </a:r>
            <a:r>
              <a:rPr lang="en-US" sz="2000" b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y</a:t>
            </a:r>
            <a:r>
              <a:rPr lang="en-US" sz="2000" b="1" baseline="-25000" dirty="0" err="1">
                <a:latin typeface="Arial" charset="0"/>
              </a:rPr>
              <a:t>i</a:t>
            </a:r>
            <a:r>
              <a:rPr lang="en-US" sz="2000" b="1" dirty="0">
                <a:latin typeface="Arial" charset="0"/>
              </a:rPr>
              <a:t> &gt; y</a:t>
            </a:r>
            <a:r>
              <a:rPr lang="en-US" sz="2000" b="1" baseline="-25000" dirty="0">
                <a:latin typeface="Arial" charset="0"/>
              </a:rPr>
              <a:t>0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>
                <a:solidFill>
                  <a:srgbClr val="660033"/>
                </a:solidFill>
                <a:latin typeface="Arial" charset="0"/>
              </a:rPr>
              <a:t>then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 sz="2000" b="1" dirty="0">
                <a:latin typeface="Arial" charset="0"/>
              </a:rPr>
              <a:t>		 Count </a:t>
            </a:r>
            <a:r>
              <a:rPr lang="en-US" sz="2000" b="1" dirty="0">
                <a:latin typeface="Arial" charset="0"/>
                <a:sym typeface="Symbol" pitchFamily="18" charset="2"/>
              </a:rPr>
              <a:t></a:t>
            </a:r>
            <a:r>
              <a:rPr lang="en-US" sz="2000" b="1" dirty="0">
                <a:latin typeface="Arial" charset="0"/>
              </a:rPr>
              <a:t> Count +1;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 sz="2000" b="1" dirty="0">
                <a:latin typeface="Arial" charset="0"/>
              </a:rPr>
              <a:t>    </a:t>
            </a:r>
            <a:r>
              <a:rPr lang="en-US" sz="2000" b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2000" b="1" dirty="0">
                <a:solidFill>
                  <a:srgbClr val="660033"/>
                </a:solidFill>
                <a:latin typeface="Arial" charset="0"/>
              </a:rPr>
              <a:t>if</a:t>
            </a:r>
            <a:r>
              <a:rPr lang="en-US" sz="2000" b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2000" b="1" dirty="0">
                <a:latin typeface="Arial" charset="0"/>
              </a:rPr>
              <a:t>count is odd </a:t>
            </a:r>
            <a:r>
              <a:rPr lang="en-US" sz="2000" b="1" dirty="0">
                <a:solidFill>
                  <a:srgbClr val="660033"/>
                </a:solidFill>
                <a:latin typeface="Arial" charset="0"/>
              </a:rPr>
              <a:t>then</a:t>
            </a:r>
            <a:r>
              <a:rPr lang="en-US" sz="2000" b="1" dirty="0">
                <a:latin typeface="Arial" charset="0"/>
              </a:rPr>
              <a:t> INSIDE </a:t>
            </a:r>
            <a:r>
              <a:rPr lang="en-US" sz="2000" b="1" dirty="0">
                <a:latin typeface="Arial" charset="0"/>
                <a:sym typeface="Symbol" pitchFamily="18" charset="2"/>
              </a:rPr>
              <a:t></a:t>
            </a:r>
            <a:r>
              <a:rPr lang="en-US" sz="2000" b="1" dirty="0">
                <a:latin typeface="Arial" charset="0"/>
              </a:rPr>
              <a:t> TRUE;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 sz="2000" b="1" dirty="0">
                <a:latin typeface="Arial" charset="0"/>
              </a:rPr>
              <a:t>	</a:t>
            </a:r>
            <a:r>
              <a:rPr lang="en-US" sz="2000" b="1" dirty="0">
                <a:solidFill>
                  <a:srgbClr val="660033"/>
                </a:solidFill>
                <a:latin typeface="Arial" charset="0"/>
              </a:rPr>
              <a:t>else</a:t>
            </a:r>
            <a:r>
              <a:rPr lang="en-US" sz="2000" b="1" dirty="0">
                <a:latin typeface="Arial" charset="0"/>
              </a:rPr>
              <a:t> INSIDE </a:t>
            </a:r>
            <a:r>
              <a:rPr lang="en-US" sz="2000" b="1" dirty="0">
                <a:latin typeface="Arial" charset="0"/>
                <a:sym typeface="Symbol" pitchFamily="18" charset="2"/>
              </a:rPr>
              <a:t></a:t>
            </a:r>
            <a:r>
              <a:rPr lang="en-US" sz="2000" b="1" dirty="0">
                <a:latin typeface="Arial" charset="0"/>
              </a:rPr>
              <a:t> FALSE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endParaRPr lang="en-US" sz="2000" b="1" dirty="0"/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365125" y="5905500"/>
            <a:ext cx="74072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b="1" i="1">
                <a:solidFill>
                  <a:srgbClr val="660033"/>
                </a:solidFill>
                <a:latin typeface="Times New Roman" pitchFamily="18" charset="0"/>
              </a:rPr>
              <a:t>This  does not work if the line passes through terminal points of edges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CSE5311 </a:t>
            </a:r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39F72-18DA-436F-BC1B-D1D3F8F78DBA}" type="slidenum">
              <a:rPr lang="en-US"/>
              <a:pPr/>
              <a:t>7</a:t>
            </a:fld>
            <a:endParaRPr lang="en-US"/>
          </a:p>
        </p:txBody>
      </p:sp>
      <p:grpSp>
        <p:nvGrpSpPr>
          <p:cNvPr id="8197" name="Group 5"/>
          <p:cNvGrpSpPr>
            <a:grpSpLocks/>
          </p:cNvGrpSpPr>
          <p:nvPr/>
        </p:nvGrpSpPr>
        <p:grpSpPr bwMode="auto">
          <a:xfrm>
            <a:off x="2514600" y="3352800"/>
            <a:ext cx="2951163" cy="3022600"/>
            <a:chOff x="2394" y="8554"/>
            <a:chExt cx="4648" cy="4760"/>
          </a:xfrm>
        </p:grpSpPr>
        <p:sp>
          <p:nvSpPr>
            <p:cNvPr id="8198" name="Line 6"/>
            <p:cNvSpPr>
              <a:spLocks noChangeShapeType="1"/>
            </p:cNvSpPr>
            <p:nvPr/>
          </p:nvSpPr>
          <p:spPr bwMode="auto">
            <a:xfrm flipV="1">
              <a:off x="2786" y="8666"/>
              <a:ext cx="2688" cy="5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99" name="Oval 7"/>
            <p:cNvSpPr>
              <a:spLocks noChangeArrowheads="1"/>
            </p:cNvSpPr>
            <p:nvPr/>
          </p:nvSpPr>
          <p:spPr bwMode="auto">
            <a:xfrm>
              <a:off x="2702" y="9198"/>
              <a:ext cx="210" cy="168"/>
            </a:xfrm>
            <a:prstGeom prst="ellipse">
              <a:avLst/>
            </a:prstGeom>
            <a:solidFill>
              <a:srgbClr val="333333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0" name="Oval 8"/>
            <p:cNvSpPr>
              <a:spLocks noChangeArrowheads="1"/>
            </p:cNvSpPr>
            <p:nvPr/>
          </p:nvSpPr>
          <p:spPr bwMode="auto">
            <a:xfrm>
              <a:off x="2394" y="10556"/>
              <a:ext cx="210" cy="168"/>
            </a:xfrm>
            <a:prstGeom prst="ellipse">
              <a:avLst/>
            </a:prstGeom>
            <a:solidFill>
              <a:srgbClr val="333333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1" name="Oval 9"/>
            <p:cNvSpPr>
              <a:spLocks noChangeArrowheads="1"/>
            </p:cNvSpPr>
            <p:nvPr/>
          </p:nvSpPr>
          <p:spPr bwMode="auto">
            <a:xfrm>
              <a:off x="3318" y="12222"/>
              <a:ext cx="210" cy="168"/>
            </a:xfrm>
            <a:prstGeom prst="ellipse">
              <a:avLst/>
            </a:prstGeom>
            <a:solidFill>
              <a:srgbClr val="333333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2" name="Oval 10"/>
            <p:cNvSpPr>
              <a:spLocks noChangeArrowheads="1"/>
            </p:cNvSpPr>
            <p:nvPr/>
          </p:nvSpPr>
          <p:spPr bwMode="auto">
            <a:xfrm>
              <a:off x="3878" y="10934"/>
              <a:ext cx="210" cy="168"/>
            </a:xfrm>
            <a:prstGeom prst="ellipse">
              <a:avLst/>
            </a:prstGeom>
            <a:solidFill>
              <a:srgbClr val="333333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3" name="Oval 11"/>
            <p:cNvSpPr>
              <a:spLocks noChangeArrowheads="1"/>
            </p:cNvSpPr>
            <p:nvPr/>
          </p:nvSpPr>
          <p:spPr bwMode="auto">
            <a:xfrm>
              <a:off x="6832" y="9576"/>
              <a:ext cx="210" cy="168"/>
            </a:xfrm>
            <a:prstGeom prst="ellipse">
              <a:avLst/>
            </a:prstGeom>
            <a:solidFill>
              <a:srgbClr val="333333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4" name="Oval 12"/>
            <p:cNvSpPr>
              <a:spLocks noChangeArrowheads="1"/>
            </p:cNvSpPr>
            <p:nvPr/>
          </p:nvSpPr>
          <p:spPr bwMode="auto">
            <a:xfrm>
              <a:off x="6146" y="11802"/>
              <a:ext cx="210" cy="168"/>
            </a:xfrm>
            <a:prstGeom prst="ellipse">
              <a:avLst/>
            </a:prstGeom>
            <a:solidFill>
              <a:srgbClr val="333333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5" name="Oval 13"/>
            <p:cNvSpPr>
              <a:spLocks noChangeArrowheads="1"/>
            </p:cNvSpPr>
            <p:nvPr/>
          </p:nvSpPr>
          <p:spPr bwMode="auto">
            <a:xfrm>
              <a:off x="5264" y="10640"/>
              <a:ext cx="210" cy="168"/>
            </a:xfrm>
            <a:prstGeom prst="ellipse">
              <a:avLst/>
            </a:prstGeom>
            <a:solidFill>
              <a:srgbClr val="333333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6" name="Line 14"/>
            <p:cNvSpPr>
              <a:spLocks noChangeShapeType="1"/>
            </p:cNvSpPr>
            <p:nvPr/>
          </p:nvSpPr>
          <p:spPr bwMode="auto">
            <a:xfrm flipH="1">
              <a:off x="2506" y="9282"/>
              <a:ext cx="294" cy="126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7" name="Line 15"/>
            <p:cNvSpPr>
              <a:spLocks noChangeShapeType="1"/>
            </p:cNvSpPr>
            <p:nvPr/>
          </p:nvSpPr>
          <p:spPr bwMode="auto">
            <a:xfrm>
              <a:off x="2534" y="10682"/>
              <a:ext cx="826" cy="15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8" name="Line 16"/>
            <p:cNvSpPr>
              <a:spLocks noChangeShapeType="1"/>
            </p:cNvSpPr>
            <p:nvPr/>
          </p:nvSpPr>
          <p:spPr bwMode="auto">
            <a:xfrm flipV="1">
              <a:off x="3486" y="11004"/>
              <a:ext cx="504" cy="1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9" name="Line 17"/>
            <p:cNvSpPr>
              <a:spLocks noChangeShapeType="1"/>
            </p:cNvSpPr>
            <p:nvPr/>
          </p:nvSpPr>
          <p:spPr bwMode="auto">
            <a:xfrm flipV="1">
              <a:off x="4032" y="10682"/>
              <a:ext cx="1358" cy="35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0" name="Line 18"/>
            <p:cNvSpPr>
              <a:spLocks noChangeShapeType="1"/>
            </p:cNvSpPr>
            <p:nvPr/>
          </p:nvSpPr>
          <p:spPr bwMode="auto">
            <a:xfrm>
              <a:off x="5376" y="10710"/>
              <a:ext cx="868" cy="121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1" name="Line 19"/>
            <p:cNvSpPr>
              <a:spLocks noChangeShapeType="1"/>
            </p:cNvSpPr>
            <p:nvPr/>
          </p:nvSpPr>
          <p:spPr bwMode="auto">
            <a:xfrm flipH="1">
              <a:off x="6230" y="9660"/>
              <a:ext cx="714" cy="2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2" name="Oval 20"/>
            <p:cNvSpPr>
              <a:spLocks noChangeArrowheads="1"/>
            </p:cNvSpPr>
            <p:nvPr/>
          </p:nvSpPr>
          <p:spPr bwMode="auto">
            <a:xfrm>
              <a:off x="5390" y="8568"/>
              <a:ext cx="210" cy="168"/>
            </a:xfrm>
            <a:prstGeom prst="ellipse">
              <a:avLst/>
            </a:prstGeom>
            <a:solidFill>
              <a:srgbClr val="333333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3" name="Line 21"/>
            <p:cNvSpPr>
              <a:spLocks noChangeShapeType="1"/>
            </p:cNvSpPr>
            <p:nvPr/>
          </p:nvSpPr>
          <p:spPr bwMode="auto">
            <a:xfrm>
              <a:off x="5530" y="8694"/>
              <a:ext cx="1386" cy="9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4" name="Oval 22"/>
            <p:cNvSpPr>
              <a:spLocks noChangeArrowheads="1"/>
            </p:cNvSpPr>
            <p:nvPr/>
          </p:nvSpPr>
          <p:spPr bwMode="auto">
            <a:xfrm>
              <a:off x="4732" y="11508"/>
              <a:ext cx="210" cy="168"/>
            </a:xfrm>
            <a:prstGeom prst="ellipse">
              <a:avLst/>
            </a:prstGeom>
            <a:solidFill>
              <a:srgbClr val="808080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5" name="Line 23"/>
            <p:cNvSpPr>
              <a:spLocks noChangeShapeType="1"/>
            </p:cNvSpPr>
            <p:nvPr/>
          </p:nvSpPr>
          <p:spPr bwMode="auto">
            <a:xfrm>
              <a:off x="4858" y="8554"/>
              <a:ext cx="0" cy="476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16" name="Text Box 24"/>
          <p:cNvSpPr txBox="1">
            <a:spLocks noChangeArrowheads="1"/>
          </p:cNvSpPr>
          <p:nvPr/>
        </p:nvSpPr>
        <p:spPr bwMode="auto">
          <a:xfrm>
            <a:off x="914400" y="1371600"/>
            <a:ext cx="7696200" cy="207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2000" b="1">
                <a:latin typeface="Arial" charset="0"/>
              </a:rPr>
              <a:t>It takes constant time to perform an intersection between two line segments.</a:t>
            </a:r>
          </a:p>
          <a:p>
            <a:pPr eaLnBrk="0" hangingPunct="0"/>
            <a:r>
              <a:rPr lang="en-US" sz="2000" b="1">
                <a:latin typeface="Arial" charset="0"/>
              </a:rPr>
              <a:t>The algorithm computes n such intersections, where n is the size on the polygon.</a:t>
            </a:r>
          </a:p>
          <a:p>
            <a:pPr eaLnBrk="0" hangingPunct="0"/>
            <a:r>
              <a:rPr lang="en-US" sz="2000" b="1">
                <a:latin typeface="Arial" charset="0"/>
              </a:rPr>
              <a:t>Total running time of the algorithm, O(n).</a:t>
            </a:r>
          </a:p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CSE5311 </a:t>
            </a:r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45242-61DB-414B-B771-20113F4DA7DB}" type="slidenum">
              <a:rPr lang="en-US"/>
              <a:pPr/>
              <a:t>8</a:t>
            </a:fld>
            <a:endParaRPr lang="en-US"/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457200" y="304800"/>
            <a:ext cx="8153400" cy="356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2400" b="1" u="sng">
                <a:latin typeface="Arial" charset="0"/>
              </a:rPr>
              <a:t>Constructing a Simple Polygon</a:t>
            </a:r>
          </a:p>
          <a:p>
            <a:pPr eaLnBrk="0" hangingPunct="0"/>
            <a:endParaRPr lang="en-US" sz="2400">
              <a:latin typeface="Arial" charset="0"/>
            </a:endParaRPr>
          </a:p>
          <a:p>
            <a:pPr eaLnBrk="0" hangingPunct="0"/>
            <a:endParaRPr lang="en-US" sz="2000" b="1">
              <a:latin typeface="Arial" charset="0"/>
            </a:endParaRPr>
          </a:p>
          <a:p>
            <a:pPr eaLnBrk="0" hangingPunct="0"/>
            <a:endParaRPr lang="en-US" sz="2000" b="1">
              <a:latin typeface="Arial" charset="0"/>
            </a:endParaRPr>
          </a:p>
          <a:p>
            <a:pPr eaLnBrk="0" hangingPunct="0"/>
            <a:r>
              <a:rPr lang="en-US" sz="2000" b="1">
                <a:latin typeface="Arial" charset="0"/>
              </a:rPr>
              <a:t>Given a set of points in the plane, connect them in a simple closed path.</a:t>
            </a:r>
          </a:p>
          <a:p>
            <a:pPr eaLnBrk="0" hangingPunct="0"/>
            <a:endParaRPr lang="en-US" sz="2000" b="1">
              <a:latin typeface="Arial" charset="0"/>
            </a:endParaRPr>
          </a:p>
          <a:p>
            <a:pPr lvl="2" eaLnBrk="0" hangingPunct="0"/>
            <a:r>
              <a:rPr lang="en-US" sz="2000" b="1">
                <a:latin typeface="Arial" charset="0"/>
              </a:rPr>
              <a:t>Consider a large circle that contains all the points.</a:t>
            </a:r>
          </a:p>
          <a:p>
            <a:pPr lvl="2" eaLnBrk="0" hangingPunct="0"/>
            <a:r>
              <a:rPr lang="en-US" sz="2000" b="1">
                <a:latin typeface="Arial" charset="0"/>
              </a:rPr>
              <a:t>Scan the area of C by a rotating line. </a:t>
            </a:r>
          </a:p>
          <a:p>
            <a:pPr lvl="2" eaLnBrk="0" hangingPunct="0"/>
            <a:r>
              <a:rPr lang="en-US" sz="2000" b="1">
                <a:latin typeface="Arial" charset="0"/>
              </a:rPr>
              <a:t>Connect the points in the order they are encountered in the scan.</a:t>
            </a:r>
            <a:endParaRPr lang="en-US" sz="2400">
              <a:latin typeface="Times New Roman" pitchFamily="18" charset="0"/>
            </a:endParaRPr>
          </a:p>
        </p:txBody>
      </p:sp>
      <p:grpSp>
        <p:nvGrpSpPr>
          <p:cNvPr id="9224" name="Group 8"/>
          <p:cNvGrpSpPr>
            <a:grpSpLocks/>
          </p:cNvGrpSpPr>
          <p:nvPr/>
        </p:nvGrpSpPr>
        <p:grpSpPr bwMode="auto">
          <a:xfrm>
            <a:off x="3505200" y="3886200"/>
            <a:ext cx="2819400" cy="2514600"/>
            <a:chOff x="3654" y="4690"/>
            <a:chExt cx="3080" cy="3052"/>
          </a:xfrm>
        </p:grpSpPr>
        <p:sp>
          <p:nvSpPr>
            <p:cNvPr id="9225" name="Oval 9"/>
            <p:cNvSpPr>
              <a:spLocks noChangeArrowheads="1"/>
            </p:cNvSpPr>
            <p:nvPr/>
          </p:nvSpPr>
          <p:spPr bwMode="auto">
            <a:xfrm>
              <a:off x="3696" y="4690"/>
              <a:ext cx="3038" cy="3052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6" name="Oval 10"/>
            <p:cNvSpPr>
              <a:spLocks noChangeArrowheads="1"/>
            </p:cNvSpPr>
            <p:nvPr/>
          </p:nvSpPr>
          <p:spPr bwMode="auto">
            <a:xfrm>
              <a:off x="4886" y="5180"/>
              <a:ext cx="154" cy="126"/>
            </a:xfrm>
            <a:prstGeom prst="ellipse">
              <a:avLst/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7" name="Oval 11"/>
            <p:cNvSpPr>
              <a:spLocks noChangeArrowheads="1"/>
            </p:cNvSpPr>
            <p:nvPr/>
          </p:nvSpPr>
          <p:spPr bwMode="auto">
            <a:xfrm>
              <a:off x="4074" y="6034"/>
              <a:ext cx="154" cy="126"/>
            </a:xfrm>
            <a:prstGeom prst="ellipse">
              <a:avLst/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8" name="Oval 12"/>
            <p:cNvSpPr>
              <a:spLocks noChangeArrowheads="1"/>
            </p:cNvSpPr>
            <p:nvPr/>
          </p:nvSpPr>
          <p:spPr bwMode="auto">
            <a:xfrm>
              <a:off x="5600" y="5026"/>
              <a:ext cx="154" cy="126"/>
            </a:xfrm>
            <a:prstGeom prst="ellipse">
              <a:avLst/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9" name="Oval 13"/>
            <p:cNvSpPr>
              <a:spLocks noChangeArrowheads="1"/>
            </p:cNvSpPr>
            <p:nvPr/>
          </p:nvSpPr>
          <p:spPr bwMode="auto">
            <a:xfrm>
              <a:off x="4564" y="6482"/>
              <a:ext cx="154" cy="126"/>
            </a:xfrm>
            <a:prstGeom prst="ellipse">
              <a:avLst/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0" name="Oval 14"/>
            <p:cNvSpPr>
              <a:spLocks noChangeArrowheads="1"/>
            </p:cNvSpPr>
            <p:nvPr/>
          </p:nvSpPr>
          <p:spPr bwMode="auto">
            <a:xfrm>
              <a:off x="6216" y="5698"/>
              <a:ext cx="154" cy="126"/>
            </a:xfrm>
            <a:prstGeom prst="ellipse">
              <a:avLst/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1" name="Oval 15"/>
            <p:cNvSpPr>
              <a:spLocks noChangeArrowheads="1"/>
            </p:cNvSpPr>
            <p:nvPr/>
          </p:nvSpPr>
          <p:spPr bwMode="auto">
            <a:xfrm>
              <a:off x="4662" y="7098"/>
              <a:ext cx="154" cy="126"/>
            </a:xfrm>
            <a:prstGeom prst="ellipse">
              <a:avLst/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2" name="Oval 16"/>
            <p:cNvSpPr>
              <a:spLocks noChangeArrowheads="1"/>
            </p:cNvSpPr>
            <p:nvPr/>
          </p:nvSpPr>
          <p:spPr bwMode="auto">
            <a:xfrm>
              <a:off x="5600" y="5656"/>
              <a:ext cx="154" cy="126"/>
            </a:xfrm>
            <a:prstGeom prst="ellipse">
              <a:avLst/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3" name="Oval 17"/>
            <p:cNvSpPr>
              <a:spLocks noChangeArrowheads="1"/>
            </p:cNvSpPr>
            <p:nvPr/>
          </p:nvSpPr>
          <p:spPr bwMode="auto">
            <a:xfrm>
              <a:off x="5852" y="6902"/>
              <a:ext cx="154" cy="126"/>
            </a:xfrm>
            <a:prstGeom prst="ellipse">
              <a:avLst/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4" name="Oval 18"/>
            <p:cNvSpPr>
              <a:spLocks noChangeArrowheads="1"/>
            </p:cNvSpPr>
            <p:nvPr/>
          </p:nvSpPr>
          <p:spPr bwMode="auto">
            <a:xfrm>
              <a:off x="5222" y="6174"/>
              <a:ext cx="42" cy="84"/>
            </a:xfrm>
            <a:prstGeom prst="ellipse">
              <a:avLst/>
            </a:prstGeom>
            <a:solidFill>
              <a:srgbClr val="33333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5" name="Line 19"/>
            <p:cNvSpPr>
              <a:spLocks noChangeShapeType="1"/>
            </p:cNvSpPr>
            <p:nvPr/>
          </p:nvSpPr>
          <p:spPr bwMode="auto">
            <a:xfrm flipV="1">
              <a:off x="3654" y="6216"/>
              <a:ext cx="303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6" name="AutoShape 20"/>
            <p:cNvSpPr>
              <a:spLocks noChangeArrowheads="1"/>
            </p:cNvSpPr>
            <p:nvPr/>
          </p:nvSpPr>
          <p:spPr bwMode="auto">
            <a:xfrm>
              <a:off x="5908" y="6412"/>
              <a:ext cx="448" cy="448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245" name="Group 29"/>
          <p:cNvGrpSpPr>
            <a:grpSpLocks/>
          </p:cNvGrpSpPr>
          <p:nvPr/>
        </p:nvGrpSpPr>
        <p:grpSpPr bwMode="auto">
          <a:xfrm>
            <a:off x="3733800" y="3581400"/>
            <a:ext cx="2133600" cy="2057400"/>
            <a:chOff x="2352" y="2256"/>
            <a:chExt cx="1344" cy="1296"/>
          </a:xfrm>
        </p:grpSpPr>
        <p:sp>
          <p:nvSpPr>
            <p:cNvPr id="9237" name="Line 21"/>
            <p:cNvSpPr>
              <a:spLocks noChangeShapeType="1"/>
            </p:cNvSpPr>
            <p:nvPr/>
          </p:nvSpPr>
          <p:spPr bwMode="auto">
            <a:xfrm flipH="1" flipV="1">
              <a:off x="2640" y="3120"/>
              <a:ext cx="96" cy="38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8" name="Line 22"/>
            <p:cNvSpPr>
              <a:spLocks noChangeShapeType="1"/>
            </p:cNvSpPr>
            <p:nvPr/>
          </p:nvSpPr>
          <p:spPr bwMode="auto">
            <a:xfrm flipH="1" flipV="1">
              <a:off x="2352" y="2880"/>
              <a:ext cx="288" cy="288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9" name="Line 23"/>
            <p:cNvSpPr>
              <a:spLocks noChangeShapeType="1"/>
            </p:cNvSpPr>
            <p:nvPr/>
          </p:nvSpPr>
          <p:spPr bwMode="auto">
            <a:xfrm flipV="1">
              <a:off x="2352" y="2400"/>
              <a:ext cx="480" cy="4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0" name="Line 24"/>
            <p:cNvSpPr>
              <a:spLocks noChangeShapeType="1"/>
            </p:cNvSpPr>
            <p:nvPr/>
          </p:nvSpPr>
          <p:spPr bwMode="auto">
            <a:xfrm flipV="1">
              <a:off x="2880" y="2256"/>
              <a:ext cx="384" cy="9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1" name="Line 25"/>
            <p:cNvSpPr>
              <a:spLocks noChangeShapeType="1"/>
            </p:cNvSpPr>
            <p:nvPr/>
          </p:nvSpPr>
          <p:spPr bwMode="auto">
            <a:xfrm>
              <a:off x="3312" y="2304"/>
              <a:ext cx="0" cy="288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2" name="Line 26"/>
            <p:cNvSpPr>
              <a:spLocks noChangeShapeType="1"/>
            </p:cNvSpPr>
            <p:nvPr/>
          </p:nvSpPr>
          <p:spPr bwMode="auto">
            <a:xfrm>
              <a:off x="3360" y="2640"/>
              <a:ext cx="336" cy="48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3" name="Line 27"/>
            <p:cNvSpPr>
              <a:spLocks noChangeShapeType="1"/>
            </p:cNvSpPr>
            <p:nvPr/>
          </p:nvSpPr>
          <p:spPr bwMode="auto">
            <a:xfrm flipH="1">
              <a:off x="3504" y="2688"/>
              <a:ext cx="192" cy="67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4" name="Line 28"/>
            <p:cNvSpPr>
              <a:spLocks noChangeShapeType="1"/>
            </p:cNvSpPr>
            <p:nvPr/>
          </p:nvSpPr>
          <p:spPr bwMode="auto">
            <a:xfrm flipH="1">
              <a:off x="2736" y="3408"/>
              <a:ext cx="720" cy="14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9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CSE5311 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3749D-DA21-43E4-9331-2CE89A05F05D}" type="slidenum">
              <a:rPr lang="en-US"/>
              <a:pPr/>
              <a:t>9</a:t>
            </a:fld>
            <a:endParaRPr lang="en-US"/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609600" y="609600"/>
            <a:ext cx="7772400" cy="556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2400" b="1">
                <a:latin typeface="Arial" charset="0"/>
              </a:rPr>
              <a:t>Procedure </a:t>
            </a:r>
            <a:r>
              <a:rPr lang="en-US" sz="2400" b="1">
                <a:solidFill>
                  <a:srgbClr val="660033"/>
                </a:solidFill>
                <a:latin typeface="Arial" charset="0"/>
              </a:rPr>
              <a:t>Simple_Polygon</a:t>
            </a:r>
          </a:p>
          <a:p>
            <a:pPr eaLnBrk="0" hangingPunct="0"/>
            <a:endParaRPr lang="en-US" sz="2400" b="1">
              <a:solidFill>
                <a:srgbClr val="660033"/>
              </a:solidFill>
              <a:latin typeface="Arial" charset="0"/>
            </a:endParaRPr>
          </a:p>
          <a:p>
            <a:pPr eaLnBrk="0" hangingPunct="0"/>
            <a:r>
              <a:rPr lang="en-US" sz="2400" b="1">
                <a:solidFill>
                  <a:srgbClr val="660033"/>
                </a:solidFill>
                <a:latin typeface="Arial" charset="0"/>
              </a:rPr>
              <a:t>Input :</a:t>
            </a:r>
            <a:r>
              <a:rPr lang="en-US" sz="2400" b="1">
                <a:latin typeface="Arial" charset="0"/>
              </a:rPr>
              <a:t> p</a:t>
            </a:r>
            <a:r>
              <a:rPr lang="en-US" sz="2400" b="1" baseline="-25000">
                <a:latin typeface="Arial" charset="0"/>
              </a:rPr>
              <a:t>1</a:t>
            </a:r>
            <a:r>
              <a:rPr lang="en-US" sz="2400" b="1">
                <a:latin typeface="Arial" charset="0"/>
              </a:rPr>
              <a:t>,p</a:t>
            </a:r>
            <a:r>
              <a:rPr lang="en-US" sz="2400" b="1" baseline="-25000">
                <a:latin typeface="Arial" charset="0"/>
              </a:rPr>
              <a:t>2</a:t>
            </a:r>
            <a:r>
              <a:rPr lang="en-US" sz="2400" b="1">
                <a:latin typeface="Arial" charset="0"/>
              </a:rPr>
              <a:t>, . . . p</a:t>
            </a:r>
            <a:r>
              <a:rPr lang="en-US" sz="2400" b="1" baseline="-25000">
                <a:latin typeface="Arial" charset="0"/>
              </a:rPr>
              <a:t>n</a:t>
            </a:r>
            <a:r>
              <a:rPr lang="en-US" sz="2400" b="1">
                <a:latin typeface="Arial" charset="0"/>
              </a:rPr>
              <a:t> (points in the polygon)</a:t>
            </a:r>
          </a:p>
          <a:p>
            <a:pPr eaLnBrk="0" hangingPunct="0"/>
            <a:r>
              <a:rPr lang="en-US" sz="2400" b="1">
                <a:solidFill>
                  <a:srgbClr val="660033"/>
                </a:solidFill>
                <a:latin typeface="Arial" charset="0"/>
              </a:rPr>
              <a:t>Output </a:t>
            </a:r>
            <a:r>
              <a:rPr lang="en-US" sz="2400" b="1">
                <a:latin typeface="Arial" charset="0"/>
              </a:rPr>
              <a:t>: P ( a simple polygon whose vertices p</a:t>
            </a:r>
            <a:r>
              <a:rPr lang="en-US" sz="2400" b="1" baseline="-25000">
                <a:latin typeface="Arial" charset="0"/>
              </a:rPr>
              <a:t>1</a:t>
            </a:r>
            <a:r>
              <a:rPr lang="en-US" sz="2400" b="1">
                <a:latin typeface="Arial" charset="0"/>
              </a:rPr>
              <a:t>,p</a:t>
            </a:r>
            <a:r>
              <a:rPr lang="en-US" sz="2400" b="1" baseline="-25000">
                <a:latin typeface="Arial" charset="0"/>
              </a:rPr>
              <a:t>2</a:t>
            </a:r>
            <a:r>
              <a:rPr lang="en-US" sz="2400" b="1">
                <a:latin typeface="Arial" charset="0"/>
              </a:rPr>
              <a:t>, . . . p</a:t>
            </a:r>
            <a:r>
              <a:rPr lang="en-US" sz="2400" b="1" baseline="-25000">
                <a:latin typeface="Arial" charset="0"/>
              </a:rPr>
              <a:t>n</a:t>
            </a:r>
            <a:r>
              <a:rPr lang="en-US" sz="2400" b="1">
                <a:latin typeface="Arial" charset="0"/>
              </a:rPr>
              <a:t> are in some order)</a:t>
            </a:r>
          </a:p>
          <a:p>
            <a:pPr eaLnBrk="0" hangingPunct="0"/>
            <a:r>
              <a:rPr lang="en-US" sz="2400" b="1">
                <a:latin typeface="Arial" charset="0"/>
              </a:rPr>
              <a:t>p1 </a:t>
            </a:r>
            <a:r>
              <a:rPr lang="en-US" b="1">
                <a:sym typeface="Symbol" pitchFamily="18" charset="2"/>
              </a:rPr>
              <a:t> the point with the max ‘x’ value. </a:t>
            </a:r>
            <a:endParaRPr lang="en-US" sz="2400" b="1">
              <a:latin typeface="Arial" charset="0"/>
            </a:endParaRPr>
          </a:p>
          <a:p>
            <a:pPr eaLnBrk="0" hangingPunct="0"/>
            <a:r>
              <a:rPr lang="en-US" sz="2400" b="1">
                <a:latin typeface="Arial" charset="0"/>
              </a:rPr>
              <a:t>1. </a:t>
            </a:r>
            <a:r>
              <a:rPr lang="en-US" sz="2400" b="1">
                <a:solidFill>
                  <a:srgbClr val="660033"/>
                </a:solidFill>
                <a:latin typeface="Arial" charset="0"/>
              </a:rPr>
              <a:t>for</a:t>
            </a:r>
            <a:r>
              <a:rPr lang="en-US" sz="2400" b="1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2400" b="1">
                <a:latin typeface="Arial" charset="0"/>
              </a:rPr>
              <a:t> i </a:t>
            </a:r>
            <a:r>
              <a:rPr lang="en-US" sz="2400" b="1">
                <a:latin typeface="Arial" charset="0"/>
                <a:sym typeface="Symbol" pitchFamily="18" charset="2"/>
              </a:rPr>
              <a:t></a:t>
            </a:r>
            <a:r>
              <a:rPr lang="en-US" sz="2400" b="1">
                <a:latin typeface="Arial" charset="0"/>
              </a:rPr>
              <a:t> 2 </a:t>
            </a:r>
            <a:r>
              <a:rPr lang="en-US" sz="2400" b="1">
                <a:solidFill>
                  <a:srgbClr val="660033"/>
                </a:solidFill>
                <a:latin typeface="Arial" charset="0"/>
              </a:rPr>
              <a:t>to</a:t>
            </a:r>
            <a:r>
              <a:rPr lang="en-US" sz="2400" b="1">
                <a:latin typeface="Arial" charset="0"/>
              </a:rPr>
              <a:t> n</a:t>
            </a:r>
          </a:p>
          <a:p>
            <a:pPr eaLnBrk="0" hangingPunct="0"/>
            <a:r>
              <a:rPr lang="en-US" sz="2400" b="1">
                <a:latin typeface="Arial" charset="0"/>
              </a:rPr>
              <a:t>2.	</a:t>
            </a:r>
            <a:r>
              <a:rPr lang="en-US" sz="2400" b="1">
                <a:latin typeface="Arial" charset="0"/>
                <a:sym typeface="Symbol" pitchFamily="18" charset="2"/>
              </a:rPr>
              <a:t></a:t>
            </a:r>
            <a:r>
              <a:rPr lang="en-US" sz="2400" b="1" baseline="-25000">
                <a:latin typeface="Arial" charset="0"/>
              </a:rPr>
              <a:t>i</a:t>
            </a:r>
            <a:r>
              <a:rPr lang="en-US" sz="2400" b="1">
                <a:latin typeface="Arial" charset="0"/>
              </a:rPr>
              <a:t> </a:t>
            </a:r>
            <a:r>
              <a:rPr lang="en-US" sz="2400" b="1">
                <a:latin typeface="Arial" charset="0"/>
                <a:sym typeface="Symbol" pitchFamily="18" charset="2"/>
              </a:rPr>
              <a:t></a:t>
            </a:r>
            <a:r>
              <a:rPr lang="en-US" sz="2400" b="1">
                <a:latin typeface="Arial" charset="0"/>
              </a:rPr>
              <a:t> angle between line p</a:t>
            </a:r>
            <a:r>
              <a:rPr lang="en-US" sz="2400" b="1" baseline="-25000">
                <a:latin typeface="Arial" charset="0"/>
              </a:rPr>
              <a:t>1</a:t>
            </a:r>
            <a:r>
              <a:rPr lang="en-US" sz="2400" b="1">
                <a:latin typeface="Arial" charset="0"/>
              </a:rPr>
              <a:t>-p</a:t>
            </a:r>
            <a:r>
              <a:rPr lang="en-US" sz="2400" b="1" baseline="-25000">
                <a:latin typeface="Arial" charset="0"/>
              </a:rPr>
              <a:t>i </a:t>
            </a:r>
            <a:r>
              <a:rPr lang="en-US" sz="2400" b="1">
                <a:latin typeface="Arial" charset="0"/>
              </a:rPr>
              <a:t>and the x-axis;</a:t>
            </a:r>
          </a:p>
          <a:p>
            <a:pPr eaLnBrk="0" hangingPunct="0"/>
            <a:r>
              <a:rPr lang="en-US" sz="2400" b="1">
                <a:latin typeface="Arial" charset="0"/>
              </a:rPr>
              <a:t>3. sort the points according to the angles</a:t>
            </a:r>
          </a:p>
          <a:p>
            <a:pPr eaLnBrk="0" hangingPunct="0"/>
            <a:r>
              <a:rPr lang="en-US" sz="2400" b="1">
                <a:latin typeface="Arial" charset="0"/>
              </a:rPr>
              <a:t>	(use the corresponding priority for the point 	and do a heapsort)</a:t>
            </a:r>
          </a:p>
          <a:p>
            <a:pPr eaLnBrk="0" hangingPunct="0"/>
            <a:r>
              <a:rPr lang="en-US" sz="2400" b="1">
                <a:latin typeface="Arial" charset="0"/>
              </a:rPr>
              <a:t>4. P is the polygon defined by the list of points in the sorted order.</a:t>
            </a:r>
          </a:p>
          <a:p>
            <a:pPr eaLnBrk="0" hangingPunct="0"/>
            <a:endParaRPr lang="en-US" sz="2400" b="1">
              <a:latin typeface="Arial" charset="0"/>
            </a:endParaRPr>
          </a:p>
          <a:p>
            <a:pPr eaLnBrk="0" hangingPunct="0"/>
            <a:r>
              <a:rPr lang="en-US" sz="2400" b="1">
                <a:latin typeface="Arial" charset="0"/>
              </a:rPr>
              <a:t>Complexity : Complexity of the sorting algorithm.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927</TotalTime>
  <Words>1291</Words>
  <Application>Microsoft Office PowerPoint</Application>
  <PresentationFormat>On-screen Show (4:3)</PresentationFormat>
  <Paragraphs>308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Times New Roman</vt:lpstr>
      <vt:lpstr>Tahoma</vt:lpstr>
      <vt:lpstr>Arial</vt:lpstr>
      <vt:lpstr>Wingdings</vt:lpstr>
      <vt:lpstr>Monotype Sorts</vt:lpstr>
      <vt:lpstr>Symbol</vt:lpstr>
      <vt:lpstr>Blends</vt:lpstr>
      <vt:lpstr>Computational Geometry</vt:lpstr>
      <vt:lpstr>Geometric Algorithms </vt:lpstr>
      <vt:lpstr>Preliminaries:</vt:lpstr>
      <vt:lpstr>Slide 4</vt:lpstr>
      <vt:lpstr>Determining whether a point is inside a polygon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Exercise Problems</vt:lpstr>
    </vt:vector>
  </TitlesOfParts>
  <Company>Curtin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Computational Geometry</dc:title>
  <dc:creator>Mohan Kumar</dc:creator>
  <cp:lastModifiedBy>Mohan Kumar</cp:lastModifiedBy>
  <cp:revision>19</cp:revision>
  <dcterms:created xsi:type="dcterms:W3CDTF">1998-05-19T20:07:20Z</dcterms:created>
  <dcterms:modified xsi:type="dcterms:W3CDTF">2009-10-05T15:31:25Z</dcterms:modified>
</cp:coreProperties>
</file>